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100"/>
  </p:notesMasterIdLst>
  <p:handoutMasterIdLst>
    <p:handoutMasterId r:id="rId101"/>
  </p:handoutMasterIdLst>
  <p:sldIdLst>
    <p:sldId id="1474" r:id="rId2"/>
    <p:sldId id="1475" r:id="rId3"/>
    <p:sldId id="1476" r:id="rId4"/>
    <p:sldId id="1477" r:id="rId5"/>
    <p:sldId id="1478" r:id="rId6"/>
    <p:sldId id="1646" r:id="rId7"/>
    <p:sldId id="1647" r:id="rId8"/>
    <p:sldId id="1648" r:id="rId9"/>
    <p:sldId id="1649" r:id="rId10"/>
    <p:sldId id="1650" r:id="rId11"/>
    <p:sldId id="1651" r:id="rId12"/>
    <p:sldId id="1652" r:id="rId13"/>
    <p:sldId id="1653" r:id="rId14"/>
    <p:sldId id="1517" r:id="rId15"/>
    <p:sldId id="1540" r:id="rId16"/>
    <p:sldId id="1539" r:id="rId17"/>
    <p:sldId id="1530" r:id="rId18"/>
    <p:sldId id="303" r:id="rId19"/>
    <p:sldId id="1635" r:id="rId20"/>
    <p:sldId id="1634" r:id="rId21"/>
    <p:sldId id="281" r:id="rId22"/>
    <p:sldId id="285" r:id="rId23"/>
    <p:sldId id="286" r:id="rId24"/>
    <p:sldId id="1519" r:id="rId25"/>
    <p:sldId id="1520" r:id="rId26"/>
    <p:sldId id="1628" r:id="rId27"/>
    <p:sldId id="1629" r:id="rId28"/>
    <p:sldId id="1630" r:id="rId29"/>
    <p:sldId id="1631" r:id="rId30"/>
    <p:sldId id="1632" r:id="rId31"/>
    <p:sldId id="1633" r:id="rId32"/>
    <p:sldId id="287" r:id="rId33"/>
    <p:sldId id="1481" r:id="rId34"/>
    <p:sldId id="1479" r:id="rId35"/>
    <p:sldId id="1482" r:id="rId36"/>
    <p:sldId id="1483" r:id="rId37"/>
    <p:sldId id="1485" r:id="rId38"/>
    <p:sldId id="1620" r:id="rId39"/>
    <p:sldId id="1486" r:id="rId40"/>
    <p:sldId id="1624" r:id="rId41"/>
    <p:sldId id="1487" r:id="rId42"/>
    <p:sldId id="1488" r:id="rId43"/>
    <p:sldId id="1489" r:id="rId44"/>
    <p:sldId id="1490" r:id="rId45"/>
    <p:sldId id="1622" r:id="rId46"/>
    <p:sldId id="1636" r:id="rId47"/>
    <p:sldId id="1638" r:id="rId48"/>
    <p:sldId id="1637" r:id="rId49"/>
    <p:sldId id="1514" r:id="rId50"/>
    <p:sldId id="1621" r:id="rId51"/>
    <p:sldId id="1515" r:id="rId52"/>
    <p:sldId id="1565" r:id="rId53"/>
    <p:sldId id="1641" r:id="rId54"/>
    <p:sldId id="1643" r:id="rId55"/>
    <p:sldId id="1639" r:id="rId56"/>
    <p:sldId id="1644" r:id="rId57"/>
    <p:sldId id="1642" r:id="rId58"/>
    <p:sldId id="1645" r:id="rId59"/>
    <p:sldId id="1640" r:id="rId60"/>
    <p:sldId id="1623" r:id="rId61"/>
    <p:sldId id="1549" r:id="rId62"/>
    <p:sldId id="1542" r:id="rId63"/>
    <p:sldId id="1551" r:id="rId64"/>
    <p:sldId id="1617" r:id="rId65"/>
    <p:sldId id="1550" r:id="rId66"/>
    <p:sldId id="1538" r:id="rId67"/>
    <p:sldId id="1618" r:id="rId68"/>
    <p:sldId id="1544" r:id="rId69"/>
    <p:sldId id="1619" r:id="rId70"/>
    <p:sldId id="1546" r:id="rId71"/>
    <p:sldId id="1499" r:id="rId72"/>
    <p:sldId id="1500" r:id="rId73"/>
    <p:sldId id="1501" r:id="rId74"/>
    <p:sldId id="1502" r:id="rId75"/>
    <p:sldId id="1503" r:id="rId76"/>
    <p:sldId id="1504" r:id="rId77"/>
    <p:sldId id="1505" r:id="rId78"/>
    <p:sldId id="1506" r:id="rId79"/>
    <p:sldId id="1507" r:id="rId80"/>
    <p:sldId id="1508" r:id="rId81"/>
    <p:sldId id="1509" r:id="rId82"/>
    <p:sldId id="1510" r:id="rId83"/>
    <p:sldId id="1511" r:id="rId84"/>
    <p:sldId id="1512" r:id="rId85"/>
    <p:sldId id="1513" r:id="rId86"/>
    <p:sldId id="1516" r:id="rId87"/>
    <p:sldId id="1625" r:id="rId88"/>
    <p:sldId id="1626" r:id="rId89"/>
    <p:sldId id="1627" r:id="rId90"/>
    <p:sldId id="1518" r:id="rId91"/>
    <p:sldId id="1521" r:id="rId92"/>
    <p:sldId id="1522" r:id="rId93"/>
    <p:sldId id="1523" r:id="rId94"/>
    <p:sldId id="1524" r:id="rId95"/>
    <p:sldId id="1525" r:id="rId96"/>
    <p:sldId id="1526" r:id="rId97"/>
    <p:sldId id="1527" r:id="rId98"/>
    <p:sldId id="1528" r:id="rId99"/>
  </p:sldIdLst>
  <p:sldSz cx="12192000" cy="6858000"/>
  <p:notesSz cx="6858000" cy="9144000"/>
  <p:defaultTextStyle>
    <a:defPPr rtl="0">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Välkommen" id="{E75E278A-FF0E-49A4-B170-79828D63BBAD}">
          <p14:sldIdLst/>
        </p14:section>
        <p14:section name="Design, Morfning, Kommentera, Arbeta tillsammans, Berätta" id="{B9B51309-D148-4332-87C2-07BE32FBCA3B}">
          <p14:sldIdLst>
            <p14:sldId id="1474"/>
            <p14:sldId id="1475"/>
            <p14:sldId id="1476"/>
            <p14:sldId id="1477"/>
            <p14:sldId id="1478"/>
            <p14:sldId id="1646"/>
            <p14:sldId id="1647"/>
            <p14:sldId id="1648"/>
            <p14:sldId id="1649"/>
            <p14:sldId id="1650"/>
            <p14:sldId id="1651"/>
            <p14:sldId id="1652"/>
            <p14:sldId id="1653"/>
            <p14:sldId id="1517"/>
            <p14:sldId id="1540"/>
            <p14:sldId id="1539"/>
            <p14:sldId id="1530"/>
            <p14:sldId id="303"/>
            <p14:sldId id="1635"/>
            <p14:sldId id="1634"/>
            <p14:sldId id="281"/>
            <p14:sldId id="285"/>
            <p14:sldId id="286"/>
            <p14:sldId id="1519"/>
            <p14:sldId id="1520"/>
            <p14:sldId id="1628"/>
            <p14:sldId id="1629"/>
            <p14:sldId id="1630"/>
            <p14:sldId id="1631"/>
            <p14:sldId id="1632"/>
            <p14:sldId id="1633"/>
            <p14:sldId id="287"/>
            <p14:sldId id="1481"/>
            <p14:sldId id="1479"/>
            <p14:sldId id="1482"/>
            <p14:sldId id="1483"/>
            <p14:sldId id="1485"/>
            <p14:sldId id="1620"/>
            <p14:sldId id="1486"/>
            <p14:sldId id="1624"/>
            <p14:sldId id="1487"/>
            <p14:sldId id="1488"/>
            <p14:sldId id="1489"/>
            <p14:sldId id="1490"/>
            <p14:sldId id="1622"/>
            <p14:sldId id="1636"/>
            <p14:sldId id="1638"/>
            <p14:sldId id="1637"/>
            <p14:sldId id="1514"/>
            <p14:sldId id="1621"/>
            <p14:sldId id="1515"/>
            <p14:sldId id="1565"/>
            <p14:sldId id="1641"/>
            <p14:sldId id="1643"/>
            <p14:sldId id="1639"/>
            <p14:sldId id="1644"/>
            <p14:sldId id="1642"/>
            <p14:sldId id="1645"/>
            <p14:sldId id="1640"/>
            <p14:sldId id="1623"/>
            <p14:sldId id="1549"/>
            <p14:sldId id="1542"/>
            <p14:sldId id="1551"/>
            <p14:sldId id="1617"/>
            <p14:sldId id="1550"/>
            <p14:sldId id="1538"/>
            <p14:sldId id="1618"/>
            <p14:sldId id="1544"/>
            <p14:sldId id="1619"/>
            <p14:sldId id="1546"/>
            <p14:sldId id="1499"/>
            <p14:sldId id="1500"/>
            <p14:sldId id="1501"/>
            <p14:sldId id="1502"/>
            <p14:sldId id="1503"/>
            <p14:sldId id="1504"/>
            <p14:sldId id="1505"/>
            <p14:sldId id="1506"/>
            <p14:sldId id="1507"/>
            <p14:sldId id="1508"/>
            <p14:sldId id="1509"/>
            <p14:sldId id="1510"/>
            <p14:sldId id="1511"/>
            <p14:sldId id="1512"/>
            <p14:sldId id="1513"/>
            <p14:sldId id="1516"/>
            <p14:sldId id="1625"/>
            <p14:sldId id="1626"/>
            <p14:sldId id="1627"/>
            <p14:sldId id="1518"/>
            <p14:sldId id="1521"/>
            <p14:sldId id="1522"/>
            <p14:sldId id="1523"/>
            <p14:sldId id="1524"/>
            <p14:sldId id="1525"/>
            <p14:sldId id="1526"/>
            <p14:sldId id="1527"/>
            <p14:sldId id="1528"/>
          </p14:sldIdLst>
        </p14:section>
        <p14:section name="Mer information" id="{2CC34DB2-6590-42C0-AD4B-A04C6060184E}">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4726"/>
    <a:srgbClr val="404040"/>
    <a:srgbClr val="FF9B45"/>
    <a:srgbClr val="DD462F"/>
    <a:srgbClr val="F8CFB6"/>
    <a:srgbClr val="F8CAB6"/>
    <a:srgbClr val="923922"/>
    <a:srgbClr val="F5F5F5"/>
    <a:srgbClr val="F2F2F2"/>
    <a:srgbClr val="D2B4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6977" autoAdjust="0"/>
    <p:restoredTop sz="94241" autoAdjust="0"/>
  </p:normalViewPr>
  <p:slideViewPr>
    <p:cSldViewPr snapToGrid="0">
      <p:cViewPr varScale="1">
        <p:scale>
          <a:sx n="111" d="100"/>
          <a:sy n="111" d="100"/>
        </p:scale>
        <p:origin x="480" y="96"/>
      </p:cViewPr>
      <p:guideLst>
        <p:guide orient="horz" pos="2160"/>
        <p:guide pos="384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80" d="100"/>
          <a:sy n="80" d="100"/>
        </p:scale>
        <p:origin x="3156"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notesMaster" Target="notesMasters/notesMaster1.xml"/><Relationship Id="rId105"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ableStyles" Target="tableStyle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4842DEBB-D4C7-4E8F-A5CF-B9FB27E4F8AE}" type="datetime1">
              <a:rPr lang="sv-SE" smtClean="0"/>
              <a:t>2025-10-13</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C679768-A2FC-4D08-91F6-8DCE6C566B36}" type="slidenum">
              <a:rPr lang="sv-SE" smtClean="0"/>
              <a:t>‹#›</a:t>
            </a:fld>
            <a:endParaRPr lang="sv-SE"/>
          </a:p>
        </p:txBody>
      </p:sp>
    </p:spTree>
    <p:extLst>
      <p:ext uri="{BB962C8B-B14F-4D97-AF65-F5344CB8AC3E}">
        <p14:creationId xmlns:p14="http://schemas.microsoft.com/office/powerpoint/2010/main" val="183025516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sv-SE" noProof="0"/>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FD96DE0B-7927-4895-AC98-94682F43565E}" type="datetime1">
              <a:rPr lang="sv-SE" noProof="0" smtClean="0"/>
              <a:t>2025-10-13</a:t>
            </a:fld>
            <a:endParaRPr lang="sv-SE" noProof="0"/>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sv-SE" noProof="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sv-SE" noProof="0"/>
              <a:t>Redigera format för bakgrundstext</a:t>
            </a:r>
          </a:p>
          <a:p>
            <a:pPr lvl="1" rtl="0"/>
            <a:r>
              <a:rPr lang="sv-SE" noProof="0"/>
              <a:t>Nivå två</a:t>
            </a:r>
          </a:p>
          <a:p>
            <a:pPr lvl="2" rtl="0"/>
            <a:r>
              <a:rPr lang="sv-SE" noProof="0"/>
              <a:t>Nivå tre</a:t>
            </a:r>
          </a:p>
          <a:p>
            <a:pPr lvl="3" rtl="0"/>
            <a:r>
              <a:rPr lang="sv-SE" noProof="0"/>
              <a:t>Nivå fyra</a:t>
            </a:r>
          </a:p>
          <a:p>
            <a:pPr lvl="4" rtl="0"/>
            <a:r>
              <a:rPr lang="sv-SE" noProof="0"/>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sv-SE" noProof="0"/>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F61EA0F-A667-4B49-8422-0062BC55E249}" type="slidenum">
              <a:rPr lang="sv-SE" noProof="0" smtClean="0"/>
              <a:t>‹#›</a:t>
            </a:fld>
            <a:endParaRPr lang="sv-SE" noProof="0"/>
          </a:p>
        </p:txBody>
      </p:sp>
    </p:spTree>
    <p:extLst>
      <p:ext uri="{BB962C8B-B14F-4D97-AF65-F5344CB8AC3E}">
        <p14:creationId xmlns:p14="http://schemas.microsoft.com/office/powerpoint/2010/main" val="338191029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7" name="Rektangulär 6"/>
          <p:cNvSpPr/>
          <p:nvPr userDrawn="1"/>
        </p:nvSpPr>
        <p:spPr bwMode="blackWhite">
          <a:xfrm>
            <a:off x="254950" y="262784"/>
            <a:ext cx="11682101" cy="633243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800" noProof="0"/>
          </a:p>
        </p:txBody>
      </p:sp>
      <p:sp>
        <p:nvSpPr>
          <p:cNvPr id="2" name="Rubrik 1"/>
          <p:cNvSpPr>
            <a:spLocks noGrp="1"/>
          </p:cNvSpPr>
          <p:nvPr>
            <p:ph type="title" hasCustomPrompt="1"/>
          </p:nvPr>
        </p:nvSpPr>
        <p:spPr/>
        <p:txBody>
          <a:bodyPr rtlCol="0"/>
          <a:lstStyle/>
          <a:p>
            <a:pPr rtl="0"/>
            <a:r>
              <a:rPr lang="sv-SE" noProof="0"/>
              <a:t>Klicka här för att ändra format</a:t>
            </a:r>
          </a:p>
        </p:txBody>
      </p:sp>
    </p:spTree>
    <p:extLst>
      <p:ext uri="{BB962C8B-B14F-4D97-AF65-F5344CB8AC3E}">
        <p14:creationId xmlns:p14="http://schemas.microsoft.com/office/powerpoint/2010/main" val="171854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Rubrik och innehåll">
    <p:spTree>
      <p:nvGrpSpPr>
        <p:cNvPr id="1" name=""/>
        <p:cNvGrpSpPr/>
        <p:nvPr/>
      </p:nvGrpSpPr>
      <p:grpSpPr>
        <a:xfrm>
          <a:off x="0" y="0"/>
          <a:ext cx="0" cy="0"/>
          <a:chOff x="0" y="0"/>
          <a:chExt cx="0" cy="0"/>
        </a:xfrm>
      </p:grpSpPr>
      <p:sp>
        <p:nvSpPr>
          <p:cNvPr id="9" name="Rektangulär 8"/>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800" noProof="0"/>
          </a:p>
        </p:txBody>
      </p:sp>
      <p:cxnSp>
        <p:nvCxnSpPr>
          <p:cNvPr id="12" name="Rak 11"/>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
        <p:nvSpPr>
          <p:cNvPr id="4" name="Rubrik 3"/>
          <p:cNvSpPr>
            <a:spLocks noGrp="1"/>
          </p:cNvSpPr>
          <p:nvPr>
            <p:ph type="title" hasCustomPrompt="1"/>
          </p:nvPr>
        </p:nvSpPr>
        <p:spPr>
          <a:xfrm>
            <a:off x="521207" y="448056"/>
            <a:ext cx="6877119" cy="640080"/>
          </a:xfrm>
        </p:spPr>
        <p:txBody>
          <a:bodyPr rtlCol="0" anchor="b" anchorCtr="0">
            <a:normAutofit/>
          </a:bodyPr>
          <a:lstStyle>
            <a:lvl1pPr>
              <a:defRPr sz="2800">
                <a:solidFill>
                  <a:schemeClr val="bg2">
                    <a:lumMod val="25000"/>
                  </a:schemeClr>
                </a:solidFill>
              </a:defRPr>
            </a:lvl1pPr>
          </a:lstStyle>
          <a:p>
            <a:pPr rtl="0"/>
            <a:r>
              <a:rPr lang="sv-SE" noProof="0"/>
              <a:t>Klicka här för att ändra format</a:t>
            </a:r>
          </a:p>
        </p:txBody>
      </p:sp>
      <p:sp>
        <p:nvSpPr>
          <p:cNvPr id="3" name="Platshållare för innehåll 2"/>
          <p:cNvSpPr>
            <a:spLocks noGrp="1"/>
          </p:cNvSpPr>
          <p:nvPr>
            <p:ph sz="quarter" idx="10" hasCustomPrompt="1"/>
          </p:nvPr>
        </p:nvSpPr>
        <p:spPr>
          <a:xfrm>
            <a:off x="539496" y="1435608"/>
            <a:ext cx="4416552" cy="3977640"/>
          </a:xfrm>
        </p:spPr>
        <p:txBody>
          <a:bodyPr vert="horz" lIns="91440" tIns="45720" rIns="91440" bIns="45720" rtlCol="0">
            <a:normAutofit/>
          </a:bodyPr>
          <a:lstStyle>
            <a:lvl1pPr>
              <a:defRPr lang="en-US" sz="1200" smtClean="0">
                <a:solidFill>
                  <a:schemeClr val="tx1">
                    <a:lumMod val="75000"/>
                    <a:lumOff val="25000"/>
                  </a:schemeClr>
                </a:solidFill>
              </a:defRPr>
            </a:lvl1pPr>
            <a:lvl2pPr>
              <a:defRPr lang="en-US" sz="1200" smtClean="0">
                <a:solidFill>
                  <a:schemeClr val="tx1">
                    <a:lumMod val="75000"/>
                    <a:lumOff val="25000"/>
                  </a:schemeClr>
                </a:solidFill>
              </a:defRPr>
            </a:lvl2pPr>
            <a:lvl3pPr>
              <a:defRPr lang="en-US" sz="1200" smtClean="0">
                <a:solidFill>
                  <a:schemeClr val="tx1">
                    <a:lumMod val="75000"/>
                    <a:lumOff val="25000"/>
                  </a:schemeClr>
                </a:solidFill>
              </a:defRPr>
            </a:lvl3pPr>
            <a:lvl4pPr>
              <a:defRPr lang="en-US" sz="1200" smtClean="0">
                <a:solidFill>
                  <a:schemeClr val="tx1">
                    <a:lumMod val="75000"/>
                    <a:lumOff val="25000"/>
                  </a:schemeClr>
                </a:solidFill>
              </a:defRPr>
            </a:lvl4pPr>
            <a:lvl5pPr>
              <a:defRPr lang="en-US" sz="1200">
                <a:solidFill>
                  <a:schemeClr val="tx1">
                    <a:lumMod val="75000"/>
                    <a:lumOff val="25000"/>
                  </a:schemeClr>
                </a:solidFill>
              </a:defRPr>
            </a:lvl5pPr>
          </a:lstStyle>
          <a:p>
            <a:pPr marL="0" lvl="0" indent="0" rtl="0">
              <a:lnSpc>
                <a:spcPct val="150000"/>
              </a:lnSpc>
              <a:spcBef>
                <a:spcPts val="1000"/>
              </a:spcBef>
              <a:spcAft>
                <a:spcPts val="1200"/>
              </a:spcAft>
              <a:buNone/>
            </a:pPr>
            <a:r>
              <a:rPr lang="sv-SE" noProof="0"/>
              <a:t>Redigera format för bakgrundstext</a:t>
            </a:r>
          </a:p>
          <a:p>
            <a:pPr marL="0" lvl="1" indent="0" rtl="0">
              <a:lnSpc>
                <a:spcPct val="150000"/>
              </a:lnSpc>
              <a:spcBef>
                <a:spcPts val="1000"/>
              </a:spcBef>
              <a:spcAft>
                <a:spcPts val="1200"/>
              </a:spcAft>
              <a:buNone/>
            </a:pPr>
            <a:r>
              <a:rPr lang="sv-SE" noProof="0"/>
              <a:t>Nivå två</a:t>
            </a:r>
          </a:p>
          <a:p>
            <a:pPr marL="0" lvl="2" indent="0" rtl="0">
              <a:lnSpc>
                <a:spcPct val="150000"/>
              </a:lnSpc>
              <a:spcBef>
                <a:spcPts val="1000"/>
              </a:spcBef>
              <a:spcAft>
                <a:spcPts val="1200"/>
              </a:spcAft>
              <a:buNone/>
            </a:pPr>
            <a:r>
              <a:rPr lang="sv-SE" noProof="0"/>
              <a:t>Nivå tre</a:t>
            </a:r>
          </a:p>
          <a:p>
            <a:pPr marL="0" lvl="3" indent="0" rtl="0">
              <a:lnSpc>
                <a:spcPct val="150000"/>
              </a:lnSpc>
              <a:spcBef>
                <a:spcPts val="1000"/>
              </a:spcBef>
              <a:spcAft>
                <a:spcPts val="1200"/>
              </a:spcAft>
              <a:buNone/>
            </a:pPr>
            <a:r>
              <a:rPr lang="sv-SE" noProof="0"/>
              <a:t>Nivå fyra</a:t>
            </a:r>
          </a:p>
          <a:p>
            <a:pPr marL="0" lvl="4" indent="0" rtl="0">
              <a:lnSpc>
                <a:spcPct val="150000"/>
              </a:lnSpc>
              <a:spcBef>
                <a:spcPts val="1000"/>
              </a:spcBef>
              <a:spcAft>
                <a:spcPts val="1200"/>
              </a:spcAft>
              <a:buNone/>
            </a:pPr>
            <a:r>
              <a:rPr lang="sv-SE" noProof="0"/>
              <a:t>Nivå fem</a:t>
            </a:r>
          </a:p>
        </p:txBody>
      </p:sp>
      <p:sp>
        <p:nvSpPr>
          <p:cNvPr id="6" name="Platshållare för datum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15349C14-F119-4EC4-AE2E-2EA7AE1750D1}" type="datetime1">
              <a:rPr lang="sv-SE" noProof="0" smtClean="0"/>
              <a:t>2025-10-13</a:t>
            </a:fld>
            <a:endParaRPr lang="sv-SE" noProof="0"/>
          </a:p>
        </p:txBody>
      </p:sp>
      <p:sp>
        <p:nvSpPr>
          <p:cNvPr id="7" name="Platshållare för sidfot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sv-SE" noProof="0"/>
          </a:p>
        </p:txBody>
      </p:sp>
      <p:sp>
        <p:nvSpPr>
          <p:cNvPr id="8" name="Platshållare för bildnummer 5"/>
          <p:cNvSpPr>
            <a:spLocks noGrp="1"/>
          </p:cNvSpPr>
          <p:nvPr>
            <p:ph type="sldNum" sz="quarter" idx="4"/>
          </p:nvPr>
        </p:nvSpPr>
        <p:spPr>
          <a:xfrm>
            <a:off x="8371926"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spTree>
    <p:extLst>
      <p:ext uri="{BB962C8B-B14F-4D97-AF65-F5344CB8AC3E}">
        <p14:creationId xmlns:p14="http://schemas.microsoft.com/office/powerpoint/2010/main" val="21858365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vsnittsrubrik">
    <p:spTree>
      <p:nvGrpSpPr>
        <p:cNvPr id="1" name=""/>
        <p:cNvGrpSpPr/>
        <p:nvPr/>
      </p:nvGrpSpPr>
      <p:grpSpPr>
        <a:xfrm>
          <a:off x="0" y="0"/>
          <a:ext cx="0" cy="0"/>
          <a:chOff x="0" y="0"/>
          <a:chExt cx="0" cy="0"/>
        </a:xfrm>
      </p:grpSpPr>
      <p:sp>
        <p:nvSpPr>
          <p:cNvPr id="9" name="Rektangulär 8"/>
          <p:cNvSpPr/>
          <p:nvPr userDrawn="1"/>
        </p:nvSpPr>
        <p:spPr>
          <a:xfrm>
            <a:off x="254951" y="262784"/>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800" noProof="0"/>
          </a:p>
        </p:txBody>
      </p:sp>
      <p:sp>
        <p:nvSpPr>
          <p:cNvPr id="10" name="Rektangulär 9"/>
          <p:cNvSpPr/>
          <p:nvPr userDrawn="1"/>
        </p:nvSpPr>
        <p:spPr bwMode="blackWhite">
          <a:xfrm>
            <a:off x="254950" y="262784"/>
            <a:ext cx="11682101" cy="2072643"/>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sv-SE" sz="1800" noProof="0"/>
          </a:p>
        </p:txBody>
      </p:sp>
      <p:sp>
        <p:nvSpPr>
          <p:cNvPr id="2" name="Rubrik 1"/>
          <p:cNvSpPr>
            <a:spLocks noGrp="1"/>
          </p:cNvSpPr>
          <p:nvPr>
            <p:ph type="title" hasCustomPrompt="1"/>
          </p:nvPr>
        </p:nvSpPr>
        <p:spPr>
          <a:xfrm>
            <a:off x="521208" y="1536192"/>
            <a:ext cx="6876288" cy="640080"/>
          </a:xfrm>
        </p:spPr>
        <p:txBody>
          <a:bodyPr rtlCol="0">
            <a:normAutofit/>
          </a:bodyPr>
          <a:lstStyle>
            <a:lvl1pPr>
              <a:defRPr sz="3600">
                <a:solidFill>
                  <a:schemeClr val="bg1"/>
                </a:solidFill>
              </a:defRPr>
            </a:lvl1pPr>
          </a:lstStyle>
          <a:p>
            <a:pPr rtl="0"/>
            <a:r>
              <a:rPr lang="sv-SE" noProof="0"/>
              <a:t>Klicka här för att ändra format</a:t>
            </a:r>
          </a:p>
        </p:txBody>
      </p:sp>
      <p:sp>
        <p:nvSpPr>
          <p:cNvPr id="7" name="Platshållare för innehåll 6"/>
          <p:cNvSpPr>
            <a:spLocks noGrp="1"/>
          </p:cNvSpPr>
          <p:nvPr>
            <p:ph sz="quarter" idx="13" hasCustomPrompt="1"/>
          </p:nvPr>
        </p:nvSpPr>
        <p:spPr>
          <a:xfrm>
            <a:off x="539496" y="2560320"/>
            <a:ext cx="9445752" cy="3977640"/>
          </a:xfrm>
        </p:spPr>
        <p:txBody>
          <a:bodyPr vert="horz" lIns="91440" tIns="45720" rIns="91440" bIns="45720" rtlCol="0">
            <a:normAutofit/>
          </a:bodyPr>
          <a:lstStyle>
            <a:lvl1pPr>
              <a:defRPr lang="en-US" sz="2400" smtClean="0">
                <a:solidFill>
                  <a:schemeClr val="tx1">
                    <a:lumMod val="75000"/>
                    <a:lumOff val="25000"/>
                  </a:schemeClr>
                </a:solidFill>
                <a:latin typeface="+mj-lt"/>
              </a:defRPr>
            </a:lvl1pPr>
            <a:lvl2pPr>
              <a:defRPr lang="en-US" sz="1200" dirty="0" smtClean="0">
                <a:solidFill>
                  <a:schemeClr val="tx1">
                    <a:lumMod val="75000"/>
                    <a:lumOff val="25000"/>
                  </a:schemeClr>
                </a:solidFill>
              </a:defRPr>
            </a:lvl2pPr>
            <a:lvl3pPr>
              <a:defRPr lang="en-US" sz="1200" dirty="0" smtClean="0">
                <a:solidFill>
                  <a:schemeClr val="tx1">
                    <a:lumMod val="75000"/>
                    <a:lumOff val="25000"/>
                  </a:schemeClr>
                </a:solidFill>
              </a:defRPr>
            </a:lvl3pPr>
            <a:lvl4pPr>
              <a:defRPr lang="en-US" sz="1200" dirty="0" smtClean="0">
                <a:solidFill>
                  <a:schemeClr val="tx1">
                    <a:lumMod val="75000"/>
                    <a:lumOff val="25000"/>
                  </a:schemeClr>
                </a:solidFill>
              </a:defRPr>
            </a:lvl4pPr>
            <a:lvl5pPr>
              <a:defRPr lang="en-US" sz="1200" dirty="0">
                <a:solidFill>
                  <a:schemeClr val="tx1">
                    <a:lumMod val="75000"/>
                    <a:lumOff val="25000"/>
                  </a:schemeClr>
                </a:solidFill>
              </a:defRPr>
            </a:lvl5pPr>
          </a:lstStyle>
          <a:p>
            <a:pPr marL="0" lvl="0" indent="0" rtl="0">
              <a:lnSpc>
                <a:spcPct val="150000"/>
              </a:lnSpc>
              <a:spcBef>
                <a:spcPts val="1000"/>
              </a:spcBef>
              <a:spcAft>
                <a:spcPts val="1200"/>
              </a:spcAft>
              <a:buNone/>
            </a:pPr>
            <a:r>
              <a:rPr lang="sv-SE" noProof="0"/>
              <a:t>Redigera format för bakgrundstext</a:t>
            </a:r>
          </a:p>
          <a:p>
            <a:pPr marL="0" lvl="1" indent="0" rtl="0">
              <a:lnSpc>
                <a:spcPct val="150000"/>
              </a:lnSpc>
              <a:spcBef>
                <a:spcPts val="1000"/>
              </a:spcBef>
              <a:spcAft>
                <a:spcPts val="1200"/>
              </a:spcAft>
              <a:buNone/>
            </a:pPr>
            <a:r>
              <a:rPr lang="sv-SE" noProof="0"/>
              <a:t>Nivå två</a:t>
            </a:r>
          </a:p>
          <a:p>
            <a:pPr marL="0" lvl="2" indent="0" rtl="0">
              <a:lnSpc>
                <a:spcPct val="150000"/>
              </a:lnSpc>
              <a:spcBef>
                <a:spcPts val="1000"/>
              </a:spcBef>
              <a:spcAft>
                <a:spcPts val="1200"/>
              </a:spcAft>
              <a:buNone/>
            </a:pPr>
            <a:r>
              <a:rPr lang="sv-SE" noProof="0"/>
              <a:t>Nivå tre</a:t>
            </a:r>
          </a:p>
          <a:p>
            <a:pPr marL="0" lvl="3" indent="0" rtl="0">
              <a:lnSpc>
                <a:spcPct val="150000"/>
              </a:lnSpc>
              <a:spcBef>
                <a:spcPts val="1000"/>
              </a:spcBef>
              <a:spcAft>
                <a:spcPts val="1200"/>
              </a:spcAft>
              <a:buNone/>
            </a:pPr>
            <a:r>
              <a:rPr lang="sv-SE" noProof="0"/>
              <a:t>Nivå fyra</a:t>
            </a:r>
          </a:p>
          <a:p>
            <a:pPr marL="0" lvl="4" indent="0" rtl="0">
              <a:lnSpc>
                <a:spcPct val="150000"/>
              </a:lnSpc>
              <a:spcBef>
                <a:spcPts val="1000"/>
              </a:spcBef>
              <a:spcAft>
                <a:spcPts val="1200"/>
              </a:spcAft>
              <a:buNone/>
            </a:pPr>
            <a:r>
              <a:rPr lang="sv-SE" noProof="0"/>
              <a:t>Nivå fem</a:t>
            </a:r>
          </a:p>
        </p:txBody>
      </p:sp>
    </p:spTree>
    <p:extLst>
      <p:ext uri="{BB962C8B-B14F-4D97-AF65-F5344CB8AC3E}">
        <p14:creationId xmlns:p14="http://schemas.microsoft.com/office/powerpoint/2010/main" val="1335655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pPr>
              <a:defRPr/>
            </a:pPr>
            <a:endParaRPr lang="sv-SE"/>
          </a:p>
        </p:txBody>
      </p:sp>
      <p:sp>
        <p:nvSpPr>
          <p:cNvPr id="3" name="Platshållare för sidfot 2"/>
          <p:cNvSpPr>
            <a:spLocks noGrp="1"/>
          </p:cNvSpPr>
          <p:nvPr>
            <p:ph type="ftr" sz="quarter" idx="11"/>
          </p:nvPr>
        </p:nvSpPr>
        <p:spPr/>
        <p:txBody>
          <a:bodyPr/>
          <a:lstStyle/>
          <a:p>
            <a:pPr>
              <a:defRPr/>
            </a:pPr>
            <a:endParaRPr lang="sv-SE"/>
          </a:p>
        </p:txBody>
      </p:sp>
      <p:sp>
        <p:nvSpPr>
          <p:cNvPr id="4" name="Platshållare för bildnummer 3"/>
          <p:cNvSpPr>
            <a:spLocks noGrp="1"/>
          </p:cNvSpPr>
          <p:nvPr>
            <p:ph type="sldNum" sz="quarter" idx="12"/>
          </p:nvPr>
        </p:nvSpPr>
        <p:spPr/>
        <p:txBody>
          <a:bodyPr/>
          <a:lstStyle/>
          <a:p>
            <a:pPr>
              <a:defRPr/>
            </a:pPr>
            <a:fld id="{D530277B-2EDC-48BF-9A71-6E7312EF09F7}" type="slidenum">
              <a:rPr lang="sv-SE" smtClean="0"/>
              <a:pPr>
                <a:defRPr/>
              </a:pPr>
              <a:t>‹#›</a:t>
            </a:fld>
            <a:endParaRPr lang="sv-SE"/>
          </a:p>
        </p:txBody>
      </p:sp>
    </p:spTree>
    <p:extLst>
      <p:ext uri="{BB962C8B-B14F-4D97-AF65-F5344CB8AC3E}">
        <p14:creationId xmlns:p14="http://schemas.microsoft.com/office/powerpoint/2010/main" val="18364670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1_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pPr>
              <a:defRPr/>
            </a:pPr>
            <a:endParaRPr lang="sv-SE"/>
          </a:p>
        </p:txBody>
      </p:sp>
      <p:sp>
        <p:nvSpPr>
          <p:cNvPr id="5" name="Platshållare för sidfot 4"/>
          <p:cNvSpPr>
            <a:spLocks noGrp="1"/>
          </p:cNvSpPr>
          <p:nvPr>
            <p:ph type="ftr" sz="quarter" idx="11"/>
          </p:nvPr>
        </p:nvSpPr>
        <p:spPr/>
        <p:txBody>
          <a:bodyPr/>
          <a:lstStyle/>
          <a:p>
            <a:pPr>
              <a:defRPr/>
            </a:pPr>
            <a:endParaRPr lang="sv-SE"/>
          </a:p>
        </p:txBody>
      </p:sp>
      <p:sp>
        <p:nvSpPr>
          <p:cNvPr id="6" name="Platshållare för bildnummer 5"/>
          <p:cNvSpPr>
            <a:spLocks noGrp="1"/>
          </p:cNvSpPr>
          <p:nvPr>
            <p:ph type="sldNum" sz="quarter" idx="12"/>
          </p:nvPr>
        </p:nvSpPr>
        <p:spPr/>
        <p:txBody>
          <a:bodyPr/>
          <a:lstStyle/>
          <a:p>
            <a:pPr>
              <a:defRPr/>
            </a:pPr>
            <a:fld id="{6E2F47BF-39AE-4FFF-AB42-C483297E5F55}" type="slidenum">
              <a:rPr lang="sv-SE" smtClean="0"/>
              <a:pPr>
                <a:defRPr/>
              </a:pPr>
              <a:t>‹#›</a:t>
            </a:fld>
            <a:endParaRPr lang="sv-SE"/>
          </a:p>
        </p:txBody>
      </p:sp>
    </p:spTree>
    <p:extLst>
      <p:ext uri="{BB962C8B-B14F-4D97-AF65-F5344CB8AC3E}">
        <p14:creationId xmlns:p14="http://schemas.microsoft.com/office/powerpoint/2010/main" val="8270905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pPr>
              <a:defRPr/>
            </a:pPr>
            <a:endParaRPr lang="sv-SE"/>
          </a:p>
        </p:txBody>
      </p:sp>
      <p:sp>
        <p:nvSpPr>
          <p:cNvPr id="4" name="Platshållare för sidfot 3"/>
          <p:cNvSpPr>
            <a:spLocks noGrp="1"/>
          </p:cNvSpPr>
          <p:nvPr>
            <p:ph type="ftr" sz="quarter" idx="11"/>
          </p:nvPr>
        </p:nvSpPr>
        <p:spPr/>
        <p:txBody>
          <a:bodyPr/>
          <a:lstStyle/>
          <a:p>
            <a:pPr>
              <a:defRPr/>
            </a:pPr>
            <a:endParaRPr lang="sv-SE"/>
          </a:p>
        </p:txBody>
      </p:sp>
      <p:sp>
        <p:nvSpPr>
          <p:cNvPr id="5" name="Platshållare för bildnummer 4"/>
          <p:cNvSpPr>
            <a:spLocks noGrp="1"/>
          </p:cNvSpPr>
          <p:nvPr>
            <p:ph type="sldNum" sz="quarter" idx="12"/>
          </p:nvPr>
        </p:nvSpPr>
        <p:spPr/>
        <p:txBody>
          <a:bodyPr/>
          <a:lstStyle/>
          <a:p>
            <a:pPr>
              <a:defRPr/>
            </a:pPr>
            <a:fld id="{12C0C2F3-9B68-4951-86D6-5D3D6452BE58}" type="slidenum">
              <a:rPr lang="sv-SE" smtClean="0"/>
              <a:pPr>
                <a:defRPr/>
              </a:pPr>
              <a:t>‹#›</a:t>
            </a:fld>
            <a:endParaRPr lang="sv-SE"/>
          </a:p>
        </p:txBody>
      </p:sp>
    </p:spTree>
    <p:extLst>
      <p:ext uri="{BB962C8B-B14F-4D97-AF65-F5344CB8AC3E}">
        <p14:creationId xmlns:p14="http://schemas.microsoft.com/office/powerpoint/2010/main" val="276263630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ktangulär 6"/>
          <p:cNvSpPr/>
          <p:nvPr userDrawn="1"/>
        </p:nvSpPr>
        <p:spPr>
          <a:xfrm>
            <a:off x="256032" y="265176"/>
            <a:ext cx="11683049" cy="6332433"/>
          </a:xfrm>
          <a:prstGeom prst="rect">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chorCtr="0"/>
          <a:lstStyle/>
          <a:p>
            <a:pPr algn="ctr" rtl="0"/>
            <a:endParaRPr lang="sv-SE" sz="1800" noProof="0"/>
          </a:p>
        </p:txBody>
      </p:sp>
      <p:sp>
        <p:nvSpPr>
          <p:cNvPr id="2" name="Platshållare för rubrik 1"/>
          <p:cNvSpPr>
            <a:spLocks noGrp="1"/>
          </p:cNvSpPr>
          <p:nvPr>
            <p:ph type="title"/>
          </p:nvPr>
        </p:nvSpPr>
        <p:spPr>
          <a:xfrm>
            <a:off x="521208" y="448056"/>
            <a:ext cx="6876288" cy="640080"/>
          </a:xfrm>
          <a:prstGeom prst="rect">
            <a:avLst/>
          </a:prstGeom>
        </p:spPr>
        <p:txBody>
          <a:bodyPr vert="horz" lIns="91440" tIns="45720" rIns="91440" bIns="45720" rtlCol="0" anchor="b" anchorCtr="0">
            <a:normAutofit/>
          </a:bodyPr>
          <a:lstStyle/>
          <a:p>
            <a:pPr rtl="0"/>
            <a:r>
              <a:rPr lang="sv-SE" noProof="0"/>
              <a:t>Klicka här för att ändra format</a:t>
            </a:r>
          </a:p>
        </p:txBody>
      </p:sp>
      <p:sp>
        <p:nvSpPr>
          <p:cNvPr id="3" name="Platshållare för text 2"/>
          <p:cNvSpPr>
            <a:spLocks noGrp="1"/>
          </p:cNvSpPr>
          <p:nvPr>
            <p:ph type="body" idx="1"/>
          </p:nvPr>
        </p:nvSpPr>
        <p:spPr>
          <a:xfrm>
            <a:off x="539496" y="1435608"/>
            <a:ext cx="4416552" cy="3977640"/>
          </a:xfrm>
          <a:prstGeom prst="rect">
            <a:avLst/>
          </a:prstGeom>
        </p:spPr>
        <p:txBody>
          <a:bodyPr vert="horz" lIns="91440" tIns="45720" rIns="91440" bIns="45720" rtlCol="0">
            <a:normAutofit/>
          </a:bodyPr>
          <a:lstStyle/>
          <a:p>
            <a:pPr lvl="0" rtl="0"/>
            <a:r>
              <a:rPr lang="sv-SE" noProof="0"/>
              <a:t>Redigera format för bakgrundstext</a:t>
            </a:r>
          </a:p>
          <a:p>
            <a:pPr lvl="1" rtl="0"/>
            <a:r>
              <a:rPr lang="sv-SE" noProof="0"/>
              <a:t>Nivå två</a:t>
            </a:r>
          </a:p>
          <a:p>
            <a:pPr lvl="2" rtl="0"/>
            <a:r>
              <a:rPr lang="sv-SE" noProof="0"/>
              <a:t>Nivå tre</a:t>
            </a:r>
          </a:p>
          <a:p>
            <a:pPr lvl="3" rtl="0"/>
            <a:r>
              <a:rPr lang="sv-SE" noProof="0"/>
              <a:t>Nivå fyra</a:t>
            </a:r>
          </a:p>
          <a:p>
            <a:pPr lvl="4" rtl="0"/>
            <a:r>
              <a:rPr lang="sv-SE" noProof="0"/>
              <a:t>Nivå fem</a:t>
            </a:r>
          </a:p>
        </p:txBody>
      </p:sp>
      <p:sp>
        <p:nvSpPr>
          <p:cNvPr id="4" name="Platshållare för datum 3"/>
          <p:cNvSpPr>
            <a:spLocks noGrp="1"/>
          </p:cNvSpPr>
          <p:nvPr>
            <p:ph type="dt" sz="half" idx="2"/>
          </p:nvPr>
        </p:nvSpPr>
        <p:spPr>
          <a:xfrm>
            <a:off x="539496" y="6203952"/>
            <a:ext cx="3276600" cy="365125"/>
          </a:xfrm>
          <a:prstGeom prst="rect">
            <a:avLst/>
          </a:prstGeom>
        </p:spPr>
        <p:txBody>
          <a:bodyPr vert="horz" lIns="91440" tIns="45720" rIns="91440" bIns="45720" rtlCol="0" anchor="ctr"/>
          <a:lstStyle>
            <a:lvl1pPr algn="l">
              <a:defRPr sz="1200" baseline="0">
                <a:solidFill>
                  <a:schemeClr val="tx1">
                    <a:lumMod val="65000"/>
                    <a:lumOff val="35000"/>
                  </a:schemeClr>
                </a:solidFill>
              </a:defRPr>
            </a:lvl1pPr>
          </a:lstStyle>
          <a:p>
            <a:pPr rtl="0"/>
            <a:fld id="{8B42B5D0-3D3E-4F7B-AB5B-03F893AA6ED8}" type="datetime1">
              <a:rPr lang="sv-SE" noProof="0" smtClean="0"/>
              <a:t>2025-10-13</a:t>
            </a:fld>
            <a:endParaRPr lang="sv-SE" noProof="0"/>
          </a:p>
        </p:txBody>
      </p:sp>
      <p:sp>
        <p:nvSpPr>
          <p:cNvPr id="5" name="Platshållare för sidfot 4"/>
          <p:cNvSpPr>
            <a:spLocks noGrp="1"/>
          </p:cNvSpPr>
          <p:nvPr>
            <p:ph type="ftr" sz="quarter" idx="3"/>
          </p:nvPr>
        </p:nvSpPr>
        <p:spPr>
          <a:xfrm>
            <a:off x="4648200" y="6203952"/>
            <a:ext cx="2895600" cy="365125"/>
          </a:xfrm>
          <a:prstGeom prst="rect">
            <a:avLst/>
          </a:prstGeom>
        </p:spPr>
        <p:txBody>
          <a:bodyPr vert="horz" lIns="91440" tIns="45720" rIns="91440" bIns="45720" rtlCol="0" anchor="ctr"/>
          <a:lstStyle>
            <a:lvl1pPr algn="ctr">
              <a:defRPr sz="1200" baseline="0">
                <a:solidFill>
                  <a:schemeClr val="tx1">
                    <a:lumMod val="65000"/>
                    <a:lumOff val="35000"/>
                  </a:schemeClr>
                </a:solidFill>
              </a:defRPr>
            </a:lvl1pPr>
          </a:lstStyle>
          <a:p>
            <a:pPr rtl="0"/>
            <a:endParaRPr lang="sv-SE" noProof="0"/>
          </a:p>
        </p:txBody>
      </p:sp>
      <p:sp>
        <p:nvSpPr>
          <p:cNvPr id="6" name="Platshållare för bildnummer 5"/>
          <p:cNvSpPr>
            <a:spLocks noGrp="1"/>
          </p:cNvSpPr>
          <p:nvPr>
            <p:ph type="sldNum" sz="quarter" idx="4"/>
          </p:nvPr>
        </p:nvSpPr>
        <p:spPr>
          <a:xfrm>
            <a:off x="8375904" y="6203952"/>
            <a:ext cx="3276600" cy="365125"/>
          </a:xfrm>
          <a:prstGeom prst="rect">
            <a:avLst/>
          </a:prstGeom>
        </p:spPr>
        <p:txBody>
          <a:bodyPr vert="horz" lIns="91440" tIns="45720" rIns="91440" bIns="45720" rtlCol="0" anchor="ctr"/>
          <a:lstStyle>
            <a:lvl1pPr algn="r">
              <a:defRPr sz="1200" baseline="0">
                <a:solidFill>
                  <a:schemeClr val="tx1">
                    <a:lumMod val="65000"/>
                    <a:lumOff val="35000"/>
                  </a:schemeClr>
                </a:solidFill>
              </a:defRPr>
            </a:lvl1pPr>
          </a:lstStyle>
          <a:p>
            <a:pPr rtl="0"/>
            <a:fld id="{9860EDB8-5305-433F-BE41-D7A86D811DB3}" type="slidenum">
              <a:rPr lang="sv-SE" noProof="0" smtClean="0"/>
              <a:pPr rtl="0"/>
              <a:t>‹#›</a:t>
            </a:fld>
            <a:endParaRPr lang="sv-SE" noProof="0"/>
          </a:p>
        </p:txBody>
      </p:sp>
      <p:cxnSp>
        <p:nvCxnSpPr>
          <p:cNvPr id="8" name="Rak 7"/>
          <p:cNvCxnSpPr/>
          <p:nvPr userDrawn="1"/>
        </p:nvCxnSpPr>
        <p:spPr>
          <a:xfrm>
            <a:off x="604434" y="1196392"/>
            <a:ext cx="10983132" cy="0"/>
          </a:xfrm>
          <a:prstGeom prst="line">
            <a:avLst/>
          </a:prstGeom>
          <a:ln w="25400">
            <a:solidFill>
              <a:srgbClr val="D2472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67549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7" r:id="rId6"/>
  </p:sldLayoutIdLst>
  <p:hf sldNum="0" hdr="0" ftr="0" dt="0"/>
  <p:txStyles>
    <p:titleStyle>
      <a:lvl1pPr algn="l" defTabSz="914400" rtl="0" eaLnBrk="1" latinLnBrk="0" hangingPunct="1">
        <a:spcBef>
          <a:spcPct val="0"/>
        </a:spcBef>
        <a:buNone/>
        <a:defRPr sz="2800" kern="1200">
          <a:solidFill>
            <a:schemeClr val="tx1"/>
          </a:solidFill>
          <a:latin typeface="+mj-lt"/>
          <a:ea typeface="+mj-ea"/>
          <a:cs typeface="+mj-cs"/>
        </a:defRPr>
      </a:lvl1pPr>
    </p:titleStyle>
    <p:bodyStyle>
      <a:lvl1pPr marL="0" indent="0" algn="l" defTabSz="914400" rtl="0" eaLnBrk="1" latinLnBrk="0" hangingPunct="1">
        <a:lnSpc>
          <a:spcPct val="150000"/>
        </a:lnSpc>
        <a:spcBef>
          <a:spcPts val="1000"/>
        </a:spcBef>
        <a:spcAft>
          <a:spcPts val="1200"/>
        </a:spcAft>
        <a:buFontTx/>
        <a:buNone/>
        <a:defRPr lang="en-US" sz="1200" kern="1200" dirty="0">
          <a:solidFill>
            <a:schemeClr val="tx1"/>
          </a:solidFill>
          <a:latin typeface="+mn-lt"/>
          <a:ea typeface="+mn-ea"/>
          <a:cs typeface="+mn-cs"/>
        </a:defRPr>
      </a:lvl1pPr>
      <a:lvl2pPr marL="228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2pPr>
      <a:lvl3pPr marL="685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a:solidFill>
            <a:schemeClr val="tx1"/>
          </a:solidFill>
          <a:latin typeface="+mn-lt"/>
          <a:ea typeface="+mn-ea"/>
          <a:cs typeface="+mn-cs"/>
        </a:defRPr>
      </a:lvl3pPr>
      <a:lvl4pPr marL="11430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4pPr>
      <a:lvl5pPr marL="16002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5pPr>
      <a:lvl6pPr marL="20574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6pPr>
      <a:lvl7pPr marL="25146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7pPr>
      <a:lvl8pPr marL="2971800" indent="-228600" algn="l" defTabSz="914400" rtl="0" eaLnBrk="1" latinLnBrk="0" hangingPunct="1">
        <a:lnSpc>
          <a:spcPct val="150000"/>
        </a:lnSpc>
        <a:spcBef>
          <a:spcPts val="1000"/>
        </a:spcBef>
        <a:spcAft>
          <a:spcPts val="1200"/>
        </a:spcAft>
        <a:buFont typeface="Arial" panose="020B0604020202020204" pitchFamily="34" charset="0"/>
        <a:buChar char="•"/>
        <a:defRPr lang="en-US" sz="1200" kern="1200" dirty="0" smtClean="0">
          <a:solidFill>
            <a:schemeClr val="tx1"/>
          </a:solidFill>
          <a:latin typeface="+mn-lt"/>
          <a:ea typeface="+mn-ea"/>
          <a:cs typeface="+mn-cs"/>
        </a:defRPr>
      </a:lvl8pPr>
      <a:lvl9pPr marL="3429000" indent="-228600" algn="l" defTabSz="914400" rtl="0" eaLnBrk="1" latinLnBrk="0" hangingPunct="1">
        <a:lnSpc>
          <a:spcPct val="90000"/>
        </a:lnSpc>
        <a:spcBef>
          <a:spcPct val="30000"/>
        </a:spcBef>
        <a:buFont typeface="Arial" panose="020B0604020202020204" pitchFamily="34" charset="0"/>
        <a:buNone/>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8" Type="http://schemas.openxmlformats.org/officeDocument/2006/relationships/hyperlink" Target="http://old.internetmedicin.se/fasslink.asp?s1=Combivent&amp;t=p&amp;pageid=6535" TargetMode="External"/><Relationship Id="rId3" Type="http://schemas.openxmlformats.org/officeDocument/2006/relationships/hyperlink" Target="http://old.internetmedicin.se/fasslink.asp?s1=Pulmicort&amp;t=p&amp;pageid=6535" TargetMode="External"/><Relationship Id="rId7" Type="http://schemas.openxmlformats.org/officeDocument/2006/relationships/hyperlink" Target="http://old.internetmedicin.se/fasslink.asp?s1=Ventoline&amp;t=p&amp;pageid=6535" TargetMode="External"/><Relationship Id="rId2" Type="http://schemas.openxmlformats.org/officeDocument/2006/relationships/hyperlink" Target="http://old.internetmedicin.se/fasslink.asp?s1=Budesonid&amp;t=s&amp;pageid=6535" TargetMode="External"/><Relationship Id="rId1" Type="http://schemas.openxmlformats.org/officeDocument/2006/relationships/slideLayout" Target="../slideLayouts/slideLayout5.xml"/><Relationship Id="rId6" Type="http://schemas.openxmlformats.org/officeDocument/2006/relationships/hyperlink" Target="http://old.internetmedicin.se/fasslink.asp?s1=salbutamol&amp;t=s&amp;pageid=6535" TargetMode="External"/><Relationship Id="rId5" Type="http://schemas.openxmlformats.org/officeDocument/2006/relationships/hyperlink" Target="http://old.internetmedicin.se/fasslink.asp?s1=Bricanyl&amp;t=p&amp;pageid=6535" TargetMode="External"/><Relationship Id="rId10" Type="http://schemas.openxmlformats.org/officeDocument/2006/relationships/hyperlink" Target="http://old.internetmedicin.se/fasslink.asp?s1=ipratropium&amp;t=s&amp;pageid=6535" TargetMode="External"/><Relationship Id="rId4" Type="http://schemas.openxmlformats.org/officeDocument/2006/relationships/hyperlink" Target="http://old.internetmedicin.se/fasslink.asp?s1=terbutalin&amp;t=s&amp;pageid=6535" TargetMode="External"/><Relationship Id="rId9" Type="http://schemas.openxmlformats.org/officeDocument/2006/relationships/hyperlink" Target="http://old.internetmedicin.se/fasslink.asp?s1=%20Sapimol&amp;t=p&amp;pageid=6535"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8" Type="http://schemas.openxmlformats.org/officeDocument/2006/relationships/hyperlink" Target="http://old.internetmedicin.se/fasslink.asp?s1=Atrovent&amp;t=p&amp;pageid=6535" TargetMode="External"/><Relationship Id="rId3" Type="http://schemas.openxmlformats.org/officeDocument/2006/relationships/hyperlink" Target="http://old.internetmedicin.se/fasslink.asp?s1=Salbutamol&amp;t=s&amp;pageid=6535" TargetMode="External"/><Relationship Id="rId7" Type="http://schemas.openxmlformats.org/officeDocument/2006/relationships/hyperlink" Target="http://old.internetmedicin.se/fasslink.asp?s1=Sapimol&amp;t=p&amp;pageid=6535" TargetMode="External"/><Relationship Id="rId2" Type="http://schemas.openxmlformats.org/officeDocument/2006/relationships/hyperlink" Target="http://old.internetmedicin.se/fasslink.asp?s1=Bricanyl%20Turbuhaler&amp;t=p&amp;pageid=6535" TargetMode="External"/><Relationship Id="rId1" Type="http://schemas.openxmlformats.org/officeDocument/2006/relationships/slideLayout" Target="../slideLayouts/slideLayout5.xml"/><Relationship Id="rId6" Type="http://schemas.openxmlformats.org/officeDocument/2006/relationships/hyperlink" Target="http://old.internetmedicin.se/fasslink.asp?s1=Combivent&amp;t=p&amp;pageid=6535" TargetMode="External"/><Relationship Id="rId5" Type="http://schemas.openxmlformats.org/officeDocument/2006/relationships/hyperlink" Target="http://old.internetmedicin.se/fasslink.asp?s1=ipratropiumbromid&amp;t=s&amp;pageid=6535" TargetMode="External"/><Relationship Id="rId10" Type="http://schemas.openxmlformats.org/officeDocument/2006/relationships/hyperlink" Target="http://old.internetmedicin.se/fasslink.asp?s1=Bricanyl&amp;t=p&amp;pageid=6535" TargetMode="External"/><Relationship Id="rId4" Type="http://schemas.openxmlformats.org/officeDocument/2006/relationships/hyperlink" Target="http://old.internetmedicin.se/fasslink.asp?s1=Ventoline&amp;t=p&amp;pageid=6535" TargetMode="External"/><Relationship Id="rId9" Type="http://schemas.openxmlformats.org/officeDocument/2006/relationships/hyperlink" Target="http://old.internetmedicin.se/fasslink.asp?s1=terbutalin&amp;t=s&amp;pageid=6535"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old.internetmedicin.se/fasslink.asp?s1=Pulmicort&amp;t=p&amp;pageid=6535" TargetMode="External"/><Relationship Id="rId2" Type="http://schemas.openxmlformats.org/officeDocument/2006/relationships/hyperlink" Target="http://old.internetmedicin.se/fasslink.asp?s1=Budesonid&amp;t=s&amp;pageid=6535" TargetMode="External"/><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2.xml.rels><?xml version="1.0" encoding="UTF-8" standalone="yes"?>
<Relationships xmlns="http://schemas.openxmlformats.org/package/2006/relationships"><Relationship Id="rId3" Type="http://schemas.openxmlformats.org/officeDocument/2006/relationships/hyperlink" Target="https://sv.wikipedia.org/wiki/PE_(m%C3%A5ttenhet)" TargetMode="External"/><Relationship Id="rId2" Type="http://schemas.openxmlformats.org/officeDocument/2006/relationships/hyperlink" Target="https://sv.wikipedia.org/wiki/Anoxi" TargetMode="External"/><Relationship Id="rId1" Type="http://schemas.openxmlformats.org/officeDocument/2006/relationships/slideLayout" Target="../slideLayouts/slideLayout4.xml"/><Relationship Id="rId5" Type="http://schemas.openxmlformats.org/officeDocument/2006/relationships/hyperlink" Target="https://sv.wikipedia.org/wiki/Fosgen" TargetMode="External"/><Relationship Id="rId4" Type="http://schemas.openxmlformats.org/officeDocument/2006/relationships/hyperlink" Target="https://sv.wikipedia.org/wiki/Fosfat" TargetMode="External"/></Relationships>
</file>

<file path=ppt/slides/_rels/slide63.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4.xml"/></Relationships>
</file>

<file path=ppt/slides/_rels/slide70.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2.xml.rels><?xml version="1.0" encoding="UTF-8" standalone="yes"?>
<Relationships xmlns="http://schemas.openxmlformats.org/package/2006/relationships"><Relationship Id="rId3" Type="http://schemas.openxmlformats.org/officeDocument/2006/relationships/hyperlink" Target="http://old.internetmedicin.se/fasslink.asp?s1=Cyanokit&amp;t=p&amp;pageid=6535" TargetMode="External"/><Relationship Id="rId2" Type="http://schemas.openxmlformats.org/officeDocument/2006/relationships/hyperlink" Target="http://old.internetmedicin.se/fasslink.asp?s1=Hydroxokobolamin&amp;t=s&amp;pageid=6535" TargetMode="External"/><Relationship Id="rId1" Type="http://schemas.openxmlformats.org/officeDocument/2006/relationships/slideLayout" Target="../slideLayouts/slideLayout4.xml"/><Relationship Id="rId4" Type="http://schemas.openxmlformats.org/officeDocument/2006/relationships/hyperlink" Target="http://old.internetmedicin.se/fasslink.asp?s1=hydroxokobolamin&amp;t=s&amp;pageid=6535" TargetMode="Externa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8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8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3623232" y="359141"/>
            <a:ext cx="4609788" cy="769441"/>
          </a:xfrm>
          <a:prstGeom prst="rect">
            <a:avLst/>
          </a:prstGeom>
        </p:spPr>
        <p:txBody>
          <a:bodyPr wrap="none">
            <a:spAutoFit/>
          </a:bodyPr>
          <a:lstStyle/>
          <a:p>
            <a:pPr algn="ctr"/>
            <a:r>
              <a:rPr lang="sv-SE" sz="4400" dirty="0"/>
              <a:t>Rökgasförgiftning</a:t>
            </a:r>
            <a:endParaRPr lang="sv-SE" sz="4800" dirty="0"/>
          </a:p>
        </p:txBody>
      </p:sp>
      <p:sp>
        <p:nvSpPr>
          <p:cNvPr id="3" name="Rektangel 2"/>
          <p:cNvSpPr/>
          <p:nvPr/>
        </p:nvSpPr>
        <p:spPr>
          <a:xfrm>
            <a:off x="3810000" y="5805265"/>
            <a:ext cx="4572000" cy="824841"/>
          </a:xfrm>
          <a:prstGeom prst="rect">
            <a:avLst/>
          </a:prstGeom>
        </p:spPr>
        <p:txBody>
          <a:bodyPr>
            <a:spAutoFit/>
          </a:bodyPr>
          <a:lstStyle/>
          <a:p>
            <a:pPr marL="342900" indent="-342900" algn="ctr">
              <a:spcBef>
                <a:spcPct val="20000"/>
              </a:spcBef>
              <a:defRPr/>
            </a:pPr>
            <a:r>
              <a:rPr lang="sv-SE" sz="1400" dirty="0"/>
              <a:t>Kai Knudsen</a:t>
            </a:r>
          </a:p>
          <a:p>
            <a:pPr marL="342900" indent="-342900" algn="ctr">
              <a:spcBef>
                <a:spcPct val="20000"/>
              </a:spcBef>
              <a:defRPr/>
            </a:pPr>
            <a:r>
              <a:rPr lang="sv-SE" sz="1400" dirty="0"/>
              <a:t>Sahlgrenska Universitetssjukhuset, Göteborg</a:t>
            </a:r>
          </a:p>
          <a:p>
            <a:pPr marL="342900" indent="-342900" algn="ctr">
              <a:spcBef>
                <a:spcPct val="20000"/>
              </a:spcBef>
              <a:defRPr/>
            </a:pPr>
            <a:r>
              <a:rPr lang="sv-SE" sz="1400" dirty="0"/>
              <a:t>kai.knudsen@aniv.gu.se</a:t>
            </a:r>
          </a:p>
        </p:txBody>
      </p:sp>
      <p:pic>
        <p:nvPicPr>
          <p:cNvPr id="4" name="Picture 2" descr="https://narkosguiden.se/wp-content/uploads/2018/06/R%c3%b6kgas-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2071" y="1256776"/>
            <a:ext cx="6767858" cy="451502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54231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2048312" y="-66048"/>
            <a:ext cx="8229600" cy="1143000"/>
          </a:xfrm>
        </p:spPr>
        <p:txBody>
          <a:bodyPr>
            <a:normAutofit/>
          </a:bodyPr>
          <a:lstStyle/>
          <a:p>
            <a:r>
              <a:rPr lang="sv-SE" altLang="sv-SE" sz="4000" dirty="0">
                <a:latin typeface="+mn-lt"/>
              </a:rPr>
              <a:t>Rökgasförgiftning</a:t>
            </a:r>
          </a:p>
        </p:txBody>
      </p:sp>
      <p:sp>
        <p:nvSpPr>
          <p:cNvPr id="33795" name="Rectangle 3"/>
          <p:cNvSpPr>
            <a:spLocks noGrp="1" noChangeArrowheads="1"/>
          </p:cNvSpPr>
          <p:nvPr>
            <p:ph type="body" idx="1"/>
          </p:nvPr>
        </p:nvSpPr>
        <p:spPr>
          <a:xfrm>
            <a:off x="2267694" y="2279648"/>
            <a:ext cx="8688328" cy="3903038"/>
          </a:xfrm>
        </p:spPr>
        <p:txBody>
          <a:bodyPr>
            <a:normAutofit/>
          </a:bodyPr>
          <a:lstStyle/>
          <a:p>
            <a:pPr>
              <a:lnSpc>
                <a:spcPct val="80000"/>
              </a:lnSpc>
            </a:pPr>
            <a:r>
              <a:rPr lang="sv-SE" sz="1800" dirty="0"/>
              <a:t>Förgiftning efter exponering för retande gaser uppkommer oftast efter bränder men kan även uppkomma efter kemiska olyckor. </a:t>
            </a:r>
          </a:p>
          <a:p>
            <a:pPr>
              <a:lnSpc>
                <a:spcPct val="80000"/>
              </a:lnSpc>
            </a:pPr>
            <a:r>
              <a:rPr lang="sv-SE" sz="1800" dirty="0"/>
              <a:t>Brandrök kan innehålla uppemot 60 olika kemiska ämnen som kan irritera luftvägar och bronker men i huvudsak är det svart sot som irriterar luftvägarna i samband med brand. </a:t>
            </a:r>
          </a:p>
          <a:p>
            <a:pPr>
              <a:lnSpc>
                <a:spcPct val="80000"/>
              </a:lnSpc>
            </a:pPr>
            <a:r>
              <a:rPr lang="sv-SE" sz="1800" dirty="0"/>
              <a:t>I tillägg till skadlig rök vid brand kan luftvägarna skadas av extrem värme, het ånga, giftiga gaser och </a:t>
            </a:r>
            <a:r>
              <a:rPr lang="sv-SE" sz="1800" dirty="0" err="1"/>
              <a:t>hypoxi</a:t>
            </a:r>
            <a:r>
              <a:rPr lang="sv-SE" sz="1800" dirty="0"/>
              <a:t>. </a:t>
            </a:r>
            <a:endParaRPr lang="sv-SE" altLang="sv-SE" sz="1800" dirty="0"/>
          </a:p>
        </p:txBody>
      </p:sp>
    </p:spTree>
    <p:extLst>
      <p:ext uri="{BB962C8B-B14F-4D97-AF65-F5344CB8AC3E}">
        <p14:creationId xmlns:p14="http://schemas.microsoft.com/office/powerpoint/2010/main" val="28793998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863754" y="0"/>
            <a:ext cx="8229600" cy="1143000"/>
          </a:xfrm>
        </p:spPr>
        <p:txBody>
          <a:bodyPr>
            <a:normAutofit/>
          </a:bodyPr>
          <a:lstStyle/>
          <a:p>
            <a:r>
              <a:rPr lang="sv-SE" altLang="sv-SE" sz="4000" dirty="0"/>
              <a:t>Symptom på rökgasförgiftning</a:t>
            </a:r>
          </a:p>
        </p:txBody>
      </p:sp>
      <p:sp>
        <p:nvSpPr>
          <p:cNvPr id="33795" name="Rectangle 3"/>
          <p:cNvSpPr>
            <a:spLocks noGrp="1" noChangeArrowheads="1"/>
          </p:cNvSpPr>
          <p:nvPr>
            <p:ph type="body" idx="1"/>
          </p:nvPr>
        </p:nvSpPr>
        <p:spPr>
          <a:xfrm>
            <a:off x="2351584" y="1700808"/>
            <a:ext cx="7992888" cy="4824536"/>
          </a:xfrm>
        </p:spPr>
        <p:txBody>
          <a:bodyPr>
            <a:normAutofit/>
          </a:bodyPr>
          <a:lstStyle/>
          <a:p>
            <a:pPr>
              <a:lnSpc>
                <a:spcPct val="80000"/>
              </a:lnSpc>
            </a:pPr>
            <a:r>
              <a:rPr lang="sv-SE" sz="2000" dirty="0"/>
              <a:t>Svedda ögonbryn,</a:t>
            </a:r>
          </a:p>
          <a:p>
            <a:pPr>
              <a:lnSpc>
                <a:spcPct val="80000"/>
              </a:lnSpc>
            </a:pPr>
            <a:r>
              <a:rPr lang="sv-SE" sz="2000" dirty="0"/>
              <a:t>Ögonfransar</a:t>
            </a:r>
          </a:p>
          <a:p>
            <a:pPr>
              <a:lnSpc>
                <a:spcPct val="80000"/>
              </a:lnSpc>
            </a:pPr>
            <a:r>
              <a:rPr lang="sv-SE" sz="2000" dirty="0"/>
              <a:t>Näshår och skägg </a:t>
            </a:r>
          </a:p>
          <a:p>
            <a:pPr>
              <a:lnSpc>
                <a:spcPct val="80000"/>
              </a:lnSpc>
            </a:pPr>
            <a:r>
              <a:rPr lang="sv-SE" sz="2000" dirty="0"/>
              <a:t>Konjunktivit</a:t>
            </a:r>
          </a:p>
          <a:p>
            <a:pPr>
              <a:lnSpc>
                <a:spcPct val="80000"/>
              </a:lnSpc>
            </a:pPr>
            <a:r>
              <a:rPr lang="sv-SE" sz="2000" dirty="0"/>
              <a:t>Ökat tårflöde</a:t>
            </a:r>
          </a:p>
          <a:p>
            <a:pPr>
              <a:lnSpc>
                <a:spcPct val="80000"/>
              </a:lnSpc>
            </a:pPr>
            <a:r>
              <a:rPr lang="sv-SE" sz="2000" dirty="0"/>
              <a:t>Ljusskygghet</a:t>
            </a:r>
          </a:p>
          <a:p>
            <a:pPr>
              <a:lnSpc>
                <a:spcPct val="80000"/>
              </a:lnSpc>
            </a:pPr>
            <a:r>
              <a:rPr lang="sv-SE" sz="2000" dirty="0"/>
              <a:t>Brännskada i ansiktet </a:t>
            </a:r>
          </a:p>
          <a:p>
            <a:pPr>
              <a:lnSpc>
                <a:spcPct val="80000"/>
              </a:lnSpc>
            </a:pPr>
            <a:r>
              <a:rPr lang="sv-SE" sz="2000" dirty="0"/>
              <a:t>Upphostningar av sot</a:t>
            </a:r>
          </a:p>
          <a:p>
            <a:pPr>
              <a:lnSpc>
                <a:spcPct val="80000"/>
              </a:lnSpc>
            </a:pPr>
            <a:r>
              <a:rPr lang="sv-SE" sz="2000" dirty="0"/>
              <a:t>Ödem i svalg och näsöppningar är symtom på inhalationsskada</a:t>
            </a:r>
          </a:p>
        </p:txBody>
      </p:sp>
    </p:spTree>
    <p:extLst>
      <p:ext uri="{BB962C8B-B14F-4D97-AF65-F5344CB8AC3E}">
        <p14:creationId xmlns:p14="http://schemas.microsoft.com/office/powerpoint/2010/main" val="3287736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813420" y="0"/>
            <a:ext cx="8229600" cy="1143000"/>
          </a:xfrm>
        </p:spPr>
        <p:txBody>
          <a:bodyPr/>
          <a:lstStyle/>
          <a:p>
            <a:r>
              <a:rPr lang="sv-SE" altLang="sv-SE" sz="4800" dirty="0"/>
              <a:t>Rökgasförgiftning</a:t>
            </a:r>
          </a:p>
        </p:txBody>
      </p:sp>
      <p:sp>
        <p:nvSpPr>
          <p:cNvPr id="33795" name="Rectangle 3"/>
          <p:cNvSpPr>
            <a:spLocks noGrp="1" noChangeArrowheads="1"/>
          </p:cNvSpPr>
          <p:nvPr>
            <p:ph type="body" idx="1"/>
          </p:nvPr>
        </p:nvSpPr>
        <p:spPr>
          <a:xfrm>
            <a:off x="2351584" y="1700808"/>
            <a:ext cx="7992888" cy="4824536"/>
          </a:xfrm>
        </p:spPr>
        <p:txBody>
          <a:bodyPr>
            <a:normAutofit/>
          </a:bodyPr>
          <a:lstStyle/>
          <a:p>
            <a:pPr>
              <a:lnSpc>
                <a:spcPct val="80000"/>
              </a:lnSpc>
            </a:pPr>
            <a:r>
              <a:rPr lang="sv-SE" sz="2000" dirty="0"/>
              <a:t>Larynx kan svullna kraftigt efter termiska skador och sot kan obstruera luftvägarna rent mekaniskt. </a:t>
            </a:r>
          </a:p>
          <a:p>
            <a:pPr>
              <a:lnSpc>
                <a:spcPct val="80000"/>
              </a:lnSpc>
            </a:pPr>
            <a:r>
              <a:rPr lang="sv-SE" sz="2000" dirty="0"/>
              <a:t>Sot kan plugga igen bronkträdet och ge upphov till avstängda luftvägar med auto-PEEP.  </a:t>
            </a:r>
          </a:p>
          <a:p>
            <a:pPr>
              <a:lnSpc>
                <a:spcPct val="80000"/>
              </a:lnSpc>
            </a:pPr>
            <a:r>
              <a:rPr lang="sv-SE" sz="2000" dirty="0"/>
              <a:t>Andra symptom kan vara hosta, heshet, </a:t>
            </a:r>
            <a:r>
              <a:rPr lang="sv-SE" sz="2000" dirty="0" err="1"/>
              <a:t>stridor</a:t>
            </a:r>
            <a:r>
              <a:rPr lang="sv-SE" sz="2000" dirty="0"/>
              <a:t> samt obstruktiv andning. </a:t>
            </a:r>
          </a:p>
          <a:p>
            <a:pPr>
              <a:lnSpc>
                <a:spcPct val="80000"/>
              </a:lnSpc>
            </a:pPr>
            <a:r>
              <a:rPr lang="sv-SE" sz="2000" dirty="0"/>
              <a:t>Om kraftigt ödem föreligger i luftvägarna bör patienten intuberas akut och vårdas på en intensivvårdsavdelning.</a:t>
            </a:r>
            <a:endParaRPr lang="sv-SE" altLang="sv-SE" sz="2000" dirty="0"/>
          </a:p>
        </p:txBody>
      </p:sp>
    </p:spTree>
    <p:extLst>
      <p:ext uri="{BB962C8B-B14F-4D97-AF65-F5344CB8AC3E}">
        <p14:creationId xmlns:p14="http://schemas.microsoft.com/office/powerpoint/2010/main" val="16885289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872143" y="0"/>
            <a:ext cx="8229600" cy="1143000"/>
          </a:xfrm>
        </p:spPr>
        <p:txBody>
          <a:bodyPr/>
          <a:lstStyle/>
          <a:p>
            <a:r>
              <a:rPr lang="sv-SE" altLang="sv-SE" sz="4800" dirty="0"/>
              <a:t>Rökgasförgiftning</a:t>
            </a:r>
          </a:p>
        </p:txBody>
      </p:sp>
      <p:sp>
        <p:nvSpPr>
          <p:cNvPr id="33795" name="Rectangle 3"/>
          <p:cNvSpPr>
            <a:spLocks noGrp="1" noChangeArrowheads="1"/>
          </p:cNvSpPr>
          <p:nvPr>
            <p:ph type="body" idx="1"/>
          </p:nvPr>
        </p:nvSpPr>
        <p:spPr>
          <a:xfrm>
            <a:off x="2208971" y="1524639"/>
            <a:ext cx="7992888" cy="4824536"/>
          </a:xfrm>
        </p:spPr>
        <p:txBody>
          <a:bodyPr>
            <a:normAutofit fontScale="85000" lnSpcReduction="20000"/>
          </a:bodyPr>
          <a:lstStyle/>
          <a:p>
            <a:pPr fontAlgn="base"/>
            <a:r>
              <a:rPr lang="sv-SE" sz="2400" dirty="0"/>
              <a:t>Retande gaser kan orsaka </a:t>
            </a:r>
            <a:r>
              <a:rPr lang="sv-SE" sz="2400" dirty="0" err="1"/>
              <a:t>trakeit</a:t>
            </a:r>
            <a:r>
              <a:rPr lang="sv-SE" sz="2400" dirty="0"/>
              <a:t>, bronkit och </a:t>
            </a:r>
            <a:r>
              <a:rPr lang="sv-SE" sz="2400" dirty="0" err="1"/>
              <a:t>bronkiolit</a:t>
            </a:r>
            <a:r>
              <a:rPr lang="sv-SE" sz="2400" dirty="0"/>
              <a:t> med hyperemi, </a:t>
            </a:r>
            <a:r>
              <a:rPr lang="sv-SE" sz="2400" dirty="0" err="1"/>
              <a:t>bronkospasm</a:t>
            </a:r>
            <a:r>
              <a:rPr lang="sv-SE" sz="2400" dirty="0"/>
              <a:t>, riklig slemsekretion och ödem. I svåra fall kan en ARDS-bild utvecklas med tilltagande </a:t>
            </a:r>
            <a:r>
              <a:rPr lang="sv-SE" sz="2400" dirty="0" err="1"/>
              <a:t>lungfibrotisering</a:t>
            </a:r>
            <a:r>
              <a:rPr lang="sv-SE" sz="2400" dirty="0"/>
              <a:t>. Inspektion av farynx och larynx före intubation bör göras om sot och ödem förekommer genom tunn </a:t>
            </a:r>
            <a:r>
              <a:rPr lang="sv-SE" sz="2400" dirty="0" err="1"/>
              <a:t>fiberskopi</a:t>
            </a:r>
            <a:r>
              <a:rPr lang="sv-SE" sz="2400" dirty="0"/>
              <a:t> via näsan under lätt </a:t>
            </a:r>
            <a:r>
              <a:rPr lang="sv-SE" sz="2400" dirty="0" err="1"/>
              <a:t>sedering</a:t>
            </a:r>
            <a:r>
              <a:rPr lang="sv-SE" sz="2400" dirty="0"/>
              <a:t>.</a:t>
            </a:r>
          </a:p>
          <a:p>
            <a:pPr fontAlgn="base"/>
            <a:r>
              <a:rPr lang="sv-SE" sz="2400" dirty="0"/>
              <a:t>Gaser kan utöva direkt toxicitet, exempelvis </a:t>
            </a:r>
            <a:r>
              <a:rPr lang="sv-SE" sz="2400" dirty="0" err="1"/>
              <a:t>cyanvätegas</a:t>
            </a:r>
            <a:r>
              <a:rPr lang="sv-SE" sz="2400" dirty="0"/>
              <a:t> (blockerar cellandningen), kolmonoxid (blockerar syretransporten) eller klorgas (slemhinneirriterande). Andra gaser kan orsaka allvarlig </a:t>
            </a:r>
            <a:r>
              <a:rPr lang="sv-SE" sz="2400" dirty="0" err="1"/>
              <a:t>hypoxi</a:t>
            </a:r>
            <a:r>
              <a:rPr lang="sv-SE" sz="2400" dirty="0"/>
              <a:t> genom att ersätta syret i inandningsluften, exempelvis metan-, koldioxid- och butangas.</a:t>
            </a:r>
          </a:p>
        </p:txBody>
      </p:sp>
    </p:spTree>
    <p:extLst>
      <p:ext uri="{BB962C8B-B14F-4D97-AF65-F5344CB8AC3E}">
        <p14:creationId xmlns:p14="http://schemas.microsoft.com/office/powerpoint/2010/main" val="39606351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5770EB6C-0BE2-7A0B-9496-79130F8E5E28}"/>
              </a:ext>
            </a:extLst>
          </p:cNvPr>
          <p:cNvPicPr>
            <a:picLocks noChangeAspect="1"/>
          </p:cNvPicPr>
          <p:nvPr/>
        </p:nvPicPr>
        <p:blipFill>
          <a:blip r:embed="rId2"/>
          <a:stretch>
            <a:fillRect/>
          </a:stretch>
        </p:blipFill>
        <p:spPr>
          <a:xfrm>
            <a:off x="994650" y="431636"/>
            <a:ext cx="10202699" cy="5153744"/>
          </a:xfrm>
          <a:prstGeom prst="rect">
            <a:avLst/>
          </a:prstGeom>
        </p:spPr>
      </p:pic>
    </p:spTree>
    <p:extLst>
      <p:ext uri="{BB962C8B-B14F-4D97-AF65-F5344CB8AC3E}">
        <p14:creationId xmlns:p14="http://schemas.microsoft.com/office/powerpoint/2010/main" val="681189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ECEAB5-8601-983D-B237-2522D2B6451E}"/>
            </a:ext>
          </a:extLst>
        </p:cNvPr>
        <p:cNvGrpSpPr/>
        <p:nvPr/>
      </p:nvGrpSpPr>
      <p:grpSpPr>
        <a:xfrm>
          <a:off x="0" y="0"/>
          <a:ext cx="0" cy="0"/>
          <a:chOff x="0" y="0"/>
          <a:chExt cx="0" cy="0"/>
        </a:xfrm>
      </p:grpSpPr>
      <p:sp>
        <p:nvSpPr>
          <p:cNvPr id="33794" name="Rectangle 2">
            <a:extLst>
              <a:ext uri="{FF2B5EF4-FFF2-40B4-BE49-F238E27FC236}">
                <a16:creationId xmlns:a16="http://schemas.microsoft.com/office/drawing/2014/main" id="{5B6001D0-F895-6421-E0B1-3BAE35D7A69D}"/>
              </a:ext>
            </a:extLst>
          </p:cNvPr>
          <p:cNvSpPr>
            <a:spLocks noGrp="1" noChangeArrowheads="1"/>
          </p:cNvSpPr>
          <p:nvPr>
            <p:ph type="title"/>
          </p:nvPr>
        </p:nvSpPr>
        <p:spPr>
          <a:xfrm>
            <a:off x="1981200" y="630238"/>
            <a:ext cx="8229600" cy="1143000"/>
          </a:xfrm>
        </p:spPr>
        <p:txBody>
          <a:bodyPr>
            <a:normAutofit fontScale="90000"/>
          </a:bodyPr>
          <a:lstStyle/>
          <a:p>
            <a:r>
              <a:rPr lang="sv-SE" sz="4000" dirty="0"/>
              <a:t>Kobolt</a:t>
            </a:r>
            <a:br>
              <a:rPr lang="sv-SE" sz="4800" dirty="0"/>
            </a:br>
            <a:endParaRPr lang="sv-SE" altLang="sv-SE" sz="4800" dirty="0"/>
          </a:p>
        </p:txBody>
      </p:sp>
      <p:sp>
        <p:nvSpPr>
          <p:cNvPr id="4" name="textruta 3">
            <a:extLst>
              <a:ext uri="{FF2B5EF4-FFF2-40B4-BE49-F238E27FC236}">
                <a16:creationId xmlns:a16="http://schemas.microsoft.com/office/drawing/2014/main" id="{7E1F5F26-C3A4-6C5E-45A2-32F7F4D74588}"/>
              </a:ext>
            </a:extLst>
          </p:cNvPr>
          <p:cNvSpPr txBox="1"/>
          <p:nvPr/>
        </p:nvSpPr>
        <p:spPr>
          <a:xfrm>
            <a:off x="1981200" y="1773238"/>
            <a:ext cx="7999562" cy="2308324"/>
          </a:xfrm>
          <a:prstGeom prst="rect">
            <a:avLst/>
          </a:prstGeom>
          <a:noFill/>
        </p:spPr>
        <p:txBody>
          <a:bodyPr wrap="square">
            <a:spAutoFit/>
          </a:bodyPr>
          <a:lstStyle/>
          <a:p>
            <a:r>
              <a:rPr lang="sv-SE" b="0" i="0" dirty="0">
                <a:solidFill>
                  <a:srgbClr val="001D35"/>
                </a:solidFill>
                <a:effectLst/>
                <a:latin typeface="Google Sans"/>
              </a:rPr>
              <a:t>Inandning av kobolt kan leda till irritation i näsa och luftrör, astma, och i allvarliga fall kan det orsaka allvarlig förgiftning med symtom som hjärtpåverkan och andningssvårigheter. </a:t>
            </a:r>
          </a:p>
          <a:p>
            <a:endParaRPr lang="sv-SE" dirty="0">
              <a:solidFill>
                <a:srgbClr val="001D35"/>
              </a:solidFill>
              <a:latin typeface="Google Sans"/>
            </a:endParaRPr>
          </a:p>
          <a:p>
            <a:r>
              <a:rPr lang="sv-SE" b="0" i="0" dirty="0">
                <a:solidFill>
                  <a:srgbClr val="001D35"/>
                </a:solidFill>
                <a:effectLst/>
                <a:latin typeface="Google Sans"/>
              </a:rPr>
              <a:t>Kobolt kan också vara cancerframkallande vid inandning. </a:t>
            </a:r>
          </a:p>
          <a:p>
            <a:endParaRPr lang="sv-SE" dirty="0">
              <a:solidFill>
                <a:srgbClr val="001D35"/>
              </a:solidFill>
              <a:latin typeface="Google Sans"/>
            </a:endParaRPr>
          </a:p>
          <a:p>
            <a:r>
              <a:rPr lang="sv-SE" b="0" i="0" dirty="0">
                <a:solidFill>
                  <a:srgbClr val="001D35"/>
                </a:solidFill>
                <a:effectLst/>
                <a:latin typeface="Google Sans"/>
              </a:rPr>
              <a:t>Första hjälpen vid inandning är att flytta personen till frisk luft, se till att vila och vid andningsbesvär ge syrgas och söka vård omedelbart</a:t>
            </a:r>
            <a:endParaRPr lang="sv-SE" dirty="0"/>
          </a:p>
        </p:txBody>
      </p:sp>
    </p:spTree>
    <p:extLst>
      <p:ext uri="{BB962C8B-B14F-4D97-AF65-F5344CB8AC3E}">
        <p14:creationId xmlns:p14="http://schemas.microsoft.com/office/powerpoint/2010/main" val="3499525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EEFDB-A2E8-DC05-ADD8-2D4AEE31B839}"/>
            </a:ext>
          </a:extLst>
        </p:cNvPr>
        <p:cNvGrpSpPr/>
        <p:nvPr/>
      </p:nvGrpSpPr>
      <p:grpSpPr>
        <a:xfrm>
          <a:off x="0" y="0"/>
          <a:ext cx="0" cy="0"/>
          <a:chOff x="0" y="0"/>
          <a:chExt cx="0" cy="0"/>
        </a:xfrm>
      </p:grpSpPr>
      <p:sp>
        <p:nvSpPr>
          <p:cNvPr id="33794" name="Rectangle 2">
            <a:extLst>
              <a:ext uri="{FF2B5EF4-FFF2-40B4-BE49-F238E27FC236}">
                <a16:creationId xmlns:a16="http://schemas.microsoft.com/office/drawing/2014/main" id="{9FD8A9BD-F190-CCDF-6BA1-EAEC206A9D0C}"/>
              </a:ext>
            </a:extLst>
          </p:cNvPr>
          <p:cNvSpPr>
            <a:spLocks noGrp="1" noChangeArrowheads="1"/>
          </p:cNvSpPr>
          <p:nvPr>
            <p:ph type="title"/>
          </p:nvPr>
        </p:nvSpPr>
        <p:spPr>
          <a:xfrm>
            <a:off x="1981200" y="630238"/>
            <a:ext cx="8229600" cy="1143000"/>
          </a:xfrm>
        </p:spPr>
        <p:txBody>
          <a:bodyPr>
            <a:normAutofit fontScale="90000"/>
          </a:bodyPr>
          <a:lstStyle/>
          <a:p>
            <a:r>
              <a:rPr lang="sv-SE" sz="4000" b="1" dirty="0"/>
              <a:t>Retande gaser </a:t>
            </a:r>
            <a:r>
              <a:rPr lang="sv-SE" sz="4000" i="1" dirty="0"/>
              <a:t>Kobolt</a:t>
            </a:r>
            <a:br>
              <a:rPr lang="sv-SE" sz="4800" dirty="0"/>
            </a:br>
            <a:endParaRPr lang="sv-SE" altLang="sv-SE" sz="4800" dirty="0"/>
          </a:p>
        </p:txBody>
      </p:sp>
      <p:sp>
        <p:nvSpPr>
          <p:cNvPr id="3" name="textruta 2">
            <a:extLst>
              <a:ext uri="{FF2B5EF4-FFF2-40B4-BE49-F238E27FC236}">
                <a16:creationId xmlns:a16="http://schemas.microsoft.com/office/drawing/2014/main" id="{1A2A2764-74D3-A7A0-1C8D-65DB6A01056B}"/>
              </a:ext>
            </a:extLst>
          </p:cNvPr>
          <p:cNvSpPr txBox="1"/>
          <p:nvPr/>
        </p:nvSpPr>
        <p:spPr>
          <a:xfrm>
            <a:off x="2288155" y="2028990"/>
            <a:ext cx="8167059" cy="2493631"/>
          </a:xfrm>
          <a:prstGeom prst="rect">
            <a:avLst/>
          </a:prstGeom>
          <a:noFill/>
        </p:spPr>
        <p:txBody>
          <a:bodyPr wrap="square">
            <a:spAutoFit/>
          </a:bodyPr>
          <a:lstStyle/>
          <a:p>
            <a:pPr algn="l">
              <a:lnSpc>
                <a:spcPts val="2100"/>
              </a:lnSpc>
              <a:spcBef>
                <a:spcPts val="1500"/>
              </a:spcBef>
              <a:spcAft>
                <a:spcPts val="750"/>
              </a:spcAft>
              <a:buNone/>
            </a:pPr>
            <a:r>
              <a:rPr lang="sv-SE" b="0" i="0" dirty="0">
                <a:solidFill>
                  <a:srgbClr val="001D35"/>
                </a:solidFill>
                <a:effectLst/>
                <a:latin typeface="Google Sans"/>
              </a:rPr>
              <a:t>Symtom</a:t>
            </a:r>
          </a:p>
          <a:p>
            <a:pPr algn="l" fontAlgn="ctr">
              <a:lnSpc>
                <a:spcPts val="1800"/>
              </a:lnSpc>
              <a:spcBef>
                <a:spcPts val="750"/>
              </a:spcBef>
              <a:spcAft>
                <a:spcPts val="600"/>
              </a:spcAft>
              <a:buFont typeface="Arial" panose="020B0604020202020204" pitchFamily="34" charset="0"/>
              <a:buChar char="•"/>
            </a:pPr>
            <a:r>
              <a:rPr lang="sv-SE" b="1" i="0" dirty="0">
                <a:solidFill>
                  <a:srgbClr val="001D35"/>
                </a:solidFill>
                <a:effectLst/>
                <a:latin typeface="Google Sans"/>
              </a:rPr>
              <a:t>Luftvägssymtom:</a:t>
            </a:r>
            <a:r>
              <a:rPr lang="sv-SE" b="0" i="0" dirty="0">
                <a:solidFill>
                  <a:srgbClr val="001D35"/>
                </a:solidFill>
                <a:effectLst/>
                <a:latin typeface="Google Sans"/>
              </a:rPr>
              <a:t> Hosta, irritation i näsa och luftrör, andningssvårigheter. </a:t>
            </a:r>
            <a:endParaRPr lang="sv-SE" b="0" i="0" dirty="0">
              <a:solidFill>
                <a:srgbClr val="0B57D0"/>
              </a:solidFill>
              <a:effectLst/>
              <a:latin typeface="Google Sans"/>
            </a:endParaRPr>
          </a:p>
          <a:p>
            <a:pPr algn="l" fontAlgn="ctr">
              <a:lnSpc>
                <a:spcPts val="1800"/>
              </a:lnSpc>
              <a:spcBef>
                <a:spcPts val="750"/>
              </a:spcBef>
              <a:spcAft>
                <a:spcPts val="600"/>
              </a:spcAft>
              <a:buFont typeface="Arial" panose="020B0604020202020204" pitchFamily="34" charset="0"/>
              <a:buChar char="•"/>
            </a:pPr>
            <a:r>
              <a:rPr lang="sv-SE" b="1" i="0" dirty="0">
                <a:solidFill>
                  <a:srgbClr val="001D35"/>
                </a:solidFill>
                <a:effectLst/>
                <a:latin typeface="Google Sans"/>
              </a:rPr>
              <a:t>Systemiska symtom:</a:t>
            </a:r>
            <a:r>
              <a:rPr lang="sv-SE" b="0" i="0" dirty="0">
                <a:solidFill>
                  <a:srgbClr val="001D35"/>
                </a:solidFill>
                <a:effectLst/>
                <a:latin typeface="Google Sans"/>
              </a:rPr>
              <a:t> Illamående, kräkningar, huvudvärk, yrsel och slöhet. </a:t>
            </a:r>
            <a:endParaRPr lang="sv-SE" b="0" i="0" dirty="0">
              <a:solidFill>
                <a:srgbClr val="0B57D0"/>
              </a:solidFill>
              <a:effectLst/>
              <a:latin typeface="Google Sans"/>
            </a:endParaRPr>
          </a:p>
          <a:p>
            <a:pPr algn="l" fontAlgn="ctr">
              <a:lnSpc>
                <a:spcPts val="1800"/>
              </a:lnSpc>
              <a:spcBef>
                <a:spcPts val="750"/>
              </a:spcBef>
              <a:spcAft>
                <a:spcPts val="600"/>
              </a:spcAft>
              <a:buFont typeface="Arial" panose="020B0604020202020204" pitchFamily="34" charset="0"/>
              <a:buChar char="•"/>
            </a:pPr>
            <a:r>
              <a:rPr lang="sv-SE" b="1" i="0" dirty="0">
                <a:solidFill>
                  <a:srgbClr val="001D35"/>
                </a:solidFill>
                <a:effectLst/>
                <a:latin typeface="Google Sans"/>
              </a:rPr>
              <a:t>Allvarliga symtom:</a:t>
            </a:r>
            <a:r>
              <a:rPr lang="sv-SE" b="0" i="0" dirty="0">
                <a:solidFill>
                  <a:srgbClr val="001D35"/>
                </a:solidFill>
                <a:effectLst/>
                <a:latin typeface="Google Sans"/>
              </a:rPr>
              <a:t> I svåra fall kan det leda till hjärtpåverkan, kramper och medvetslöshet. </a:t>
            </a:r>
            <a:endParaRPr lang="sv-SE" b="0" i="0" dirty="0">
              <a:solidFill>
                <a:srgbClr val="0B57D0"/>
              </a:solidFill>
              <a:effectLst/>
              <a:latin typeface="Google Sans"/>
            </a:endParaRPr>
          </a:p>
          <a:p>
            <a:pPr algn="l">
              <a:lnSpc>
                <a:spcPts val="1800"/>
              </a:lnSpc>
              <a:spcBef>
                <a:spcPts val="750"/>
              </a:spcBef>
              <a:spcAft>
                <a:spcPts val="1500"/>
              </a:spcAft>
              <a:buFont typeface="Arial" panose="020B0604020202020204" pitchFamily="34" charset="0"/>
              <a:buChar char="•"/>
            </a:pPr>
            <a:r>
              <a:rPr lang="sv-SE" b="1" i="0" dirty="0">
                <a:solidFill>
                  <a:srgbClr val="001D35"/>
                </a:solidFill>
                <a:effectLst/>
                <a:latin typeface="Google Sans"/>
              </a:rPr>
              <a:t>Långvariga effekter:</a:t>
            </a:r>
            <a:r>
              <a:rPr lang="sv-SE" b="0" i="0" dirty="0">
                <a:solidFill>
                  <a:srgbClr val="001D35"/>
                </a:solidFill>
                <a:effectLst/>
                <a:latin typeface="Google Sans"/>
              </a:rPr>
              <a:t> Upprepad eller långvarig exponering kan leda till astma och möjligen cancer. </a:t>
            </a:r>
          </a:p>
        </p:txBody>
      </p:sp>
    </p:spTree>
    <p:extLst>
      <p:ext uri="{BB962C8B-B14F-4D97-AF65-F5344CB8AC3E}">
        <p14:creationId xmlns:p14="http://schemas.microsoft.com/office/powerpoint/2010/main" val="288428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0C596-98B3-6E1A-41AA-E766B64E7566}"/>
            </a:ext>
          </a:extLst>
        </p:cNvPr>
        <p:cNvGrpSpPr/>
        <p:nvPr/>
      </p:nvGrpSpPr>
      <p:grpSpPr>
        <a:xfrm>
          <a:off x="0" y="0"/>
          <a:ext cx="0" cy="0"/>
          <a:chOff x="0" y="0"/>
          <a:chExt cx="0" cy="0"/>
        </a:xfrm>
      </p:grpSpPr>
      <p:sp>
        <p:nvSpPr>
          <p:cNvPr id="33794" name="Rectangle 2">
            <a:extLst>
              <a:ext uri="{FF2B5EF4-FFF2-40B4-BE49-F238E27FC236}">
                <a16:creationId xmlns:a16="http://schemas.microsoft.com/office/drawing/2014/main" id="{A2F6CDFD-015F-DE66-7FBB-F21315DD9460}"/>
              </a:ext>
            </a:extLst>
          </p:cNvPr>
          <p:cNvSpPr>
            <a:spLocks noGrp="1" noChangeArrowheads="1"/>
          </p:cNvSpPr>
          <p:nvPr>
            <p:ph type="title"/>
          </p:nvPr>
        </p:nvSpPr>
        <p:spPr>
          <a:xfrm>
            <a:off x="1981200" y="630238"/>
            <a:ext cx="8229600" cy="1143000"/>
          </a:xfrm>
        </p:spPr>
        <p:txBody>
          <a:bodyPr>
            <a:normAutofit fontScale="90000"/>
          </a:bodyPr>
          <a:lstStyle/>
          <a:p>
            <a:r>
              <a:rPr lang="sv-SE" sz="4000" dirty="0"/>
              <a:t>Kobolt</a:t>
            </a:r>
            <a:br>
              <a:rPr lang="sv-SE" sz="4800" dirty="0"/>
            </a:br>
            <a:endParaRPr lang="sv-SE" altLang="sv-SE" sz="4800" dirty="0"/>
          </a:p>
        </p:txBody>
      </p:sp>
      <p:sp>
        <p:nvSpPr>
          <p:cNvPr id="4" name="textruta 3">
            <a:extLst>
              <a:ext uri="{FF2B5EF4-FFF2-40B4-BE49-F238E27FC236}">
                <a16:creationId xmlns:a16="http://schemas.microsoft.com/office/drawing/2014/main" id="{3527048D-0DC7-64E3-597F-DDF608A1B5B5}"/>
              </a:ext>
            </a:extLst>
          </p:cNvPr>
          <p:cNvSpPr txBox="1"/>
          <p:nvPr/>
        </p:nvSpPr>
        <p:spPr>
          <a:xfrm>
            <a:off x="2797115" y="1951351"/>
            <a:ext cx="7028372" cy="2724464"/>
          </a:xfrm>
          <a:prstGeom prst="rect">
            <a:avLst/>
          </a:prstGeom>
          <a:noFill/>
        </p:spPr>
        <p:txBody>
          <a:bodyPr wrap="square">
            <a:spAutoFit/>
          </a:bodyPr>
          <a:lstStyle/>
          <a:p>
            <a:pPr algn="l">
              <a:lnSpc>
                <a:spcPts val="2100"/>
              </a:lnSpc>
              <a:spcBef>
                <a:spcPts val="1500"/>
              </a:spcBef>
              <a:spcAft>
                <a:spcPts val="750"/>
              </a:spcAft>
              <a:buNone/>
            </a:pPr>
            <a:r>
              <a:rPr lang="sv-SE" b="0" i="0" dirty="0">
                <a:solidFill>
                  <a:srgbClr val="001D35"/>
                </a:solidFill>
                <a:effectLst/>
                <a:latin typeface="Google Sans"/>
              </a:rPr>
              <a:t>Första hjälpen</a:t>
            </a:r>
          </a:p>
          <a:p>
            <a:pPr algn="l" fontAlgn="ctr">
              <a:lnSpc>
                <a:spcPts val="1800"/>
              </a:lnSpc>
              <a:spcBef>
                <a:spcPts val="750"/>
              </a:spcBef>
              <a:spcAft>
                <a:spcPts val="600"/>
              </a:spcAft>
              <a:buFont typeface="Arial" panose="020B0604020202020204" pitchFamily="34" charset="0"/>
              <a:buChar char="•"/>
            </a:pPr>
            <a:r>
              <a:rPr lang="sv-SE" b="0" i="0" dirty="0">
                <a:solidFill>
                  <a:srgbClr val="001D35"/>
                </a:solidFill>
                <a:effectLst/>
                <a:latin typeface="Google Sans"/>
              </a:rPr>
              <a:t>Flytta personen till frisk luft omedelbart. </a:t>
            </a:r>
            <a:endParaRPr lang="sv-SE" b="0" i="0" dirty="0">
              <a:solidFill>
                <a:srgbClr val="0B57D0"/>
              </a:solidFill>
              <a:effectLst/>
              <a:latin typeface="Google Sans"/>
            </a:endParaRPr>
          </a:p>
          <a:p>
            <a:pPr algn="l" fontAlgn="ctr">
              <a:lnSpc>
                <a:spcPts val="1800"/>
              </a:lnSpc>
              <a:spcBef>
                <a:spcPts val="750"/>
              </a:spcBef>
              <a:spcAft>
                <a:spcPts val="600"/>
              </a:spcAft>
              <a:buFont typeface="Arial" panose="020B0604020202020204" pitchFamily="34" charset="0"/>
              <a:buChar char="•"/>
            </a:pPr>
            <a:r>
              <a:rPr lang="sv-SE" b="0" i="0" dirty="0">
                <a:solidFill>
                  <a:srgbClr val="001D35"/>
                </a:solidFill>
                <a:effectLst/>
                <a:latin typeface="Google Sans"/>
              </a:rPr>
              <a:t>Se till att personen vilar i en bekväm ställning som underlättar andningen. </a:t>
            </a:r>
            <a:endParaRPr lang="sv-SE" b="0" i="0" dirty="0">
              <a:solidFill>
                <a:srgbClr val="0B57D0"/>
              </a:solidFill>
              <a:effectLst/>
              <a:latin typeface="Google Sans"/>
            </a:endParaRPr>
          </a:p>
          <a:p>
            <a:pPr algn="l" fontAlgn="ctr">
              <a:lnSpc>
                <a:spcPts val="1800"/>
              </a:lnSpc>
              <a:spcBef>
                <a:spcPts val="750"/>
              </a:spcBef>
              <a:spcAft>
                <a:spcPts val="600"/>
              </a:spcAft>
              <a:buFont typeface="Arial" panose="020B0604020202020204" pitchFamily="34" charset="0"/>
              <a:buChar char="•"/>
            </a:pPr>
            <a:r>
              <a:rPr lang="sv-SE" b="0" i="0" dirty="0">
                <a:solidFill>
                  <a:srgbClr val="001D35"/>
                </a:solidFill>
                <a:effectLst/>
                <a:latin typeface="Google Sans"/>
              </a:rPr>
              <a:t>Om personen har andningsbesvär, ge syrgas om det finns tillgängligt och kontakta en läkare eller giftinformationscentralen (tel. 112). </a:t>
            </a:r>
            <a:endParaRPr lang="sv-SE" b="0" i="0" dirty="0">
              <a:solidFill>
                <a:srgbClr val="0B57D0"/>
              </a:solidFill>
              <a:effectLst/>
              <a:latin typeface="Google Sans"/>
            </a:endParaRPr>
          </a:p>
          <a:p>
            <a:pPr algn="l">
              <a:lnSpc>
                <a:spcPts val="1800"/>
              </a:lnSpc>
              <a:spcBef>
                <a:spcPts val="750"/>
              </a:spcBef>
              <a:spcAft>
                <a:spcPts val="1500"/>
              </a:spcAft>
              <a:buFont typeface="Arial" panose="020B0604020202020204" pitchFamily="34" charset="0"/>
              <a:buChar char="•"/>
            </a:pPr>
            <a:r>
              <a:rPr lang="sv-SE" b="0" i="0" dirty="0">
                <a:solidFill>
                  <a:srgbClr val="001D35"/>
                </a:solidFill>
                <a:effectLst/>
                <a:latin typeface="Google Sans"/>
              </a:rPr>
              <a:t>Se upp för eventuella fördröjda lungpåverkan som kan inträffa upp till 48 timmar efter exponering</a:t>
            </a:r>
          </a:p>
        </p:txBody>
      </p:sp>
    </p:spTree>
    <p:extLst>
      <p:ext uri="{BB962C8B-B14F-4D97-AF65-F5344CB8AC3E}">
        <p14:creationId xmlns:p14="http://schemas.microsoft.com/office/powerpoint/2010/main" val="3653475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958CF1-55F2-107B-E5F9-0A9904ECC55D}"/>
            </a:ext>
          </a:extLst>
        </p:cNvPr>
        <p:cNvGrpSpPr/>
        <p:nvPr/>
      </p:nvGrpSpPr>
      <p:grpSpPr>
        <a:xfrm>
          <a:off x="0" y="0"/>
          <a:ext cx="0" cy="0"/>
          <a:chOff x="0" y="0"/>
          <a:chExt cx="0" cy="0"/>
        </a:xfrm>
      </p:grpSpPr>
      <p:sp>
        <p:nvSpPr>
          <p:cNvPr id="33794" name="Rectangle 2">
            <a:extLst>
              <a:ext uri="{FF2B5EF4-FFF2-40B4-BE49-F238E27FC236}">
                <a16:creationId xmlns:a16="http://schemas.microsoft.com/office/drawing/2014/main" id="{D77B8267-9ADB-C7BC-E386-F59CD5D12023}"/>
              </a:ext>
            </a:extLst>
          </p:cNvPr>
          <p:cNvSpPr>
            <a:spLocks noGrp="1" noChangeArrowheads="1"/>
          </p:cNvSpPr>
          <p:nvPr>
            <p:ph type="title"/>
          </p:nvPr>
        </p:nvSpPr>
        <p:spPr>
          <a:xfrm>
            <a:off x="1981200" y="630238"/>
            <a:ext cx="8229600" cy="1143000"/>
          </a:xfrm>
        </p:spPr>
        <p:txBody>
          <a:bodyPr>
            <a:normAutofit fontScale="90000"/>
          </a:bodyPr>
          <a:lstStyle/>
          <a:p>
            <a:r>
              <a:rPr lang="sv-SE" sz="4000" dirty="0"/>
              <a:t>Kobolt</a:t>
            </a:r>
            <a:br>
              <a:rPr lang="sv-SE" sz="4800" dirty="0"/>
            </a:br>
            <a:endParaRPr lang="sv-SE" altLang="sv-SE" sz="4800" dirty="0"/>
          </a:p>
        </p:txBody>
      </p:sp>
      <p:sp>
        <p:nvSpPr>
          <p:cNvPr id="3" name="textruta 2">
            <a:extLst>
              <a:ext uri="{FF2B5EF4-FFF2-40B4-BE49-F238E27FC236}">
                <a16:creationId xmlns:a16="http://schemas.microsoft.com/office/drawing/2014/main" id="{874D55A0-16B9-0C46-89A5-C89E7B4FD757}"/>
              </a:ext>
            </a:extLst>
          </p:cNvPr>
          <p:cNvSpPr txBox="1"/>
          <p:nvPr/>
        </p:nvSpPr>
        <p:spPr>
          <a:xfrm>
            <a:off x="3047281" y="2502785"/>
            <a:ext cx="6094562" cy="1852430"/>
          </a:xfrm>
          <a:prstGeom prst="rect">
            <a:avLst/>
          </a:prstGeom>
          <a:noFill/>
        </p:spPr>
        <p:txBody>
          <a:bodyPr wrap="square">
            <a:spAutoFit/>
          </a:bodyPr>
          <a:lstStyle/>
          <a:p>
            <a:pPr algn="l">
              <a:lnSpc>
                <a:spcPts val="2100"/>
              </a:lnSpc>
              <a:spcBef>
                <a:spcPts val="1500"/>
              </a:spcBef>
              <a:spcAft>
                <a:spcPts val="750"/>
              </a:spcAft>
              <a:buNone/>
            </a:pPr>
            <a:r>
              <a:rPr lang="sv-SE" b="0" i="0" dirty="0">
                <a:solidFill>
                  <a:srgbClr val="001D35"/>
                </a:solidFill>
                <a:effectLst/>
                <a:latin typeface="Google Sans"/>
              </a:rPr>
              <a:t>Skyddsåtgärder</a:t>
            </a:r>
          </a:p>
          <a:p>
            <a:pPr algn="l">
              <a:lnSpc>
                <a:spcPts val="1800"/>
              </a:lnSpc>
              <a:spcBef>
                <a:spcPts val="750"/>
              </a:spcBef>
              <a:spcAft>
                <a:spcPts val="600"/>
              </a:spcAft>
              <a:buFont typeface="Arial" panose="020B0604020202020204" pitchFamily="34" charset="0"/>
              <a:buChar char="•"/>
            </a:pPr>
            <a:r>
              <a:rPr lang="sv-SE" b="0" i="0" dirty="0">
                <a:solidFill>
                  <a:srgbClr val="001D35"/>
                </a:solidFill>
                <a:effectLst/>
                <a:latin typeface="Google Sans"/>
              </a:rPr>
              <a:t>Undvik att inandas damm.</a:t>
            </a:r>
          </a:p>
          <a:p>
            <a:pPr algn="l">
              <a:lnSpc>
                <a:spcPts val="1800"/>
              </a:lnSpc>
              <a:spcBef>
                <a:spcPts val="750"/>
              </a:spcBef>
              <a:spcAft>
                <a:spcPts val="600"/>
              </a:spcAft>
              <a:buFont typeface="Arial" panose="020B0604020202020204" pitchFamily="34" charset="0"/>
              <a:buChar char="•"/>
            </a:pPr>
            <a:r>
              <a:rPr lang="sv-SE" b="0" i="0" dirty="0">
                <a:solidFill>
                  <a:srgbClr val="001D35"/>
                </a:solidFill>
                <a:effectLst/>
                <a:latin typeface="Google Sans"/>
              </a:rPr>
              <a:t>Vid otillräcklig ventilation, använd andningsskydd.</a:t>
            </a:r>
          </a:p>
          <a:p>
            <a:pPr algn="l">
              <a:lnSpc>
                <a:spcPts val="1800"/>
              </a:lnSpc>
              <a:spcBef>
                <a:spcPts val="750"/>
              </a:spcBef>
              <a:spcAft>
                <a:spcPts val="1500"/>
              </a:spcAft>
              <a:buFont typeface="Arial" panose="020B0604020202020204" pitchFamily="34" charset="0"/>
              <a:buChar char="•"/>
            </a:pPr>
            <a:r>
              <a:rPr lang="sv-SE" b="0" i="0" dirty="0">
                <a:solidFill>
                  <a:srgbClr val="001D35"/>
                </a:solidFill>
                <a:effectLst/>
                <a:latin typeface="Google Sans"/>
              </a:rPr>
              <a:t>Vid hantering av kobolt, använd lämplig skyddsutrustning som skyddshandskar och ögonskydd. </a:t>
            </a:r>
          </a:p>
        </p:txBody>
      </p:sp>
    </p:spTree>
    <p:extLst>
      <p:ext uri="{BB962C8B-B14F-4D97-AF65-F5344CB8AC3E}">
        <p14:creationId xmlns:p14="http://schemas.microsoft.com/office/powerpoint/2010/main" val="1325132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CEB79-86F9-B0DF-EBE2-678451838A84}"/>
            </a:ext>
          </a:extLst>
        </p:cNvPr>
        <p:cNvGrpSpPr/>
        <p:nvPr/>
      </p:nvGrpSpPr>
      <p:grpSpPr>
        <a:xfrm>
          <a:off x="0" y="0"/>
          <a:ext cx="0" cy="0"/>
          <a:chOff x="0" y="0"/>
          <a:chExt cx="0" cy="0"/>
        </a:xfrm>
      </p:grpSpPr>
      <p:sp>
        <p:nvSpPr>
          <p:cNvPr id="33794" name="Rectangle 2">
            <a:extLst>
              <a:ext uri="{FF2B5EF4-FFF2-40B4-BE49-F238E27FC236}">
                <a16:creationId xmlns:a16="http://schemas.microsoft.com/office/drawing/2014/main" id="{C162BCCB-86E5-9C47-6BAA-C2A8F9BEAC26}"/>
              </a:ext>
            </a:extLst>
          </p:cNvPr>
          <p:cNvSpPr>
            <a:spLocks noGrp="1" noChangeArrowheads="1"/>
          </p:cNvSpPr>
          <p:nvPr>
            <p:ph type="title"/>
          </p:nvPr>
        </p:nvSpPr>
        <p:spPr>
          <a:xfrm>
            <a:off x="1981200" y="630238"/>
            <a:ext cx="8229600" cy="1143000"/>
          </a:xfrm>
        </p:spPr>
        <p:txBody>
          <a:bodyPr>
            <a:normAutofit fontScale="90000"/>
          </a:bodyPr>
          <a:lstStyle/>
          <a:p>
            <a:r>
              <a:rPr lang="sv-SE" sz="4000" dirty="0"/>
              <a:t>Bly</a:t>
            </a:r>
            <a:br>
              <a:rPr lang="sv-SE" sz="4800" dirty="0"/>
            </a:br>
            <a:endParaRPr lang="sv-SE" altLang="sv-SE" sz="4800" dirty="0"/>
          </a:p>
        </p:txBody>
      </p:sp>
      <p:sp>
        <p:nvSpPr>
          <p:cNvPr id="4" name="textruta 3">
            <a:extLst>
              <a:ext uri="{FF2B5EF4-FFF2-40B4-BE49-F238E27FC236}">
                <a16:creationId xmlns:a16="http://schemas.microsoft.com/office/drawing/2014/main" id="{40D93B93-CE8F-D9D7-3369-B13680216DBB}"/>
              </a:ext>
            </a:extLst>
          </p:cNvPr>
          <p:cNvSpPr txBox="1"/>
          <p:nvPr/>
        </p:nvSpPr>
        <p:spPr>
          <a:xfrm>
            <a:off x="2314035" y="2025149"/>
            <a:ext cx="8839920" cy="2308324"/>
          </a:xfrm>
          <a:prstGeom prst="rect">
            <a:avLst/>
          </a:prstGeom>
          <a:noFill/>
        </p:spPr>
        <p:txBody>
          <a:bodyPr wrap="square">
            <a:spAutoFit/>
          </a:bodyPr>
          <a:lstStyle/>
          <a:p>
            <a:r>
              <a:rPr lang="sv-SE" b="0" i="0" dirty="0">
                <a:solidFill>
                  <a:srgbClr val="001D35"/>
                </a:solidFill>
                <a:effectLst/>
                <a:latin typeface="Google Sans"/>
              </a:rPr>
              <a:t>Inandning av bly i </a:t>
            </a:r>
            <a:r>
              <a:rPr lang="sv-SE" b="0" i="0" dirty="0" err="1">
                <a:solidFill>
                  <a:srgbClr val="001D35"/>
                </a:solidFill>
                <a:effectLst/>
                <a:latin typeface="Google Sans"/>
              </a:rPr>
              <a:t>dammform</a:t>
            </a:r>
            <a:r>
              <a:rPr lang="sv-SE" b="0" i="0" dirty="0">
                <a:solidFill>
                  <a:srgbClr val="001D35"/>
                </a:solidFill>
                <a:effectLst/>
                <a:latin typeface="Google Sans"/>
              </a:rPr>
              <a:t> är en vanlig och farlig exponeringsväg, där upp till 50% av små partiklar kan absorberas av blodet via lungorna. </a:t>
            </a:r>
          </a:p>
          <a:p>
            <a:endParaRPr lang="sv-SE" dirty="0">
              <a:solidFill>
                <a:srgbClr val="001D35"/>
              </a:solidFill>
              <a:latin typeface="Google Sans"/>
            </a:endParaRPr>
          </a:p>
          <a:p>
            <a:r>
              <a:rPr lang="sv-SE" b="0" i="0" dirty="0">
                <a:solidFill>
                  <a:srgbClr val="001D35"/>
                </a:solidFill>
                <a:effectLst/>
                <a:latin typeface="Google Sans"/>
              </a:rPr>
              <a:t>Toxiciteten är allvarlig och kan skada nervsystemet, blodbildningen och njurarna, även vid låga halter, särskilt hos barn och foster. </a:t>
            </a:r>
          </a:p>
          <a:p>
            <a:endParaRPr lang="sv-SE" dirty="0">
              <a:solidFill>
                <a:srgbClr val="001D35"/>
              </a:solidFill>
              <a:latin typeface="Google Sans"/>
            </a:endParaRPr>
          </a:p>
          <a:p>
            <a:r>
              <a:rPr lang="sv-SE" b="0" i="0" dirty="0">
                <a:solidFill>
                  <a:srgbClr val="001D35"/>
                </a:solidFill>
                <a:effectLst/>
                <a:latin typeface="Google Sans"/>
              </a:rPr>
              <a:t>Symptom kan vara bland annat trötthet, dålig aptit, domningar, stickningar och balansrubbningar. </a:t>
            </a:r>
            <a:endParaRPr lang="sv-SE" dirty="0"/>
          </a:p>
        </p:txBody>
      </p:sp>
    </p:spTree>
    <p:extLst>
      <p:ext uri="{BB962C8B-B14F-4D97-AF65-F5344CB8AC3E}">
        <p14:creationId xmlns:p14="http://schemas.microsoft.com/office/powerpoint/2010/main" val="7754638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3F2CE-CCF7-37E2-CB50-8B663CDA6127}"/>
            </a:ext>
          </a:extLst>
        </p:cNvPr>
        <p:cNvGrpSpPr/>
        <p:nvPr/>
      </p:nvGrpSpPr>
      <p:grpSpPr>
        <a:xfrm>
          <a:off x="0" y="0"/>
          <a:ext cx="0" cy="0"/>
          <a:chOff x="0" y="0"/>
          <a:chExt cx="0" cy="0"/>
        </a:xfrm>
      </p:grpSpPr>
      <p:sp>
        <p:nvSpPr>
          <p:cNvPr id="33794" name="Rectangle 2">
            <a:extLst>
              <a:ext uri="{FF2B5EF4-FFF2-40B4-BE49-F238E27FC236}">
                <a16:creationId xmlns:a16="http://schemas.microsoft.com/office/drawing/2014/main" id="{2ED4B5DF-FF0B-1E82-CC9D-B15D8CE0085E}"/>
              </a:ext>
            </a:extLst>
          </p:cNvPr>
          <p:cNvSpPr>
            <a:spLocks noGrp="1" noChangeArrowheads="1"/>
          </p:cNvSpPr>
          <p:nvPr>
            <p:ph type="title"/>
          </p:nvPr>
        </p:nvSpPr>
        <p:spPr>
          <a:xfrm>
            <a:off x="1981200" y="630238"/>
            <a:ext cx="8229600" cy="1143000"/>
          </a:xfrm>
        </p:spPr>
        <p:txBody>
          <a:bodyPr>
            <a:normAutofit fontScale="90000"/>
          </a:bodyPr>
          <a:lstStyle/>
          <a:p>
            <a:r>
              <a:rPr lang="sv-SE" sz="4000" dirty="0"/>
              <a:t>Bly</a:t>
            </a:r>
            <a:br>
              <a:rPr lang="sv-SE" sz="4800" dirty="0"/>
            </a:br>
            <a:endParaRPr lang="sv-SE" altLang="sv-SE" sz="4800" dirty="0"/>
          </a:p>
        </p:txBody>
      </p:sp>
      <p:sp>
        <p:nvSpPr>
          <p:cNvPr id="3" name="textruta 2">
            <a:extLst>
              <a:ext uri="{FF2B5EF4-FFF2-40B4-BE49-F238E27FC236}">
                <a16:creationId xmlns:a16="http://schemas.microsoft.com/office/drawing/2014/main" id="{10D15494-255F-8CA2-1259-1BF7E52C1D8D}"/>
              </a:ext>
            </a:extLst>
          </p:cNvPr>
          <p:cNvSpPr txBox="1"/>
          <p:nvPr/>
        </p:nvSpPr>
        <p:spPr>
          <a:xfrm>
            <a:off x="2184640" y="1650085"/>
            <a:ext cx="8229600" cy="3365665"/>
          </a:xfrm>
          <a:prstGeom prst="rect">
            <a:avLst/>
          </a:prstGeom>
          <a:noFill/>
        </p:spPr>
        <p:txBody>
          <a:bodyPr wrap="square">
            <a:spAutoFit/>
          </a:bodyPr>
          <a:lstStyle/>
          <a:p>
            <a:pPr algn="l">
              <a:lnSpc>
                <a:spcPts val="2100"/>
              </a:lnSpc>
              <a:spcBef>
                <a:spcPts val="1500"/>
              </a:spcBef>
              <a:spcAft>
                <a:spcPts val="750"/>
              </a:spcAft>
              <a:buNone/>
            </a:pPr>
            <a:r>
              <a:rPr lang="sv-SE" b="0" i="0" dirty="0">
                <a:solidFill>
                  <a:srgbClr val="001D35"/>
                </a:solidFill>
                <a:effectLst/>
                <a:latin typeface="Google Sans"/>
              </a:rPr>
              <a:t>Hur inandning av </a:t>
            </a:r>
            <a:r>
              <a:rPr lang="sv-SE" b="0" i="0" dirty="0" err="1">
                <a:solidFill>
                  <a:srgbClr val="001D35"/>
                </a:solidFill>
                <a:effectLst/>
                <a:latin typeface="Google Sans"/>
              </a:rPr>
              <a:t>blydamm</a:t>
            </a:r>
            <a:r>
              <a:rPr lang="sv-SE" b="0" i="0" dirty="0">
                <a:solidFill>
                  <a:srgbClr val="001D35"/>
                </a:solidFill>
                <a:effectLst/>
                <a:latin typeface="Google Sans"/>
              </a:rPr>
              <a:t> påverkar kroppen</a:t>
            </a:r>
          </a:p>
          <a:p>
            <a:pPr algn="l" fontAlgn="ctr">
              <a:lnSpc>
                <a:spcPts val="1800"/>
              </a:lnSpc>
              <a:spcBef>
                <a:spcPts val="750"/>
              </a:spcBef>
              <a:spcAft>
                <a:spcPts val="600"/>
              </a:spcAft>
              <a:buFont typeface="Arial" panose="020B0604020202020204" pitchFamily="34" charset="0"/>
              <a:buChar char="•"/>
            </a:pPr>
            <a:r>
              <a:rPr lang="sv-SE" b="1" i="0" dirty="0">
                <a:solidFill>
                  <a:srgbClr val="001D35"/>
                </a:solidFill>
                <a:effectLst/>
                <a:latin typeface="Google Sans"/>
              </a:rPr>
              <a:t>Direkt absorption:</a:t>
            </a:r>
            <a:r>
              <a:rPr lang="sv-SE" b="0" i="0" dirty="0">
                <a:solidFill>
                  <a:srgbClr val="001D35"/>
                </a:solidFill>
                <a:effectLst/>
                <a:latin typeface="Google Sans"/>
              </a:rPr>
              <a:t> Små blypartiklar tas upp direkt i lungorna och passerar ut i blodbanan. </a:t>
            </a:r>
            <a:endParaRPr lang="sv-SE" b="0" i="0" dirty="0">
              <a:solidFill>
                <a:srgbClr val="0B57D0"/>
              </a:solidFill>
              <a:effectLst/>
              <a:latin typeface="Google Sans"/>
            </a:endParaRPr>
          </a:p>
          <a:p>
            <a:pPr algn="l" fontAlgn="ctr">
              <a:lnSpc>
                <a:spcPts val="1800"/>
              </a:lnSpc>
              <a:spcBef>
                <a:spcPts val="750"/>
              </a:spcBef>
              <a:spcAft>
                <a:spcPts val="600"/>
              </a:spcAft>
              <a:buFont typeface="Arial" panose="020B0604020202020204" pitchFamily="34" charset="0"/>
              <a:buChar char="•"/>
            </a:pPr>
            <a:r>
              <a:rPr lang="sv-SE" b="1" i="0" dirty="0">
                <a:solidFill>
                  <a:srgbClr val="001D35"/>
                </a:solidFill>
                <a:effectLst/>
                <a:latin typeface="Google Sans"/>
              </a:rPr>
              <a:t>Nervsystemet:</a:t>
            </a:r>
            <a:r>
              <a:rPr lang="sv-SE" b="0" i="0" dirty="0">
                <a:solidFill>
                  <a:srgbClr val="001D35"/>
                </a:solidFill>
                <a:effectLst/>
                <a:latin typeface="Google Sans"/>
              </a:rPr>
              <a:t> Bly kan skada nervsystemet och ge symptom som domningar, stickningar och balansrubbningar. Barn är särskilt känsliga, och exponering kan leda till försämrad mental utveckling. </a:t>
            </a:r>
            <a:endParaRPr lang="sv-SE" b="0" i="0" dirty="0">
              <a:solidFill>
                <a:srgbClr val="0B57D0"/>
              </a:solidFill>
              <a:effectLst/>
              <a:latin typeface="Google Sans"/>
            </a:endParaRPr>
          </a:p>
          <a:p>
            <a:pPr algn="l" fontAlgn="ctr">
              <a:lnSpc>
                <a:spcPts val="1800"/>
              </a:lnSpc>
              <a:spcBef>
                <a:spcPts val="750"/>
              </a:spcBef>
              <a:spcAft>
                <a:spcPts val="600"/>
              </a:spcAft>
              <a:buFont typeface="Arial" panose="020B0604020202020204" pitchFamily="34" charset="0"/>
              <a:buChar char="•"/>
            </a:pPr>
            <a:r>
              <a:rPr lang="sv-SE" b="1" i="0" dirty="0">
                <a:solidFill>
                  <a:srgbClr val="001D35"/>
                </a:solidFill>
                <a:effectLst/>
                <a:latin typeface="Google Sans"/>
              </a:rPr>
              <a:t>Blodbildningen:</a:t>
            </a:r>
            <a:r>
              <a:rPr lang="sv-SE" b="0" i="0" dirty="0">
                <a:solidFill>
                  <a:srgbClr val="001D35"/>
                </a:solidFill>
                <a:effectLst/>
                <a:latin typeface="Google Sans"/>
              </a:rPr>
              <a:t> Bly kan skada de röda blodkropparna och orsaka anemi (blodbrist). </a:t>
            </a:r>
            <a:endParaRPr lang="sv-SE" b="0" i="0" dirty="0">
              <a:solidFill>
                <a:srgbClr val="0B57D0"/>
              </a:solidFill>
              <a:effectLst/>
              <a:latin typeface="Google Sans"/>
            </a:endParaRPr>
          </a:p>
          <a:p>
            <a:pPr algn="l" fontAlgn="ctr">
              <a:lnSpc>
                <a:spcPts val="1800"/>
              </a:lnSpc>
              <a:spcBef>
                <a:spcPts val="750"/>
              </a:spcBef>
              <a:spcAft>
                <a:spcPts val="600"/>
              </a:spcAft>
              <a:buFont typeface="Arial" panose="020B0604020202020204" pitchFamily="34" charset="0"/>
              <a:buChar char="•"/>
            </a:pPr>
            <a:r>
              <a:rPr lang="sv-SE" b="1" i="0" dirty="0">
                <a:solidFill>
                  <a:srgbClr val="001D35"/>
                </a:solidFill>
                <a:effectLst/>
                <a:latin typeface="Google Sans"/>
              </a:rPr>
              <a:t>Njurarna:</a:t>
            </a:r>
            <a:r>
              <a:rPr lang="sv-SE" b="0" i="0" dirty="0">
                <a:solidFill>
                  <a:srgbClr val="001D35"/>
                </a:solidFill>
                <a:effectLst/>
                <a:latin typeface="Google Sans"/>
              </a:rPr>
              <a:t> Långvarig exponering kan leda till nedsatt njurfunktion. </a:t>
            </a:r>
            <a:endParaRPr lang="sv-SE" b="0" i="0" dirty="0">
              <a:solidFill>
                <a:srgbClr val="0B57D0"/>
              </a:solidFill>
              <a:effectLst/>
              <a:latin typeface="Google Sans"/>
            </a:endParaRPr>
          </a:p>
          <a:p>
            <a:pPr algn="l">
              <a:lnSpc>
                <a:spcPts val="1800"/>
              </a:lnSpc>
              <a:spcBef>
                <a:spcPts val="750"/>
              </a:spcBef>
              <a:spcAft>
                <a:spcPts val="1500"/>
              </a:spcAft>
              <a:buFont typeface="Arial" panose="020B0604020202020204" pitchFamily="34" charset="0"/>
              <a:buChar char="•"/>
            </a:pPr>
            <a:r>
              <a:rPr lang="sv-SE" b="1" i="0" dirty="0">
                <a:solidFill>
                  <a:srgbClr val="001D35"/>
                </a:solidFill>
                <a:effectLst/>
                <a:latin typeface="Google Sans"/>
              </a:rPr>
              <a:t>Andra effekter:</a:t>
            </a:r>
            <a:r>
              <a:rPr lang="sv-SE" b="0" i="0" dirty="0">
                <a:solidFill>
                  <a:srgbClr val="001D35"/>
                </a:solidFill>
                <a:effectLst/>
                <a:latin typeface="Google Sans"/>
              </a:rPr>
              <a:t> Bly kan även orsaka mag- och tarmbesvär samt hörselnedsättning vid långvarig exponering. </a:t>
            </a:r>
          </a:p>
        </p:txBody>
      </p:sp>
    </p:spTree>
    <p:extLst>
      <p:ext uri="{BB962C8B-B14F-4D97-AF65-F5344CB8AC3E}">
        <p14:creationId xmlns:p14="http://schemas.microsoft.com/office/powerpoint/2010/main" val="27625677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EF1B4B-1369-1460-0B74-99A431CDAB6E}"/>
            </a:ext>
          </a:extLst>
        </p:cNvPr>
        <p:cNvGrpSpPr/>
        <p:nvPr/>
      </p:nvGrpSpPr>
      <p:grpSpPr>
        <a:xfrm>
          <a:off x="0" y="0"/>
          <a:ext cx="0" cy="0"/>
          <a:chOff x="0" y="0"/>
          <a:chExt cx="0" cy="0"/>
        </a:xfrm>
      </p:grpSpPr>
      <p:sp>
        <p:nvSpPr>
          <p:cNvPr id="33794" name="Rectangle 2">
            <a:extLst>
              <a:ext uri="{FF2B5EF4-FFF2-40B4-BE49-F238E27FC236}">
                <a16:creationId xmlns:a16="http://schemas.microsoft.com/office/drawing/2014/main" id="{DBA97C35-B45B-2402-2A5E-5EB140C79BC6}"/>
              </a:ext>
            </a:extLst>
          </p:cNvPr>
          <p:cNvSpPr>
            <a:spLocks noGrp="1" noChangeArrowheads="1"/>
          </p:cNvSpPr>
          <p:nvPr>
            <p:ph type="title"/>
          </p:nvPr>
        </p:nvSpPr>
        <p:spPr>
          <a:xfrm>
            <a:off x="1981200" y="630238"/>
            <a:ext cx="8229600" cy="1143000"/>
          </a:xfrm>
        </p:spPr>
        <p:txBody>
          <a:bodyPr>
            <a:normAutofit fontScale="90000"/>
          </a:bodyPr>
          <a:lstStyle/>
          <a:p>
            <a:r>
              <a:rPr lang="sv-SE" sz="4000" b="1" dirty="0"/>
              <a:t>Retande gaser </a:t>
            </a:r>
            <a:r>
              <a:rPr lang="sv-SE" sz="4000" i="1" dirty="0"/>
              <a:t>Bly</a:t>
            </a:r>
            <a:br>
              <a:rPr lang="sv-SE" sz="4800" dirty="0"/>
            </a:br>
            <a:endParaRPr lang="sv-SE" altLang="sv-SE" sz="4800" dirty="0"/>
          </a:p>
        </p:txBody>
      </p:sp>
      <p:sp>
        <p:nvSpPr>
          <p:cNvPr id="4" name="textruta 3">
            <a:extLst>
              <a:ext uri="{FF2B5EF4-FFF2-40B4-BE49-F238E27FC236}">
                <a16:creationId xmlns:a16="http://schemas.microsoft.com/office/drawing/2014/main" id="{13869ECF-C664-8EFC-D875-5D45CD651038}"/>
              </a:ext>
            </a:extLst>
          </p:cNvPr>
          <p:cNvSpPr txBox="1"/>
          <p:nvPr/>
        </p:nvSpPr>
        <p:spPr>
          <a:xfrm>
            <a:off x="2710851" y="1773238"/>
            <a:ext cx="6094562" cy="3596497"/>
          </a:xfrm>
          <a:prstGeom prst="rect">
            <a:avLst/>
          </a:prstGeom>
          <a:noFill/>
        </p:spPr>
        <p:txBody>
          <a:bodyPr wrap="square">
            <a:spAutoFit/>
          </a:bodyPr>
          <a:lstStyle/>
          <a:p>
            <a:pPr algn="l">
              <a:lnSpc>
                <a:spcPts val="2100"/>
              </a:lnSpc>
              <a:spcBef>
                <a:spcPts val="1500"/>
              </a:spcBef>
              <a:spcAft>
                <a:spcPts val="750"/>
              </a:spcAft>
              <a:buNone/>
            </a:pPr>
            <a:r>
              <a:rPr lang="sv-SE" b="0" i="0" dirty="0">
                <a:solidFill>
                  <a:srgbClr val="001D35"/>
                </a:solidFill>
                <a:effectLst/>
                <a:latin typeface="Google Sans"/>
              </a:rPr>
              <a:t>Hur man skyddar sig</a:t>
            </a:r>
          </a:p>
          <a:p>
            <a:pPr algn="l" fontAlgn="ctr">
              <a:lnSpc>
                <a:spcPts val="1800"/>
              </a:lnSpc>
              <a:spcBef>
                <a:spcPts val="750"/>
              </a:spcBef>
              <a:spcAft>
                <a:spcPts val="600"/>
              </a:spcAft>
              <a:buFont typeface="Arial" panose="020B0604020202020204" pitchFamily="34" charset="0"/>
              <a:buChar char="•"/>
            </a:pPr>
            <a:r>
              <a:rPr lang="sv-SE" b="1" i="0" dirty="0">
                <a:solidFill>
                  <a:srgbClr val="001D35"/>
                </a:solidFill>
                <a:effectLst/>
                <a:latin typeface="Google Sans"/>
              </a:rPr>
              <a:t>Undvik damm:</a:t>
            </a:r>
            <a:r>
              <a:rPr lang="sv-SE" b="0" i="0" dirty="0">
                <a:solidFill>
                  <a:srgbClr val="001D35"/>
                </a:solidFill>
                <a:effectLst/>
                <a:latin typeface="Google Sans"/>
              </a:rPr>
              <a:t> Undvik att inandas blyhaltigt damm. Håll arbetsplatsen ren och dammfri. </a:t>
            </a:r>
            <a:endParaRPr lang="sv-SE" b="0" i="0" dirty="0">
              <a:solidFill>
                <a:srgbClr val="0B57D0"/>
              </a:solidFill>
              <a:effectLst/>
              <a:latin typeface="Google Sans"/>
            </a:endParaRPr>
          </a:p>
          <a:p>
            <a:pPr algn="l" fontAlgn="ctr">
              <a:lnSpc>
                <a:spcPts val="1800"/>
              </a:lnSpc>
              <a:spcBef>
                <a:spcPts val="750"/>
              </a:spcBef>
              <a:spcAft>
                <a:spcPts val="600"/>
              </a:spcAft>
              <a:buFont typeface="Arial" panose="020B0604020202020204" pitchFamily="34" charset="0"/>
              <a:buChar char="•"/>
            </a:pPr>
            <a:r>
              <a:rPr lang="sv-SE" b="1" i="0" dirty="0">
                <a:solidFill>
                  <a:srgbClr val="001D35"/>
                </a:solidFill>
                <a:effectLst/>
                <a:latin typeface="Google Sans"/>
              </a:rPr>
              <a:t>Personlig skyddsutrustning:</a:t>
            </a:r>
            <a:r>
              <a:rPr lang="sv-SE" b="0" i="0" dirty="0">
                <a:solidFill>
                  <a:srgbClr val="001D35"/>
                </a:solidFill>
                <a:effectLst/>
                <a:latin typeface="Google Sans"/>
              </a:rPr>
              <a:t> Använd rätt personlig skyddsutrustning, som till exempel andningsskydd. </a:t>
            </a:r>
            <a:endParaRPr lang="sv-SE" b="0" i="0" dirty="0">
              <a:solidFill>
                <a:srgbClr val="0B57D0"/>
              </a:solidFill>
              <a:effectLst/>
              <a:latin typeface="Google Sans"/>
            </a:endParaRPr>
          </a:p>
          <a:p>
            <a:pPr algn="l" fontAlgn="ctr">
              <a:lnSpc>
                <a:spcPts val="1800"/>
              </a:lnSpc>
              <a:spcBef>
                <a:spcPts val="750"/>
              </a:spcBef>
              <a:spcAft>
                <a:spcPts val="600"/>
              </a:spcAft>
              <a:buFont typeface="Arial" panose="020B0604020202020204" pitchFamily="34" charset="0"/>
              <a:buChar char="•"/>
            </a:pPr>
            <a:r>
              <a:rPr lang="sv-SE" b="1" i="0" dirty="0">
                <a:solidFill>
                  <a:srgbClr val="001D35"/>
                </a:solidFill>
                <a:effectLst/>
                <a:latin typeface="Google Sans"/>
              </a:rPr>
              <a:t>Hygien:</a:t>
            </a:r>
            <a:r>
              <a:rPr lang="sv-SE" b="0" i="0" dirty="0">
                <a:solidFill>
                  <a:srgbClr val="001D35"/>
                </a:solidFill>
                <a:effectLst/>
                <a:latin typeface="Google Sans"/>
              </a:rPr>
              <a:t> Tvätta händerna noggrant och undvik att äta eller röka på platser där du utsätts för </a:t>
            </a:r>
            <a:r>
              <a:rPr lang="sv-SE" b="0" i="0" dirty="0" err="1">
                <a:solidFill>
                  <a:srgbClr val="001D35"/>
                </a:solidFill>
                <a:effectLst/>
                <a:latin typeface="Google Sans"/>
              </a:rPr>
              <a:t>blydamm</a:t>
            </a:r>
            <a:r>
              <a:rPr lang="sv-SE" b="0" i="0" dirty="0">
                <a:solidFill>
                  <a:srgbClr val="001D35"/>
                </a:solidFill>
                <a:effectLst/>
                <a:latin typeface="Google Sans"/>
              </a:rPr>
              <a:t>. </a:t>
            </a:r>
            <a:endParaRPr lang="sv-SE" b="0" i="0" dirty="0">
              <a:solidFill>
                <a:srgbClr val="0B57D0"/>
              </a:solidFill>
              <a:effectLst/>
              <a:latin typeface="Google Sans"/>
            </a:endParaRPr>
          </a:p>
          <a:p>
            <a:pPr algn="l" fontAlgn="ctr">
              <a:lnSpc>
                <a:spcPts val="1800"/>
              </a:lnSpc>
              <a:spcBef>
                <a:spcPts val="750"/>
              </a:spcBef>
              <a:spcAft>
                <a:spcPts val="600"/>
              </a:spcAft>
              <a:buFont typeface="Arial" panose="020B0604020202020204" pitchFamily="34" charset="0"/>
              <a:buChar char="•"/>
            </a:pPr>
            <a:r>
              <a:rPr lang="sv-SE" b="1" i="0" dirty="0">
                <a:solidFill>
                  <a:srgbClr val="001D35"/>
                </a:solidFill>
                <a:effectLst/>
                <a:latin typeface="Google Sans"/>
              </a:rPr>
              <a:t>Andningsskydd:</a:t>
            </a:r>
            <a:r>
              <a:rPr lang="sv-SE" b="0" i="0" dirty="0">
                <a:solidFill>
                  <a:srgbClr val="001D35"/>
                </a:solidFill>
                <a:effectLst/>
                <a:latin typeface="Google Sans"/>
              </a:rPr>
              <a:t> Vid risk för inandning, använd godkänd andningsutrustning eller se till att ventilationen är tillräcklig. </a:t>
            </a:r>
            <a:endParaRPr lang="sv-SE" b="0" i="0" dirty="0">
              <a:solidFill>
                <a:srgbClr val="0B57D0"/>
              </a:solidFill>
              <a:effectLst/>
              <a:latin typeface="Google Sans"/>
            </a:endParaRPr>
          </a:p>
          <a:p>
            <a:pPr algn="l">
              <a:lnSpc>
                <a:spcPts val="1800"/>
              </a:lnSpc>
              <a:spcBef>
                <a:spcPts val="750"/>
              </a:spcBef>
              <a:spcAft>
                <a:spcPts val="1500"/>
              </a:spcAft>
              <a:buFont typeface="Arial" panose="020B0604020202020204" pitchFamily="34" charset="0"/>
              <a:buChar char="•"/>
            </a:pPr>
            <a:r>
              <a:rPr lang="sv-SE" b="1" i="0" dirty="0">
                <a:solidFill>
                  <a:srgbClr val="001D35"/>
                </a:solidFill>
                <a:effectLst/>
                <a:latin typeface="Google Sans"/>
              </a:rPr>
              <a:t>Läkare vid symptom:</a:t>
            </a:r>
            <a:r>
              <a:rPr lang="sv-SE" b="0" i="0" dirty="0">
                <a:solidFill>
                  <a:srgbClr val="001D35"/>
                </a:solidFill>
                <a:effectLst/>
                <a:latin typeface="Google Sans"/>
              </a:rPr>
              <a:t> Om du misstänker att du har utsatts för bly eller upplever symptom, kontakta läkare omedelbar</a:t>
            </a:r>
          </a:p>
        </p:txBody>
      </p:sp>
    </p:spTree>
    <p:extLst>
      <p:ext uri="{BB962C8B-B14F-4D97-AF65-F5344CB8AC3E}">
        <p14:creationId xmlns:p14="http://schemas.microsoft.com/office/powerpoint/2010/main" val="2701801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67FAC83B-8A3A-F237-0667-6E9986606F63}"/>
              </a:ext>
            </a:extLst>
          </p:cNvPr>
          <p:cNvSpPr txBox="1"/>
          <p:nvPr/>
        </p:nvSpPr>
        <p:spPr>
          <a:xfrm>
            <a:off x="3359696" y="1628801"/>
            <a:ext cx="6750496" cy="3690113"/>
          </a:xfrm>
          <a:prstGeom prst="rect">
            <a:avLst/>
          </a:prstGeom>
          <a:noFill/>
        </p:spPr>
        <p:txBody>
          <a:bodyPr wrap="square">
            <a:spAutoFit/>
          </a:bodyPr>
          <a:lstStyle/>
          <a:p>
            <a:pPr fontAlgn="base">
              <a:lnSpc>
                <a:spcPts val="2850"/>
              </a:lnSpc>
              <a:spcAft>
                <a:spcPts val="800"/>
              </a:spcAft>
            </a:pP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Segoe UI" panose="020B0502040204020203" pitchFamily="34" charset="0"/>
              </a:rPr>
              <a:t>Silvervit, mjuk metall som finns i jordskorpan och i vissa vattenkällor</a:t>
            </a:r>
            <a:endParaRPr lang="sv-SE" sz="2000" kern="100" dirty="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Segoe UI" panose="020B0502040204020203" pitchFamily="34" charset="0"/>
              </a:rPr>
              <a:t>Kadmium är en av de giftigaste tungmetallerna, finns i batterier och legeringar</a:t>
            </a:r>
            <a:endParaRPr lang="sv-SE" sz="2000" kern="100" dirty="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Segoe UI" panose="020B0502040204020203" pitchFamily="34" charset="0"/>
              </a:rPr>
              <a:t>Giftigt främst vid kronisk exponering</a:t>
            </a:r>
            <a:endParaRPr lang="sv-SE" sz="2000" kern="100" dirty="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Segoe UI" panose="020B0502040204020203" pitchFamily="34" charset="0"/>
              </a:rPr>
              <a:t>Kan skada luftvägar, njurar och lungor</a:t>
            </a:r>
            <a:endParaRPr lang="sv-SE" sz="2000" kern="100" dirty="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Segoe UI" panose="020B0502040204020203" pitchFamily="34" charset="0"/>
              </a:rPr>
              <a:t>Kadmium ansamlas framför allt i njurarna</a:t>
            </a:r>
            <a:endParaRPr lang="sv-SE" sz="2000" kern="100" dirty="0">
              <a:ea typeface="Times New Roman" panose="02020603050405020304" pitchFamily="18"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Segoe UI" panose="020B0502040204020203" pitchFamily="34" charset="0"/>
              </a:rPr>
              <a:t>Kan vara cancerframkallande</a:t>
            </a:r>
            <a:endParaRPr lang="sv-SE" sz="2000" dirty="0">
              <a:cs typeface="Segoe UI" panose="020B0502040204020203" pitchFamily="34" charset="0"/>
            </a:endParaRPr>
          </a:p>
        </p:txBody>
      </p:sp>
      <p:sp>
        <p:nvSpPr>
          <p:cNvPr id="4" name="textruta 3">
            <a:extLst>
              <a:ext uri="{FF2B5EF4-FFF2-40B4-BE49-F238E27FC236}">
                <a16:creationId xmlns:a16="http://schemas.microsoft.com/office/drawing/2014/main" id="{C4D7CF98-F262-10D2-B5A5-270C5645FB8F}"/>
              </a:ext>
            </a:extLst>
          </p:cNvPr>
          <p:cNvSpPr txBox="1"/>
          <p:nvPr/>
        </p:nvSpPr>
        <p:spPr>
          <a:xfrm>
            <a:off x="-116048" y="490675"/>
            <a:ext cx="4572000" cy="646331"/>
          </a:xfrm>
          <a:prstGeom prst="rect">
            <a:avLst/>
          </a:prstGeom>
          <a:noFill/>
        </p:spPr>
        <p:txBody>
          <a:bodyPr wrap="square">
            <a:spAutoFit/>
          </a:bodyPr>
          <a:lstStyle/>
          <a:p>
            <a:pPr algn="ctr"/>
            <a:r>
              <a:rPr lang="sv-SE" sz="3600" kern="0" cap="all" dirty="0">
                <a:solidFill>
                  <a:srgbClr val="333333"/>
                </a:solidFill>
                <a:latin typeface="Segoe UI" panose="020B0502040204020203" pitchFamily="34" charset="0"/>
                <a:ea typeface="Times New Roman" panose="02020603050405020304" pitchFamily="18" charset="0"/>
                <a:cs typeface="Segoe UI" panose="020B0502040204020203" pitchFamily="34" charset="0"/>
              </a:rPr>
              <a:t>KADMIUM</a:t>
            </a:r>
            <a:endParaRPr lang="sv-SE" sz="36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471352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3A58B8AA-E9E8-9E9C-00B9-D2982652C6B4}"/>
              </a:ext>
            </a:extLst>
          </p:cNvPr>
          <p:cNvSpPr>
            <a:spLocks noGrp="1"/>
          </p:cNvSpPr>
          <p:nvPr>
            <p:ph type="title"/>
          </p:nvPr>
        </p:nvSpPr>
        <p:spPr>
          <a:xfrm>
            <a:off x="1981200" y="274638"/>
            <a:ext cx="7674528" cy="706874"/>
          </a:xfrm>
        </p:spPr>
        <p:txBody>
          <a:bodyPr/>
          <a:lstStyle/>
          <a:p>
            <a:pPr algn="ctr"/>
            <a:r>
              <a:rPr lang="en-US" dirty="0">
                <a:latin typeface="+mn-lt"/>
              </a:rPr>
              <a:t>Oceana </a:t>
            </a:r>
            <a:r>
              <a:rPr lang="en-US" dirty="0" err="1">
                <a:latin typeface="+mn-lt"/>
              </a:rPr>
              <a:t>Liseberg</a:t>
            </a:r>
            <a:r>
              <a:rPr lang="en-US" dirty="0">
                <a:latin typeface="+mn-lt"/>
              </a:rPr>
              <a:t> </a:t>
            </a:r>
            <a:r>
              <a:rPr lang="en-US" dirty="0" err="1">
                <a:latin typeface="+mn-lt"/>
              </a:rPr>
              <a:t>Göteborg</a:t>
            </a:r>
            <a:r>
              <a:rPr lang="en-US" dirty="0">
                <a:latin typeface="+mn-lt"/>
              </a:rPr>
              <a:t> </a:t>
            </a:r>
            <a:r>
              <a:rPr lang="en-US" dirty="0" err="1">
                <a:latin typeface="+mn-lt"/>
              </a:rPr>
              <a:t>feb</a:t>
            </a:r>
            <a:r>
              <a:rPr lang="en-US" dirty="0">
                <a:latin typeface="+mn-lt"/>
              </a:rPr>
              <a:t> 2024</a:t>
            </a:r>
          </a:p>
        </p:txBody>
      </p:sp>
      <p:pic>
        <p:nvPicPr>
          <p:cNvPr id="3" name="Bildobjekt 2">
            <a:extLst>
              <a:ext uri="{FF2B5EF4-FFF2-40B4-BE49-F238E27FC236}">
                <a16:creationId xmlns:a16="http://schemas.microsoft.com/office/drawing/2014/main" id="{6034A9F9-DC60-EC0E-A3E6-49F6286381A5}"/>
              </a:ext>
            </a:extLst>
          </p:cNvPr>
          <p:cNvPicPr>
            <a:picLocks noChangeAspect="1"/>
          </p:cNvPicPr>
          <p:nvPr/>
        </p:nvPicPr>
        <p:blipFill rotWithShape="1">
          <a:blip r:embed="rId2"/>
          <a:srcRect l="3175" r="2" b="2"/>
          <a:stretch/>
        </p:blipFill>
        <p:spPr>
          <a:xfrm>
            <a:off x="1981200" y="1600201"/>
            <a:ext cx="8229600" cy="4525963"/>
          </a:xfrm>
          <a:prstGeom prst="rect">
            <a:avLst/>
          </a:prstGeom>
          <a:noFill/>
        </p:spPr>
      </p:pic>
    </p:spTree>
    <p:extLst>
      <p:ext uri="{BB962C8B-B14F-4D97-AF65-F5344CB8AC3E}">
        <p14:creationId xmlns:p14="http://schemas.microsoft.com/office/powerpoint/2010/main" val="377743422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F1CAF70-7FC6-EAD6-B233-C591B36438D8}"/>
              </a:ext>
            </a:extLst>
          </p:cNvPr>
          <p:cNvSpPr>
            <a:spLocks noGrp="1"/>
          </p:cNvSpPr>
          <p:nvPr>
            <p:ph type="title"/>
          </p:nvPr>
        </p:nvSpPr>
        <p:spPr/>
        <p:txBody>
          <a:bodyPr>
            <a:normAutofit/>
          </a:bodyPr>
          <a:lstStyle/>
          <a:p>
            <a:r>
              <a:rPr lang="sv-SE" sz="3600" dirty="0"/>
              <a:t>PVC plast som brinner</a:t>
            </a:r>
          </a:p>
        </p:txBody>
      </p:sp>
      <p:sp>
        <p:nvSpPr>
          <p:cNvPr id="4" name="textruta 3">
            <a:extLst>
              <a:ext uri="{FF2B5EF4-FFF2-40B4-BE49-F238E27FC236}">
                <a16:creationId xmlns:a16="http://schemas.microsoft.com/office/drawing/2014/main" id="{6EB41F45-955F-8869-D284-C75503A03556}"/>
              </a:ext>
            </a:extLst>
          </p:cNvPr>
          <p:cNvSpPr txBox="1"/>
          <p:nvPr/>
        </p:nvSpPr>
        <p:spPr>
          <a:xfrm>
            <a:off x="2639616" y="1628800"/>
            <a:ext cx="7416824" cy="3785652"/>
          </a:xfrm>
          <a:prstGeom prst="rect">
            <a:avLst/>
          </a:prstGeom>
          <a:noFill/>
        </p:spPr>
        <p:txBody>
          <a:bodyPr wrap="square">
            <a:spAutoFit/>
          </a:bodyPr>
          <a:lstStyle/>
          <a:p>
            <a:pPr marL="342900" indent="-342900">
              <a:buFont typeface="Arial" panose="020B0604020202020204" pitchFamily="34" charset="0"/>
              <a:buChar char="•"/>
            </a:pPr>
            <a:r>
              <a:rPr lang="sv-SE" sz="2000" dirty="0">
                <a:solidFill>
                  <a:srgbClr val="202124"/>
                </a:solidFill>
                <a:latin typeface="Google Sans"/>
              </a:rPr>
              <a:t>Vid förbränning av PVC bildas </a:t>
            </a:r>
            <a:r>
              <a:rPr lang="sv-SE" sz="2000" dirty="0">
                <a:solidFill>
                  <a:srgbClr val="040C28"/>
                </a:solidFill>
                <a:latin typeface="Google Sans"/>
              </a:rPr>
              <a:t>saltsyra och klorerade kolväten</a:t>
            </a:r>
            <a:r>
              <a:rPr lang="sv-SE" sz="2000" dirty="0">
                <a:solidFill>
                  <a:srgbClr val="202124"/>
                </a:solidFill>
                <a:latin typeface="Google Sans"/>
              </a:rPr>
              <a:t> på grund av plastens innehåll av klor. </a:t>
            </a:r>
          </a:p>
          <a:p>
            <a:pPr marL="342900" indent="-342900">
              <a:buFont typeface="Arial" panose="020B0604020202020204" pitchFamily="34" charset="0"/>
              <a:buChar char="•"/>
            </a:pPr>
            <a:r>
              <a:rPr lang="sv-SE" sz="2000" dirty="0">
                <a:latin typeface="Google Sans"/>
              </a:rPr>
              <a:t>De viktigaste gaserna som kommer från PVC vid förbränning är koloxid, koldioxid, väteklorid och vatten. </a:t>
            </a:r>
          </a:p>
          <a:p>
            <a:pPr marL="342900" indent="-342900">
              <a:buFont typeface="Arial" panose="020B0604020202020204" pitchFamily="34" charset="0"/>
              <a:buChar char="•"/>
            </a:pPr>
            <a:r>
              <a:rPr lang="sv-SE" sz="2000" dirty="0">
                <a:latin typeface="Google Sans"/>
              </a:rPr>
              <a:t>Klorgas utvecklas aldrig från PVC-bränder.</a:t>
            </a:r>
            <a:endParaRPr lang="sv-SE" sz="2000" dirty="0">
              <a:solidFill>
                <a:srgbClr val="202124"/>
              </a:solidFill>
              <a:latin typeface="Google Sans"/>
            </a:endParaRPr>
          </a:p>
          <a:p>
            <a:pPr marL="342900" indent="-342900">
              <a:buFont typeface="Arial" panose="020B0604020202020204" pitchFamily="34" charset="0"/>
              <a:buChar char="•"/>
            </a:pPr>
            <a:r>
              <a:rPr lang="sv-SE" sz="2000" dirty="0">
                <a:solidFill>
                  <a:srgbClr val="202124"/>
                </a:solidFill>
                <a:latin typeface="Google Sans"/>
              </a:rPr>
              <a:t>Röken från </a:t>
            </a:r>
            <a:r>
              <a:rPr lang="sv-SE" sz="2000" dirty="0">
                <a:solidFill>
                  <a:srgbClr val="202124"/>
                </a:solidFill>
              </a:rPr>
              <a:t>förbränning</a:t>
            </a:r>
            <a:r>
              <a:rPr lang="sv-SE" sz="2000" dirty="0">
                <a:solidFill>
                  <a:srgbClr val="202124"/>
                </a:solidFill>
                <a:latin typeface="Google Sans"/>
              </a:rPr>
              <a:t> är aggressiv och angriper metaller och elektronisk utrustning i byggnaden.</a:t>
            </a:r>
          </a:p>
          <a:p>
            <a:pPr marL="342900" indent="-342900">
              <a:buFont typeface="Arial" panose="020B0604020202020204" pitchFamily="34" charset="0"/>
              <a:buChar char="•"/>
            </a:pPr>
            <a:r>
              <a:rPr lang="sv-SE" sz="2000" dirty="0">
                <a:solidFill>
                  <a:srgbClr val="4D5156"/>
                </a:solidFill>
                <a:latin typeface="Google Sans"/>
              </a:rPr>
              <a:t>Cancerframkallande ämnen finns vid varje brand som bensen, kloroform, sot, styren, formaldehyd osv.</a:t>
            </a:r>
          </a:p>
          <a:p>
            <a:pPr marL="342900" indent="-342900">
              <a:buFont typeface="Arial" panose="020B0604020202020204" pitchFamily="34" charset="0"/>
              <a:buChar char="•"/>
            </a:pPr>
            <a:r>
              <a:rPr lang="sv-SE" sz="2000" dirty="0">
                <a:solidFill>
                  <a:srgbClr val="040C28"/>
                </a:solidFill>
                <a:latin typeface="Google Sans"/>
              </a:rPr>
              <a:t>Polycykliska aromatiska kolväten (PAH) är den största grupp av cancerogena ämnen som vi känner till idag</a:t>
            </a:r>
            <a:r>
              <a:rPr lang="sv-SE" sz="2000" dirty="0">
                <a:solidFill>
                  <a:srgbClr val="4D5156"/>
                </a:solidFill>
                <a:latin typeface="Google Sans"/>
              </a:rPr>
              <a:t>. </a:t>
            </a:r>
          </a:p>
          <a:p>
            <a:pPr marL="342900" indent="-342900">
              <a:buFont typeface="Arial" panose="020B0604020202020204" pitchFamily="34" charset="0"/>
              <a:buChar char="•"/>
            </a:pPr>
            <a:r>
              <a:rPr lang="sv-SE" sz="2000" dirty="0">
                <a:solidFill>
                  <a:srgbClr val="4D5156"/>
                </a:solidFill>
                <a:latin typeface="Google Sans"/>
              </a:rPr>
              <a:t>PAH bildas vid alla bränder vid ofullständig förbränning.</a:t>
            </a:r>
            <a:endParaRPr lang="sv-SE" sz="2000" dirty="0"/>
          </a:p>
        </p:txBody>
      </p:sp>
    </p:spTree>
    <p:extLst>
      <p:ext uri="{BB962C8B-B14F-4D97-AF65-F5344CB8AC3E}">
        <p14:creationId xmlns:p14="http://schemas.microsoft.com/office/powerpoint/2010/main" val="1185870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A2AF89B9-8CD8-4353-080F-BC0292CE0F79}"/>
              </a:ext>
            </a:extLst>
          </p:cNvPr>
          <p:cNvPicPr>
            <a:picLocks noChangeAspect="1"/>
          </p:cNvPicPr>
          <p:nvPr/>
        </p:nvPicPr>
        <p:blipFill>
          <a:blip r:embed="rId2"/>
          <a:stretch>
            <a:fillRect/>
          </a:stretch>
        </p:blipFill>
        <p:spPr>
          <a:xfrm>
            <a:off x="2190201" y="1383061"/>
            <a:ext cx="7811598" cy="4900294"/>
          </a:xfrm>
          <a:prstGeom prst="rect">
            <a:avLst/>
          </a:prstGeom>
        </p:spPr>
      </p:pic>
      <p:sp>
        <p:nvSpPr>
          <p:cNvPr id="2" name="Title 1">
            <a:extLst>
              <a:ext uri="{FF2B5EF4-FFF2-40B4-BE49-F238E27FC236}">
                <a16:creationId xmlns:a16="http://schemas.microsoft.com/office/drawing/2014/main" id="{6E02893B-605A-4767-E1E8-91380E94CBD3}"/>
              </a:ext>
            </a:extLst>
          </p:cNvPr>
          <p:cNvSpPr>
            <a:spLocks noGrp="1"/>
          </p:cNvSpPr>
          <p:nvPr>
            <p:ph type="title"/>
          </p:nvPr>
        </p:nvSpPr>
        <p:spPr>
          <a:xfrm>
            <a:off x="1981200" y="274638"/>
            <a:ext cx="7674528" cy="706874"/>
          </a:xfrm>
        </p:spPr>
        <p:txBody>
          <a:bodyPr/>
          <a:lstStyle/>
          <a:p>
            <a:pPr algn="ctr"/>
            <a:r>
              <a:rPr lang="en-US" dirty="0">
                <a:latin typeface="+mn-lt"/>
              </a:rPr>
              <a:t>Oceana </a:t>
            </a:r>
            <a:r>
              <a:rPr lang="en-US" dirty="0" err="1">
                <a:latin typeface="+mn-lt"/>
              </a:rPr>
              <a:t>Liseberg</a:t>
            </a:r>
            <a:r>
              <a:rPr lang="en-US" dirty="0">
                <a:latin typeface="+mn-lt"/>
              </a:rPr>
              <a:t> </a:t>
            </a:r>
            <a:r>
              <a:rPr lang="en-US" dirty="0" err="1">
                <a:latin typeface="+mn-lt"/>
              </a:rPr>
              <a:t>Göteborg</a:t>
            </a:r>
            <a:r>
              <a:rPr lang="en-US" dirty="0">
                <a:latin typeface="+mn-lt"/>
              </a:rPr>
              <a:t> </a:t>
            </a:r>
            <a:r>
              <a:rPr lang="en-US" dirty="0" err="1">
                <a:latin typeface="+mn-lt"/>
              </a:rPr>
              <a:t>feb</a:t>
            </a:r>
            <a:r>
              <a:rPr lang="en-US" dirty="0">
                <a:latin typeface="+mn-lt"/>
              </a:rPr>
              <a:t> 2024</a:t>
            </a:r>
          </a:p>
        </p:txBody>
      </p:sp>
    </p:spTree>
    <p:extLst>
      <p:ext uri="{BB962C8B-B14F-4D97-AF65-F5344CB8AC3E}">
        <p14:creationId xmlns:p14="http://schemas.microsoft.com/office/powerpoint/2010/main" val="11313857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7" name="Rectangle 5">
            <a:extLst>
              <a:ext uri="{FF2B5EF4-FFF2-40B4-BE49-F238E27FC236}">
                <a16:creationId xmlns:a16="http://schemas.microsoft.com/office/drawing/2014/main" id="{B917806D-40DE-F496-F262-B6F57E6A2FF4}"/>
              </a:ext>
            </a:extLst>
          </p:cNvPr>
          <p:cNvSpPr>
            <a:spLocks noChangeArrowheads="1"/>
          </p:cNvSpPr>
          <p:nvPr/>
        </p:nvSpPr>
        <p:spPr bwMode="auto">
          <a:xfrm>
            <a:off x="2438589" y="441027"/>
            <a:ext cx="731482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sv-SE" altLang="sv-SE" sz="3600" dirty="0">
                <a:solidFill>
                  <a:schemeClr val="tx2"/>
                </a:solidFill>
                <a:latin typeface="Segoe UI" panose="020B0502040204020203" pitchFamily="34" charset="0"/>
                <a:cs typeface="Segoe UI" panose="020B0502040204020203" pitchFamily="34" charset="0"/>
              </a:rPr>
              <a:t>Diskoteksbranden i Göteborg 1998</a:t>
            </a:r>
            <a:br>
              <a:rPr lang="sv-SE" altLang="sv-SE" sz="3600" dirty="0">
                <a:solidFill>
                  <a:schemeClr val="tx2"/>
                </a:solidFill>
                <a:effectLst>
                  <a:outerShdw blurRad="38100" dist="38100" dir="2700000" algn="tl">
                    <a:srgbClr val="000000"/>
                  </a:outerShdw>
                </a:effectLst>
              </a:rPr>
            </a:br>
            <a:endParaRPr lang="sv-SE" altLang="sv-SE" sz="3600" dirty="0">
              <a:solidFill>
                <a:schemeClr val="tx2"/>
              </a:solidFill>
              <a:effectLst>
                <a:outerShdw blurRad="38100" dist="38100" dir="2700000" algn="tl">
                  <a:srgbClr val="000000"/>
                </a:outerShdw>
              </a:effectLst>
            </a:endParaRPr>
          </a:p>
        </p:txBody>
      </p:sp>
      <p:pic>
        <p:nvPicPr>
          <p:cNvPr id="1026" name="Picture 2" descr="https://www.gp.se/images/article/f23aacfa-3f0d-4250-9cf4-8eb946f997e4/images/0L8hvNVoYJoYxj0R7WIcw_bKDkVk-WIDE.jpg?width=3840&amp;quality=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01950" y="1538235"/>
            <a:ext cx="9787313" cy="4900271"/>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7" name="Rectangle 5">
            <a:extLst>
              <a:ext uri="{FF2B5EF4-FFF2-40B4-BE49-F238E27FC236}">
                <a16:creationId xmlns:a16="http://schemas.microsoft.com/office/drawing/2014/main" id="{B917806D-40DE-F496-F262-B6F57E6A2FF4}"/>
              </a:ext>
            </a:extLst>
          </p:cNvPr>
          <p:cNvSpPr>
            <a:spLocks noChangeArrowheads="1"/>
          </p:cNvSpPr>
          <p:nvPr/>
        </p:nvSpPr>
        <p:spPr bwMode="auto">
          <a:xfrm>
            <a:off x="2438589" y="441027"/>
            <a:ext cx="731482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sv-SE" altLang="sv-SE" sz="3600" dirty="0">
                <a:solidFill>
                  <a:schemeClr val="tx2"/>
                </a:solidFill>
                <a:latin typeface="Segoe UI" panose="020B0502040204020203" pitchFamily="34" charset="0"/>
                <a:cs typeface="Segoe UI" panose="020B0502040204020203" pitchFamily="34" charset="0"/>
              </a:rPr>
              <a:t>Diskoteksbranden i Göteborg 1998</a:t>
            </a:r>
            <a:br>
              <a:rPr lang="sv-SE" altLang="sv-SE" sz="3600" dirty="0">
                <a:solidFill>
                  <a:schemeClr val="tx2"/>
                </a:solidFill>
                <a:effectLst>
                  <a:outerShdw blurRad="38100" dist="38100" dir="2700000" algn="tl">
                    <a:srgbClr val="000000"/>
                  </a:outerShdw>
                </a:effectLst>
              </a:rPr>
            </a:br>
            <a:endParaRPr lang="sv-SE" altLang="sv-SE" sz="3600" dirty="0">
              <a:solidFill>
                <a:schemeClr val="tx2"/>
              </a:solidFill>
              <a:effectLst>
                <a:outerShdw blurRad="38100" dist="38100" dir="2700000" algn="tl">
                  <a:srgbClr val="000000"/>
                </a:outerShdw>
              </a:effectLst>
            </a:endParaRPr>
          </a:p>
        </p:txBody>
      </p:sp>
      <p:pic>
        <p:nvPicPr>
          <p:cNvPr id="3074" name="Picture 2" descr="https://www.gp.se/images/article/f23aacfa-3f0d-4250-9cf4-8eb946f997e4/images/4DDV_G79_nny3-Tql_P-UpgN9ZWw-WIDE.jpg?width=3840&amp;quality=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0230" y="1458716"/>
            <a:ext cx="10008831" cy="50080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15099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7" name="Rectangle 5">
            <a:extLst>
              <a:ext uri="{FF2B5EF4-FFF2-40B4-BE49-F238E27FC236}">
                <a16:creationId xmlns:a16="http://schemas.microsoft.com/office/drawing/2014/main" id="{B917806D-40DE-F496-F262-B6F57E6A2FF4}"/>
              </a:ext>
            </a:extLst>
          </p:cNvPr>
          <p:cNvSpPr>
            <a:spLocks noChangeArrowheads="1"/>
          </p:cNvSpPr>
          <p:nvPr/>
        </p:nvSpPr>
        <p:spPr bwMode="auto">
          <a:xfrm>
            <a:off x="2438589" y="441027"/>
            <a:ext cx="7314823"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sv-SE" altLang="sv-SE" sz="3600" dirty="0">
                <a:solidFill>
                  <a:schemeClr val="tx2"/>
                </a:solidFill>
                <a:latin typeface="Segoe UI" panose="020B0502040204020203" pitchFamily="34" charset="0"/>
                <a:cs typeface="Segoe UI" panose="020B0502040204020203" pitchFamily="34" charset="0"/>
              </a:rPr>
              <a:t>Diskoteksbranden i Göteborg 1998</a:t>
            </a:r>
            <a:br>
              <a:rPr lang="sv-SE" altLang="sv-SE" sz="3600" dirty="0">
                <a:solidFill>
                  <a:schemeClr val="tx2"/>
                </a:solidFill>
                <a:effectLst>
                  <a:outerShdw blurRad="38100" dist="38100" dir="2700000" algn="tl">
                    <a:srgbClr val="000000"/>
                  </a:outerShdw>
                </a:effectLst>
              </a:rPr>
            </a:br>
            <a:endParaRPr lang="sv-SE" altLang="sv-SE" sz="3600" dirty="0">
              <a:solidFill>
                <a:schemeClr val="tx2"/>
              </a:solidFill>
              <a:effectLst>
                <a:outerShdw blurRad="38100" dist="38100" dir="2700000" algn="tl">
                  <a:srgbClr val="000000"/>
                </a:outerShdw>
              </a:effectLst>
            </a:endParaRPr>
          </a:p>
        </p:txBody>
      </p:sp>
      <p:pic>
        <p:nvPicPr>
          <p:cNvPr id="2050" name="Picture 2" descr="https://www.gp.se/images/article/f23aacfa-3f0d-4250-9cf4-8eb946f997e4/images/1wBPdhwxvPMWFMG6z9uTH6cqBVQI-WIDE.jpg?width=3840&amp;quality=7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8850" y="1395331"/>
            <a:ext cx="10338525" cy="51657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71487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a:extLst>
              <a:ext uri="{FF2B5EF4-FFF2-40B4-BE49-F238E27FC236}">
                <a16:creationId xmlns:a16="http://schemas.microsoft.com/office/drawing/2014/main" id="{EB8B9620-99B8-5ACE-C253-668DA32DD08F}"/>
              </a:ext>
            </a:extLst>
          </p:cNvPr>
          <p:cNvSpPr>
            <a:spLocks noGrp="1" noChangeArrowheads="1"/>
          </p:cNvSpPr>
          <p:nvPr>
            <p:ph type="title"/>
          </p:nvPr>
        </p:nvSpPr>
        <p:spPr/>
        <p:txBody>
          <a:bodyPr/>
          <a:lstStyle/>
          <a:p>
            <a:r>
              <a:rPr lang="sv-SE" altLang="sv-SE" dirty="0"/>
              <a:t>Branden i Göteborg 1998</a:t>
            </a:r>
          </a:p>
        </p:txBody>
      </p:sp>
      <p:sp>
        <p:nvSpPr>
          <p:cNvPr id="71683" name="Rectangle 3">
            <a:extLst>
              <a:ext uri="{FF2B5EF4-FFF2-40B4-BE49-F238E27FC236}">
                <a16:creationId xmlns:a16="http://schemas.microsoft.com/office/drawing/2014/main" id="{E20299E0-3A56-0BB2-D03D-7695F357AA9A}"/>
              </a:ext>
            </a:extLst>
          </p:cNvPr>
          <p:cNvSpPr>
            <a:spLocks noGrp="1" noChangeArrowheads="1"/>
          </p:cNvSpPr>
          <p:nvPr>
            <p:ph type="body" idx="1"/>
          </p:nvPr>
        </p:nvSpPr>
        <p:spPr>
          <a:xfrm>
            <a:off x="3657600" y="1641476"/>
            <a:ext cx="5638800" cy="4454525"/>
          </a:xfrm>
        </p:spPr>
        <p:txBody>
          <a:bodyPr>
            <a:noAutofit/>
          </a:bodyPr>
          <a:lstStyle/>
          <a:p>
            <a:pPr lvl="1">
              <a:buFont typeface="Arial" panose="020B0604020202020204" pitchFamily="34" charset="0"/>
              <a:buChar char="•"/>
            </a:pPr>
            <a:r>
              <a:rPr lang="sv-SE" altLang="sv-SE" sz="2000" dirty="0"/>
              <a:t>Ca 200 skadade personer in till 3 sjukhus inom 2 timmar</a:t>
            </a:r>
          </a:p>
          <a:p>
            <a:pPr lvl="1">
              <a:buFont typeface="Arial" panose="020B0604020202020204" pitchFamily="34" charset="0"/>
              <a:buChar char="•"/>
            </a:pPr>
            <a:r>
              <a:rPr lang="sv-SE" altLang="sv-SE" sz="2000" dirty="0"/>
              <a:t>Antal döda: 63 varav 61 på skadeplatsen</a:t>
            </a:r>
          </a:p>
          <a:p>
            <a:pPr lvl="1">
              <a:buFont typeface="Arial" panose="020B0604020202020204" pitchFamily="34" charset="0"/>
              <a:buChar char="•"/>
            </a:pPr>
            <a:r>
              <a:rPr lang="sv-SE" altLang="sv-SE" sz="2000" dirty="0"/>
              <a:t> 34 pojkar</a:t>
            </a:r>
          </a:p>
          <a:p>
            <a:pPr lvl="1">
              <a:buFont typeface="Arial" panose="020B0604020202020204" pitchFamily="34" charset="0"/>
              <a:buChar char="•"/>
            </a:pPr>
            <a:r>
              <a:rPr lang="sv-SE" altLang="sv-SE" sz="2000" dirty="0"/>
              <a:t> 29 flickor</a:t>
            </a:r>
          </a:p>
          <a:p>
            <a:pPr lvl="1">
              <a:buFont typeface="Arial" panose="020B0604020202020204" pitchFamily="34" charset="0"/>
              <a:buChar char="•"/>
            </a:pPr>
            <a:r>
              <a:rPr lang="sv-SE" altLang="sv-SE" sz="2000" dirty="0"/>
              <a:t> Medelålder 16 år (12-20)</a:t>
            </a:r>
          </a:p>
          <a:p>
            <a:pPr lvl="1"/>
            <a:endParaRPr lang="sv-SE" altLang="sv-SE" sz="20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a:extLst>
              <a:ext uri="{FF2B5EF4-FFF2-40B4-BE49-F238E27FC236}">
                <a16:creationId xmlns:a16="http://schemas.microsoft.com/office/drawing/2014/main" id="{07469DA9-37C2-A59E-E527-1BD6B111493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77333" y="1540750"/>
            <a:ext cx="6081442" cy="4568473"/>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2">
            <a:extLst>
              <a:ext uri="{FF2B5EF4-FFF2-40B4-BE49-F238E27FC236}">
                <a16:creationId xmlns:a16="http://schemas.microsoft.com/office/drawing/2014/main" id="{817AC3BD-BBEA-4ADB-1E32-C21D955064A2}"/>
              </a:ext>
            </a:extLst>
          </p:cNvPr>
          <p:cNvSpPr txBox="1">
            <a:spLocks noChangeArrowheads="1"/>
          </p:cNvSpPr>
          <p:nvPr/>
        </p:nvSpPr>
        <p:spPr>
          <a:xfrm>
            <a:off x="521207" y="448056"/>
            <a:ext cx="8278843" cy="634124"/>
          </a:xfrm>
          <a:prstGeom prst="rect">
            <a:avLst/>
          </a:prstGeom>
        </p:spPr>
        <p:txBody>
          <a:bodyPr/>
          <a:lstStyle>
            <a:lvl1pPr algn="l" defTabSz="914400" rtl="0" eaLnBrk="1" latinLnBrk="0" hangingPunct="1">
              <a:spcBef>
                <a:spcPct val="0"/>
              </a:spcBef>
              <a:buNone/>
              <a:defRPr sz="2800" kern="1200">
                <a:solidFill>
                  <a:schemeClr val="tx1"/>
                </a:solidFill>
                <a:latin typeface="+mj-lt"/>
                <a:ea typeface="+mj-ea"/>
                <a:cs typeface="+mj-cs"/>
              </a:defRPr>
            </a:lvl1pPr>
          </a:lstStyle>
          <a:p>
            <a:r>
              <a:rPr lang="sv-SE" altLang="sv-SE" dirty="0"/>
              <a:t>Postmortal koncentration av </a:t>
            </a:r>
            <a:r>
              <a:rPr lang="sv-SE" altLang="sv-SE" dirty="0" err="1"/>
              <a:t>COHb</a:t>
            </a:r>
            <a:r>
              <a:rPr lang="sv-SE" altLang="sv-SE" dirty="0"/>
              <a:t> på de avlidna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802" name="Picture 2">
            <a:extLst>
              <a:ext uri="{FF2B5EF4-FFF2-40B4-BE49-F238E27FC236}">
                <a16:creationId xmlns:a16="http://schemas.microsoft.com/office/drawing/2014/main" id="{96BE2A23-53CB-9528-9309-21522F9B9A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66787" y="1610945"/>
            <a:ext cx="6026212" cy="4571970"/>
          </a:xfrm>
          <a:prstGeom prst="rect">
            <a:avLst/>
          </a:prstGeom>
          <a:noFill/>
          <a:extLst>
            <a:ext uri="{909E8E84-426E-40DD-AFC4-6F175D3DCCD1}">
              <a14:hiddenFill xmlns:a14="http://schemas.microsoft.com/office/drawing/2010/main">
                <a:solidFill>
                  <a:srgbClr val="FFFFFF"/>
                </a:solidFill>
              </a14:hiddenFill>
            </a:ext>
          </a:extLst>
        </p:spPr>
      </p:pic>
      <p:sp>
        <p:nvSpPr>
          <p:cNvPr id="76803" name="Text Box 3">
            <a:extLst>
              <a:ext uri="{FF2B5EF4-FFF2-40B4-BE49-F238E27FC236}">
                <a16:creationId xmlns:a16="http://schemas.microsoft.com/office/drawing/2014/main" id="{191A3C76-870C-E2E0-C5BA-C9E0E523E463}"/>
              </a:ext>
            </a:extLst>
          </p:cNvPr>
          <p:cNvSpPr txBox="1">
            <a:spLocks noChangeArrowheads="1"/>
          </p:cNvSpPr>
          <p:nvPr/>
        </p:nvSpPr>
        <p:spPr bwMode="auto">
          <a:xfrm>
            <a:off x="740664" y="392669"/>
            <a:ext cx="1012307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sv-SE" altLang="sv-SE" sz="3600" dirty="0"/>
              <a:t>Cyanidkoncentrationer µg/g blod postmortalt</a:t>
            </a:r>
          </a:p>
        </p:txBody>
      </p:sp>
      <p:sp>
        <p:nvSpPr>
          <p:cNvPr id="76804" name="Text Box 4">
            <a:extLst>
              <a:ext uri="{FF2B5EF4-FFF2-40B4-BE49-F238E27FC236}">
                <a16:creationId xmlns:a16="http://schemas.microsoft.com/office/drawing/2014/main" id="{AC1F73D9-5E09-0437-06D1-AE9524B30C48}"/>
              </a:ext>
            </a:extLst>
          </p:cNvPr>
          <p:cNvSpPr txBox="1">
            <a:spLocks noChangeArrowheads="1"/>
          </p:cNvSpPr>
          <p:nvPr/>
        </p:nvSpPr>
        <p:spPr bwMode="auto">
          <a:xfrm>
            <a:off x="5257801" y="6096000"/>
            <a:ext cx="106574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spcBef>
                <a:spcPct val="50000"/>
              </a:spcBef>
            </a:pPr>
            <a:r>
              <a:rPr lang="sv-SE" altLang="sv-SE">
                <a:solidFill>
                  <a:schemeClr val="bg2"/>
                </a:solidFill>
              </a:rPr>
              <a:t>Fatalities</a:t>
            </a:r>
            <a:endParaRPr lang="sv-SE" altLang="sv-SE"/>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ED9E4E2-46BE-C949-49D1-6F6032925BCC}"/>
              </a:ext>
            </a:extLst>
          </p:cNvPr>
          <p:cNvSpPr txBox="1"/>
          <p:nvPr/>
        </p:nvSpPr>
        <p:spPr>
          <a:xfrm>
            <a:off x="1918849" y="1619076"/>
            <a:ext cx="9297231" cy="4306179"/>
          </a:xfrm>
          <a:prstGeom prst="rect">
            <a:avLst/>
          </a:prstGeom>
          <a:noFill/>
        </p:spPr>
        <p:txBody>
          <a:bodyPr wrap="square">
            <a:spAutoFit/>
          </a:bodyPr>
          <a:lstStyle/>
          <a:p>
            <a:pPr fontAlgn="base">
              <a:lnSpc>
                <a:spcPct val="107000"/>
              </a:lnSpc>
              <a:spcAft>
                <a:spcPts val="800"/>
              </a:spcAft>
            </a:pPr>
            <a:r>
              <a:rPr lang="sv-SE" sz="2000" kern="0" dirty="0">
                <a:solidFill>
                  <a:srgbClr val="333333"/>
                </a:solidFill>
                <a:ea typeface="Times New Roman" panose="02020603050405020304" pitchFamily="18" charset="0"/>
                <a:cs typeface="Times New Roman" panose="02020603050405020304" pitchFamily="18" charset="0"/>
              </a:rPr>
              <a:t>Kolmonoxidförgiftning är vanligt efter exponering för brandrök och pyrande eld. Olycksfall sker ofta vid ofullständig förbränning. Kolmonoxid kan läcka från gasspisar och värmeaggregat, t ex i husbilar och lastbilar eller </a:t>
            </a:r>
            <a:r>
              <a:rPr lang="sv-SE" sz="2000" kern="0" dirty="0" err="1">
                <a:solidFill>
                  <a:srgbClr val="333333"/>
                </a:solidFill>
                <a:ea typeface="Times New Roman" panose="02020603050405020304" pitchFamily="18" charset="0"/>
                <a:cs typeface="Times New Roman" panose="02020603050405020304" pitchFamily="18" charset="0"/>
              </a:rPr>
              <a:t>utehus</a:t>
            </a:r>
            <a:r>
              <a:rPr lang="sv-SE" sz="2000" kern="0" dirty="0">
                <a:solidFill>
                  <a:srgbClr val="333333"/>
                </a:solidFill>
                <a:ea typeface="Times New Roman" panose="02020603050405020304" pitchFamily="18" charset="0"/>
                <a:cs typeface="Times New Roman" panose="02020603050405020304" pitchFamily="18" charset="0"/>
              </a:rPr>
              <a:t>.</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Brännbar, giftig gas som bildas vid ofullständig förbränning av organiska material. Bildas vid förbränning av de flesta material</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Luktlös gas</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Används i tillverkning av metaller, ättiksyra, myrsyra, akrylsyra och propansyra</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Kolmonoxidförgiftning ger symptom som huvudvärk, trötthet, yrsel, svaghet, kräkningar, somnolens och medvetslöshet</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Kolmonoxid ger vakenhetssänkning, medvetslöshet och andningssvikt</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Kolmonoxid binder starkt till hemoglobin och blockerar syretransporten i blod</a:t>
            </a: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C7424561-9AAC-FC50-078A-F7C28FABE040}"/>
              </a:ext>
            </a:extLst>
          </p:cNvPr>
          <p:cNvSpPr txBox="1"/>
          <p:nvPr/>
        </p:nvSpPr>
        <p:spPr>
          <a:xfrm>
            <a:off x="710506" y="508139"/>
            <a:ext cx="6408712" cy="646331"/>
          </a:xfrm>
          <a:prstGeom prst="rect">
            <a:avLst/>
          </a:prstGeom>
          <a:noFill/>
        </p:spPr>
        <p:txBody>
          <a:bodyPr wrap="square">
            <a:spAutoFit/>
          </a:bodyPr>
          <a:lstStyle/>
          <a:p>
            <a:pPr algn="ctr"/>
            <a:r>
              <a:rPr lang="sv-SE" sz="3600" kern="0" cap="all" dirty="0">
                <a:solidFill>
                  <a:srgbClr val="333333"/>
                </a:solidFill>
                <a:ea typeface="Times New Roman" panose="02020603050405020304" pitchFamily="18" charset="0"/>
                <a:cs typeface="Times New Roman" panose="02020603050405020304" pitchFamily="18" charset="0"/>
              </a:rPr>
              <a:t>KOLMONOXIDFÖRGIFTNING</a:t>
            </a:r>
            <a:endParaRPr lang="sv-SE" sz="3600" dirty="0"/>
          </a:p>
        </p:txBody>
      </p:sp>
    </p:spTree>
    <p:extLst>
      <p:ext uri="{BB962C8B-B14F-4D97-AF65-F5344CB8AC3E}">
        <p14:creationId xmlns:p14="http://schemas.microsoft.com/office/powerpoint/2010/main" val="102648798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0978EB4-B817-55B5-6822-F425B8814F7E}"/>
              </a:ext>
            </a:extLst>
          </p:cNvPr>
          <p:cNvSpPr txBox="1"/>
          <p:nvPr/>
        </p:nvSpPr>
        <p:spPr>
          <a:xfrm>
            <a:off x="2368391" y="2106971"/>
            <a:ext cx="8210126" cy="3442353"/>
          </a:xfrm>
          <a:prstGeom prst="rect">
            <a:avLst/>
          </a:prstGeom>
          <a:noFill/>
        </p:spPr>
        <p:txBody>
          <a:bodyPr wrap="square">
            <a:spAutoFit/>
          </a:bodyPr>
          <a:lstStyle/>
          <a:p>
            <a:pPr fontAlgn="base">
              <a:lnSpc>
                <a:spcPct val="107000"/>
              </a:lnSpc>
              <a:spcAft>
                <a:spcPts val="800"/>
              </a:spcAft>
            </a:pPr>
            <a:r>
              <a:rPr lang="sv-SE" sz="2000" kern="0" dirty="0">
                <a:solidFill>
                  <a:srgbClr val="333333"/>
                </a:solidFill>
                <a:ea typeface="Times New Roman" panose="02020603050405020304" pitchFamily="18" charset="0"/>
                <a:cs typeface="Times New Roman" panose="02020603050405020304" pitchFamily="18" charset="0"/>
              </a:rPr>
              <a:t>Överväg tryckkammarbehandling (HBO) och akut transport till tryckkammare om patienten är medvetslös eller har varit medvetslös. </a:t>
            </a:r>
          </a:p>
          <a:p>
            <a:pPr fontAlgn="base">
              <a:lnSpc>
                <a:spcPct val="107000"/>
              </a:lnSpc>
              <a:spcAft>
                <a:spcPts val="800"/>
              </a:spcAft>
            </a:pPr>
            <a:r>
              <a:rPr lang="sv-SE" sz="2000" kern="0" dirty="0">
                <a:solidFill>
                  <a:srgbClr val="333333"/>
                </a:solidFill>
                <a:ea typeface="Times New Roman" panose="02020603050405020304" pitchFamily="18" charset="0"/>
                <a:cs typeface="Times New Roman" panose="02020603050405020304" pitchFamily="18" charset="0"/>
              </a:rPr>
              <a:t>Rådfråga Giftinformationscentralen vid tveksamhet. CO-Hb värden över 25 % indikerar allvarlig kolmonoxidförgiftning. </a:t>
            </a:r>
          </a:p>
          <a:p>
            <a:pPr fontAlgn="base">
              <a:lnSpc>
                <a:spcPct val="107000"/>
              </a:lnSpc>
              <a:spcAft>
                <a:spcPts val="800"/>
              </a:spcAft>
            </a:pPr>
            <a:r>
              <a:rPr lang="sv-SE" sz="2000" kern="0" dirty="0">
                <a:solidFill>
                  <a:srgbClr val="333333"/>
                </a:solidFill>
                <a:ea typeface="Times New Roman" panose="02020603050405020304" pitchFamily="18" charset="0"/>
                <a:cs typeface="Times New Roman" panose="02020603050405020304" pitchFamily="18" charset="0"/>
              </a:rPr>
              <a:t>Behandlingen utgörs i första hand av syrgas på tättslutande andningsmask (NBO, </a:t>
            </a:r>
            <a:r>
              <a:rPr lang="sv-SE" sz="2000" kern="0" dirty="0" err="1">
                <a:solidFill>
                  <a:srgbClr val="333333"/>
                </a:solidFill>
                <a:ea typeface="Times New Roman" panose="02020603050405020304" pitchFamily="18" charset="0"/>
                <a:cs typeface="Times New Roman" panose="02020603050405020304" pitchFamily="18" charset="0"/>
              </a:rPr>
              <a:t>normobar</a:t>
            </a:r>
            <a:r>
              <a:rPr lang="sv-SE" sz="2000" kern="0" dirty="0">
                <a:solidFill>
                  <a:srgbClr val="333333"/>
                </a:solidFill>
                <a:ea typeface="Times New Roman" panose="02020603050405020304" pitchFamily="18" charset="0"/>
                <a:cs typeface="Times New Roman" panose="02020603050405020304" pitchFamily="18" charset="0"/>
              </a:rPr>
              <a:t> oxygenterapi). </a:t>
            </a:r>
          </a:p>
          <a:p>
            <a:pPr fontAlgn="base">
              <a:lnSpc>
                <a:spcPct val="107000"/>
              </a:lnSpc>
              <a:spcAft>
                <a:spcPts val="800"/>
              </a:spcAft>
            </a:pPr>
            <a:r>
              <a:rPr lang="sv-SE" sz="2000" kern="0" dirty="0">
                <a:solidFill>
                  <a:srgbClr val="333333"/>
                </a:solidFill>
                <a:ea typeface="Times New Roman" panose="02020603050405020304" pitchFamily="18" charset="0"/>
                <a:cs typeface="Times New Roman" panose="02020603050405020304" pitchFamily="18" charset="0"/>
              </a:rPr>
              <a:t>Laktatvärden överstiger sällan 10 </a:t>
            </a:r>
            <a:r>
              <a:rPr lang="sv-SE" sz="2000" kern="0" dirty="0" err="1">
                <a:solidFill>
                  <a:srgbClr val="333333"/>
                </a:solidFill>
                <a:ea typeface="Times New Roman" panose="02020603050405020304" pitchFamily="18" charset="0"/>
                <a:cs typeface="Times New Roman" panose="02020603050405020304" pitchFamily="18" charset="0"/>
              </a:rPr>
              <a:t>mmol</a:t>
            </a:r>
            <a:r>
              <a:rPr lang="sv-SE" sz="2000" kern="0" dirty="0">
                <a:solidFill>
                  <a:srgbClr val="333333"/>
                </a:solidFill>
                <a:ea typeface="Times New Roman" panose="02020603050405020304" pitchFamily="18" charset="0"/>
                <a:cs typeface="Times New Roman" panose="02020603050405020304" pitchFamily="18" charset="0"/>
              </a:rPr>
              <a:t> vid ren kolmonoxidförgiftning.</a:t>
            </a:r>
            <a:endParaRPr lang="sv-SE" sz="2000" kern="100" dirty="0">
              <a:ea typeface="Calibri" panose="020F0502020204030204" pitchFamily="34" charset="0"/>
              <a:cs typeface="Times New Roman" panose="02020603050405020304" pitchFamily="18" charset="0"/>
            </a:endParaRPr>
          </a:p>
          <a:p>
            <a:pPr>
              <a:lnSpc>
                <a:spcPct val="107000"/>
              </a:lnSpc>
              <a:spcAft>
                <a:spcPts val="800"/>
              </a:spcAft>
            </a:pPr>
            <a:r>
              <a:rPr lang="sv-SE" sz="2000" kern="0" dirty="0">
                <a:ea typeface="Times New Roman" panose="02020603050405020304" pitchFamily="18" charset="0"/>
                <a:cs typeface="Times New Roman" panose="02020603050405020304" pitchFamily="18" charset="0"/>
              </a:rPr>
              <a:t>Kolmonoxidförgiftning uppstår vanligtvis från inandning av kolmonoxidhaltig giftig gas (CO).</a:t>
            </a:r>
            <a:endParaRPr lang="sv-SE" sz="2000" kern="100" dirty="0">
              <a:ea typeface="Calibri" panose="020F0502020204030204" pitchFamily="34" charset="0"/>
              <a:cs typeface="Times New Roman" panose="02020603050405020304" pitchFamily="18" charset="0"/>
            </a:endParaRPr>
          </a:p>
        </p:txBody>
      </p:sp>
      <p:sp>
        <p:nvSpPr>
          <p:cNvPr id="2" name="textruta 1">
            <a:extLst>
              <a:ext uri="{FF2B5EF4-FFF2-40B4-BE49-F238E27FC236}">
                <a16:creationId xmlns:a16="http://schemas.microsoft.com/office/drawing/2014/main" id="{A18927F6-5BB0-2CED-2F14-4C95C24FE268}"/>
              </a:ext>
            </a:extLst>
          </p:cNvPr>
          <p:cNvSpPr txBox="1"/>
          <p:nvPr/>
        </p:nvSpPr>
        <p:spPr>
          <a:xfrm>
            <a:off x="467225" y="449417"/>
            <a:ext cx="6408712" cy="646331"/>
          </a:xfrm>
          <a:prstGeom prst="rect">
            <a:avLst/>
          </a:prstGeom>
          <a:noFill/>
        </p:spPr>
        <p:txBody>
          <a:bodyPr wrap="square">
            <a:spAutoFit/>
          </a:bodyPr>
          <a:lstStyle/>
          <a:p>
            <a:pPr algn="ctr"/>
            <a:r>
              <a:rPr lang="sv-SE" sz="3600" kern="0" cap="all" dirty="0">
                <a:solidFill>
                  <a:srgbClr val="333333"/>
                </a:solidFill>
                <a:latin typeface="Segoe UI" panose="020B0502040204020203" pitchFamily="34" charset="0"/>
                <a:ea typeface="Times New Roman" panose="02020603050405020304" pitchFamily="18" charset="0"/>
                <a:cs typeface="Segoe UI" panose="020B0502040204020203" pitchFamily="34" charset="0"/>
              </a:rPr>
              <a:t>KOLMONOXIDFÖRGIFTNING</a:t>
            </a:r>
            <a:endParaRPr lang="sv-SE" sz="36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630998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ED9E4E2-46BE-C949-49D1-6F6032925BCC}"/>
              </a:ext>
            </a:extLst>
          </p:cNvPr>
          <p:cNvSpPr txBox="1"/>
          <p:nvPr/>
        </p:nvSpPr>
        <p:spPr>
          <a:xfrm>
            <a:off x="2101729" y="2405460"/>
            <a:ext cx="9297231" cy="2556982"/>
          </a:xfrm>
          <a:prstGeom prst="rect">
            <a:avLst/>
          </a:prstGeom>
          <a:noFill/>
        </p:spPr>
        <p:txBody>
          <a:bodyPr wrap="square">
            <a:spAutoFit/>
          </a:bodyPr>
          <a:lstStyle/>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Akut skada – orsakad av </a:t>
            </a:r>
            <a:r>
              <a:rPr lang="sv-SE" sz="2000" kern="0" dirty="0" err="1">
                <a:solidFill>
                  <a:srgbClr val="333333"/>
                </a:solidFill>
                <a:ea typeface="Times New Roman" panose="02020603050405020304" pitchFamily="18" charset="0"/>
                <a:cs typeface="Times New Roman" panose="02020603050405020304" pitchFamily="18" charset="0"/>
              </a:rPr>
              <a:t>hypoxi</a:t>
            </a:r>
            <a:r>
              <a:rPr lang="sv-SE" sz="2000" kern="0" dirty="0">
                <a:solidFill>
                  <a:srgbClr val="333333"/>
                </a:solidFill>
                <a:ea typeface="Times New Roman" panose="02020603050405020304" pitchFamily="18" charset="0"/>
                <a:cs typeface="Times New Roman" panose="02020603050405020304" pitchFamily="18" charset="0"/>
              </a:rPr>
              <a:t> (?)</a:t>
            </a:r>
          </a:p>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Påverkad av hjärtsjukdom, </a:t>
            </a:r>
            <a:r>
              <a:rPr lang="sv-SE" sz="2000" kern="0" dirty="0" err="1">
                <a:solidFill>
                  <a:srgbClr val="333333"/>
                </a:solidFill>
                <a:ea typeface="Times New Roman" panose="02020603050405020304" pitchFamily="18" charset="0"/>
                <a:cs typeface="Times New Roman" panose="02020603050405020304" pitchFamily="18" charset="0"/>
              </a:rPr>
              <a:t>ischemisk</a:t>
            </a:r>
            <a:r>
              <a:rPr lang="sv-SE" sz="2000" kern="0" dirty="0">
                <a:solidFill>
                  <a:srgbClr val="333333"/>
                </a:solidFill>
                <a:ea typeface="Times New Roman" panose="02020603050405020304" pitchFamily="18" charset="0"/>
                <a:cs typeface="Times New Roman" panose="02020603050405020304" pitchFamily="18" charset="0"/>
              </a:rPr>
              <a:t> hjärtsjukdom, åderförkalkning, alkohol...?</a:t>
            </a:r>
          </a:p>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Försenad nervskada – </a:t>
            </a:r>
            <a:r>
              <a:rPr lang="sv-SE" sz="2000" kern="0" dirty="0" err="1">
                <a:solidFill>
                  <a:srgbClr val="333333"/>
                </a:solidFill>
                <a:ea typeface="Times New Roman" panose="02020603050405020304" pitchFamily="18" charset="0"/>
                <a:cs typeface="Times New Roman" panose="02020603050405020304" pitchFamily="18" charset="0"/>
              </a:rPr>
              <a:t>hjärnlipidperoxidation</a:t>
            </a:r>
            <a:endParaRPr lang="sv-SE" sz="2000" kern="0" dirty="0">
              <a:solidFill>
                <a:srgbClr val="333333"/>
              </a:solidFill>
              <a:ea typeface="Times New Roman" panose="02020603050405020304" pitchFamily="18" charset="0"/>
              <a:cs typeface="Times New Roman" panose="02020603050405020304" pitchFamily="18" charset="0"/>
            </a:endParaRPr>
          </a:p>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Fördröjda neuropsykiatriska följdsjukdomar (DNPS)</a:t>
            </a:r>
          </a:p>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Orsakad av en kombination??</a:t>
            </a:r>
          </a:p>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Dessutom: </a:t>
            </a:r>
            <a:r>
              <a:rPr lang="sv-SE" sz="2000" kern="0" dirty="0" err="1">
                <a:solidFill>
                  <a:srgbClr val="333333"/>
                </a:solidFill>
                <a:ea typeface="Times New Roman" panose="02020603050405020304" pitchFamily="18" charset="0"/>
                <a:cs typeface="Times New Roman" panose="02020603050405020304" pitchFamily="18" charset="0"/>
              </a:rPr>
              <a:t>Reoxygenationsskada</a:t>
            </a:r>
            <a:r>
              <a:rPr lang="sv-SE" sz="2000" kern="0" dirty="0">
                <a:solidFill>
                  <a:srgbClr val="333333"/>
                </a:solidFill>
                <a:ea typeface="Times New Roman" panose="02020603050405020304" pitchFamily="18" charset="0"/>
                <a:cs typeface="Times New Roman" panose="02020603050405020304" pitchFamily="18" charset="0"/>
              </a:rPr>
              <a:t>? Fria radikaler?</a:t>
            </a: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C7424561-9AAC-FC50-078A-F7C28FABE040}"/>
              </a:ext>
            </a:extLst>
          </p:cNvPr>
          <p:cNvSpPr txBox="1"/>
          <p:nvPr/>
        </p:nvSpPr>
        <p:spPr>
          <a:xfrm>
            <a:off x="2488972" y="441027"/>
            <a:ext cx="6408712" cy="584775"/>
          </a:xfrm>
          <a:prstGeom prst="rect">
            <a:avLst/>
          </a:prstGeom>
          <a:noFill/>
        </p:spPr>
        <p:txBody>
          <a:bodyPr wrap="square">
            <a:spAutoFit/>
          </a:bodyPr>
          <a:lstStyle/>
          <a:p>
            <a:pPr algn="ctr"/>
            <a:r>
              <a:rPr lang="en-US" altLang="sv-SE" sz="3200" dirty="0"/>
              <a:t>CNS </a:t>
            </a:r>
            <a:r>
              <a:rPr lang="en-US" altLang="sv-SE" sz="3200" dirty="0" err="1"/>
              <a:t>skador</a:t>
            </a:r>
            <a:endParaRPr lang="sv-SE" sz="3200" dirty="0"/>
          </a:p>
        </p:txBody>
      </p:sp>
    </p:spTree>
    <p:extLst>
      <p:ext uri="{BB962C8B-B14F-4D97-AF65-F5344CB8AC3E}">
        <p14:creationId xmlns:p14="http://schemas.microsoft.com/office/powerpoint/2010/main" val="41018478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0978EB4-B817-55B5-6822-F425B8814F7E}"/>
              </a:ext>
            </a:extLst>
          </p:cNvPr>
          <p:cNvSpPr txBox="1"/>
          <p:nvPr/>
        </p:nvSpPr>
        <p:spPr>
          <a:xfrm>
            <a:off x="2368391" y="2106971"/>
            <a:ext cx="8210126" cy="2376035"/>
          </a:xfrm>
          <a:prstGeom prst="rect">
            <a:avLst/>
          </a:prstGeom>
          <a:noFill/>
        </p:spPr>
        <p:txBody>
          <a:bodyPr wrap="square">
            <a:spAutoFit/>
          </a:bodyPr>
          <a:lstStyle/>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Ihållande CNS-symtom eller fördröjda neuropsykiatriska följdsjukdomar (DNPS)</a:t>
            </a:r>
          </a:p>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25-50% av alla med allvarlig förgiftning (</a:t>
            </a:r>
            <a:r>
              <a:rPr lang="sv-SE" sz="2000" kern="0" dirty="0" err="1">
                <a:solidFill>
                  <a:srgbClr val="333333"/>
                </a:solidFill>
                <a:ea typeface="Times New Roman" panose="02020603050405020304" pitchFamily="18" charset="0"/>
                <a:cs typeface="Times New Roman" panose="02020603050405020304" pitchFamily="18" charset="0"/>
              </a:rPr>
              <a:t>COHb</a:t>
            </a:r>
            <a:r>
              <a:rPr lang="sv-SE" sz="2000" kern="0" dirty="0">
                <a:solidFill>
                  <a:srgbClr val="333333"/>
                </a:solidFill>
                <a:ea typeface="Times New Roman" panose="02020603050405020304" pitchFamily="18" charset="0"/>
                <a:cs typeface="Times New Roman" panose="02020603050405020304" pitchFamily="18" charset="0"/>
              </a:rPr>
              <a:t> &gt;25%)</a:t>
            </a:r>
          </a:p>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DNPS kommer efter dagar eller veckor</a:t>
            </a:r>
          </a:p>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Demens, minnesförlust, apati, koncentrationsbrist, Parkinsonism, ataxi mm.</a:t>
            </a:r>
            <a:endParaRPr lang="sv-SE" sz="2000" kern="100" dirty="0">
              <a:ea typeface="Calibri" panose="020F0502020204030204" pitchFamily="34" charset="0"/>
              <a:cs typeface="Times New Roman" panose="02020603050405020304" pitchFamily="18" charset="0"/>
            </a:endParaRPr>
          </a:p>
        </p:txBody>
      </p:sp>
      <p:sp>
        <p:nvSpPr>
          <p:cNvPr id="2" name="textruta 1">
            <a:extLst>
              <a:ext uri="{FF2B5EF4-FFF2-40B4-BE49-F238E27FC236}">
                <a16:creationId xmlns:a16="http://schemas.microsoft.com/office/drawing/2014/main" id="{A18927F6-5BB0-2CED-2F14-4C95C24FE268}"/>
              </a:ext>
            </a:extLst>
          </p:cNvPr>
          <p:cNvSpPr txBox="1"/>
          <p:nvPr/>
        </p:nvSpPr>
        <p:spPr>
          <a:xfrm>
            <a:off x="2368391" y="533307"/>
            <a:ext cx="6408712" cy="461665"/>
          </a:xfrm>
          <a:prstGeom prst="rect">
            <a:avLst/>
          </a:prstGeom>
          <a:noFill/>
        </p:spPr>
        <p:txBody>
          <a:bodyPr wrap="square">
            <a:spAutoFit/>
          </a:bodyPr>
          <a:lstStyle/>
          <a:p>
            <a:pPr algn="ctr"/>
            <a:r>
              <a:rPr lang="nb-NO" altLang="sv-SE" sz="2400" dirty="0"/>
              <a:t>Prognos</a:t>
            </a:r>
            <a:endParaRPr lang="sv-SE" sz="2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822325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0978EB4-B817-55B5-6822-F425B8814F7E}"/>
              </a:ext>
            </a:extLst>
          </p:cNvPr>
          <p:cNvSpPr txBox="1"/>
          <p:nvPr/>
        </p:nvSpPr>
        <p:spPr>
          <a:xfrm>
            <a:off x="2368391" y="2106971"/>
            <a:ext cx="8210126" cy="1261243"/>
          </a:xfrm>
          <a:prstGeom prst="rect">
            <a:avLst/>
          </a:prstGeom>
          <a:noFill/>
        </p:spPr>
        <p:txBody>
          <a:bodyPr wrap="square">
            <a:spAutoFit/>
          </a:bodyPr>
          <a:lstStyle/>
          <a:p>
            <a:pPr marL="342900" indent="-342900" fontAlgn="base">
              <a:lnSpc>
                <a:spcPct val="107000"/>
              </a:lnSpc>
              <a:spcAft>
                <a:spcPts val="800"/>
              </a:spcAft>
              <a:buFont typeface="Arial" panose="020B0604020202020204" pitchFamily="34" charset="0"/>
              <a:buChar char="•"/>
            </a:pPr>
            <a:r>
              <a:rPr lang="sv-SE" sz="2000" kern="0" dirty="0" err="1">
                <a:solidFill>
                  <a:srgbClr val="333333"/>
                </a:solidFill>
                <a:ea typeface="Times New Roman" panose="02020603050405020304" pitchFamily="18" charset="0"/>
                <a:cs typeface="Times New Roman" panose="02020603050405020304" pitchFamily="18" charset="0"/>
              </a:rPr>
              <a:t>Ischemi</a:t>
            </a:r>
            <a:r>
              <a:rPr lang="sv-SE" sz="2000" kern="0" dirty="0">
                <a:solidFill>
                  <a:srgbClr val="333333"/>
                </a:solidFill>
                <a:ea typeface="Times New Roman" panose="02020603050405020304" pitchFamily="18" charset="0"/>
                <a:cs typeface="Times New Roman" panose="02020603050405020304" pitchFamily="18" charset="0"/>
              </a:rPr>
              <a:t> på EKG hos 30 %, endast 16 % hade normalt EKG</a:t>
            </a:r>
          </a:p>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CK eller </a:t>
            </a:r>
            <a:r>
              <a:rPr lang="sv-SE" sz="2000" kern="0" dirty="0" err="1">
                <a:solidFill>
                  <a:srgbClr val="333333"/>
                </a:solidFill>
                <a:ea typeface="Times New Roman" panose="02020603050405020304" pitchFamily="18" charset="0"/>
                <a:cs typeface="Times New Roman" panose="02020603050405020304" pitchFamily="18" charset="0"/>
              </a:rPr>
              <a:t>TnI</a:t>
            </a:r>
            <a:r>
              <a:rPr lang="sv-SE" sz="2000" kern="0" dirty="0">
                <a:solidFill>
                  <a:srgbClr val="333333"/>
                </a:solidFill>
                <a:ea typeface="Times New Roman" panose="02020603050405020304" pitchFamily="18" charset="0"/>
                <a:cs typeface="Times New Roman" panose="02020603050405020304" pitchFamily="18" charset="0"/>
              </a:rPr>
              <a:t> ökade med 35 %</a:t>
            </a:r>
          </a:p>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Totalt 37 % med </a:t>
            </a:r>
            <a:r>
              <a:rPr lang="sv-SE" sz="2000" kern="0" dirty="0" err="1">
                <a:solidFill>
                  <a:srgbClr val="333333"/>
                </a:solidFill>
                <a:ea typeface="Times New Roman" panose="02020603050405020304" pitchFamily="18" charset="0"/>
                <a:cs typeface="Times New Roman" panose="02020603050405020304" pitchFamily="18" charset="0"/>
              </a:rPr>
              <a:t>myokardskada</a:t>
            </a:r>
            <a:endParaRPr lang="sv-SE" sz="2000" kern="100" dirty="0">
              <a:ea typeface="Calibri" panose="020F0502020204030204" pitchFamily="34" charset="0"/>
              <a:cs typeface="Times New Roman" panose="02020603050405020304" pitchFamily="18" charset="0"/>
            </a:endParaRPr>
          </a:p>
        </p:txBody>
      </p:sp>
      <p:sp>
        <p:nvSpPr>
          <p:cNvPr id="2" name="textruta 1">
            <a:extLst>
              <a:ext uri="{FF2B5EF4-FFF2-40B4-BE49-F238E27FC236}">
                <a16:creationId xmlns:a16="http://schemas.microsoft.com/office/drawing/2014/main" id="{A18927F6-5BB0-2CED-2F14-4C95C24FE268}"/>
              </a:ext>
            </a:extLst>
          </p:cNvPr>
          <p:cNvSpPr txBox="1"/>
          <p:nvPr/>
        </p:nvSpPr>
        <p:spPr>
          <a:xfrm>
            <a:off x="992597" y="508141"/>
            <a:ext cx="9720144" cy="523220"/>
          </a:xfrm>
          <a:prstGeom prst="rect">
            <a:avLst/>
          </a:prstGeom>
          <a:noFill/>
        </p:spPr>
        <p:txBody>
          <a:bodyPr wrap="square">
            <a:spAutoFit/>
          </a:bodyPr>
          <a:lstStyle/>
          <a:p>
            <a:pPr algn="ctr"/>
            <a:r>
              <a:rPr lang="nb-NO" altLang="sv-SE" sz="2800" dirty="0"/>
              <a:t>Myokardskada</a:t>
            </a:r>
            <a:endParaRPr lang="sv-SE" sz="2800" dirty="0">
              <a:latin typeface="Segoe UI" panose="020B0502040204020203" pitchFamily="34" charset="0"/>
              <a:cs typeface="Segoe UI" panose="020B0502040204020203" pitchFamily="34" charset="0"/>
            </a:endParaRPr>
          </a:p>
        </p:txBody>
      </p:sp>
      <p:pic>
        <p:nvPicPr>
          <p:cNvPr id="4" name="Picture 2">
            <a:extLst>
              <a:ext uri="{FF2B5EF4-FFF2-40B4-BE49-F238E27FC236}">
                <a16:creationId xmlns:a16="http://schemas.microsoft.com/office/drawing/2014/main" id="{4D9C53B6-F152-30D5-1004-F0A0BE0291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81844" y="2930538"/>
            <a:ext cx="5321466" cy="3658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6197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0978EB4-B817-55B5-6822-F425B8814F7E}"/>
              </a:ext>
            </a:extLst>
          </p:cNvPr>
          <p:cNvSpPr txBox="1"/>
          <p:nvPr/>
        </p:nvSpPr>
        <p:spPr>
          <a:xfrm>
            <a:off x="2368391" y="2106971"/>
            <a:ext cx="8210126" cy="2578526"/>
          </a:xfrm>
          <a:prstGeom prst="rect">
            <a:avLst/>
          </a:prstGeom>
          <a:noFill/>
        </p:spPr>
        <p:txBody>
          <a:bodyPr wrap="square">
            <a:spAutoFit/>
          </a:bodyPr>
          <a:lstStyle/>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Två huvudgrupper:</a:t>
            </a:r>
          </a:p>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Yngre, få riskfaktorer för hjärtsjukdom, allvarlig CO-förgiftning, global </a:t>
            </a:r>
            <a:r>
              <a:rPr lang="sv-SE" sz="2000" kern="0" dirty="0" err="1">
                <a:solidFill>
                  <a:srgbClr val="333333"/>
                </a:solidFill>
                <a:ea typeface="Times New Roman" panose="02020603050405020304" pitchFamily="18" charset="0"/>
                <a:cs typeface="Times New Roman" panose="02020603050405020304" pitchFamily="18" charset="0"/>
              </a:rPr>
              <a:t>ventrikulär</a:t>
            </a:r>
            <a:r>
              <a:rPr lang="sv-SE" sz="2000" kern="0" dirty="0">
                <a:solidFill>
                  <a:srgbClr val="333333"/>
                </a:solidFill>
                <a:ea typeface="Times New Roman" panose="02020603050405020304" pitchFamily="18" charset="0"/>
                <a:cs typeface="Times New Roman" panose="02020603050405020304" pitchFamily="18" charset="0"/>
              </a:rPr>
              <a:t> dysfunktion - övergående - förmodligen </a:t>
            </a:r>
            <a:r>
              <a:rPr lang="sv-SE" sz="2000" i="1" kern="0" dirty="0" err="1">
                <a:solidFill>
                  <a:srgbClr val="333333"/>
                </a:solidFill>
                <a:ea typeface="Times New Roman" panose="02020603050405020304" pitchFamily="18" charset="0"/>
                <a:cs typeface="Times New Roman" panose="02020603050405020304" pitchFamily="18" charset="0"/>
              </a:rPr>
              <a:t>stunning</a:t>
            </a:r>
            <a:r>
              <a:rPr lang="sv-SE" sz="2000" kern="0" dirty="0">
                <a:solidFill>
                  <a:srgbClr val="333333"/>
                </a:solidFill>
                <a:ea typeface="Times New Roman" panose="02020603050405020304" pitchFamily="18" charset="0"/>
                <a:cs typeface="Times New Roman" panose="02020603050405020304" pitchFamily="18" charset="0"/>
              </a:rPr>
              <a:t> på grund av CO-förgiftning</a:t>
            </a:r>
          </a:p>
          <a:p>
            <a:pPr marL="342900" indent="-342900" fontAlgn="base">
              <a:lnSpc>
                <a:spcPct val="107000"/>
              </a:lnSpc>
              <a:spcAft>
                <a:spcPts val="8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Äldre, fler riskfaktorer för hjärtsjukdom, mildare CO-förgiftning, demaskering av kranskärlssjukdom på grund av CO-inducerad bristande syrgastillförsel</a:t>
            </a:r>
            <a:endParaRPr lang="sv-SE" sz="2000" kern="100" dirty="0">
              <a:ea typeface="Calibri" panose="020F0502020204030204" pitchFamily="34" charset="0"/>
              <a:cs typeface="Times New Roman" panose="02020603050405020304" pitchFamily="18" charset="0"/>
            </a:endParaRPr>
          </a:p>
        </p:txBody>
      </p:sp>
      <p:sp>
        <p:nvSpPr>
          <p:cNvPr id="2" name="textruta 1">
            <a:extLst>
              <a:ext uri="{FF2B5EF4-FFF2-40B4-BE49-F238E27FC236}">
                <a16:creationId xmlns:a16="http://schemas.microsoft.com/office/drawing/2014/main" id="{A18927F6-5BB0-2CED-2F14-4C95C24FE268}"/>
              </a:ext>
            </a:extLst>
          </p:cNvPr>
          <p:cNvSpPr txBox="1"/>
          <p:nvPr/>
        </p:nvSpPr>
        <p:spPr>
          <a:xfrm>
            <a:off x="992597" y="508141"/>
            <a:ext cx="9720144" cy="523220"/>
          </a:xfrm>
          <a:prstGeom prst="rect">
            <a:avLst/>
          </a:prstGeom>
          <a:noFill/>
        </p:spPr>
        <p:txBody>
          <a:bodyPr wrap="square">
            <a:spAutoFit/>
          </a:bodyPr>
          <a:lstStyle/>
          <a:p>
            <a:pPr algn="ctr"/>
            <a:r>
              <a:rPr lang="nb-NO" altLang="sv-SE" sz="2800" dirty="0"/>
              <a:t>Myokardskada</a:t>
            </a:r>
            <a:endParaRPr lang="sv-SE" sz="28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797043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F25D3FB8-ABE9-A22D-CE97-0892CC705440}"/>
              </a:ext>
            </a:extLst>
          </p:cNvPr>
          <p:cNvSpPr txBox="1"/>
          <p:nvPr/>
        </p:nvSpPr>
        <p:spPr>
          <a:xfrm>
            <a:off x="2614042" y="578732"/>
            <a:ext cx="7489273" cy="400110"/>
          </a:xfrm>
          <a:prstGeom prst="rect">
            <a:avLst/>
          </a:prstGeom>
          <a:noFill/>
        </p:spPr>
        <p:txBody>
          <a:bodyPr wrap="square">
            <a:spAutoFit/>
          </a:bodyPr>
          <a:lstStyle/>
          <a:p>
            <a:r>
              <a:rPr lang="sv-SE" sz="2000" dirty="0" err="1"/>
              <a:t>Myokardskada</a:t>
            </a:r>
            <a:r>
              <a:rPr lang="sv-SE" sz="2000" dirty="0"/>
              <a:t> och långtidsöverlevnad efter CO-förgiftning</a:t>
            </a:r>
          </a:p>
        </p:txBody>
      </p:sp>
      <p:pic>
        <p:nvPicPr>
          <p:cNvPr id="4" name="Picture 2">
            <a:extLst>
              <a:ext uri="{FF2B5EF4-FFF2-40B4-BE49-F238E27FC236}">
                <a16:creationId xmlns:a16="http://schemas.microsoft.com/office/drawing/2014/main" id="{59420BAB-E085-075F-FC9A-5F96865DF79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99044" y="1655207"/>
            <a:ext cx="7181850"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74315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F25D3FB8-ABE9-A22D-CE97-0892CC705440}"/>
              </a:ext>
            </a:extLst>
          </p:cNvPr>
          <p:cNvSpPr txBox="1"/>
          <p:nvPr/>
        </p:nvSpPr>
        <p:spPr>
          <a:xfrm>
            <a:off x="2412706" y="427731"/>
            <a:ext cx="8190978" cy="707886"/>
          </a:xfrm>
          <a:prstGeom prst="rect">
            <a:avLst/>
          </a:prstGeom>
          <a:noFill/>
        </p:spPr>
        <p:txBody>
          <a:bodyPr wrap="square">
            <a:spAutoFit/>
          </a:bodyPr>
          <a:lstStyle/>
          <a:p>
            <a:r>
              <a:rPr lang="sv-SE" sz="2000" dirty="0"/>
              <a:t>Utfall efter CO-associerat hjärtstopp, återupplivad och HBO-behandlad</a:t>
            </a:r>
          </a:p>
          <a:p>
            <a:r>
              <a:rPr lang="sv-SE" sz="2000" dirty="0"/>
              <a:t>Hampson et al, Ann </a:t>
            </a:r>
            <a:r>
              <a:rPr lang="sv-SE" sz="2000" dirty="0" err="1"/>
              <a:t>Emerg</a:t>
            </a:r>
            <a:r>
              <a:rPr lang="sv-SE" sz="2000" dirty="0"/>
              <a:t> Med 2001;38:36-41.</a:t>
            </a:r>
          </a:p>
        </p:txBody>
      </p:sp>
      <p:pic>
        <p:nvPicPr>
          <p:cNvPr id="2" name="Picture 2">
            <a:extLst>
              <a:ext uri="{FF2B5EF4-FFF2-40B4-BE49-F238E27FC236}">
                <a16:creationId xmlns:a16="http://schemas.microsoft.com/office/drawing/2014/main" id="{1562793C-F4A5-B1F8-C247-A29BFA2771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2781" y="1465263"/>
            <a:ext cx="5786437" cy="4824413"/>
          </a:xfrm>
          <a:prstGeom prst="rect">
            <a:avLst/>
          </a:prstGeom>
          <a:noFill/>
          <a:ln w="9525">
            <a:solidFill>
              <a:schemeClr val="accent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64433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5986D81B-19CE-FF8B-4B37-91E1C2A2B44E}"/>
              </a:ext>
            </a:extLst>
          </p:cNvPr>
          <p:cNvSpPr>
            <a:spLocks noGrp="1" noChangeArrowheads="1"/>
          </p:cNvSpPr>
          <p:nvPr>
            <p:ph type="title"/>
          </p:nvPr>
        </p:nvSpPr>
        <p:spPr/>
        <p:txBody>
          <a:bodyPr>
            <a:normAutofit/>
          </a:bodyPr>
          <a:lstStyle/>
          <a:p>
            <a:r>
              <a:rPr lang="sv-SE" altLang="sv-SE" sz="3600" dirty="0"/>
              <a:t>Dödsorsaker</a:t>
            </a:r>
          </a:p>
        </p:txBody>
      </p:sp>
      <p:sp>
        <p:nvSpPr>
          <p:cNvPr id="77827" name="Rectangle 3">
            <a:extLst>
              <a:ext uri="{FF2B5EF4-FFF2-40B4-BE49-F238E27FC236}">
                <a16:creationId xmlns:a16="http://schemas.microsoft.com/office/drawing/2014/main" id="{A174778F-9AFD-3EB0-BEA8-88A6A0711181}"/>
              </a:ext>
            </a:extLst>
          </p:cNvPr>
          <p:cNvSpPr>
            <a:spLocks noGrp="1" noChangeArrowheads="1"/>
          </p:cNvSpPr>
          <p:nvPr>
            <p:ph type="body" idx="1"/>
          </p:nvPr>
        </p:nvSpPr>
        <p:spPr>
          <a:xfrm>
            <a:off x="2438399" y="1447801"/>
            <a:ext cx="8777681" cy="4827164"/>
          </a:xfrm>
        </p:spPr>
        <p:txBody>
          <a:bodyPr>
            <a:noAutofit/>
          </a:bodyPr>
          <a:lstStyle/>
          <a:p>
            <a:pPr>
              <a:lnSpc>
                <a:spcPct val="100000"/>
              </a:lnSpc>
            </a:pPr>
            <a:r>
              <a:rPr lang="sv-SE" altLang="sv-SE" sz="2000" dirty="0"/>
              <a:t>Kolmonoxidförgiftning (61)</a:t>
            </a:r>
          </a:p>
          <a:p>
            <a:pPr>
              <a:lnSpc>
                <a:spcPct val="100000"/>
              </a:lnSpc>
            </a:pPr>
            <a:r>
              <a:rPr lang="sv-SE" altLang="sv-SE" sz="2000" dirty="0"/>
              <a:t>Brännskador (1)</a:t>
            </a:r>
          </a:p>
          <a:p>
            <a:pPr>
              <a:lnSpc>
                <a:spcPct val="100000"/>
              </a:lnSpc>
            </a:pPr>
            <a:r>
              <a:rPr lang="sv-SE" altLang="sv-SE" sz="2000" dirty="0"/>
              <a:t>Cyanidförgiftning (0)</a:t>
            </a:r>
          </a:p>
          <a:p>
            <a:pPr>
              <a:lnSpc>
                <a:spcPct val="100000"/>
              </a:lnSpc>
            </a:pPr>
            <a:r>
              <a:rPr lang="sv-SE" altLang="sv-SE" sz="2000" dirty="0" err="1"/>
              <a:t>Hypoxi</a:t>
            </a:r>
            <a:endParaRPr lang="sv-SE" altLang="sv-SE" sz="2000" dirty="0"/>
          </a:p>
          <a:p>
            <a:pPr>
              <a:lnSpc>
                <a:spcPct val="100000"/>
              </a:lnSpc>
            </a:pPr>
            <a:r>
              <a:rPr lang="sv-SE" altLang="sv-SE" sz="2000" dirty="0" err="1"/>
              <a:t>Hyperkapné</a:t>
            </a:r>
            <a:endParaRPr lang="sv-SE" altLang="sv-SE" sz="2000" dirty="0"/>
          </a:p>
          <a:p>
            <a:pPr>
              <a:lnSpc>
                <a:spcPct val="100000"/>
              </a:lnSpc>
            </a:pPr>
            <a:r>
              <a:rPr lang="sv-SE" altLang="sv-SE" sz="2000" dirty="0"/>
              <a:t>Body </a:t>
            </a:r>
            <a:r>
              <a:rPr lang="sv-SE" altLang="sv-SE" sz="2000" dirty="0" err="1"/>
              <a:t>packing</a:t>
            </a:r>
            <a:r>
              <a:rPr lang="sv-SE" altLang="sv-SE" sz="2000" dirty="0"/>
              <a:t> (?)</a:t>
            </a:r>
          </a:p>
          <a:p>
            <a:pPr>
              <a:lnSpc>
                <a:spcPct val="100000"/>
              </a:lnSpc>
            </a:pPr>
            <a:r>
              <a:rPr lang="sv-SE" altLang="sv-SE" sz="2000" dirty="0"/>
              <a:t>Hjärnödem (2)</a:t>
            </a:r>
          </a:p>
          <a:p>
            <a:pPr>
              <a:lnSpc>
                <a:spcPct val="100000"/>
              </a:lnSpc>
            </a:pPr>
            <a:r>
              <a:rPr lang="sv-SE" altLang="sv-SE" sz="2000" dirty="0"/>
              <a:t>Multipel organsvikt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981200" y="0"/>
            <a:ext cx="8229600" cy="1143000"/>
          </a:xfrm>
        </p:spPr>
        <p:txBody>
          <a:bodyPr>
            <a:normAutofit/>
          </a:bodyPr>
          <a:lstStyle/>
          <a:p>
            <a:r>
              <a:rPr lang="sv-SE" sz="5300" dirty="0"/>
              <a:t>Retande gaser</a:t>
            </a:r>
            <a:endParaRPr lang="sv-SE" altLang="sv-SE" sz="4800" dirty="0"/>
          </a:p>
        </p:txBody>
      </p:sp>
      <p:sp>
        <p:nvSpPr>
          <p:cNvPr id="33795" name="Rectangle 3"/>
          <p:cNvSpPr>
            <a:spLocks noGrp="1" noChangeArrowheads="1"/>
          </p:cNvSpPr>
          <p:nvPr>
            <p:ph type="body" idx="1"/>
          </p:nvPr>
        </p:nvSpPr>
        <p:spPr>
          <a:xfrm>
            <a:off x="615062" y="1249958"/>
            <a:ext cx="11322472" cy="5385733"/>
          </a:xfrm>
        </p:spPr>
        <p:txBody>
          <a:bodyPr>
            <a:noAutofit/>
          </a:bodyPr>
          <a:lstStyle/>
          <a:p>
            <a:pPr fontAlgn="base"/>
            <a:r>
              <a:rPr lang="sv-SE" sz="1400" i="1" dirty="0"/>
              <a:t>Lättlösliga gaser</a:t>
            </a:r>
          </a:p>
          <a:p>
            <a:pPr lvl="1" fontAlgn="base"/>
            <a:r>
              <a:rPr lang="sv-SE" sz="1400" dirty="0"/>
              <a:t>Egenskaper för lättlösliga gaser i vatten är att de löser sig lätt i fuktiga slemhinnor, exempelvis i övre luftvägar och ögon. De lättlösliga gaserna ger därför omedelbara symtom.</a:t>
            </a:r>
            <a:endParaRPr lang="sv-SE" sz="1400" i="1" dirty="0"/>
          </a:p>
          <a:p>
            <a:pPr fontAlgn="base"/>
            <a:r>
              <a:rPr lang="sv-SE" sz="1400" i="1" dirty="0"/>
              <a:t>Medelhög löslighet</a:t>
            </a:r>
            <a:endParaRPr lang="sv-SE" sz="1400" dirty="0"/>
          </a:p>
          <a:p>
            <a:pPr lvl="1" fontAlgn="base"/>
            <a:r>
              <a:rPr lang="sv-SE" sz="1400" dirty="0"/>
              <a:t>Gaser med medelhög löslighet i vatten ger symtom både från de övre och nedre luftvägarna.</a:t>
            </a:r>
          </a:p>
          <a:p>
            <a:pPr fontAlgn="base"/>
            <a:r>
              <a:rPr lang="sv-SE" sz="1400" i="1" dirty="0"/>
              <a:t>Svårlösliga gaser</a:t>
            </a:r>
            <a:endParaRPr lang="sv-SE" sz="1400" dirty="0"/>
          </a:p>
          <a:p>
            <a:pPr lvl="1" fontAlgn="base"/>
            <a:r>
              <a:rPr lang="sv-SE" sz="1400" dirty="0"/>
              <a:t>Egenskaper för svårlösliga gaser i vatten är att gaserna har svårt att lösa sig i de fuktiga slemhinnorna. Därmed når gaserna de nedre luftvägarna och ända ner till lungblåsorna. De svårlösliga gaserna ger därför fördröjda symtom; från 30 minuter upp till 48 timmar efter exponering, med risk för sent lungödem. Omfattningen av skadan i luftvägarna beror på koncentrationen av gasen, tiden för expositionen och gasens löslighet. Svårlösliga gaser ger mer djupgående skador som i högre grad riskerar att ge bestående men som </a:t>
            </a:r>
            <a:r>
              <a:rPr lang="sv-SE" sz="1400" dirty="0" err="1"/>
              <a:t>bronkiolit</a:t>
            </a:r>
            <a:r>
              <a:rPr lang="sv-SE" sz="1400" dirty="0"/>
              <a:t>, granulation med fibros och ARDS. Fosgen och nitrösa gaser kan ge beskedliga initialsymptom som förvärras efter hand</a:t>
            </a:r>
          </a:p>
          <a:p>
            <a:pPr fontAlgn="base"/>
            <a:endParaRPr lang="sv-SE" sz="1400" dirty="0"/>
          </a:p>
          <a:p>
            <a:pPr fontAlgn="base"/>
            <a:endParaRPr lang="sv-SE" sz="1400" dirty="0"/>
          </a:p>
        </p:txBody>
      </p:sp>
    </p:spTree>
    <p:extLst>
      <p:ext uri="{BB962C8B-B14F-4D97-AF65-F5344CB8AC3E}">
        <p14:creationId xmlns:p14="http://schemas.microsoft.com/office/powerpoint/2010/main" val="301928186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494638" y="557808"/>
            <a:ext cx="8229600" cy="1143000"/>
          </a:xfrm>
        </p:spPr>
        <p:txBody>
          <a:bodyPr>
            <a:noAutofit/>
          </a:bodyPr>
          <a:lstStyle/>
          <a:p>
            <a:r>
              <a:rPr lang="sv-SE" sz="3600" dirty="0"/>
              <a:t>Retande gaser</a:t>
            </a:r>
            <a:r>
              <a:rPr lang="sv-SE" sz="3600" b="1" dirty="0"/>
              <a:t> </a:t>
            </a:r>
            <a:r>
              <a:rPr lang="sv-SE" sz="3600" i="1" dirty="0"/>
              <a:t>Lättlösliga gaser</a:t>
            </a:r>
            <a:br>
              <a:rPr lang="sv-SE" sz="3600" dirty="0"/>
            </a:br>
            <a:endParaRPr lang="sv-SE" altLang="sv-SE" sz="3600" dirty="0"/>
          </a:p>
        </p:txBody>
      </p:sp>
      <p:sp>
        <p:nvSpPr>
          <p:cNvPr id="33795" name="Rectangle 3"/>
          <p:cNvSpPr>
            <a:spLocks noGrp="1" noChangeArrowheads="1"/>
          </p:cNvSpPr>
          <p:nvPr>
            <p:ph type="body" idx="1"/>
          </p:nvPr>
        </p:nvSpPr>
        <p:spPr>
          <a:xfrm>
            <a:off x="3039481" y="1475656"/>
            <a:ext cx="7992888" cy="4824536"/>
          </a:xfrm>
        </p:spPr>
        <p:txBody>
          <a:bodyPr>
            <a:noAutofit/>
          </a:bodyPr>
          <a:lstStyle/>
          <a:p>
            <a:pPr>
              <a:lnSpc>
                <a:spcPct val="107000"/>
              </a:lnSpc>
              <a:spcAft>
                <a:spcPts val="800"/>
              </a:spcAft>
            </a:pP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Alkali</a:t>
            </a:r>
          </a:p>
          <a:p>
            <a:pPr>
              <a:lnSpc>
                <a:spcPct val="107000"/>
              </a:lnSpc>
              <a:spcAft>
                <a:spcPts val="800"/>
              </a:spcAft>
            </a:pP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Ammoniak</a:t>
            </a:r>
          </a:p>
          <a:p>
            <a:pPr>
              <a:lnSpc>
                <a:spcPct val="107000"/>
              </a:lnSpc>
              <a:spcAft>
                <a:spcPts val="800"/>
              </a:spcAft>
            </a:pPr>
            <a:r>
              <a:rPr lang="sv-SE" sz="1800" kern="100" dirty="0" err="1">
                <a:effectLst/>
                <a:latin typeface="Calibri" panose="020F0502020204030204" pitchFamily="34" charset="0"/>
                <a:ea typeface="Calibri" panose="020F0502020204030204" pitchFamily="34" charset="0"/>
                <a:cs typeface="Times New Roman" panose="02020603050405020304" pitchFamily="18" charset="0"/>
              </a:rPr>
              <a:t>Fenacylklorid</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kern="100" dirty="0" err="1">
                <a:effectLst/>
                <a:latin typeface="Calibri" panose="020F0502020204030204" pitchFamily="34" charset="0"/>
                <a:ea typeface="Calibri" panose="020F0502020204030204" pitchFamily="34" charset="0"/>
                <a:cs typeface="Times New Roman" panose="02020603050405020304" pitchFamily="18" charset="0"/>
              </a:rPr>
              <a:t>Fluorvätegas</a:t>
            </a:r>
            <a:endParaRPr lang="sv-S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Formaldehyd</a:t>
            </a:r>
          </a:p>
          <a:p>
            <a:pPr>
              <a:lnSpc>
                <a:spcPct val="107000"/>
              </a:lnSpc>
              <a:spcAft>
                <a:spcPts val="800"/>
              </a:spcAft>
            </a:pP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Gasformiga syror</a:t>
            </a:r>
          </a:p>
          <a:p>
            <a:pPr>
              <a:lnSpc>
                <a:spcPct val="107000"/>
              </a:lnSpc>
              <a:spcAft>
                <a:spcPts val="800"/>
              </a:spcAft>
            </a:pP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Svaveldioxid</a:t>
            </a:r>
          </a:p>
          <a:p>
            <a:pPr>
              <a:lnSpc>
                <a:spcPct val="107000"/>
              </a:lnSpc>
              <a:spcAft>
                <a:spcPts val="800"/>
              </a:spcAft>
            </a:pP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Väteklorid (saltsyra)</a:t>
            </a:r>
          </a:p>
          <a:p>
            <a:pPr>
              <a:lnSpc>
                <a:spcPct val="107000"/>
              </a:lnSpc>
              <a:spcAft>
                <a:spcPts val="800"/>
              </a:spcAft>
            </a:pPr>
            <a:r>
              <a:rPr lang="sv-SE" sz="1800" kern="100" dirty="0">
                <a:effectLst/>
                <a:latin typeface="Calibri" panose="020F0502020204030204" pitchFamily="34" charset="0"/>
                <a:ea typeface="Calibri" panose="020F0502020204030204" pitchFamily="34" charset="0"/>
                <a:cs typeface="Times New Roman" panose="02020603050405020304" pitchFamily="18" charset="0"/>
              </a:rPr>
              <a:t>Zinkklorid (i försvarets rökgranater)</a:t>
            </a:r>
          </a:p>
          <a:p>
            <a:pPr fontAlgn="base"/>
            <a:endParaRPr lang="sv-SE" sz="2000" dirty="0"/>
          </a:p>
        </p:txBody>
      </p:sp>
    </p:spTree>
    <p:extLst>
      <p:ext uri="{BB962C8B-B14F-4D97-AF65-F5344CB8AC3E}">
        <p14:creationId xmlns:p14="http://schemas.microsoft.com/office/powerpoint/2010/main" val="1615281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981200" y="630238"/>
            <a:ext cx="8229600" cy="1143000"/>
          </a:xfrm>
        </p:spPr>
        <p:txBody>
          <a:bodyPr>
            <a:normAutofit fontScale="90000"/>
          </a:bodyPr>
          <a:lstStyle/>
          <a:p>
            <a:r>
              <a:rPr lang="sv-SE" sz="4800" b="1" dirty="0"/>
              <a:t>Retande gaser </a:t>
            </a:r>
            <a:r>
              <a:rPr lang="sv-SE" sz="4800" i="1" dirty="0"/>
              <a:t>Medelhög löslighet</a:t>
            </a:r>
            <a:br>
              <a:rPr lang="sv-SE" sz="4800" dirty="0"/>
            </a:br>
            <a:endParaRPr lang="sv-SE" altLang="sv-SE" sz="4800" dirty="0"/>
          </a:p>
        </p:txBody>
      </p:sp>
      <p:sp>
        <p:nvSpPr>
          <p:cNvPr id="33795" name="Rectangle 3"/>
          <p:cNvSpPr>
            <a:spLocks noGrp="1" noChangeArrowheads="1"/>
          </p:cNvSpPr>
          <p:nvPr>
            <p:ph type="body" idx="1"/>
          </p:nvPr>
        </p:nvSpPr>
        <p:spPr>
          <a:xfrm>
            <a:off x="2351584" y="1700808"/>
            <a:ext cx="7992888" cy="4824536"/>
          </a:xfrm>
        </p:spPr>
        <p:txBody>
          <a:bodyPr>
            <a:normAutofit/>
          </a:bodyPr>
          <a:lstStyle/>
          <a:p>
            <a:pPr fontAlgn="base"/>
            <a:endParaRPr lang="sv-SE" sz="2400" dirty="0"/>
          </a:p>
          <a:p>
            <a:pPr fontAlgn="base"/>
            <a:r>
              <a:rPr lang="sv-SE" sz="2400" dirty="0"/>
              <a:t>Fenol</a:t>
            </a:r>
          </a:p>
          <a:p>
            <a:pPr fontAlgn="base"/>
            <a:r>
              <a:rPr lang="sv-SE" sz="2400" dirty="0"/>
              <a:t>Svaveldioxid</a:t>
            </a:r>
          </a:p>
        </p:txBody>
      </p:sp>
    </p:spTree>
    <p:extLst>
      <p:ext uri="{BB962C8B-B14F-4D97-AF65-F5344CB8AC3E}">
        <p14:creationId xmlns:p14="http://schemas.microsoft.com/office/powerpoint/2010/main" val="386132064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981200" y="630238"/>
            <a:ext cx="8229600" cy="1143000"/>
          </a:xfrm>
        </p:spPr>
        <p:txBody>
          <a:bodyPr>
            <a:normAutofit fontScale="90000"/>
          </a:bodyPr>
          <a:lstStyle/>
          <a:p>
            <a:r>
              <a:rPr lang="sv-SE" sz="4000" b="1" dirty="0"/>
              <a:t>Retande gaser </a:t>
            </a:r>
            <a:r>
              <a:rPr lang="sv-SE" sz="4000" i="1" dirty="0"/>
              <a:t>Svårlösliga gaser</a:t>
            </a:r>
            <a:br>
              <a:rPr lang="sv-SE" sz="4800" dirty="0"/>
            </a:br>
            <a:endParaRPr lang="sv-SE" altLang="sv-SE" sz="4800" dirty="0"/>
          </a:p>
        </p:txBody>
      </p:sp>
      <p:sp>
        <p:nvSpPr>
          <p:cNvPr id="3" name="textruta 2">
            <a:extLst>
              <a:ext uri="{FF2B5EF4-FFF2-40B4-BE49-F238E27FC236}">
                <a16:creationId xmlns:a16="http://schemas.microsoft.com/office/drawing/2014/main" id="{14A76366-A8FF-44FD-E9DD-CAACED6B685B}"/>
              </a:ext>
            </a:extLst>
          </p:cNvPr>
          <p:cNvSpPr txBox="1"/>
          <p:nvPr/>
        </p:nvSpPr>
        <p:spPr>
          <a:xfrm>
            <a:off x="3114413" y="2008227"/>
            <a:ext cx="6094602" cy="3852721"/>
          </a:xfrm>
          <a:prstGeom prst="rect">
            <a:avLst/>
          </a:prstGeom>
          <a:noFill/>
        </p:spPr>
        <p:txBody>
          <a:bodyPr wrap="square">
            <a:spAutoFit/>
          </a:bodyPr>
          <a:lstStyle/>
          <a:p>
            <a:pPr>
              <a:lnSpc>
                <a:spcPct val="107000"/>
              </a:lnSpc>
              <a:spcAft>
                <a:spcPts val="800"/>
              </a:spcAft>
            </a:pPr>
            <a:r>
              <a:rPr lang="sv-SE" sz="2000" kern="100" dirty="0">
                <a:effectLst/>
                <a:ea typeface="Calibri" panose="020F0502020204030204" pitchFamily="34" charset="0"/>
                <a:cs typeface="Times New Roman" panose="02020603050405020304" pitchFamily="18" charset="0"/>
              </a:rPr>
              <a:t>Fosgen</a:t>
            </a:r>
          </a:p>
          <a:p>
            <a:pPr>
              <a:lnSpc>
                <a:spcPct val="107000"/>
              </a:lnSpc>
              <a:spcAft>
                <a:spcPts val="800"/>
              </a:spcAft>
            </a:pPr>
            <a:r>
              <a:rPr lang="sv-SE" sz="2000" kern="100" dirty="0" err="1">
                <a:effectLst/>
                <a:ea typeface="Calibri" panose="020F0502020204030204" pitchFamily="34" charset="0"/>
                <a:cs typeface="Times New Roman" panose="02020603050405020304" pitchFamily="18" charset="0"/>
              </a:rPr>
              <a:t>Isocyanater</a:t>
            </a:r>
            <a:endParaRPr lang="sv-SE" sz="2000" kern="100" dirty="0">
              <a:effectLst/>
              <a:ea typeface="Calibri" panose="020F0502020204030204" pitchFamily="34" charset="0"/>
              <a:cs typeface="Times New Roman" panose="02020603050405020304" pitchFamily="18" charset="0"/>
            </a:endParaRPr>
          </a:p>
          <a:p>
            <a:pPr>
              <a:lnSpc>
                <a:spcPct val="107000"/>
              </a:lnSpc>
              <a:spcAft>
                <a:spcPts val="800"/>
              </a:spcAft>
            </a:pPr>
            <a:r>
              <a:rPr lang="sv-SE" sz="2000" kern="100" dirty="0">
                <a:effectLst/>
                <a:ea typeface="Calibri" panose="020F0502020204030204" pitchFamily="34" charset="0"/>
                <a:cs typeface="Times New Roman" panose="02020603050405020304" pitchFamily="18" charset="0"/>
              </a:rPr>
              <a:t>Klor</a:t>
            </a:r>
          </a:p>
          <a:p>
            <a:pPr>
              <a:lnSpc>
                <a:spcPct val="107000"/>
              </a:lnSpc>
              <a:spcAft>
                <a:spcPts val="800"/>
              </a:spcAft>
            </a:pPr>
            <a:r>
              <a:rPr lang="sv-SE" sz="2000" kern="100" dirty="0">
                <a:effectLst/>
                <a:ea typeface="Calibri" panose="020F0502020204030204" pitchFamily="34" charset="0"/>
                <a:cs typeface="Times New Roman" panose="02020603050405020304" pitchFamily="18" charset="0"/>
              </a:rPr>
              <a:t>Klordioxid</a:t>
            </a:r>
          </a:p>
          <a:p>
            <a:pPr>
              <a:lnSpc>
                <a:spcPct val="107000"/>
              </a:lnSpc>
              <a:spcAft>
                <a:spcPts val="800"/>
              </a:spcAft>
            </a:pPr>
            <a:r>
              <a:rPr lang="sv-SE" sz="2000" kern="100" dirty="0">
                <a:effectLst/>
                <a:ea typeface="Calibri" panose="020F0502020204030204" pitchFamily="34" charset="0"/>
                <a:cs typeface="Times New Roman" panose="02020603050405020304" pitchFamily="18" charset="0"/>
              </a:rPr>
              <a:t>Kvicksilverånga</a:t>
            </a:r>
          </a:p>
          <a:p>
            <a:pPr>
              <a:lnSpc>
                <a:spcPct val="107000"/>
              </a:lnSpc>
              <a:spcAft>
                <a:spcPts val="800"/>
              </a:spcAft>
            </a:pPr>
            <a:r>
              <a:rPr lang="sv-SE" sz="2000" kern="100" dirty="0">
                <a:effectLst/>
                <a:ea typeface="Calibri" panose="020F0502020204030204" pitchFamily="34" charset="0"/>
                <a:cs typeface="Times New Roman" panose="02020603050405020304" pitchFamily="18" charset="0"/>
              </a:rPr>
              <a:t>Kvävedioxid</a:t>
            </a:r>
          </a:p>
          <a:p>
            <a:pPr>
              <a:lnSpc>
                <a:spcPct val="107000"/>
              </a:lnSpc>
              <a:spcAft>
                <a:spcPts val="800"/>
              </a:spcAft>
            </a:pPr>
            <a:r>
              <a:rPr lang="sv-SE" sz="2000" kern="100" dirty="0">
                <a:effectLst/>
                <a:ea typeface="Calibri" panose="020F0502020204030204" pitchFamily="34" charset="0"/>
                <a:cs typeface="Times New Roman" panose="02020603050405020304" pitchFamily="18" charset="0"/>
              </a:rPr>
              <a:t>Nitrösa gaser</a:t>
            </a:r>
          </a:p>
          <a:p>
            <a:pPr>
              <a:lnSpc>
                <a:spcPct val="107000"/>
              </a:lnSpc>
              <a:spcAft>
                <a:spcPts val="800"/>
              </a:spcAft>
            </a:pPr>
            <a:r>
              <a:rPr lang="sv-SE" sz="2000" kern="100" dirty="0">
                <a:effectLst/>
                <a:ea typeface="Calibri" panose="020F0502020204030204" pitchFamily="34" charset="0"/>
                <a:cs typeface="Times New Roman" panose="02020603050405020304" pitchFamily="18" charset="0"/>
              </a:rPr>
              <a:t>Svavelväte (vätesulfid)</a:t>
            </a:r>
          </a:p>
          <a:p>
            <a:pPr>
              <a:lnSpc>
                <a:spcPct val="107000"/>
              </a:lnSpc>
              <a:spcAft>
                <a:spcPts val="800"/>
              </a:spcAft>
            </a:pPr>
            <a:r>
              <a:rPr lang="sv-SE" sz="2000" kern="100" dirty="0" err="1">
                <a:effectLst/>
                <a:ea typeface="Calibri" panose="020F0502020204030204" pitchFamily="34" charset="0"/>
                <a:cs typeface="Times New Roman" panose="02020603050405020304" pitchFamily="18" charset="0"/>
              </a:rPr>
              <a:t>Ortoklorbensalmalononitril</a:t>
            </a:r>
            <a:r>
              <a:rPr lang="sv-SE" sz="2000" kern="100" dirty="0">
                <a:effectLst/>
                <a:ea typeface="Calibri" panose="020F0502020204030204" pitchFamily="34" charset="0"/>
                <a:cs typeface="Times New Roman" panose="02020603050405020304" pitchFamily="18" charset="0"/>
              </a:rPr>
              <a:t> (tårgas)</a:t>
            </a:r>
          </a:p>
        </p:txBody>
      </p:sp>
    </p:spTree>
    <p:extLst>
      <p:ext uri="{BB962C8B-B14F-4D97-AF65-F5344CB8AC3E}">
        <p14:creationId xmlns:p14="http://schemas.microsoft.com/office/powerpoint/2010/main" val="19632306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72517" y="59787"/>
            <a:ext cx="8229600" cy="1143000"/>
          </a:xfrm>
        </p:spPr>
        <p:txBody>
          <a:bodyPr>
            <a:noAutofit/>
          </a:bodyPr>
          <a:lstStyle/>
          <a:p>
            <a:pPr fontAlgn="base"/>
            <a:r>
              <a:rPr lang="sv-SE" sz="3200" b="1" dirty="0"/>
              <a:t>BEHANDLING Rökskada - Generell behandling</a:t>
            </a:r>
            <a:br>
              <a:rPr lang="sv-SE" sz="1200" dirty="0"/>
            </a:br>
            <a:endParaRPr lang="sv-SE" altLang="sv-SE" sz="1200" dirty="0"/>
          </a:p>
        </p:txBody>
      </p:sp>
      <p:sp>
        <p:nvSpPr>
          <p:cNvPr id="33795" name="Rectangle 3"/>
          <p:cNvSpPr>
            <a:spLocks noGrp="1" noChangeArrowheads="1"/>
          </p:cNvSpPr>
          <p:nvPr>
            <p:ph type="body" idx="1"/>
          </p:nvPr>
        </p:nvSpPr>
        <p:spPr>
          <a:xfrm>
            <a:off x="1051288" y="1415582"/>
            <a:ext cx="10684909" cy="4934884"/>
          </a:xfrm>
        </p:spPr>
        <p:txBody>
          <a:bodyPr>
            <a:noAutofit/>
          </a:bodyPr>
          <a:lstStyle/>
          <a:p>
            <a:pPr fontAlgn="base"/>
            <a:r>
              <a:rPr lang="sv-SE" sz="1600" dirty="0"/>
              <a:t>Patienter som inhalerat giftig gas eller brandrök behandlas vanligen både med kortison och </a:t>
            </a:r>
            <a:r>
              <a:rPr lang="sv-SE" sz="1600" dirty="0" err="1"/>
              <a:t>bronkdilaterande</a:t>
            </a:r>
            <a:r>
              <a:rPr lang="sv-SE" sz="1600" dirty="0"/>
              <a:t> medel i inhalation.</a:t>
            </a:r>
            <a:br>
              <a:rPr lang="sv-SE" sz="1600" dirty="0"/>
            </a:br>
            <a:r>
              <a:rPr lang="sv-SE" sz="1600" u="sng" dirty="0" err="1">
                <a:hlinkClick r:id="rId2"/>
              </a:rPr>
              <a:t>Budesonid</a:t>
            </a:r>
            <a:r>
              <a:rPr lang="sv-SE" sz="1600" dirty="0"/>
              <a:t> (</a:t>
            </a:r>
            <a:r>
              <a:rPr lang="sv-SE" sz="1600" u="sng" dirty="0" err="1">
                <a:hlinkClick r:id="rId3"/>
              </a:rPr>
              <a:t>Pulmicort</a:t>
            </a:r>
            <a:r>
              <a:rPr lang="sv-SE" sz="1600" dirty="0"/>
              <a:t>) samt </a:t>
            </a:r>
            <a:r>
              <a:rPr lang="sv-SE" sz="1600" u="sng" dirty="0" err="1">
                <a:hlinkClick r:id="rId4"/>
              </a:rPr>
              <a:t>terbutalin</a:t>
            </a:r>
            <a:r>
              <a:rPr lang="sv-SE" sz="1600" dirty="0"/>
              <a:t> (</a:t>
            </a:r>
            <a:r>
              <a:rPr lang="sv-SE" sz="1600" u="sng" dirty="0" err="1">
                <a:hlinkClick r:id="rId5"/>
              </a:rPr>
              <a:t>Bricanyl</a:t>
            </a:r>
            <a:r>
              <a:rPr lang="sv-SE" sz="1600" dirty="0"/>
              <a:t>) eller </a:t>
            </a:r>
            <a:r>
              <a:rPr lang="sv-SE" sz="1600" u="sng" dirty="0" err="1">
                <a:hlinkClick r:id="rId6"/>
              </a:rPr>
              <a:t>salbutamol</a:t>
            </a:r>
            <a:r>
              <a:rPr lang="sv-SE" sz="1600" dirty="0"/>
              <a:t> (</a:t>
            </a:r>
            <a:r>
              <a:rPr lang="sv-SE" sz="1600" u="sng" dirty="0" err="1">
                <a:hlinkClick r:id="rId7"/>
              </a:rPr>
              <a:t>Ventoline</a:t>
            </a:r>
            <a:r>
              <a:rPr lang="sv-SE" sz="1600" dirty="0"/>
              <a:t>) ges i upprepade inhalationer. </a:t>
            </a:r>
            <a:r>
              <a:rPr lang="sv-SE" sz="1600" u="sng" dirty="0" err="1">
                <a:hlinkClick r:id="rId8"/>
              </a:rPr>
              <a:t>Combivent</a:t>
            </a:r>
            <a:r>
              <a:rPr lang="sv-SE" sz="1600" dirty="0"/>
              <a:t> och</a:t>
            </a:r>
            <a:r>
              <a:rPr lang="sv-SE" sz="1600" u="sng" dirty="0">
                <a:hlinkClick r:id="rId9"/>
              </a:rPr>
              <a:t> </a:t>
            </a:r>
            <a:r>
              <a:rPr lang="sv-SE" sz="1600" u="sng" dirty="0" err="1">
                <a:hlinkClick r:id="rId9"/>
              </a:rPr>
              <a:t>Sapimol</a:t>
            </a:r>
            <a:r>
              <a:rPr lang="sv-SE" sz="1600" dirty="0"/>
              <a:t> innehåller både </a:t>
            </a:r>
            <a:r>
              <a:rPr lang="sv-SE" sz="1600" u="sng" dirty="0" err="1">
                <a:hlinkClick r:id="rId10"/>
              </a:rPr>
              <a:t>ipratropium</a:t>
            </a:r>
            <a:r>
              <a:rPr lang="sv-SE" sz="1600" dirty="0"/>
              <a:t> och </a:t>
            </a:r>
            <a:r>
              <a:rPr lang="sv-SE" sz="1600" u="sng" dirty="0" err="1">
                <a:hlinkClick r:id="rId6"/>
              </a:rPr>
              <a:t>salbutamol</a:t>
            </a:r>
            <a:r>
              <a:rPr lang="sv-SE" sz="1600" dirty="0"/>
              <a:t>. </a:t>
            </a:r>
          </a:p>
          <a:p>
            <a:pPr fontAlgn="base"/>
            <a:r>
              <a:rPr lang="sv-SE" sz="1600" dirty="0" err="1"/>
              <a:t>Kortikosteroider</a:t>
            </a:r>
            <a:r>
              <a:rPr lang="sv-SE" sz="1600" dirty="0"/>
              <a:t> kan behöva ges i upprepade doser i inhalation, ges vanligen inte systemiskt. </a:t>
            </a:r>
          </a:p>
          <a:p>
            <a:pPr fontAlgn="base"/>
            <a:r>
              <a:rPr lang="sv-SE" sz="1600" dirty="0"/>
              <a:t>Ge behandling med betastimulerare före behandlingen med </a:t>
            </a:r>
            <a:r>
              <a:rPr lang="sv-SE" sz="1600" dirty="0" err="1"/>
              <a:t>kortikosteroider</a:t>
            </a:r>
            <a:r>
              <a:rPr lang="sv-SE" sz="1600" dirty="0"/>
              <a:t> för att förbättra möjligheten för steroiderna att nå ut till fler lungsegment.</a:t>
            </a:r>
            <a:br>
              <a:rPr lang="sv-SE" sz="1600" dirty="0"/>
            </a:br>
            <a:r>
              <a:rPr lang="sv-SE" sz="1600" dirty="0"/>
              <a:t>I fall med mycket medtagna patienter är det bättre att säkra luftvägen akut genom intubation med kontrollerad andning och vård i respirator. Andningsstopp kan komma plötsligt hos en utmattad patient. Bronkoskopi bör utföras för diagnostik och </a:t>
            </a:r>
            <a:r>
              <a:rPr lang="sv-SE" sz="1600" dirty="0" err="1"/>
              <a:t>rensugning</a:t>
            </a:r>
            <a:r>
              <a:rPr lang="sv-SE" sz="1600" dirty="0"/>
              <a:t> av slem och sot. Sot i luftvägarna kan plugga igen bronkträdet och bör utförskaffas via bronkoskopi med </a:t>
            </a:r>
            <a:r>
              <a:rPr lang="sv-SE" sz="1600" dirty="0" err="1"/>
              <a:t>lavage</a:t>
            </a:r>
            <a:r>
              <a:rPr lang="sv-SE" sz="1600" dirty="0"/>
              <a:t>. Observera risken för tidigt eller sent lungödem. Vid brännskada över </a:t>
            </a:r>
            <a:r>
              <a:rPr lang="sv-SE" sz="1600" dirty="0" err="1"/>
              <a:t>jugulum</a:t>
            </a:r>
            <a:r>
              <a:rPr lang="sv-SE" sz="1600" dirty="0"/>
              <a:t> försiktighet med </a:t>
            </a:r>
            <a:r>
              <a:rPr lang="sv-SE" sz="1600" dirty="0" err="1"/>
              <a:t>tracheotomi</a:t>
            </a:r>
            <a:r>
              <a:rPr lang="sv-SE" sz="1600" dirty="0"/>
              <a:t>.</a:t>
            </a:r>
            <a:br>
              <a:rPr lang="sv-SE" sz="1600" dirty="0"/>
            </a:br>
            <a:endParaRPr lang="sv-SE" sz="1600" dirty="0"/>
          </a:p>
        </p:txBody>
      </p:sp>
    </p:spTree>
    <p:extLst>
      <p:ext uri="{BB962C8B-B14F-4D97-AF65-F5344CB8AC3E}">
        <p14:creationId xmlns:p14="http://schemas.microsoft.com/office/powerpoint/2010/main" val="190913993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72517" y="59787"/>
            <a:ext cx="8229600" cy="1143000"/>
          </a:xfrm>
        </p:spPr>
        <p:txBody>
          <a:bodyPr>
            <a:noAutofit/>
          </a:bodyPr>
          <a:lstStyle/>
          <a:p>
            <a:pPr fontAlgn="base"/>
            <a:r>
              <a:rPr lang="sv-SE" sz="3200" b="1" dirty="0"/>
              <a:t>BEHANDLING Rökskada - Generell behandling</a:t>
            </a:r>
            <a:br>
              <a:rPr lang="sv-SE" sz="1200" dirty="0"/>
            </a:br>
            <a:endParaRPr lang="sv-SE" altLang="sv-SE" sz="1200" dirty="0"/>
          </a:p>
        </p:txBody>
      </p:sp>
      <p:sp>
        <p:nvSpPr>
          <p:cNvPr id="33795" name="Rectangle 3"/>
          <p:cNvSpPr>
            <a:spLocks noGrp="1" noChangeArrowheads="1"/>
          </p:cNvSpPr>
          <p:nvPr>
            <p:ph type="body" idx="1"/>
          </p:nvPr>
        </p:nvSpPr>
        <p:spPr>
          <a:xfrm>
            <a:off x="1051288" y="1415582"/>
            <a:ext cx="10684909" cy="4934884"/>
          </a:xfrm>
        </p:spPr>
        <p:txBody>
          <a:bodyPr>
            <a:noAutofit/>
          </a:bodyPr>
          <a:lstStyle/>
          <a:p>
            <a:pPr fontAlgn="base"/>
            <a:r>
              <a:rPr lang="sv-SE" sz="1600" dirty="0"/>
              <a:t>Ge behandling med betastimulerare före behandlingen med </a:t>
            </a:r>
            <a:r>
              <a:rPr lang="sv-SE" sz="1600" dirty="0" err="1"/>
              <a:t>kortikosteroider</a:t>
            </a:r>
            <a:r>
              <a:rPr lang="sv-SE" sz="1600" dirty="0"/>
              <a:t> för att förbättra möjligheten för steroiderna att nå ut till fler lungsegment.</a:t>
            </a:r>
            <a:br>
              <a:rPr lang="sv-SE" sz="1600" dirty="0"/>
            </a:br>
            <a:r>
              <a:rPr lang="sv-SE" sz="1600" dirty="0"/>
              <a:t>I fall med mycket medtagna patienter är det bättre att säkra luftvägen akut genom intubation med kontrollerad andning och vård i respirator. </a:t>
            </a:r>
          </a:p>
          <a:p>
            <a:pPr fontAlgn="base"/>
            <a:r>
              <a:rPr lang="sv-SE" sz="1600" dirty="0"/>
              <a:t>Andningsstopp kan komma plötsligt hos en utmattad patient. </a:t>
            </a:r>
          </a:p>
          <a:p>
            <a:pPr fontAlgn="base"/>
            <a:r>
              <a:rPr lang="sv-SE" sz="1600" dirty="0"/>
              <a:t>Bronkoskopi bör utföras för diagnostik och rensugning av slem och sot. Sot i luftvägarna kan plugga igen bronkträdet och bör utförskaffas via bronkoskopi med </a:t>
            </a:r>
            <a:r>
              <a:rPr lang="sv-SE" sz="1600" dirty="0" err="1"/>
              <a:t>lavage</a:t>
            </a:r>
            <a:r>
              <a:rPr lang="sv-SE" sz="1600" dirty="0"/>
              <a:t>. </a:t>
            </a:r>
          </a:p>
          <a:p>
            <a:pPr fontAlgn="base"/>
            <a:r>
              <a:rPr lang="sv-SE" sz="1600" dirty="0"/>
              <a:t>Observera risken för tidigt eller sent lungödem. </a:t>
            </a:r>
          </a:p>
          <a:p>
            <a:pPr fontAlgn="base"/>
            <a:r>
              <a:rPr lang="sv-SE" sz="1600" dirty="0"/>
              <a:t>Vid brännskada över </a:t>
            </a:r>
            <a:r>
              <a:rPr lang="sv-SE" sz="1600" dirty="0" err="1"/>
              <a:t>jugulum</a:t>
            </a:r>
            <a:r>
              <a:rPr lang="sv-SE" sz="1600" dirty="0"/>
              <a:t> försiktighet med tracheotomi.</a:t>
            </a:r>
            <a:br>
              <a:rPr lang="sv-SE" sz="1600" dirty="0"/>
            </a:br>
            <a:endParaRPr lang="sv-SE" sz="1600" dirty="0"/>
          </a:p>
        </p:txBody>
      </p:sp>
    </p:spTree>
    <p:extLst>
      <p:ext uri="{BB962C8B-B14F-4D97-AF65-F5344CB8AC3E}">
        <p14:creationId xmlns:p14="http://schemas.microsoft.com/office/powerpoint/2010/main" val="14946130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863754" y="261123"/>
            <a:ext cx="8229600" cy="1143000"/>
          </a:xfrm>
        </p:spPr>
        <p:txBody>
          <a:bodyPr>
            <a:noAutofit/>
          </a:bodyPr>
          <a:lstStyle/>
          <a:p>
            <a:pPr fontAlgn="base"/>
            <a:r>
              <a:rPr lang="sv-SE" sz="3200" b="1" dirty="0"/>
              <a:t>Vaken patient </a:t>
            </a:r>
            <a:r>
              <a:rPr lang="sv-SE" sz="3200" dirty="0"/>
              <a:t>Lugn och ro</a:t>
            </a:r>
            <a:br>
              <a:rPr lang="sv-SE" sz="3200" dirty="0"/>
            </a:br>
            <a:br>
              <a:rPr lang="sv-SE" sz="1200" dirty="0"/>
            </a:br>
            <a:endParaRPr lang="sv-SE" altLang="sv-SE" sz="1200" dirty="0"/>
          </a:p>
        </p:txBody>
      </p:sp>
      <p:sp>
        <p:nvSpPr>
          <p:cNvPr id="33795" name="Rectangle 3"/>
          <p:cNvSpPr>
            <a:spLocks noGrp="1" noChangeArrowheads="1"/>
          </p:cNvSpPr>
          <p:nvPr>
            <p:ph type="body" idx="1"/>
          </p:nvPr>
        </p:nvSpPr>
        <p:spPr>
          <a:xfrm>
            <a:off x="2351584" y="1700808"/>
            <a:ext cx="7992888" cy="4824536"/>
          </a:xfrm>
        </p:spPr>
        <p:txBody>
          <a:bodyPr>
            <a:normAutofit lnSpcReduction="10000"/>
          </a:bodyPr>
          <a:lstStyle/>
          <a:p>
            <a:pPr fontAlgn="base"/>
            <a:endParaRPr lang="sv-SE" sz="2400" dirty="0"/>
          </a:p>
          <a:p>
            <a:pPr fontAlgn="base"/>
            <a:r>
              <a:rPr lang="sv-SE" sz="2000" dirty="0"/>
              <a:t>Efter inandning av retande gaser, giftiga gaser eller brandrök skall patienten helst vila i sittande, s k </a:t>
            </a:r>
            <a:r>
              <a:rPr lang="sv-SE" sz="2000" dirty="0" err="1"/>
              <a:t>hjärtläge</a:t>
            </a:r>
            <a:r>
              <a:rPr lang="sv-SE" sz="2000" dirty="0"/>
              <a:t>, gärna med syrgas på tättslutande mask.</a:t>
            </a:r>
          </a:p>
          <a:p>
            <a:pPr fontAlgn="base"/>
            <a:r>
              <a:rPr lang="sv-SE" sz="2000" dirty="0"/>
              <a:t>Vid kraftig exposition med svullnad av luftvägarna eller förekomst av sot bör luftvägarna inspekteras med </a:t>
            </a:r>
            <a:r>
              <a:rPr lang="sv-SE" sz="2000" dirty="0" err="1"/>
              <a:t>fiberskopi</a:t>
            </a:r>
            <a:r>
              <a:rPr lang="sv-SE" sz="2000" dirty="0"/>
              <a:t>.</a:t>
            </a:r>
          </a:p>
          <a:p>
            <a:pPr fontAlgn="base"/>
            <a:br>
              <a:rPr lang="sv-SE" sz="2400" dirty="0"/>
            </a:br>
            <a:endParaRPr lang="sv-SE" sz="2400" dirty="0"/>
          </a:p>
        </p:txBody>
      </p:sp>
    </p:spTree>
    <p:extLst>
      <p:ext uri="{BB962C8B-B14F-4D97-AF65-F5344CB8AC3E}">
        <p14:creationId xmlns:p14="http://schemas.microsoft.com/office/powerpoint/2010/main" val="84996073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A2BA6686-69C2-707C-E793-F66686FC0D55}"/>
              </a:ext>
            </a:extLst>
          </p:cNvPr>
          <p:cNvPicPr>
            <a:picLocks noChangeAspect="1"/>
          </p:cNvPicPr>
          <p:nvPr/>
        </p:nvPicPr>
        <p:blipFill>
          <a:blip r:embed="rId2"/>
          <a:stretch>
            <a:fillRect/>
          </a:stretch>
        </p:blipFill>
        <p:spPr>
          <a:xfrm>
            <a:off x="2328862" y="1533525"/>
            <a:ext cx="7534275" cy="3790950"/>
          </a:xfrm>
          <a:prstGeom prst="rect">
            <a:avLst/>
          </a:prstGeom>
        </p:spPr>
      </p:pic>
    </p:spTree>
    <p:extLst>
      <p:ext uri="{BB962C8B-B14F-4D97-AF65-F5344CB8AC3E}">
        <p14:creationId xmlns:p14="http://schemas.microsoft.com/office/powerpoint/2010/main" val="229708752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142301" y="332656"/>
            <a:ext cx="8229600" cy="1143000"/>
          </a:xfrm>
        </p:spPr>
        <p:txBody>
          <a:bodyPr>
            <a:noAutofit/>
          </a:bodyPr>
          <a:lstStyle/>
          <a:p>
            <a:pPr fontAlgn="base"/>
            <a:r>
              <a:rPr lang="sv-SE" sz="3200" b="1" dirty="0"/>
              <a:t>Medvetslös patient</a:t>
            </a:r>
            <a:br>
              <a:rPr lang="sv-SE" sz="3200" dirty="0"/>
            </a:br>
            <a:br>
              <a:rPr lang="sv-SE" sz="1200" dirty="0"/>
            </a:br>
            <a:endParaRPr lang="sv-SE" altLang="sv-SE" sz="1200" dirty="0"/>
          </a:p>
        </p:txBody>
      </p:sp>
      <p:sp>
        <p:nvSpPr>
          <p:cNvPr id="33795" name="Rectangle 3"/>
          <p:cNvSpPr>
            <a:spLocks noGrp="1" noChangeArrowheads="1"/>
          </p:cNvSpPr>
          <p:nvPr>
            <p:ph type="body" idx="1"/>
          </p:nvPr>
        </p:nvSpPr>
        <p:spPr>
          <a:xfrm>
            <a:off x="2351584" y="1700808"/>
            <a:ext cx="7992888" cy="4824536"/>
          </a:xfrm>
        </p:spPr>
        <p:txBody>
          <a:bodyPr>
            <a:noAutofit/>
          </a:bodyPr>
          <a:lstStyle/>
          <a:p>
            <a:pPr fontAlgn="base"/>
            <a:r>
              <a:rPr lang="sv-SE" sz="2000" dirty="0"/>
              <a:t>Patienten läggs i vänster sidoläge, alternativt i framstupa sidoläge.</a:t>
            </a:r>
          </a:p>
          <a:p>
            <a:pPr fontAlgn="base"/>
            <a:r>
              <a:rPr lang="sv-SE" sz="2000" dirty="0"/>
              <a:t>Initialt ges 100 % syrgas på mask och akut intubation med kontrollerad ventilation bör utföras snabbt vid medvetslöshet. </a:t>
            </a:r>
          </a:p>
          <a:p>
            <a:pPr fontAlgn="base"/>
            <a:r>
              <a:rPr lang="sv-SE" sz="2000" dirty="0"/>
              <a:t>Föreligger hjärtstillestånd efter rökgasförgiftning är det stor risk för global </a:t>
            </a:r>
            <a:r>
              <a:rPr lang="sv-SE" sz="2000" dirty="0" err="1"/>
              <a:t>anoxisk</a:t>
            </a:r>
            <a:r>
              <a:rPr lang="sv-SE" sz="2000" dirty="0"/>
              <a:t> hjärnskada.</a:t>
            </a:r>
          </a:p>
          <a:p>
            <a:pPr fontAlgn="base"/>
            <a:r>
              <a:rPr lang="sv-SE" sz="2000" dirty="0"/>
              <a:t>Vid kraftig exposition med svullnad av luftvägarna eller förekomst av sot bör luftvägarna inspekteras med </a:t>
            </a:r>
            <a:r>
              <a:rPr lang="sv-SE" sz="2000" dirty="0" err="1"/>
              <a:t>fiberbronkoskopi</a:t>
            </a:r>
            <a:r>
              <a:rPr lang="sv-SE" sz="2000" dirty="0"/>
              <a:t>, liberal indikation för intubation.</a:t>
            </a:r>
          </a:p>
          <a:p>
            <a:pPr fontAlgn="base"/>
            <a:br>
              <a:rPr lang="sv-SE" sz="2000" dirty="0"/>
            </a:br>
            <a:endParaRPr lang="sv-SE" sz="2000" dirty="0"/>
          </a:p>
        </p:txBody>
      </p:sp>
    </p:spTree>
    <p:extLst>
      <p:ext uri="{BB962C8B-B14F-4D97-AF65-F5344CB8AC3E}">
        <p14:creationId xmlns:p14="http://schemas.microsoft.com/office/powerpoint/2010/main" val="6395123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410748" y="332656"/>
            <a:ext cx="8229600" cy="1143000"/>
          </a:xfrm>
        </p:spPr>
        <p:txBody>
          <a:bodyPr>
            <a:noAutofit/>
          </a:bodyPr>
          <a:lstStyle/>
          <a:p>
            <a:pPr fontAlgn="base"/>
            <a:r>
              <a:rPr lang="sv-SE" sz="3200" b="1" dirty="0"/>
              <a:t>Syrgas</a:t>
            </a:r>
            <a:br>
              <a:rPr lang="sv-SE" sz="3200" dirty="0"/>
            </a:br>
            <a:br>
              <a:rPr lang="sv-SE" sz="1200" dirty="0"/>
            </a:br>
            <a:endParaRPr lang="sv-SE" altLang="sv-SE" sz="1200" dirty="0"/>
          </a:p>
        </p:txBody>
      </p:sp>
      <p:sp>
        <p:nvSpPr>
          <p:cNvPr id="33795" name="Rectangle 3"/>
          <p:cNvSpPr>
            <a:spLocks noGrp="1" noChangeArrowheads="1"/>
          </p:cNvSpPr>
          <p:nvPr>
            <p:ph type="body" idx="1"/>
          </p:nvPr>
        </p:nvSpPr>
        <p:spPr>
          <a:xfrm>
            <a:off x="2351584" y="1700808"/>
            <a:ext cx="9040666" cy="4741937"/>
          </a:xfrm>
        </p:spPr>
        <p:txBody>
          <a:bodyPr>
            <a:normAutofit/>
          </a:bodyPr>
          <a:lstStyle/>
          <a:p>
            <a:pPr fontAlgn="base"/>
            <a:r>
              <a:rPr lang="sv-SE" sz="2000" dirty="0"/>
              <a:t>Initialt ges 100 % syrgas på tättslutande mask med reservoarblåsa tills man bestämt CO-Hb och uteslutit allvarlig kolmonoxidförgiftning. </a:t>
            </a:r>
          </a:p>
          <a:p>
            <a:pPr fontAlgn="base"/>
            <a:r>
              <a:rPr lang="sv-SE" sz="2000" dirty="0"/>
              <a:t>Om CO-Hb är lägre än 10 % kan syrgas i fortsättningen ges via halvöppen andningsmask, </a:t>
            </a:r>
            <a:r>
              <a:rPr lang="sv-SE" sz="2000" dirty="0" err="1"/>
              <a:t>Optiflow</a:t>
            </a:r>
            <a:r>
              <a:rPr lang="sv-SE" sz="2000" dirty="0"/>
              <a:t>-system eller grimma. </a:t>
            </a:r>
          </a:p>
          <a:p>
            <a:pPr fontAlgn="base"/>
            <a:r>
              <a:rPr lang="sv-SE" sz="2000" dirty="0"/>
              <a:t>Via </a:t>
            </a:r>
            <a:r>
              <a:rPr lang="sv-SE" sz="2000" dirty="0" err="1"/>
              <a:t>näsgrimma</a:t>
            </a:r>
            <a:r>
              <a:rPr lang="sv-SE" sz="2000" dirty="0"/>
              <a:t> ges 4-6 liter/min för att nå SaO</a:t>
            </a:r>
            <a:r>
              <a:rPr lang="sv-SE" sz="2000" baseline="-25000" dirty="0"/>
              <a:t>2</a:t>
            </a:r>
            <a:r>
              <a:rPr lang="sv-SE" sz="2000" dirty="0"/>
              <a:t> ≥ 90 %. Svårigheter kan uppkomma med maskventilation när patienten har ett stort behov av hosta.</a:t>
            </a:r>
          </a:p>
          <a:p>
            <a:pPr fontAlgn="base"/>
            <a:r>
              <a:rPr lang="sv-SE" sz="2000" dirty="0"/>
              <a:t>Hostan kan dämpas med morfin och </a:t>
            </a:r>
            <a:r>
              <a:rPr lang="sv-SE" sz="2000" dirty="0" err="1"/>
              <a:t>teofyllamin</a:t>
            </a:r>
            <a:r>
              <a:rPr lang="sv-SE" sz="2000" dirty="0"/>
              <a:t>.</a:t>
            </a:r>
          </a:p>
          <a:p>
            <a:pPr fontAlgn="base"/>
            <a:endParaRPr lang="sv-SE" sz="2400" dirty="0"/>
          </a:p>
        </p:txBody>
      </p:sp>
    </p:spTree>
    <p:extLst>
      <p:ext uri="{BB962C8B-B14F-4D97-AF65-F5344CB8AC3E}">
        <p14:creationId xmlns:p14="http://schemas.microsoft.com/office/powerpoint/2010/main" val="3045824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477861" y="93343"/>
            <a:ext cx="8229600" cy="1143000"/>
          </a:xfrm>
        </p:spPr>
        <p:txBody>
          <a:bodyPr>
            <a:noAutofit/>
          </a:bodyPr>
          <a:lstStyle/>
          <a:p>
            <a:pPr fontAlgn="base"/>
            <a:r>
              <a:rPr lang="sv-SE" sz="3200" dirty="0"/>
              <a:t>Beta 2-stimulerare</a:t>
            </a:r>
            <a:br>
              <a:rPr lang="sv-SE" sz="1200" dirty="0"/>
            </a:br>
            <a:endParaRPr lang="sv-SE" altLang="sv-SE" sz="1200" dirty="0"/>
          </a:p>
        </p:txBody>
      </p:sp>
      <p:sp>
        <p:nvSpPr>
          <p:cNvPr id="33795" name="Rectangle 3"/>
          <p:cNvSpPr>
            <a:spLocks noGrp="1" noChangeArrowheads="1"/>
          </p:cNvSpPr>
          <p:nvPr>
            <p:ph type="body" idx="1"/>
          </p:nvPr>
        </p:nvSpPr>
        <p:spPr>
          <a:xfrm>
            <a:off x="1193902" y="1384183"/>
            <a:ext cx="10324182" cy="4999839"/>
          </a:xfrm>
        </p:spPr>
        <p:txBody>
          <a:bodyPr>
            <a:noAutofit/>
          </a:bodyPr>
          <a:lstStyle/>
          <a:p>
            <a:pPr fontAlgn="base"/>
            <a:r>
              <a:rPr lang="sv-SE" sz="2000" u="sng" dirty="0" err="1">
                <a:hlinkClick r:id="rId2"/>
              </a:rPr>
              <a:t>Bricanyl</a:t>
            </a:r>
            <a:r>
              <a:rPr lang="sv-SE" sz="2000" u="sng" dirty="0">
                <a:hlinkClick r:id="rId2"/>
              </a:rPr>
              <a:t> </a:t>
            </a:r>
            <a:r>
              <a:rPr lang="sv-SE" sz="2000" u="sng" dirty="0" err="1">
                <a:hlinkClick r:id="rId2"/>
              </a:rPr>
              <a:t>Turbuhaler</a:t>
            </a:r>
            <a:r>
              <a:rPr lang="sv-SE" sz="2000" dirty="0"/>
              <a:t> 0,5 mg/dos 2-3 inhalationer så snart som möjligt alternativt</a:t>
            </a:r>
          </a:p>
          <a:p>
            <a:pPr fontAlgn="base"/>
            <a:r>
              <a:rPr lang="sv-SE" sz="2000" u="sng" dirty="0" err="1">
                <a:hlinkClick r:id="rId3"/>
              </a:rPr>
              <a:t>Salbutamol</a:t>
            </a:r>
            <a:r>
              <a:rPr lang="sv-SE" sz="2000" dirty="0"/>
              <a:t> (</a:t>
            </a:r>
            <a:r>
              <a:rPr lang="sv-SE" sz="2000" u="sng" dirty="0" err="1">
                <a:hlinkClick r:id="rId4"/>
              </a:rPr>
              <a:t>Ventoline</a:t>
            </a:r>
            <a:r>
              <a:rPr lang="sv-SE" sz="2000" dirty="0"/>
              <a:t>) 5 mg/ml, 1-2 ml inhalationslösning i </a:t>
            </a:r>
            <a:r>
              <a:rPr lang="sv-SE" sz="2000" dirty="0" err="1"/>
              <a:t>nebulisator</a:t>
            </a:r>
            <a:r>
              <a:rPr lang="sv-SE" sz="2000" dirty="0"/>
              <a:t>.</a:t>
            </a:r>
          </a:p>
          <a:p>
            <a:pPr fontAlgn="base"/>
            <a:r>
              <a:rPr lang="sv-SE" sz="2000" dirty="0"/>
              <a:t>Ovanstående inhalation kan kombineras med 2 ml </a:t>
            </a:r>
            <a:r>
              <a:rPr lang="sv-SE" sz="2000" u="sng" dirty="0" err="1">
                <a:hlinkClick r:id="rId5"/>
              </a:rPr>
              <a:t>ipratropiumbromid</a:t>
            </a:r>
            <a:r>
              <a:rPr lang="sv-SE" sz="2000" dirty="0"/>
              <a:t> (</a:t>
            </a:r>
            <a:r>
              <a:rPr lang="sv-SE" sz="2000" u="sng" dirty="0" err="1">
                <a:hlinkClick r:id="rId6"/>
              </a:rPr>
              <a:t>Combivent</a:t>
            </a:r>
            <a:r>
              <a:rPr lang="sv-SE" sz="2000" dirty="0"/>
              <a:t>, </a:t>
            </a:r>
            <a:r>
              <a:rPr lang="sv-SE" sz="2000" u="sng" dirty="0" err="1">
                <a:hlinkClick r:id="rId7"/>
              </a:rPr>
              <a:t>Sapimol</a:t>
            </a:r>
            <a:r>
              <a:rPr lang="sv-SE" sz="2000" dirty="0"/>
              <a:t>, </a:t>
            </a:r>
            <a:r>
              <a:rPr lang="sv-SE" sz="2000" u="sng" dirty="0" err="1">
                <a:hlinkClick r:id="rId8"/>
              </a:rPr>
              <a:t>Atrovent</a:t>
            </a:r>
            <a:r>
              <a:rPr lang="sv-SE" sz="2000" dirty="0"/>
              <a:t>) inhalationsvätska 0,25 mg/ml vid påtaglig slemsekretion.</a:t>
            </a:r>
          </a:p>
          <a:p>
            <a:pPr fontAlgn="base"/>
            <a:r>
              <a:rPr lang="sv-SE" sz="2000" dirty="0"/>
              <a:t>Om patienten inte kan inhalera, kan beta 2-stimulerare ges parenteralt. Injektionslösning </a:t>
            </a:r>
            <a:r>
              <a:rPr lang="sv-SE" sz="2000" u="sng" dirty="0" err="1">
                <a:hlinkClick r:id="rId9"/>
              </a:rPr>
              <a:t>terbutalin</a:t>
            </a:r>
            <a:r>
              <a:rPr lang="sv-SE" sz="2000" dirty="0"/>
              <a:t> (</a:t>
            </a:r>
            <a:r>
              <a:rPr lang="sv-SE" sz="2000" u="sng" dirty="0" err="1">
                <a:hlinkClick r:id="rId10"/>
              </a:rPr>
              <a:t>Bricanyl</a:t>
            </a:r>
            <a:r>
              <a:rPr lang="sv-SE" sz="2000" dirty="0"/>
              <a:t>) 0,5 mg/ml, 0,5-1,0 ml subkutant. Vid svåra anfall spädes 1 ml av injektionslösningen med 10 ml </a:t>
            </a:r>
            <a:r>
              <a:rPr lang="sv-SE" sz="2000" dirty="0" err="1"/>
              <a:t>NaCl</a:t>
            </a:r>
            <a:r>
              <a:rPr lang="sv-SE" sz="2000" dirty="0"/>
              <a:t> och ges långsamt (över 5 minuter) intravenöst.</a:t>
            </a:r>
          </a:p>
          <a:p>
            <a:pPr fontAlgn="base"/>
            <a:br>
              <a:rPr lang="sv-SE" sz="2000" dirty="0"/>
            </a:br>
            <a:endParaRPr lang="sv-SE" sz="2000" dirty="0"/>
          </a:p>
        </p:txBody>
      </p:sp>
    </p:spTree>
    <p:extLst>
      <p:ext uri="{BB962C8B-B14F-4D97-AF65-F5344CB8AC3E}">
        <p14:creationId xmlns:p14="http://schemas.microsoft.com/office/powerpoint/2010/main" val="41776636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1050022" y="311457"/>
            <a:ext cx="8229600" cy="1143000"/>
          </a:xfrm>
        </p:spPr>
        <p:txBody>
          <a:bodyPr>
            <a:noAutofit/>
          </a:bodyPr>
          <a:lstStyle/>
          <a:p>
            <a:pPr fontAlgn="base"/>
            <a:r>
              <a:rPr lang="sv-SE" sz="3200" b="1" dirty="0"/>
              <a:t>Steroider</a:t>
            </a:r>
            <a:br>
              <a:rPr lang="sv-SE" sz="3200" dirty="0"/>
            </a:br>
            <a:br>
              <a:rPr lang="sv-SE" sz="1200" dirty="0"/>
            </a:br>
            <a:endParaRPr lang="sv-SE" altLang="sv-SE" sz="1200" dirty="0"/>
          </a:p>
        </p:txBody>
      </p:sp>
      <p:sp>
        <p:nvSpPr>
          <p:cNvPr id="33795" name="Rectangle 3"/>
          <p:cNvSpPr>
            <a:spLocks noGrp="1" noChangeArrowheads="1"/>
          </p:cNvSpPr>
          <p:nvPr>
            <p:ph type="body" idx="1"/>
          </p:nvPr>
        </p:nvSpPr>
        <p:spPr>
          <a:xfrm>
            <a:off x="945724" y="1369426"/>
            <a:ext cx="10907920" cy="4981039"/>
          </a:xfrm>
        </p:spPr>
        <p:txBody>
          <a:bodyPr>
            <a:noAutofit/>
          </a:bodyPr>
          <a:lstStyle/>
          <a:p>
            <a:pPr fontAlgn="base"/>
            <a:r>
              <a:rPr lang="sv-SE" sz="1800" dirty="0"/>
              <a:t>Indikation för kortisonbehandling föreligger om patienten har haft uttalade </a:t>
            </a:r>
            <a:r>
              <a:rPr lang="sv-SE" sz="1800" dirty="0" err="1"/>
              <a:t>retsymtom</a:t>
            </a:r>
            <a:r>
              <a:rPr lang="sv-SE" sz="1800" dirty="0"/>
              <a:t> med intensiv besvärande hosta eller andningspåverkan, obstruktivitet eller varit exponerad för fosgen eller nitrösa gaser.</a:t>
            </a:r>
          </a:p>
          <a:p>
            <a:pPr fontAlgn="base"/>
            <a:r>
              <a:rPr lang="sv-SE" sz="1800" dirty="0"/>
              <a:t>Steroider ges i första hand som inhalation via </a:t>
            </a:r>
            <a:r>
              <a:rPr lang="sv-SE" sz="1800" dirty="0" err="1"/>
              <a:t>nebulisator</a:t>
            </a:r>
            <a:r>
              <a:rPr lang="sv-SE" sz="1800" dirty="0"/>
              <a:t>. </a:t>
            </a:r>
            <a:r>
              <a:rPr lang="sv-SE" sz="1800" u="sng" dirty="0" err="1">
                <a:hlinkClick r:id="rId2"/>
              </a:rPr>
              <a:t>Budesonid</a:t>
            </a:r>
            <a:r>
              <a:rPr lang="sv-SE" sz="1800" dirty="0"/>
              <a:t> (</a:t>
            </a:r>
            <a:r>
              <a:rPr lang="sv-SE" sz="1800" u="sng" dirty="0" err="1">
                <a:hlinkClick r:id="rId3"/>
              </a:rPr>
              <a:t>Pulmicort</a:t>
            </a:r>
            <a:r>
              <a:rPr lang="sv-SE" sz="1800" dirty="0"/>
              <a:t>) suspension för </a:t>
            </a:r>
            <a:r>
              <a:rPr lang="sv-SE" sz="1800" dirty="0" err="1"/>
              <a:t>nebulisator</a:t>
            </a:r>
            <a:r>
              <a:rPr lang="sv-SE" sz="1800" dirty="0"/>
              <a:t> 2 mg x 2 (4 ml x 2).</a:t>
            </a:r>
          </a:p>
          <a:p>
            <a:pPr fontAlgn="base"/>
            <a:r>
              <a:rPr lang="sv-SE" sz="1800" dirty="0"/>
              <a:t>Vid allvarliga symtom initialt </a:t>
            </a:r>
            <a:r>
              <a:rPr lang="sv-SE" sz="1800" b="1" dirty="0"/>
              <a:t>10 inhalationer </a:t>
            </a:r>
            <a:r>
              <a:rPr lang="sv-SE" sz="1800" dirty="0"/>
              <a:t>samt vid behov 4-5 inhalationer x 1-2 inom första timmen. </a:t>
            </a:r>
          </a:p>
          <a:p>
            <a:pPr fontAlgn="base"/>
            <a:r>
              <a:rPr lang="sv-SE" sz="1800" dirty="0"/>
              <a:t>Efter varje inhalation bör man hålla andan i cirka 10 sekunder. Nästa inhalation görs efter ett par normala andetag. Vid återkommande symtom ges ytterligare 2-3 behandlingar första dygnet. Till barn halveras doserna.</a:t>
            </a:r>
          </a:p>
          <a:p>
            <a:pPr fontAlgn="base"/>
            <a:r>
              <a:rPr lang="sv-SE" sz="1800" dirty="0"/>
              <a:t>Steroidbehandling parenteralt (intravenöst) rekommenderas normalt inte. Om steroider inte kan ges i inhalation kan systemisk tillförsel övervägas (intravenöst/intramuskulärt).</a:t>
            </a:r>
          </a:p>
          <a:p>
            <a:pPr fontAlgn="base"/>
            <a:endParaRPr lang="sv-SE" sz="1800" dirty="0"/>
          </a:p>
        </p:txBody>
      </p:sp>
    </p:spTree>
    <p:extLst>
      <p:ext uri="{BB962C8B-B14F-4D97-AF65-F5344CB8AC3E}">
        <p14:creationId xmlns:p14="http://schemas.microsoft.com/office/powerpoint/2010/main" val="334297916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2BA3F91-7205-25C1-1218-B506655273A4}"/>
              </a:ext>
            </a:extLst>
          </p:cNvPr>
          <p:cNvPicPr>
            <a:picLocks noChangeAspect="1"/>
          </p:cNvPicPr>
          <p:nvPr/>
        </p:nvPicPr>
        <p:blipFill>
          <a:blip r:embed="rId2"/>
          <a:stretch>
            <a:fillRect/>
          </a:stretch>
        </p:blipFill>
        <p:spPr>
          <a:xfrm>
            <a:off x="3671491" y="0"/>
            <a:ext cx="4849018" cy="6858000"/>
          </a:xfrm>
          <a:prstGeom prst="rect">
            <a:avLst/>
          </a:prstGeom>
        </p:spPr>
      </p:pic>
    </p:spTree>
    <p:extLst>
      <p:ext uri="{BB962C8B-B14F-4D97-AF65-F5344CB8AC3E}">
        <p14:creationId xmlns:p14="http://schemas.microsoft.com/office/powerpoint/2010/main" val="30946479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143552" y="1691672"/>
            <a:ext cx="7988000" cy="4401205"/>
          </a:xfrm>
          <a:prstGeom prst="rect">
            <a:avLst/>
          </a:prstGeom>
        </p:spPr>
        <p:txBody>
          <a:bodyPr wrap="square">
            <a:spAutoFit/>
          </a:bodyPr>
          <a:lstStyle/>
          <a:p>
            <a:r>
              <a:rPr lang="sv-SE" sz="2000" dirty="0">
                <a:solidFill>
                  <a:srgbClr val="1A1A1A"/>
                </a:solidFill>
                <a:latin typeface="Calibri" panose="020F0502020204030204" pitchFamily="34" charset="0"/>
                <a:cs typeface="Calibri" panose="020F0502020204030204" pitchFamily="34" charset="0"/>
              </a:rPr>
              <a:t>Angående gaslarm på Säpo i Solna - fosgen</a:t>
            </a:r>
          </a:p>
          <a:p>
            <a:endParaRPr lang="sv-SE" sz="2000" dirty="0">
              <a:solidFill>
                <a:srgbClr val="1A1A1A"/>
              </a:solidFill>
              <a:latin typeface="Calibri" panose="020F0502020204030204" pitchFamily="34" charset="0"/>
              <a:cs typeface="Calibri" panose="020F0502020204030204" pitchFamily="34" charset="0"/>
            </a:endParaRPr>
          </a:p>
          <a:p>
            <a:r>
              <a:rPr lang="sv-SE" sz="2000" dirty="0">
                <a:solidFill>
                  <a:srgbClr val="1A1A1A"/>
                </a:solidFill>
                <a:latin typeface="Calibri" panose="020F0502020204030204" pitchFamily="34" charset="0"/>
                <a:cs typeface="Calibri" panose="020F0502020204030204" pitchFamily="34" charset="0"/>
              </a:rPr>
              <a:t>Vid 12.30-tiden på fredagen gick det initiala gaslarmet vid Säkerhetspolisens högkvarter i Solna. Larmet gällde en misstänkt gasläcka. Nu riktas misstankarna mot pågående svetsarbeten.</a:t>
            </a:r>
          </a:p>
          <a:p>
            <a:endParaRPr lang="sv-SE" sz="2000" dirty="0">
              <a:solidFill>
                <a:srgbClr val="1A1A1A"/>
              </a:solidFill>
              <a:latin typeface="Calibri" panose="020F0502020204030204" pitchFamily="34" charset="0"/>
              <a:cs typeface="Calibri" panose="020F0502020204030204" pitchFamily="34" charset="0"/>
            </a:endParaRPr>
          </a:p>
          <a:p>
            <a:r>
              <a:rPr lang="sv-SE" sz="2000" dirty="0">
                <a:solidFill>
                  <a:srgbClr val="1A1A1A"/>
                </a:solidFill>
                <a:latin typeface="Calibri" panose="020F0502020204030204" pitchFamily="34" charset="0"/>
                <a:cs typeface="Calibri" panose="020F0502020204030204" pitchFamily="34" charset="0"/>
              </a:rPr>
              <a:t>Säpos fastigheter och närliggande byggnader evakuerades. Totalt har åtta personer med symptom tagits om hand på sjukhus enligt Region Stockholm. Flera av de som förts till sjukhus är poliser som reagerat på en doft när de anlänt till platsen direkt efter larmet. </a:t>
            </a:r>
          </a:p>
          <a:p>
            <a:endParaRPr lang="sv-SE" sz="2000" dirty="0">
              <a:solidFill>
                <a:srgbClr val="1A1A1A"/>
              </a:solidFill>
              <a:latin typeface="Calibri" panose="020F0502020204030204" pitchFamily="34" charset="0"/>
              <a:cs typeface="Calibri" panose="020F0502020204030204" pitchFamily="34" charset="0"/>
            </a:endParaRPr>
          </a:p>
          <a:p>
            <a:r>
              <a:rPr lang="sv-SE" sz="2000" dirty="0">
                <a:solidFill>
                  <a:srgbClr val="1A1A1A"/>
                </a:solidFill>
                <a:latin typeface="Calibri" panose="020F0502020204030204" pitchFamily="34" charset="0"/>
                <a:cs typeface="Calibri" panose="020F0502020204030204" pitchFamily="34" charset="0"/>
              </a:rPr>
              <a:t>Polisens presstalesperson Anders Bryngelsson säger till TT att ingen ”ur allmänheten” har förts till sjukhus och han har inga uppgifter om allvarligt skadade personer.</a:t>
            </a:r>
          </a:p>
        </p:txBody>
      </p:sp>
      <p:sp>
        <p:nvSpPr>
          <p:cNvPr id="3" name="textruta 2">
            <a:extLst>
              <a:ext uri="{FF2B5EF4-FFF2-40B4-BE49-F238E27FC236}">
                <a16:creationId xmlns:a16="http://schemas.microsoft.com/office/drawing/2014/main" id="{F5BC0D73-AF3A-CE7E-AA26-97E746EAEE97}"/>
              </a:ext>
            </a:extLst>
          </p:cNvPr>
          <p:cNvSpPr txBox="1"/>
          <p:nvPr/>
        </p:nvSpPr>
        <p:spPr>
          <a:xfrm>
            <a:off x="-468461" y="456053"/>
            <a:ext cx="4572000" cy="646331"/>
          </a:xfrm>
          <a:prstGeom prst="rect">
            <a:avLst/>
          </a:prstGeom>
          <a:noFill/>
        </p:spPr>
        <p:txBody>
          <a:bodyPr wrap="square">
            <a:spAutoFit/>
          </a:bodyPr>
          <a:lstStyle/>
          <a:p>
            <a:pPr algn="ctr"/>
            <a:r>
              <a:rPr lang="sv-SE" sz="3600" kern="0" cap="all" dirty="0">
                <a:solidFill>
                  <a:srgbClr val="333333"/>
                </a:solidFill>
                <a:ea typeface="Times New Roman" panose="02020603050405020304" pitchFamily="18" charset="0"/>
                <a:cs typeface="Times New Roman" panose="02020603050405020304" pitchFamily="18" charset="0"/>
              </a:rPr>
              <a:t>FOSGEN</a:t>
            </a:r>
            <a:endParaRPr lang="sv-SE" sz="3600" dirty="0"/>
          </a:p>
        </p:txBody>
      </p:sp>
    </p:spTree>
    <p:extLst>
      <p:ext uri="{BB962C8B-B14F-4D97-AF65-F5344CB8AC3E}">
        <p14:creationId xmlns:p14="http://schemas.microsoft.com/office/powerpoint/2010/main" val="217031826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1524000" y="952500"/>
            <a:ext cx="9144000" cy="4953000"/>
          </a:xfrm>
          <a:prstGeom prst="rect">
            <a:avLst/>
          </a:prstGeom>
        </p:spPr>
      </p:pic>
    </p:spTree>
    <p:extLst>
      <p:ext uri="{BB962C8B-B14F-4D97-AF65-F5344CB8AC3E}">
        <p14:creationId xmlns:p14="http://schemas.microsoft.com/office/powerpoint/2010/main" val="29176885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189272" y="1621953"/>
            <a:ext cx="8554928" cy="4708981"/>
          </a:xfrm>
          <a:prstGeom prst="rect">
            <a:avLst/>
          </a:prstGeom>
        </p:spPr>
        <p:txBody>
          <a:bodyPr wrap="square">
            <a:spAutoFit/>
          </a:bodyPr>
          <a:lstStyle/>
          <a:p>
            <a:r>
              <a:rPr lang="sv-SE" sz="2000" dirty="0">
                <a:solidFill>
                  <a:srgbClr val="1A1A1A"/>
                </a:solidFill>
                <a:latin typeface="Calibri" panose="020F0502020204030204" pitchFamily="34" charset="0"/>
                <a:cs typeface="Calibri" panose="020F0502020204030204" pitchFamily="34" charset="0"/>
              </a:rPr>
              <a:t>Sensorer på byggnadens tak ska ha gett utslag på den mycket giftiga gasen fosgen, enligt uppgifter till flera medier. </a:t>
            </a:r>
          </a:p>
          <a:p>
            <a:endParaRPr lang="sv-SE" sz="2000" dirty="0">
              <a:solidFill>
                <a:srgbClr val="1A1A1A"/>
              </a:solidFill>
              <a:latin typeface="Calibri" panose="020F0502020204030204" pitchFamily="34" charset="0"/>
              <a:cs typeface="Calibri" panose="020F0502020204030204" pitchFamily="34" charset="0"/>
            </a:endParaRPr>
          </a:p>
          <a:p>
            <a:r>
              <a:rPr lang="sv-SE" sz="2000" dirty="0">
                <a:solidFill>
                  <a:srgbClr val="1A1A1A"/>
                </a:solidFill>
                <a:latin typeface="Calibri" panose="020F0502020204030204" pitchFamily="34" charset="0"/>
                <a:cs typeface="Calibri" panose="020F0502020204030204" pitchFamily="34" charset="0"/>
              </a:rPr>
              <a:t>Uppgifterna har i dagsläget inte bekräftats av polis, som från sin sida säger att det saknas bevis på att ett gasutsläpp över </a:t>
            </a:r>
            <a:r>
              <a:rPr lang="sv-SE" sz="2000" dirty="0" err="1">
                <a:solidFill>
                  <a:srgbClr val="1A1A1A"/>
                </a:solidFill>
                <a:latin typeface="Calibri" panose="020F0502020204030204" pitchFamily="34" charset="0"/>
                <a:cs typeface="Calibri" panose="020F0502020204030204" pitchFamily="34" charset="0"/>
              </a:rPr>
              <a:t>huvudtaget</a:t>
            </a:r>
            <a:r>
              <a:rPr lang="sv-SE" sz="2000" dirty="0">
                <a:solidFill>
                  <a:srgbClr val="1A1A1A"/>
                </a:solidFill>
                <a:latin typeface="Calibri" panose="020F0502020204030204" pitchFamily="34" charset="0"/>
                <a:cs typeface="Calibri" panose="020F0502020204030204" pitchFamily="34" charset="0"/>
              </a:rPr>
              <a:t> har ägt rum.</a:t>
            </a:r>
          </a:p>
          <a:p>
            <a:endParaRPr lang="sv-SE" sz="2000" dirty="0">
              <a:solidFill>
                <a:srgbClr val="1A1A1A"/>
              </a:solidFill>
              <a:latin typeface="Calibri" panose="020F0502020204030204" pitchFamily="34" charset="0"/>
              <a:cs typeface="Calibri" panose="020F0502020204030204" pitchFamily="34" charset="0"/>
            </a:endParaRPr>
          </a:p>
          <a:p>
            <a:r>
              <a:rPr lang="sv-SE" sz="2000" dirty="0">
                <a:solidFill>
                  <a:srgbClr val="1A1A1A"/>
                </a:solidFill>
                <a:latin typeface="Calibri" panose="020F0502020204030204" pitchFamily="34" charset="0"/>
                <a:cs typeface="Calibri" panose="020F0502020204030204" pitchFamily="34" charset="0"/>
              </a:rPr>
              <a:t>Säpo skriver på sin hemsida att räddningstjänsten konstaterade att det ”inte fanns någon gas varken inne i lokalerna eller utanför byggnaden.”</a:t>
            </a:r>
          </a:p>
          <a:p>
            <a:endParaRPr lang="sv-SE" sz="2000" dirty="0">
              <a:solidFill>
                <a:srgbClr val="1A1A1A"/>
              </a:solidFill>
              <a:latin typeface="Calibri" panose="020F0502020204030204" pitchFamily="34" charset="0"/>
              <a:cs typeface="Calibri" panose="020F0502020204030204" pitchFamily="34" charset="0"/>
            </a:endParaRPr>
          </a:p>
          <a:p>
            <a:r>
              <a:rPr lang="sv-SE" sz="2000" dirty="0">
                <a:solidFill>
                  <a:srgbClr val="1A1A1A"/>
                </a:solidFill>
                <a:latin typeface="Calibri" panose="020F0502020204030204" pitchFamily="34" charset="0"/>
                <a:cs typeface="Calibri" panose="020F0502020204030204" pitchFamily="34" charset="0"/>
              </a:rPr>
              <a:t>Det spekuleras om orsaker till larmet. En teori som tagit fäste hos ett flertal medier är att utsläppet härstammar från svetsarbeten i eller i närheten av byggnaden.</a:t>
            </a:r>
          </a:p>
          <a:p>
            <a:r>
              <a:rPr lang="sv-SE" sz="2000" i="1" dirty="0">
                <a:solidFill>
                  <a:srgbClr val="1A1A1A"/>
                </a:solidFill>
                <a:latin typeface="Calibri" panose="020F0502020204030204" pitchFamily="34" charset="0"/>
                <a:cs typeface="Calibri" panose="020F0502020204030204" pitchFamily="34" charset="0"/>
              </a:rPr>
              <a:t>Svetsning i sig kan inte ge upphov till fosgen. Svetsning som utförs korrekt kan aldrig ge upphov till fosgen. Svetsning som utförs i icke kontrollerade miljöer på ett felaktigt vis kan dock ge upphov till fosgen i mycket små mängder. </a:t>
            </a:r>
            <a:endParaRPr lang="sv-SE" sz="2000" dirty="0">
              <a:solidFill>
                <a:srgbClr val="1A1A1A"/>
              </a:solidFill>
              <a:latin typeface="Calibri" panose="020F0502020204030204" pitchFamily="34" charset="0"/>
              <a:cs typeface="Calibri" panose="020F0502020204030204" pitchFamily="34" charset="0"/>
            </a:endParaRPr>
          </a:p>
        </p:txBody>
      </p:sp>
      <p:sp>
        <p:nvSpPr>
          <p:cNvPr id="3" name="textruta 2">
            <a:extLst>
              <a:ext uri="{FF2B5EF4-FFF2-40B4-BE49-F238E27FC236}">
                <a16:creationId xmlns:a16="http://schemas.microsoft.com/office/drawing/2014/main" id="{F5BC0D73-AF3A-CE7E-AA26-97E746EAEE97}"/>
              </a:ext>
            </a:extLst>
          </p:cNvPr>
          <p:cNvSpPr txBox="1"/>
          <p:nvPr/>
        </p:nvSpPr>
        <p:spPr>
          <a:xfrm>
            <a:off x="-468461" y="456053"/>
            <a:ext cx="4572000" cy="646331"/>
          </a:xfrm>
          <a:prstGeom prst="rect">
            <a:avLst/>
          </a:prstGeom>
          <a:noFill/>
        </p:spPr>
        <p:txBody>
          <a:bodyPr wrap="square">
            <a:spAutoFit/>
          </a:bodyPr>
          <a:lstStyle/>
          <a:p>
            <a:pPr algn="ctr"/>
            <a:r>
              <a:rPr lang="sv-SE" sz="3600" kern="0" cap="all" dirty="0">
                <a:solidFill>
                  <a:srgbClr val="333333"/>
                </a:solidFill>
                <a:ea typeface="Times New Roman" panose="02020603050405020304" pitchFamily="18" charset="0"/>
                <a:cs typeface="Times New Roman" panose="02020603050405020304" pitchFamily="18" charset="0"/>
              </a:rPr>
              <a:t>FOSGEN</a:t>
            </a:r>
            <a:endParaRPr lang="sv-SE" sz="3600" dirty="0"/>
          </a:p>
        </p:txBody>
      </p:sp>
    </p:spTree>
    <p:extLst>
      <p:ext uri="{BB962C8B-B14F-4D97-AF65-F5344CB8AC3E}">
        <p14:creationId xmlns:p14="http://schemas.microsoft.com/office/powerpoint/2010/main" val="261474064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53EF2697-7790-7D02-CE16-8C6C2B63B6ED}"/>
              </a:ext>
            </a:extLst>
          </p:cNvPr>
          <p:cNvSpPr txBox="1"/>
          <p:nvPr/>
        </p:nvSpPr>
        <p:spPr>
          <a:xfrm>
            <a:off x="1967092" y="1102384"/>
            <a:ext cx="8770815" cy="5520357"/>
          </a:xfrm>
          <a:prstGeom prst="rect">
            <a:avLst/>
          </a:prstGeom>
          <a:noFill/>
        </p:spPr>
        <p:txBody>
          <a:bodyPr wrap="square">
            <a:spAutoFit/>
          </a:bodyPr>
          <a:lstStyle/>
          <a:p>
            <a:pPr fontAlgn="base">
              <a:lnSpc>
                <a:spcPts val="2850"/>
              </a:lnSpc>
              <a:spcAft>
                <a:spcPts val="800"/>
              </a:spcAft>
            </a:pP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En kondenserad mycket giftig retande gas</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Calibri" panose="020F0502020204030204" pitchFamily="34" charset="0"/>
                <a:cs typeface="Times New Roman" panose="02020603050405020304" pitchFamily="18" charset="0"/>
              </a:rPr>
              <a:t>Användes som kemisk stridsgas under första världskriget (85 000 döda)</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Calibri" panose="020F0502020204030204" pitchFamily="34" charset="0"/>
                <a:cs typeface="Times New Roman" panose="02020603050405020304" pitchFamily="18" charset="0"/>
              </a:rPr>
              <a:t>6-10 ggr mer potent än klorgas</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Hög toxicitet vid inandning</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Används inom kemisk industri för att framställa plaster och insekticider</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I kontakt med luft bildas ett vitt moln</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Calibri" panose="020F0502020204030204" pitchFamily="34" charset="0"/>
                <a:cs typeface="Times New Roman" panose="02020603050405020304" pitchFamily="18" charset="0"/>
              </a:rPr>
              <a:t>Gasen är flyktig</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Luktar som nyslaget hö</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Låg löslighet ger symptom från nedre luftvägarna och mindre från övre luftvägarna</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Toxiskt lungödem som kan komma efter ett fritt intervall på 24-48 h</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Patienter bör övervakas 48 timmar</a:t>
            </a: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F5BC0D73-AF3A-CE7E-AA26-97E746EAEE97}"/>
              </a:ext>
            </a:extLst>
          </p:cNvPr>
          <p:cNvSpPr txBox="1"/>
          <p:nvPr/>
        </p:nvSpPr>
        <p:spPr>
          <a:xfrm>
            <a:off x="-468461" y="456053"/>
            <a:ext cx="4572000" cy="646331"/>
          </a:xfrm>
          <a:prstGeom prst="rect">
            <a:avLst/>
          </a:prstGeom>
          <a:noFill/>
        </p:spPr>
        <p:txBody>
          <a:bodyPr wrap="square">
            <a:spAutoFit/>
          </a:bodyPr>
          <a:lstStyle/>
          <a:p>
            <a:pPr algn="ctr"/>
            <a:r>
              <a:rPr lang="sv-SE" sz="3600" kern="0" cap="all" dirty="0">
                <a:solidFill>
                  <a:srgbClr val="333333"/>
                </a:solidFill>
                <a:ea typeface="Times New Roman" panose="02020603050405020304" pitchFamily="18" charset="0"/>
                <a:cs typeface="Times New Roman" panose="02020603050405020304" pitchFamily="18" charset="0"/>
              </a:rPr>
              <a:t>FOSGEN</a:t>
            </a:r>
            <a:endParaRPr lang="sv-SE" sz="3600" dirty="0"/>
          </a:p>
        </p:txBody>
      </p:sp>
    </p:spTree>
    <p:extLst>
      <p:ext uri="{BB962C8B-B14F-4D97-AF65-F5344CB8AC3E}">
        <p14:creationId xmlns:p14="http://schemas.microsoft.com/office/powerpoint/2010/main" val="150830703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53EF2697-7790-7D02-CE16-8C6C2B63B6ED}"/>
              </a:ext>
            </a:extLst>
          </p:cNvPr>
          <p:cNvSpPr txBox="1"/>
          <p:nvPr/>
        </p:nvSpPr>
        <p:spPr>
          <a:xfrm>
            <a:off x="1967092" y="1779040"/>
            <a:ext cx="8770815" cy="3916841"/>
          </a:xfrm>
          <a:prstGeom prst="rect">
            <a:avLst/>
          </a:prstGeom>
          <a:noFill/>
        </p:spPr>
        <p:txBody>
          <a:bodyPr wrap="square">
            <a:spAutoFit/>
          </a:bodyPr>
          <a:lstStyle/>
          <a:p>
            <a:pPr fontAlgn="base">
              <a:lnSpc>
                <a:spcPts val="2850"/>
              </a:lnSpc>
              <a:spcAft>
                <a:spcPts val="800"/>
              </a:spcAft>
            </a:pP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b="0" i="0" dirty="0">
                <a:solidFill>
                  <a:srgbClr val="202124"/>
                </a:solidFill>
                <a:effectLst/>
              </a:rPr>
              <a:t>Fosgen i koncentrationer på 3-5 ppm orsakar irritation i ögon och svalg vid hosta</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b="0" i="0" dirty="0">
                <a:solidFill>
                  <a:srgbClr val="202124"/>
                </a:solidFill>
                <a:effectLst/>
              </a:rPr>
              <a:t>Exponering vid 25 ppm i 30–60 minuter är farligt</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b="0" i="0" dirty="0">
                <a:solidFill>
                  <a:srgbClr val="202124"/>
                </a:solidFill>
                <a:effectLst/>
              </a:rPr>
              <a:t>Kort exponering vid 50 ppm kan snabbt vara dödligt</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b="0" i="0" dirty="0">
                <a:solidFill>
                  <a:srgbClr val="202124"/>
                </a:solidFill>
                <a:effectLst/>
              </a:rPr>
              <a:t>Den lagliga luftburna tillåtna exponeringsgränsen (PEL) är 0,1 ppm i genomsnitt över ett 8-timmars arbetsskift. </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b="0" i="0" dirty="0">
                <a:solidFill>
                  <a:srgbClr val="202124"/>
                </a:solidFill>
                <a:effectLst/>
              </a:rPr>
              <a:t>NIOSH: Den rekommenderade gränsen för luftburen exponering är 0,1 ppm i genomsnitt över ett 10-timmars arbetsskift och 0,2 ppm, som inte får överskridas under någon 15 minuters arbetsperiod.</a:t>
            </a:r>
            <a:endParaRPr lang="en-US" sz="2000" b="0" i="0" dirty="0">
              <a:solidFill>
                <a:srgbClr val="202124"/>
              </a:solidFill>
              <a:effectLst/>
            </a:endParaRPr>
          </a:p>
        </p:txBody>
      </p:sp>
      <p:sp>
        <p:nvSpPr>
          <p:cNvPr id="4" name="textruta 3">
            <a:extLst>
              <a:ext uri="{FF2B5EF4-FFF2-40B4-BE49-F238E27FC236}">
                <a16:creationId xmlns:a16="http://schemas.microsoft.com/office/drawing/2014/main" id="{F5BC0D73-AF3A-CE7E-AA26-97E746EAEE97}"/>
              </a:ext>
            </a:extLst>
          </p:cNvPr>
          <p:cNvSpPr txBox="1"/>
          <p:nvPr/>
        </p:nvSpPr>
        <p:spPr>
          <a:xfrm>
            <a:off x="-468461" y="456053"/>
            <a:ext cx="4572000" cy="646331"/>
          </a:xfrm>
          <a:prstGeom prst="rect">
            <a:avLst/>
          </a:prstGeom>
          <a:noFill/>
        </p:spPr>
        <p:txBody>
          <a:bodyPr wrap="square">
            <a:spAutoFit/>
          </a:bodyPr>
          <a:lstStyle/>
          <a:p>
            <a:pPr algn="ctr"/>
            <a:r>
              <a:rPr lang="sv-SE" sz="3600" kern="0" cap="all" dirty="0">
                <a:solidFill>
                  <a:srgbClr val="333333"/>
                </a:solidFill>
                <a:ea typeface="Times New Roman" panose="02020603050405020304" pitchFamily="18" charset="0"/>
                <a:cs typeface="Times New Roman" panose="02020603050405020304" pitchFamily="18" charset="0"/>
              </a:rPr>
              <a:t>FOSGEN</a:t>
            </a:r>
            <a:endParaRPr lang="sv-SE" sz="3600" dirty="0"/>
          </a:p>
        </p:txBody>
      </p:sp>
    </p:spTree>
    <p:extLst>
      <p:ext uri="{BB962C8B-B14F-4D97-AF65-F5344CB8AC3E}">
        <p14:creationId xmlns:p14="http://schemas.microsoft.com/office/powerpoint/2010/main" val="6040231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CF4FC63F-526B-CA0C-2B50-CC73CA4269AA}"/>
              </a:ext>
            </a:extLst>
          </p:cNvPr>
          <p:cNvSpPr txBox="1"/>
          <p:nvPr/>
        </p:nvSpPr>
        <p:spPr>
          <a:xfrm>
            <a:off x="2783632" y="2305673"/>
            <a:ext cx="7631285" cy="2783711"/>
          </a:xfrm>
          <a:prstGeom prst="rect">
            <a:avLst/>
          </a:prstGeom>
          <a:noFill/>
        </p:spPr>
        <p:txBody>
          <a:bodyPr wrap="square">
            <a:spAutoFit/>
          </a:bodyPr>
          <a:lstStyle/>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Behandling som vid retande gaser</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err="1">
                <a:solidFill>
                  <a:srgbClr val="333333"/>
                </a:solidFill>
                <a:ea typeface="Times New Roman" panose="02020603050405020304" pitchFamily="18" charset="0"/>
                <a:cs typeface="Times New Roman" panose="02020603050405020304" pitchFamily="18" charset="0"/>
              </a:rPr>
              <a:t>Bronkdilaterare</a:t>
            </a:r>
            <a:r>
              <a:rPr lang="sv-SE" sz="2000" kern="0" dirty="0">
                <a:solidFill>
                  <a:srgbClr val="333333"/>
                </a:solidFill>
                <a:ea typeface="Times New Roman" panose="02020603050405020304" pitchFamily="18" charset="0"/>
                <a:cs typeface="Times New Roman" panose="02020603050405020304" pitchFamily="18" charset="0"/>
              </a:rPr>
              <a:t> och kortison i inhalation bör ges liberalt</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Vid utveckling av ARDS-bild på lungorna utvecklas snabbt </a:t>
            </a:r>
            <a:r>
              <a:rPr lang="sv-SE" sz="2000" kern="0" dirty="0" err="1">
                <a:solidFill>
                  <a:srgbClr val="333333"/>
                </a:solidFill>
                <a:ea typeface="Times New Roman" panose="02020603050405020304" pitchFamily="18" charset="0"/>
                <a:cs typeface="Times New Roman" panose="02020603050405020304" pitchFamily="18" charset="0"/>
              </a:rPr>
              <a:t>pulmonell</a:t>
            </a:r>
            <a:r>
              <a:rPr lang="sv-SE" sz="2000" kern="0" dirty="0">
                <a:solidFill>
                  <a:srgbClr val="333333"/>
                </a:solidFill>
                <a:ea typeface="Times New Roman" panose="02020603050405020304" pitchFamily="18" charset="0"/>
                <a:cs typeface="Times New Roman" panose="02020603050405020304" pitchFamily="18" charset="0"/>
              </a:rPr>
              <a:t> hypertension</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Kraftigt ökad </a:t>
            </a:r>
            <a:r>
              <a:rPr lang="sv-SE" sz="2000" kern="0" dirty="0" err="1">
                <a:solidFill>
                  <a:srgbClr val="333333"/>
                </a:solidFill>
                <a:ea typeface="Times New Roman" panose="02020603050405020304" pitchFamily="18" charset="0"/>
                <a:cs typeface="Times New Roman" panose="02020603050405020304" pitchFamily="18" charset="0"/>
              </a:rPr>
              <a:t>pulmonell</a:t>
            </a:r>
            <a:r>
              <a:rPr lang="sv-SE" sz="2000" kern="0" dirty="0">
                <a:solidFill>
                  <a:srgbClr val="333333"/>
                </a:solidFill>
                <a:ea typeface="Times New Roman" panose="02020603050405020304" pitchFamily="18" charset="0"/>
                <a:cs typeface="Times New Roman" panose="02020603050405020304" pitchFamily="18" charset="0"/>
              </a:rPr>
              <a:t> vaskulär resistans (PVR)</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Behandla med </a:t>
            </a:r>
            <a:r>
              <a:rPr lang="sv-SE" sz="2000" kern="0" dirty="0" err="1">
                <a:solidFill>
                  <a:srgbClr val="333333"/>
                </a:solidFill>
                <a:ea typeface="Times New Roman" panose="02020603050405020304" pitchFamily="18" charset="0"/>
                <a:cs typeface="Times New Roman" panose="02020603050405020304" pitchFamily="18" charset="0"/>
              </a:rPr>
              <a:t>Nitric</a:t>
            </a:r>
            <a:r>
              <a:rPr lang="sv-SE" sz="2000" kern="0" dirty="0">
                <a:solidFill>
                  <a:srgbClr val="333333"/>
                </a:solidFill>
                <a:ea typeface="Times New Roman" panose="02020603050405020304" pitchFamily="18" charset="0"/>
                <a:cs typeface="Times New Roman" panose="02020603050405020304" pitchFamily="18" charset="0"/>
              </a:rPr>
              <a:t> </a:t>
            </a:r>
            <a:r>
              <a:rPr lang="sv-SE" sz="2000" kern="0" dirty="0" err="1">
                <a:solidFill>
                  <a:srgbClr val="333333"/>
                </a:solidFill>
                <a:ea typeface="Times New Roman" panose="02020603050405020304" pitchFamily="18" charset="0"/>
                <a:cs typeface="Times New Roman" panose="02020603050405020304" pitchFamily="18" charset="0"/>
              </a:rPr>
              <a:t>Oxide</a:t>
            </a:r>
            <a:r>
              <a:rPr lang="sv-SE" sz="2000" kern="0" dirty="0">
                <a:solidFill>
                  <a:srgbClr val="333333"/>
                </a:solidFill>
                <a:ea typeface="Times New Roman" panose="02020603050405020304" pitchFamily="18" charset="0"/>
                <a:cs typeface="Times New Roman" panose="02020603050405020304" pitchFamily="18" charset="0"/>
              </a:rPr>
              <a:t> (NO), </a:t>
            </a:r>
            <a:r>
              <a:rPr lang="sv-SE" sz="2000" kern="0" dirty="0" err="1">
                <a:solidFill>
                  <a:srgbClr val="333333"/>
                </a:solidFill>
                <a:ea typeface="Times New Roman" panose="02020603050405020304" pitchFamily="18" charset="0"/>
                <a:cs typeface="Times New Roman" panose="02020603050405020304" pitchFamily="18" charset="0"/>
              </a:rPr>
              <a:t>prostacyklin</a:t>
            </a:r>
            <a:r>
              <a:rPr lang="sv-SE" sz="2000" kern="0" dirty="0">
                <a:solidFill>
                  <a:srgbClr val="333333"/>
                </a:solidFill>
                <a:ea typeface="Times New Roman" panose="02020603050405020304" pitchFamily="18" charset="0"/>
                <a:cs typeface="Times New Roman" panose="02020603050405020304" pitchFamily="18" charset="0"/>
              </a:rPr>
              <a:t> (</a:t>
            </a:r>
            <a:r>
              <a:rPr lang="sv-SE" sz="2000" kern="0" dirty="0" err="1">
                <a:solidFill>
                  <a:srgbClr val="333333"/>
                </a:solidFill>
                <a:ea typeface="Times New Roman" panose="02020603050405020304" pitchFamily="18" charset="0"/>
                <a:cs typeface="Times New Roman" panose="02020603050405020304" pitchFamily="18" charset="0"/>
              </a:rPr>
              <a:t>epoprostenol</a:t>
            </a:r>
            <a:r>
              <a:rPr lang="sv-SE" sz="2000" kern="0" dirty="0">
                <a:solidFill>
                  <a:srgbClr val="333333"/>
                </a:solidFill>
                <a:ea typeface="Times New Roman" panose="02020603050405020304" pitchFamily="18" charset="0"/>
                <a:cs typeface="Times New Roman" panose="02020603050405020304" pitchFamily="18" charset="0"/>
              </a:rPr>
              <a:t> – </a:t>
            </a:r>
            <a:r>
              <a:rPr lang="sv-SE" sz="2000" kern="0" dirty="0" err="1">
                <a:solidFill>
                  <a:srgbClr val="333333"/>
                </a:solidFill>
                <a:ea typeface="Times New Roman" panose="02020603050405020304" pitchFamily="18" charset="0"/>
                <a:cs typeface="Times New Roman" panose="02020603050405020304" pitchFamily="18" charset="0"/>
              </a:rPr>
              <a:t>Flolan</a:t>
            </a:r>
            <a:r>
              <a:rPr lang="sv-SE" sz="2000" kern="0" dirty="0">
                <a:solidFill>
                  <a:srgbClr val="333333"/>
                </a:solidFill>
                <a:ea typeface="Times New Roman" panose="02020603050405020304" pitchFamily="18" charset="0"/>
                <a:cs typeface="Times New Roman" panose="02020603050405020304" pitchFamily="18" charset="0"/>
              </a:rPr>
              <a:t>) eller </a:t>
            </a:r>
            <a:r>
              <a:rPr lang="sv-SE" sz="2000" kern="0" dirty="0" err="1">
                <a:solidFill>
                  <a:srgbClr val="333333"/>
                </a:solidFill>
                <a:ea typeface="Times New Roman" panose="02020603050405020304" pitchFamily="18" charset="0"/>
                <a:cs typeface="Times New Roman" panose="02020603050405020304" pitchFamily="18" charset="0"/>
              </a:rPr>
              <a:t>bosentan</a:t>
            </a:r>
            <a:r>
              <a:rPr lang="sv-SE" sz="2000" kern="0" dirty="0">
                <a:solidFill>
                  <a:srgbClr val="333333"/>
                </a:solidFill>
                <a:ea typeface="Times New Roman" panose="02020603050405020304" pitchFamily="18" charset="0"/>
                <a:cs typeface="Times New Roman" panose="02020603050405020304" pitchFamily="18" charset="0"/>
              </a:rPr>
              <a:t> (</a:t>
            </a:r>
            <a:r>
              <a:rPr lang="sv-SE" sz="2000" kern="0" dirty="0" err="1">
                <a:solidFill>
                  <a:srgbClr val="333333"/>
                </a:solidFill>
                <a:ea typeface="Times New Roman" panose="02020603050405020304" pitchFamily="18" charset="0"/>
                <a:cs typeface="Times New Roman" panose="02020603050405020304" pitchFamily="18" charset="0"/>
              </a:rPr>
              <a:t>Tracleer</a:t>
            </a:r>
            <a:r>
              <a:rPr lang="sv-SE" sz="2000" kern="0" dirty="0">
                <a:solidFill>
                  <a:srgbClr val="333333"/>
                </a:solidFill>
                <a:ea typeface="Times New Roman" panose="02020603050405020304" pitchFamily="18" charset="0"/>
                <a:cs typeface="Times New Roman" panose="02020603050405020304" pitchFamily="18" charset="0"/>
              </a:rPr>
              <a:t>)</a:t>
            </a: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8AE21B9A-46EB-37F5-2857-0DD6E22A83B1}"/>
              </a:ext>
            </a:extLst>
          </p:cNvPr>
          <p:cNvSpPr txBox="1"/>
          <p:nvPr/>
        </p:nvSpPr>
        <p:spPr>
          <a:xfrm>
            <a:off x="2206946" y="587932"/>
            <a:ext cx="7778107" cy="427681"/>
          </a:xfrm>
          <a:prstGeom prst="rect">
            <a:avLst/>
          </a:prstGeom>
          <a:noFill/>
        </p:spPr>
        <p:txBody>
          <a:bodyPr wrap="square">
            <a:spAutoFit/>
          </a:bodyPr>
          <a:lstStyle/>
          <a:p>
            <a:pPr algn="ctr" fontAlgn="base">
              <a:lnSpc>
                <a:spcPts val="2400"/>
              </a:lnSpc>
              <a:spcAft>
                <a:spcPts val="600"/>
              </a:spcAft>
            </a:pPr>
            <a:r>
              <a:rPr lang="sv-SE" sz="3600" kern="0" dirty="0">
                <a:solidFill>
                  <a:srgbClr val="333333"/>
                </a:solidFill>
                <a:ea typeface="Times New Roman" panose="02020603050405020304" pitchFamily="18" charset="0"/>
                <a:cs typeface="Times New Roman" panose="02020603050405020304" pitchFamily="18" charset="0"/>
              </a:rPr>
              <a:t>Behandling efter skada av fosgen</a:t>
            </a:r>
            <a:endParaRPr lang="sv-SE"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477211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919EFFEB-B659-78E7-60C4-DBDA0224E200}"/>
              </a:ext>
            </a:extLst>
          </p:cNvPr>
          <p:cNvPicPr>
            <a:picLocks noChangeAspect="1"/>
          </p:cNvPicPr>
          <p:nvPr/>
        </p:nvPicPr>
        <p:blipFill>
          <a:blip r:embed="rId2"/>
          <a:stretch>
            <a:fillRect/>
          </a:stretch>
        </p:blipFill>
        <p:spPr>
          <a:xfrm>
            <a:off x="2928938" y="620688"/>
            <a:ext cx="6334125" cy="5829300"/>
          </a:xfrm>
          <a:prstGeom prst="rect">
            <a:avLst/>
          </a:prstGeom>
        </p:spPr>
      </p:pic>
    </p:spTree>
    <p:extLst>
      <p:ext uri="{BB962C8B-B14F-4D97-AF65-F5344CB8AC3E}">
        <p14:creationId xmlns:p14="http://schemas.microsoft.com/office/powerpoint/2010/main" val="7789015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328672" y="1584800"/>
            <a:ext cx="5526360" cy="1938992"/>
          </a:xfrm>
          <a:prstGeom prst="rect">
            <a:avLst/>
          </a:prstGeom>
        </p:spPr>
        <p:txBody>
          <a:bodyPr wrap="square">
            <a:spAutoFit/>
          </a:bodyPr>
          <a:lstStyle/>
          <a:p>
            <a:r>
              <a:rPr lang="sv-SE" sz="2000" dirty="0">
                <a:solidFill>
                  <a:srgbClr val="202124"/>
                </a:solidFill>
                <a:latin typeface="Calibri" panose="020F0502020204030204" pitchFamily="34" charset="0"/>
                <a:cs typeface="Calibri" panose="020F0502020204030204" pitchFamily="34" charset="0"/>
              </a:rPr>
              <a:t>Den </a:t>
            </a:r>
            <a:r>
              <a:rPr lang="sv-SE" sz="2000" dirty="0">
                <a:solidFill>
                  <a:srgbClr val="040C28"/>
                </a:solidFill>
                <a:latin typeface="Calibri" panose="020F0502020204030204" pitchFamily="34" charset="0"/>
                <a:cs typeface="Calibri" panose="020F0502020204030204" pitchFamily="34" charset="0"/>
              </a:rPr>
              <a:t>förgiftade familjen i Söderhamn</a:t>
            </a:r>
            <a:r>
              <a:rPr lang="sv-SE" sz="2000" dirty="0">
                <a:solidFill>
                  <a:srgbClr val="202124"/>
                </a:solidFill>
                <a:latin typeface="Calibri" panose="020F0502020204030204" pitchFamily="34" charset="0"/>
                <a:cs typeface="Calibri" panose="020F0502020204030204" pitchFamily="34" charset="0"/>
              </a:rPr>
              <a:t> blev en riksnyhet i oktober ifjol. Fyra familjemedlemmar, två vuxna och två barn, sökte vård på Hudiksvalls sjukhus med svåra magsjukesymptom. Den fyraåriga dottern i </a:t>
            </a:r>
            <a:r>
              <a:rPr lang="sv-SE" sz="2000" dirty="0">
                <a:solidFill>
                  <a:srgbClr val="040C28"/>
                </a:solidFill>
                <a:latin typeface="Calibri" panose="020F0502020204030204" pitchFamily="34" charset="0"/>
                <a:cs typeface="Calibri" panose="020F0502020204030204" pitchFamily="34" charset="0"/>
              </a:rPr>
              <a:t>familjen</a:t>
            </a:r>
            <a:r>
              <a:rPr lang="sv-SE" sz="2000" dirty="0">
                <a:solidFill>
                  <a:srgbClr val="202124"/>
                </a:solidFill>
                <a:latin typeface="Calibri" panose="020F0502020204030204" pitchFamily="34" charset="0"/>
                <a:cs typeface="Calibri" panose="020F0502020204030204" pitchFamily="34" charset="0"/>
              </a:rPr>
              <a:t> avled samma dag på sjukhuset.</a:t>
            </a:r>
            <a:endParaRPr lang="sv-SE" sz="2000" dirty="0">
              <a:latin typeface="Calibri" panose="020F0502020204030204" pitchFamily="34" charset="0"/>
              <a:cs typeface="Calibri" panose="020F0502020204030204" pitchFamily="34" charset="0"/>
            </a:endParaRPr>
          </a:p>
        </p:txBody>
      </p:sp>
      <p:sp>
        <p:nvSpPr>
          <p:cNvPr id="3" name="Rektangel 2"/>
          <p:cNvSpPr/>
          <p:nvPr/>
        </p:nvSpPr>
        <p:spPr>
          <a:xfrm>
            <a:off x="2328672" y="3825608"/>
            <a:ext cx="7776864" cy="2246769"/>
          </a:xfrm>
          <a:prstGeom prst="rect">
            <a:avLst/>
          </a:prstGeom>
        </p:spPr>
        <p:txBody>
          <a:bodyPr wrap="square">
            <a:spAutoFit/>
          </a:bodyPr>
          <a:lstStyle/>
          <a:p>
            <a:r>
              <a:rPr lang="sv-SE" sz="2000" dirty="0">
                <a:latin typeface="Calibri" panose="020F0502020204030204" pitchFamily="34" charset="0"/>
                <a:cs typeface="Calibri" panose="020F0502020204030204" pitchFamily="34" charset="0"/>
              </a:rPr>
              <a:t>Gåtan om förgiftade familjen fortsätter: ”Utredningen fortgår”</a:t>
            </a:r>
          </a:p>
          <a:p>
            <a:r>
              <a:rPr lang="sv-SE" sz="2000" dirty="0">
                <a:latin typeface="Calibri" panose="020F0502020204030204" pitchFamily="34" charset="0"/>
                <a:cs typeface="Calibri" panose="020F0502020204030204" pitchFamily="34" charset="0"/>
              </a:rPr>
              <a:t>19 april 2024 13:00</a:t>
            </a:r>
          </a:p>
          <a:p>
            <a:endParaRPr lang="sv-SE" sz="2000" dirty="0">
              <a:latin typeface="Calibri" panose="020F0502020204030204" pitchFamily="34" charset="0"/>
              <a:cs typeface="Calibri" panose="020F0502020204030204" pitchFamily="34" charset="0"/>
            </a:endParaRPr>
          </a:p>
          <a:p>
            <a:pPr marL="342900" indent="-342900">
              <a:buFont typeface="Arial" panose="020B0604020202020204" pitchFamily="34" charset="0"/>
              <a:buChar char="•"/>
            </a:pPr>
            <a:r>
              <a:rPr lang="sv-SE" sz="2000" dirty="0">
                <a:latin typeface="Calibri" panose="020F0502020204030204" pitchFamily="34" charset="0"/>
                <a:cs typeface="Calibri" panose="020F0502020204030204" pitchFamily="34" charset="0"/>
              </a:rPr>
              <a:t>Olycksfall?</a:t>
            </a:r>
          </a:p>
          <a:p>
            <a:pPr marL="342900" indent="-342900">
              <a:buFont typeface="Arial" panose="020B0604020202020204" pitchFamily="34" charset="0"/>
              <a:buChar char="•"/>
            </a:pPr>
            <a:r>
              <a:rPr lang="sv-SE" sz="2000" dirty="0">
                <a:latin typeface="Calibri" panose="020F0502020204030204" pitchFamily="34" charset="0"/>
                <a:cs typeface="Calibri" panose="020F0502020204030204" pitchFamily="34" charset="0"/>
              </a:rPr>
              <a:t>Mord?</a:t>
            </a:r>
          </a:p>
          <a:p>
            <a:pPr marL="342900" indent="-342900">
              <a:buFont typeface="Arial" panose="020B0604020202020204" pitchFamily="34" charset="0"/>
              <a:buChar char="•"/>
            </a:pPr>
            <a:r>
              <a:rPr lang="sv-SE" sz="2000" dirty="0">
                <a:latin typeface="Calibri" panose="020F0502020204030204" pitchFamily="34" charset="0"/>
                <a:cs typeface="Calibri" panose="020F0502020204030204" pitchFamily="34" charset="0"/>
              </a:rPr>
              <a:t>Suicid?</a:t>
            </a:r>
          </a:p>
          <a:p>
            <a:pPr marL="342900" indent="-342900">
              <a:buFont typeface="Arial" panose="020B0604020202020204" pitchFamily="34" charset="0"/>
              <a:buChar char="•"/>
            </a:pPr>
            <a:r>
              <a:rPr lang="sv-SE" sz="2000" dirty="0">
                <a:latin typeface="Calibri" panose="020F0502020204030204" pitchFamily="34" charset="0"/>
                <a:cs typeface="Calibri" panose="020F0502020204030204" pitchFamily="34" charset="0"/>
              </a:rPr>
              <a:t>Hemliga agenter?</a:t>
            </a:r>
          </a:p>
        </p:txBody>
      </p:sp>
    </p:spTree>
    <p:extLst>
      <p:ext uri="{BB962C8B-B14F-4D97-AF65-F5344CB8AC3E}">
        <p14:creationId xmlns:p14="http://schemas.microsoft.com/office/powerpoint/2010/main" val="336185596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objekt 1"/>
          <p:cNvPicPr>
            <a:picLocks noChangeAspect="1"/>
          </p:cNvPicPr>
          <p:nvPr/>
        </p:nvPicPr>
        <p:blipFill>
          <a:blip r:embed="rId2"/>
          <a:stretch>
            <a:fillRect/>
          </a:stretch>
        </p:blipFill>
        <p:spPr>
          <a:xfrm>
            <a:off x="1189291" y="610171"/>
            <a:ext cx="9648825" cy="5838825"/>
          </a:xfrm>
          <a:prstGeom prst="rect">
            <a:avLst/>
          </a:prstGeom>
        </p:spPr>
      </p:pic>
    </p:spTree>
    <p:extLst>
      <p:ext uri="{BB962C8B-B14F-4D97-AF65-F5344CB8AC3E}">
        <p14:creationId xmlns:p14="http://schemas.microsoft.com/office/powerpoint/2010/main" val="11801053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Lägenheten har varit avspärrad under en längre ti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5561" y="1988840"/>
            <a:ext cx="7812297" cy="4392488"/>
          </a:xfrm>
          <a:prstGeom prst="rect">
            <a:avLst/>
          </a:prstGeom>
          <a:noFill/>
          <a:extLst>
            <a:ext uri="{909E8E84-426E-40DD-AFC4-6F175D3DCCD1}">
              <a14:hiddenFill xmlns:a14="http://schemas.microsoft.com/office/drawing/2010/main">
                <a:solidFill>
                  <a:srgbClr val="FFFFFF"/>
                </a:solidFill>
              </a14:hiddenFill>
            </a:ext>
          </a:extLst>
        </p:spPr>
      </p:pic>
      <p:sp>
        <p:nvSpPr>
          <p:cNvPr id="2" name="Rektangel 1"/>
          <p:cNvSpPr/>
          <p:nvPr/>
        </p:nvSpPr>
        <p:spPr>
          <a:xfrm>
            <a:off x="2467189" y="554400"/>
            <a:ext cx="7149040" cy="1200329"/>
          </a:xfrm>
          <a:prstGeom prst="rect">
            <a:avLst/>
          </a:prstGeom>
          <a:solidFill>
            <a:schemeClr val="bg1"/>
          </a:solidFill>
        </p:spPr>
        <p:txBody>
          <a:bodyPr wrap="square">
            <a:spAutoFit/>
          </a:bodyPr>
          <a:lstStyle/>
          <a:p>
            <a:r>
              <a:rPr lang="sv-SE" sz="2400" dirty="0">
                <a:solidFill>
                  <a:srgbClr val="050505"/>
                </a:solidFill>
                <a:latin typeface="Calibri" panose="020F0502020204030204" pitchFamily="34" charset="0"/>
                <a:cs typeface="Calibri" panose="020F0502020204030204" pitchFamily="34" charset="0"/>
              </a:rPr>
              <a:t>Åklagare Christer </a:t>
            </a:r>
            <a:r>
              <a:rPr lang="sv-SE" sz="2400" dirty="0" err="1">
                <a:solidFill>
                  <a:srgbClr val="050505"/>
                </a:solidFill>
                <a:latin typeface="Calibri" panose="020F0502020204030204" pitchFamily="34" charset="0"/>
                <a:cs typeface="Calibri" panose="020F0502020204030204" pitchFamily="34" charset="0"/>
              </a:rPr>
              <a:t>Sammens</a:t>
            </a:r>
            <a:r>
              <a:rPr lang="sv-SE" sz="2400" dirty="0">
                <a:solidFill>
                  <a:srgbClr val="050505"/>
                </a:solidFill>
                <a:latin typeface="Calibri" panose="020F0502020204030204" pitchFamily="34" charset="0"/>
                <a:cs typeface="Calibri" panose="020F0502020204030204" pitchFamily="34" charset="0"/>
              </a:rPr>
              <a:t> har nu fått svar vad som orsakade att en småbarnsfamilj förgiftades svårt i Söderhamn. En fyraårig flicka dog av förgiftningen.</a:t>
            </a:r>
            <a:endParaRPr lang="sv-SE" sz="2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38115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CF4FC63F-526B-CA0C-2B50-CC73CA4269AA}"/>
              </a:ext>
            </a:extLst>
          </p:cNvPr>
          <p:cNvSpPr txBox="1"/>
          <p:nvPr/>
        </p:nvSpPr>
        <p:spPr>
          <a:xfrm>
            <a:off x="2783632" y="2305673"/>
            <a:ext cx="7631285" cy="3876959"/>
          </a:xfrm>
          <a:prstGeom prst="rect">
            <a:avLst/>
          </a:prstGeom>
          <a:noFill/>
        </p:spPr>
        <p:txBody>
          <a:bodyPr wrap="square">
            <a:spAutoFit/>
          </a:bodyPr>
          <a:lstStyle/>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Sepsis?</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Calibri" panose="020F0502020204030204" pitchFamily="34" charset="0"/>
                <a:cs typeface="Times New Roman" panose="02020603050405020304" pitchFamily="18" charset="0"/>
              </a:rPr>
              <a:t>Svampförgiftning?</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Calibri" panose="020F0502020204030204" pitchFamily="34" charset="0"/>
                <a:cs typeface="Times New Roman" panose="02020603050405020304" pitchFamily="18" charset="0"/>
              </a:rPr>
              <a:t>Cyanid?</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Calibri" panose="020F0502020204030204" pitchFamily="34" charset="0"/>
                <a:cs typeface="Times New Roman" panose="02020603050405020304" pitchFamily="18" charset="0"/>
              </a:rPr>
              <a:t>Tallium?</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Calibri" panose="020F0502020204030204" pitchFamily="34" charset="0"/>
                <a:cs typeface="Times New Roman" panose="02020603050405020304" pitchFamily="18" charset="0"/>
              </a:rPr>
              <a:t>Arsenik?</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Calibri" panose="020F0502020204030204" pitchFamily="34" charset="0"/>
                <a:cs typeface="Times New Roman" panose="02020603050405020304" pitchFamily="18" charset="0"/>
              </a:rPr>
              <a:t>Antimon?</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err="1">
                <a:solidFill>
                  <a:srgbClr val="333333"/>
                </a:solidFill>
                <a:ea typeface="Calibri" panose="020F0502020204030204" pitchFamily="34" charset="0"/>
                <a:cs typeface="Times New Roman" panose="02020603050405020304" pitchFamily="18" charset="0"/>
              </a:rPr>
              <a:t>Klorokin</a:t>
            </a:r>
            <a:r>
              <a:rPr lang="sv-SE" sz="2000" kern="0" dirty="0">
                <a:solidFill>
                  <a:srgbClr val="333333"/>
                </a:solidFill>
                <a:ea typeface="Calibri" panose="020F0502020204030204" pitchFamily="34" charset="0"/>
                <a:cs typeface="Times New Roman" panose="02020603050405020304" pitchFamily="18" charset="0"/>
              </a:rPr>
              <a:t>?</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Calibri" panose="020F0502020204030204" pitchFamily="34" charset="0"/>
                <a:cs typeface="Times New Roman" panose="02020603050405020304" pitchFamily="18" charset="0"/>
              </a:rPr>
              <a:t>Digitalis?</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Calibri" panose="020F0502020204030204" pitchFamily="34" charset="0"/>
                <a:cs typeface="Times New Roman" panose="02020603050405020304" pitchFamily="18" charset="0"/>
              </a:rPr>
              <a:t>Annat?</a:t>
            </a: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8AE21B9A-46EB-37F5-2857-0DD6E22A83B1}"/>
              </a:ext>
            </a:extLst>
          </p:cNvPr>
          <p:cNvSpPr txBox="1"/>
          <p:nvPr/>
        </p:nvSpPr>
        <p:spPr>
          <a:xfrm>
            <a:off x="2206946" y="587932"/>
            <a:ext cx="7778107" cy="427681"/>
          </a:xfrm>
          <a:prstGeom prst="rect">
            <a:avLst/>
          </a:prstGeom>
          <a:noFill/>
        </p:spPr>
        <p:txBody>
          <a:bodyPr wrap="square">
            <a:spAutoFit/>
          </a:bodyPr>
          <a:lstStyle/>
          <a:p>
            <a:pPr algn="ctr" fontAlgn="base">
              <a:lnSpc>
                <a:spcPts val="2400"/>
              </a:lnSpc>
              <a:spcAft>
                <a:spcPts val="600"/>
              </a:spcAft>
            </a:pPr>
            <a:r>
              <a:rPr lang="sv-SE" sz="3600" kern="0" dirty="0">
                <a:solidFill>
                  <a:srgbClr val="333333"/>
                </a:solidFill>
                <a:ea typeface="Times New Roman" panose="02020603050405020304" pitchFamily="18" charset="0"/>
                <a:cs typeface="Times New Roman" panose="02020603050405020304" pitchFamily="18" charset="0"/>
              </a:rPr>
              <a:t>Oklar dödlig förgiftning</a:t>
            </a:r>
            <a:endParaRPr lang="sv-SE"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966380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114976" y="1437937"/>
            <a:ext cx="8126304" cy="4801314"/>
          </a:xfrm>
          <a:prstGeom prst="rect">
            <a:avLst/>
          </a:prstGeom>
        </p:spPr>
        <p:txBody>
          <a:bodyPr wrap="square">
            <a:spAutoFit/>
          </a:bodyPr>
          <a:lstStyle/>
          <a:p>
            <a:r>
              <a:rPr lang="sv-SE" dirty="0">
                <a:latin typeface="Publik"/>
              </a:rPr>
              <a:t>Så knäckte forskarna giftgåtan i Söderhamn</a:t>
            </a:r>
          </a:p>
          <a:p>
            <a:r>
              <a:rPr lang="sv-SE" dirty="0">
                <a:solidFill>
                  <a:srgbClr val="1B1B1B"/>
                </a:solidFill>
                <a:latin typeface="Publik"/>
              </a:rPr>
              <a:t>UPPDATERAD 17 FEBRUARI 2024PUBLICERAD 17 FEBRUARI 2024</a:t>
            </a:r>
          </a:p>
          <a:p>
            <a:endParaRPr lang="sv-SE" dirty="0">
              <a:solidFill>
                <a:srgbClr val="1B1B1B"/>
              </a:solidFill>
              <a:latin typeface="Publik"/>
            </a:endParaRPr>
          </a:p>
          <a:p>
            <a:r>
              <a:rPr lang="sv-SE" dirty="0">
                <a:solidFill>
                  <a:srgbClr val="1B1B1B"/>
                </a:solidFill>
                <a:latin typeface="Publik"/>
              </a:rPr>
              <a:t>I månader stod forskarna handfallna inför fallet som krävde en flickas liv och förgiftade en hel familj i Söderhamn. En ny analysmetod och över 200 försök senare knäckte man dock koden. Det mycket farliga bekämpningsmedlet </a:t>
            </a:r>
            <a:r>
              <a:rPr lang="sv-SE" dirty="0" err="1">
                <a:solidFill>
                  <a:srgbClr val="1B1B1B"/>
                </a:solidFill>
                <a:latin typeface="Publik"/>
              </a:rPr>
              <a:t>fosfin</a:t>
            </a:r>
            <a:r>
              <a:rPr lang="sv-SE" dirty="0">
                <a:solidFill>
                  <a:srgbClr val="1B1B1B"/>
                </a:solidFill>
                <a:latin typeface="Publik"/>
              </a:rPr>
              <a:t> låg bakom förgiftningen.</a:t>
            </a:r>
          </a:p>
          <a:p>
            <a:endParaRPr lang="sv-SE" dirty="0">
              <a:solidFill>
                <a:srgbClr val="1B1B1B"/>
              </a:solidFill>
              <a:latin typeface="Publik"/>
            </a:endParaRPr>
          </a:p>
          <a:p>
            <a:r>
              <a:rPr lang="sv-SE" dirty="0">
                <a:solidFill>
                  <a:srgbClr val="1B1B1B"/>
                </a:solidFill>
                <a:latin typeface="Publik"/>
              </a:rPr>
              <a:t>I mitten av oktober insjuknade en familj i Söderhamn under oklara former. Familjens dotter avled, mamman och sonen låg under intensivvård till följd av en förgiftning som förbryllat polis, sjukvård och familjen själva.</a:t>
            </a:r>
          </a:p>
          <a:p>
            <a:endParaRPr lang="sv-SE" dirty="0">
              <a:solidFill>
                <a:srgbClr val="1B1B1B"/>
              </a:solidFill>
              <a:latin typeface="Publik"/>
            </a:endParaRPr>
          </a:p>
          <a:p>
            <a:endParaRPr lang="sv-SE" dirty="0">
              <a:solidFill>
                <a:srgbClr val="1B1B1B"/>
              </a:solidFill>
              <a:latin typeface="Publik"/>
            </a:endParaRPr>
          </a:p>
          <a:p>
            <a:r>
              <a:rPr lang="sv-SE" dirty="0">
                <a:solidFill>
                  <a:srgbClr val="1B1B1B"/>
                </a:solidFill>
                <a:latin typeface="Publik"/>
              </a:rPr>
              <a:t>– Det var många förslag som kom upp i den grupp som då försökte lösa detta. Det första man tänkte på var cyanid som ju är jättegiftig och det här liknade en cyanidförgiftning men stämde inte helt med det heller, säger Kai Knudsen, överläkare i intensivvård vid Sahlgrenska universitetssjukhuset.</a:t>
            </a:r>
          </a:p>
        </p:txBody>
      </p:sp>
    </p:spTree>
    <p:extLst>
      <p:ext uri="{BB962C8B-B14F-4D97-AF65-F5344CB8AC3E}">
        <p14:creationId xmlns:p14="http://schemas.microsoft.com/office/powerpoint/2010/main" val="41449451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ktangel 2"/>
          <p:cNvSpPr/>
          <p:nvPr/>
        </p:nvSpPr>
        <p:spPr>
          <a:xfrm>
            <a:off x="2191512" y="2783192"/>
            <a:ext cx="7776864" cy="1323439"/>
          </a:xfrm>
          <a:prstGeom prst="rect">
            <a:avLst/>
          </a:prstGeom>
        </p:spPr>
        <p:txBody>
          <a:bodyPr wrap="square">
            <a:spAutoFit/>
          </a:bodyPr>
          <a:lstStyle/>
          <a:p>
            <a:endParaRPr lang="sv-SE" sz="2000" dirty="0">
              <a:latin typeface="Calibri" panose="020F0502020204030204" pitchFamily="34" charset="0"/>
              <a:cs typeface="Calibri" panose="020F0502020204030204" pitchFamily="34" charset="0"/>
            </a:endParaRPr>
          </a:p>
          <a:p>
            <a:r>
              <a:rPr lang="sv-SE" sz="2000" dirty="0">
                <a:solidFill>
                  <a:srgbClr val="1F1F1F"/>
                </a:solidFill>
                <a:latin typeface="Calibri" panose="020F0502020204030204" pitchFamily="34" charset="0"/>
                <a:cs typeface="Calibri" panose="020F0502020204030204" pitchFamily="34" charset="0"/>
              </a:rPr>
              <a:t>I februari kom svaret på vad som förgiftat familjen i Söderhamn. Det var den giftiga gasen </a:t>
            </a:r>
            <a:r>
              <a:rPr lang="sv-SE" sz="2000" dirty="0" err="1">
                <a:solidFill>
                  <a:srgbClr val="1F1F1F"/>
                </a:solidFill>
                <a:latin typeface="Calibri" panose="020F0502020204030204" pitchFamily="34" charset="0"/>
                <a:cs typeface="Calibri" panose="020F0502020204030204" pitchFamily="34" charset="0"/>
              </a:rPr>
              <a:t>fosfin</a:t>
            </a:r>
            <a:r>
              <a:rPr lang="sv-SE" sz="2000" dirty="0">
                <a:solidFill>
                  <a:srgbClr val="1F1F1F"/>
                </a:solidFill>
                <a:latin typeface="Calibri" panose="020F0502020204030204" pitchFamily="34" charset="0"/>
                <a:cs typeface="Calibri" panose="020F0502020204030204" pitchFamily="34" charset="0"/>
              </a:rPr>
              <a:t> som orsakade dotterns död. Men hur de blev förgiftade finns det fortfarande inget svar på.</a:t>
            </a:r>
          </a:p>
        </p:txBody>
      </p:sp>
    </p:spTree>
    <p:extLst>
      <p:ext uri="{BB962C8B-B14F-4D97-AF65-F5344CB8AC3E}">
        <p14:creationId xmlns:p14="http://schemas.microsoft.com/office/powerpoint/2010/main" val="31452173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648760" y="2240304"/>
            <a:ext cx="7488832" cy="2554545"/>
          </a:xfrm>
          <a:prstGeom prst="rect">
            <a:avLst/>
          </a:prstGeom>
        </p:spPr>
        <p:txBody>
          <a:bodyPr wrap="square">
            <a:spAutoFit/>
          </a:bodyPr>
          <a:lstStyle/>
          <a:p>
            <a:pPr marL="342900" indent="-342900">
              <a:buFont typeface="Arial" panose="020B0604020202020204" pitchFamily="34" charset="0"/>
              <a:buChar char="•"/>
            </a:pPr>
            <a:r>
              <a:rPr lang="sv-SE" sz="2000" dirty="0" err="1">
                <a:latin typeface="Calibri" panose="020F0502020204030204" pitchFamily="34" charset="0"/>
                <a:cs typeface="Calibri" panose="020F0502020204030204" pitchFamily="34" charset="0"/>
              </a:rPr>
              <a:t>Gastrointestinala</a:t>
            </a:r>
            <a:r>
              <a:rPr lang="sv-SE" sz="2000" dirty="0">
                <a:latin typeface="Calibri" panose="020F0502020204030204" pitchFamily="34" charset="0"/>
                <a:cs typeface="Calibri" panose="020F0502020204030204" pitchFamily="34" charset="0"/>
              </a:rPr>
              <a:t> symtom inkluderar illamående, kräkningar (</a:t>
            </a:r>
            <a:r>
              <a:rPr lang="sv-SE" sz="2000" dirty="0" err="1">
                <a:latin typeface="Calibri" panose="020F0502020204030204" pitchFamily="34" charset="0"/>
                <a:cs typeface="Calibri" panose="020F0502020204030204" pitchFamily="34" charset="0"/>
              </a:rPr>
              <a:t>emesis</a:t>
            </a:r>
            <a:r>
              <a:rPr lang="sv-SE" sz="2000" dirty="0">
                <a:latin typeface="Calibri" panose="020F0502020204030204" pitchFamily="34" charset="0"/>
                <a:cs typeface="Calibri" panose="020F0502020204030204" pitchFamily="34" charset="0"/>
              </a:rPr>
              <a:t>), diarré, buksmärtor, </a:t>
            </a:r>
            <a:r>
              <a:rPr lang="sv-SE" sz="2000" dirty="0" err="1">
                <a:latin typeface="Calibri" panose="020F0502020204030204" pitchFamily="34" charset="0"/>
                <a:cs typeface="Calibri" panose="020F0502020204030204" pitchFamily="34" charset="0"/>
              </a:rPr>
              <a:t>gastrointestinala</a:t>
            </a:r>
            <a:r>
              <a:rPr lang="sv-SE" sz="2000" dirty="0">
                <a:latin typeface="Calibri" panose="020F0502020204030204" pitchFamily="34" charset="0"/>
                <a:cs typeface="Calibri" panose="020F0502020204030204" pitchFamily="34" charset="0"/>
              </a:rPr>
              <a:t> besvär och leverskada</a:t>
            </a:r>
          </a:p>
          <a:p>
            <a:pPr marL="342900" indent="-342900">
              <a:buFont typeface="Arial" panose="020B0604020202020204" pitchFamily="34" charset="0"/>
              <a:buChar char="•"/>
            </a:pPr>
            <a:r>
              <a:rPr lang="sv-SE" sz="2000" dirty="0">
                <a:latin typeface="Calibri" panose="020F0502020204030204" pitchFamily="34" charset="0"/>
                <a:cs typeface="Calibri" panose="020F0502020204030204" pitchFamily="34" charset="0"/>
              </a:rPr>
              <a:t>Övriga symtom inkluderar svettning och blåaktig missfärgning av huden (cyanos - </a:t>
            </a:r>
            <a:r>
              <a:rPr lang="sv-SE" sz="2000" dirty="0" err="1">
                <a:latin typeface="Calibri" panose="020F0502020204030204" pitchFamily="34" charset="0"/>
                <a:cs typeface="Calibri" panose="020F0502020204030204" pitchFamily="34" charset="0"/>
              </a:rPr>
              <a:t>methemoglobinemi</a:t>
            </a:r>
            <a:r>
              <a:rPr lang="sv-SE" sz="2000" dirty="0">
                <a:latin typeface="Calibri" panose="020F0502020204030204" pitchFamily="34" charset="0"/>
                <a:cs typeface="Calibri" panose="020F0502020204030204" pitchFamily="34" charset="0"/>
              </a:rPr>
              <a:t>) </a:t>
            </a:r>
          </a:p>
          <a:p>
            <a:pPr marL="342900" indent="-342900">
              <a:buFont typeface="Arial" panose="020B0604020202020204" pitchFamily="34" charset="0"/>
              <a:buChar char="•"/>
            </a:pPr>
            <a:r>
              <a:rPr lang="sv-SE" sz="2000" dirty="0" err="1">
                <a:latin typeface="Calibri" panose="020F0502020204030204" pitchFamily="34" charset="0"/>
                <a:cs typeface="Calibri" panose="020F0502020204030204" pitchFamily="34" charset="0"/>
              </a:rPr>
              <a:t>Cirkulatoriska</a:t>
            </a:r>
            <a:r>
              <a:rPr lang="sv-SE" sz="2000" dirty="0">
                <a:latin typeface="Calibri" panose="020F0502020204030204" pitchFamily="34" charset="0"/>
                <a:cs typeface="Calibri" panose="020F0502020204030204" pitchFamily="34" charset="0"/>
              </a:rPr>
              <a:t> symtom inkluderar hjärtsvikt och lungödem</a:t>
            </a:r>
          </a:p>
          <a:p>
            <a:pPr marL="342900" indent="-342900">
              <a:buFont typeface="Arial" panose="020B0604020202020204" pitchFamily="34" charset="0"/>
              <a:buChar char="•"/>
            </a:pPr>
            <a:r>
              <a:rPr lang="sv-SE" sz="2000" dirty="0">
                <a:latin typeface="Calibri" panose="020F0502020204030204" pitchFamily="34" charset="0"/>
                <a:cs typeface="Calibri" panose="020F0502020204030204" pitchFamily="34" charset="0"/>
              </a:rPr>
              <a:t>Svår förgiftning: Död. </a:t>
            </a:r>
          </a:p>
          <a:p>
            <a:endParaRPr lang="sv-SE" sz="2000" dirty="0">
              <a:latin typeface="Calibri" panose="020F0502020204030204" pitchFamily="34" charset="0"/>
              <a:cs typeface="Calibri" panose="020F0502020204030204" pitchFamily="34" charset="0"/>
            </a:endParaRPr>
          </a:p>
        </p:txBody>
      </p:sp>
      <p:sp>
        <p:nvSpPr>
          <p:cNvPr id="3" name="Rektangel 2"/>
          <p:cNvSpPr/>
          <p:nvPr/>
        </p:nvSpPr>
        <p:spPr>
          <a:xfrm>
            <a:off x="2983649" y="619545"/>
            <a:ext cx="5895175" cy="464230"/>
          </a:xfrm>
          <a:prstGeom prst="rect">
            <a:avLst/>
          </a:prstGeom>
        </p:spPr>
        <p:txBody>
          <a:bodyPr wrap="square">
            <a:spAutoFit/>
          </a:bodyPr>
          <a:lstStyle/>
          <a:p>
            <a:pPr algn="ctr">
              <a:lnSpc>
                <a:spcPts val="2850"/>
              </a:lnSpc>
              <a:spcAft>
                <a:spcPts val="800"/>
              </a:spcAft>
            </a:pPr>
            <a:r>
              <a:rPr lang="sv-SE" sz="3200" b="1" kern="0" cap="all" dirty="0" err="1">
                <a:solidFill>
                  <a:srgbClr val="333333"/>
                </a:solidFill>
                <a:latin typeface="+mj-lt"/>
                <a:ea typeface="Times New Roman" panose="02020603050405020304" pitchFamily="18" charset="0"/>
                <a:cs typeface="Times New Roman" panose="02020603050405020304" pitchFamily="18" charset="0"/>
              </a:rPr>
              <a:t>Fosfinförgiftning</a:t>
            </a:r>
            <a:r>
              <a:rPr lang="sv-SE" sz="3200" b="1" kern="0" cap="all" dirty="0">
                <a:solidFill>
                  <a:srgbClr val="333333"/>
                </a:solidFill>
                <a:latin typeface="+mj-lt"/>
                <a:ea typeface="Times New Roman" panose="02020603050405020304" pitchFamily="18" charset="0"/>
                <a:cs typeface="Times New Roman" panose="02020603050405020304" pitchFamily="18" charset="0"/>
              </a:rPr>
              <a:t> symtom</a:t>
            </a:r>
            <a:endParaRPr lang="sv-SE" sz="3200" b="1" kern="1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3305573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90DEFCA-424F-30C7-74DC-DAACE4851CE2}"/>
              </a:ext>
            </a:extLst>
          </p:cNvPr>
          <p:cNvPicPr>
            <a:picLocks noChangeAspect="1"/>
          </p:cNvPicPr>
          <p:nvPr/>
        </p:nvPicPr>
        <p:blipFill>
          <a:blip r:embed="rId2"/>
          <a:stretch>
            <a:fillRect/>
          </a:stretch>
        </p:blipFill>
        <p:spPr>
          <a:xfrm>
            <a:off x="1949106" y="0"/>
            <a:ext cx="8293788" cy="6858000"/>
          </a:xfrm>
          <a:prstGeom prst="rect">
            <a:avLst/>
          </a:prstGeom>
        </p:spPr>
      </p:pic>
    </p:spTree>
    <p:extLst>
      <p:ext uri="{BB962C8B-B14F-4D97-AF65-F5344CB8AC3E}">
        <p14:creationId xmlns:p14="http://schemas.microsoft.com/office/powerpoint/2010/main" val="7701756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53EF2697-7790-7D02-CE16-8C6C2B63B6ED}"/>
              </a:ext>
            </a:extLst>
          </p:cNvPr>
          <p:cNvSpPr txBox="1"/>
          <p:nvPr/>
        </p:nvSpPr>
        <p:spPr>
          <a:xfrm>
            <a:off x="2006233" y="1433281"/>
            <a:ext cx="8352928" cy="5191549"/>
          </a:xfrm>
          <a:prstGeom prst="rect">
            <a:avLst/>
          </a:prstGeom>
          <a:noFill/>
        </p:spPr>
        <p:txBody>
          <a:bodyPr wrap="square">
            <a:spAutoFit/>
          </a:bodyPr>
          <a:lstStyle/>
          <a:p>
            <a:pPr marL="342900" indent="-342900">
              <a:lnSpc>
                <a:spcPct val="107000"/>
              </a:lnSpc>
              <a:spcAft>
                <a:spcPts val="800"/>
              </a:spcAft>
              <a:buSzPts val="1000"/>
              <a:buFont typeface="Arial" panose="020B0604020202020204" pitchFamily="34" charset="0"/>
              <a:buChar char="•"/>
              <a:tabLst>
                <a:tab pos="457200" algn="l"/>
              </a:tabLst>
            </a:pPr>
            <a:r>
              <a:rPr lang="sv-SE" sz="2000" dirty="0" err="1">
                <a:solidFill>
                  <a:srgbClr val="4D5156"/>
                </a:solidFill>
              </a:rPr>
              <a:t>Fosfin</a:t>
            </a:r>
            <a:r>
              <a:rPr lang="sv-SE" sz="2000" dirty="0">
                <a:solidFill>
                  <a:srgbClr val="4D5156"/>
                </a:solidFill>
              </a:rPr>
              <a:t> </a:t>
            </a:r>
            <a:r>
              <a:rPr lang="sv-SE" sz="2000" dirty="0">
                <a:solidFill>
                  <a:srgbClr val="050505"/>
                </a:solidFill>
              </a:rPr>
              <a:t>även kallat för fosforväte </a:t>
            </a:r>
            <a:r>
              <a:rPr lang="sv-SE" sz="2000" dirty="0">
                <a:solidFill>
                  <a:srgbClr val="4D5156"/>
                </a:solidFill>
              </a:rPr>
              <a:t>är en mycket giftig och brandfarlig gasformig fosforförening med den kemiska formeln PH₃. </a:t>
            </a:r>
          </a:p>
          <a:p>
            <a:pPr marL="342900" indent="-342900">
              <a:lnSpc>
                <a:spcPct val="107000"/>
              </a:lnSpc>
              <a:spcAft>
                <a:spcPts val="800"/>
              </a:spcAft>
              <a:buSzPts val="1000"/>
              <a:buFont typeface="Symbol" panose="05050102010706020507" pitchFamily="18" charset="2"/>
              <a:buChar char=""/>
              <a:tabLst>
                <a:tab pos="457200" algn="l"/>
              </a:tabLst>
            </a:pPr>
            <a:r>
              <a:rPr lang="sv-SE" sz="2000" dirty="0" err="1">
                <a:solidFill>
                  <a:srgbClr val="050505"/>
                </a:solidFill>
              </a:rPr>
              <a:t>Fosfin</a:t>
            </a:r>
            <a:r>
              <a:rPr lang="sv-SE" sz="2000" dirty="0">
                <a:solidFill>
                  <a:srgbClr val="050505"/>
                </a:solidFill>
              </a:rPr>
              <a:t> används främst som bekämpningsmedel mot insekter och andra skadedjur, men då som det grön-gula ämnet </a:t>
            </a:r>
            <a:r>
              <a:rPr lang="sv-SE" sz="2000" dirty="0" err="1">
                <a:solidFill>
                  <a:srgbClr val="050505"/>
                </a:solidFill>
              </a:rPr>
              <a:t>aluminiumfosfid</a:t>
            </a:r>
            <a:r>
              <a:rPr lang="sv-SE" sz="2000" dirty="0">
                <a:solidFill>
                  <a:srgbClr val="050505"/>
                </a:solidFill>
              </a:rPr>
              <a:t>. </a:t>
            </a:r>
          </a:p>
          <a:p>
            <a:pPr marL="342900" indent="-342900">
              <a:lnSpc>
                <a:spcPct val="107000"/>
              </a:lnSpc>
              <a:spcAft>
                <a:spcPts val="800"/>
              </a:spcAft>
              <a:buSzPts val="1000"/>
              <a:buFont typeface="Symbol" panose="05050102010706020507" pitchFamily="18" charset="2"/>
              <a:buChar char=""/>
              <a:tabLst>
                <a:tab pos="457200" algn="l"/>
              </a:tabLst>
            </a:pPr>
            <a:r>
              <a:rPr lang="sv-SE" sz="2000" dirty="0">
                <a:solidFill>
                  <a:srgbClr val="050505"/>
                </a:solidFill>
              </a:rPr>
              <a:t>Det är först när </a:t>
            </a:r>
            <a:r>
              <a:rPr lang="sv-SE" sz="2000" dirty="0" err="1">
                <a:solidFill>
                  <a:srgbClr val="050505"/>
                </a:solidFill>
              </a:rPr>
              <a:t>aluminiumfosfid</a:t>
            </a:r>
            <a:r>
              <a:rPr lang="sv-SE" sz="2000" dirty="0">
                <a:solidFill>
                  <a:srgbClr val="050505"/>
                </a:solidFill>
              </a:rPr>
              <a:t> kommer i kontakt med vatten eller den fuktighet som finns i luften, som det omvandlas till det aktiva ämnet </a:t>
            </a:r>
            <a:r>
              <a:rPr lang="sv-SE" sz="2000" dirty="0" err="1">
                <a:solidFill>
                  <a:srgbClr val="050505"/>
                </a:solidFill>
              </a:rPr>
              <a:t>fosfin</a:t>
            </a:r>
            <a:r>
              <a:rPr lang="sv-SE" sz="2000" dirty="0">
                <a:solidFill>
                  <a:srgbClr val="050505"/>
                </a:solidFill>
              </a:rPr>
              <a:t>.</a:t>
            </a:r>
          </a:p>
          <a:p>
            <a:pPr marL="342900" indent="-342900">
              <a:lnSpc>
                <a:spcPct val="107000"/>
              </a:lnSpc>
              <a:spcAft>
                <a:spcPts val="800"/>
              </a:spcAft>
              <a:buSzPts val="1000"/>
              <a:buFont typeface="Symbol" panose="05050102010706020507" pitchFamily="18" charset="2"/>
              <a:buChar char=""/>
              <a:tabLst>
                <a:tab pos="457200" algn="l"/>
              </a:tabLst>
            </a:pPr>
            <a:r>
              <a:rPr lang="sv-SE" sz="2000" dirty="0">
                <a:solidFill>
                  <a:srgbClr val="050505"/>
                </a:solidFill>
              </a:rPr>
              <a:t>Enligt Kemikalieinspektionen är användningen av </a:t>
            </a:r>
            <a:r>
              <a:rPr lang="sv-SE" sz="2000" dirty="0" err="1">
                <a:solidFill>
                  <a:srgbClr val="050505"/>
                </a:solidFill>
              </a:rPr>
              <a:t>fosfin</a:t>
            </a:r>
            <a:r>
              <a:rPr lang="sv-SE" sz="2000" dirty="0">
                <a:solidFill>
                  <a:srgbClr val="050505"/>
                </a:solidFill>
              </a:rPr>
              <a:t> omgärdad av flera villkor. Det krävs ett personligt tillstånd för att få använda preparaten. </a:t>
            </a:r>
          </a:p>
          <a:p>
            <a:pPr marL="342900" indent="-342900">
              <a:lnSpc>
                <a:spcPct val="107000"/>
              </a:lnSpc>
              <a:spcAft>
                <a:spcPts val="800"/>
              </a:spcAft>
              <a:buSzPts val="1000"/>
              <a:buFont typeface="Symbol" panose="05050102010706020507" pitchFamily="18" charset="2"/>
              <a:buChar char=""/>
              <a:tabLst>
                <a:tab pos="457200" algn="l"/>
              </a:tabLst>
            </a:pPr>
            <a:r>
              <a:rPr lang="sv-SE" sz="2000" dirty="0">
                <a:solidFill>
                  <a:srgbClr val="050505"/>
                </a:solidFill>
              </a:rPr>
              <a:t>I Sverige får </a:t>
            </a:r>
            <a:r>
              <a:rPr lang="sv-SE" sz="2000" dirty="0" err="1">
                <a:solidFill>
                  <a:srgbClr val="050505"/>
                </a:solidFill>
              </a:rPr>
              <a:t>fosfin</a:t>
            </a:r>
            <a:r>
              <a:rPr lang="sv-SE" sz="2000" dirty="0">
                <a:solidFill>
                  <a:srgbClr val="050505"/>
                </a:solidFill>
              </a:rPr>
              <a:t> endast användas mot skadedjur i containrar, ombord på lastfartyg, siloanläggningar samt för bekämpning av råttor i jordhålor.</a:t>
            </a:r>
          </a:p>
          <a:p>
            <a:pPr marL="342900" indent="-342900">
              <a:lnSpc>
                <a:spcPct val="107000"/>
              </a:lnSpc>
              <a:spcAft>
                <a:spcPts val="800"/>
              </a:spcAft>
              <a:buSzPts val="1000"/>
              <a:buFont typeface="Symbol" panose="05050102010706020507" pitchFamily="18" charset="2"/>
              <a:buChar char=""/>
              <a:tabLst>
                <a:tab pos="457200" algn="l"/>
              </a:tabLst>
            </a:pP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CDBEABE4-C9D9-434B-4CCB-29A81C8DF0B9}"/>
              </a:ext>
            </a:extLst>
          </p:cNvPr>
          <p:cNvSpPr txBox="1"/>
          <p:nvPr/>
        </p:nvSpPr>
        <p:spPr>
          <a:xfrm>
            <a:off x="347362" y="469687"/>
            <a:ext cx="4572000" cy="646331"/>
          </a:xfrm>
          <a:prstGeom prst="rect">
            <a:avLst/>
          </a:prstGeom>
          <a:noFill/>
        </p:spPr>
        <p:txBody>
          <a:bodyPr wrap="square">
            <a:spAutoFit/>
          </a:bodyPr>
          <a:lstStyle/>
          <a:p>
            <a:pPr algn="ctr"/>
            <a:r>
              <a:rPr lang="sv-SE" sz="3600" kern="0" cap="all" dirty="0" err="1">
                <a:solidFill>
                  <a:srgbClr val="333333"/>
                </a:solidFill>
                <a:ea typeface="Times New Roman" panose="02020603050405020304" pitchFamily="18" charset="0"/>
                <a:cs typeface="Times New Roman" panose="02020603050405020304" pitchFamily="18" charset="0"/>
              </a:rPr>
              <a:t>Fosfin</a:t>
            </a:r>
            <a:r>
              <a:rPr lang="sv-SE" sz="3600" kern="0" cap="all" dirty="0">
                <a:solidFill>
                  <a:srgbClr val="333333"/>
                </a:solidFill>
                <a:ea typeface="Times New Roman" panose="02020603050405020304" pitchFamily="18" charset="0"/>
                <a:cs typeface="Times New Roman" panose="02020603050405020304" pitchFamily="18" charset="0"/>
              </a:rPr>
              <a:t> - </a:t>
            </a:r>
            <a:r>
              <a:rPr lang="sv-SE" sz="3600" dirty="0">
                <a:solidFill>
                  <a:srgbClr val="4D5156"/>
                </a:solidFill>
              </a:rPr>
              <a:t>PH₃</a:t>
            </a:r>
            <a:endParaRPr lang="sv-SE" sz="3600" dirty="0"/>
          </a:p>
        </p:txBody>
      </p:sp>
    </p:spTree>
    <p:extLst>
      <p:ext uri="{BB962C8B-B14F-4D97-AF65-F5344CB8AC3E}">
        <p14:creationId xmlns:p14="http://schemas.microsoft.com/office/powerpoint/2010/main" val="3600056962"/>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53EF2697-7790-7D02-CE16-8C6C2B63B6ED}"/>
              </a:ext>
            </a:extLst>
          </p:cNvPr>
          <p:cNvSpPr txBox="1"/>
          <p:nvPr/>
        </p:nvSpPr>
        <p:spPr>
          <a:xfrm>
            <a:off x="1175723" y="1070683"/>
            <a:ext cx="10585642" cy="4883260"/>
          </a:xfrm>
          <a:prstGeom prst="rect">
            <a:avLst/>
          </a:prstGeom>
          <a:noFill/>
        </p:spPr>
        <p:txBody>
          <a:bodyPr wrap="square">
            <a:spAutoFit/>
          </a:bodyPr>
          <a:lstStyle/>
          <a:p>
            <a:pPr algn="ctr" fontAlgn="base">
              <a:lnSpc>
                <a:spcPts val="2850"/>
              </a:lnSpc>
              <a:spcAft>
                <a:spcPts val="800"/>
              </a:spcAft>
            </a:pP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dirty="0">
                <a:solidFill>
                  <a:srgbClr val="4D5156"/>
                </a:solidFill>
              </a:rPr>
              <a:t>Ren </a:t>
            </a:r>
            <a:r>
              <a:rPr lang="sv-SE" sz="2000" dirty="0" err="1">
                <a:solidFill>
                  <a:srgbClr val="4D5156"/>
                </a:solidFill>
              </a:rPr>
              <a:t>fosfingas</a:t>
            </a:r>
            <a:r>
              <a:rPr lang="sv-SE" sz="2000" dirty="0">
                <a:solidFill>
                  <a:srgbClr val="4D5156"/>
                </a:solidFill>
              </a:rPr>
              <a:t> är luktlös, men oftast är den förorenad av </a:t>
            </a:r>
            <a:r>
              <a:rPr lang="sv-SE" sz="2000" dirty="0" err="1">
                <a:solidFill>
                  <a:srgbClr val="4D5156"/>
                </a:solidFill>
              </a:rPr>
              <a:t>difosfin</a:t>
            </a:r>
            <a:r>
              <a:rPr lang="sv-SE" sz="2000" dirty="0">
                <a:solidFill>
                  <a:srgbClr val="4D5156"/>
                </a:solidFill>
              </a:rPr>
              <a:t>, ett ämne som har en obehaglig lukt av fisk och vitlök.</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100" dirty="0" err="1">
                <a:solidFill>
                  <a:srgbClr val="4D5156"/>
                </a:solidFill>
                <a:ea typeface="Calibri" panose="020F0502020204030204" pitchFamily="34" charset="0"/>
                <a:cs typeface="Times New Roman" panose="02020603050405020304" pitchFamily="18" charset="0"/>
              </a:rPr>
              <a:t>Fosfinförgiftning</a:t>
            </a:r>
            <a:r>
              <a:rPr lang="sv-SE" sz="2000" kern="100" dirty="0">
                <a:solidFill>
                  <a:srgbClr val="4D5156"/>
                </a:solidFill>
                <a:ea typeface="Calibri" panose="020F0502020204030204" pitchFamily="34" charset="0"/>
                <a:cs typeface="Times New Roman" panose="02020603050405020304" pitchFamily="18" charset="0"/>
              </a:rPr>
              <a:t> kan ge uttalad hjärtsvikt</a:t>
            </a:r>
          </a:p>
          <a:p>
            <a:pPr marL="342900" indent="-342900">
              <a:lnSpc>
                <a:spcPct val="107000"/>
              </a:lnSpc>
              <a:spcAft>
                <a:spcPts val="800"/>
              </a:spcAft>
              <a:buSzPts val="1000"/>
              <a:buFont typeface="Symbol" panose="05050102010706020507" pitchFamily="18" charset="2"/>
              <a:buChar char=""/>
              <a:tabLst>
                <a:tab pos="457200" algn="l"/>
              </a:tabLst>
            </a:pPr>
            <a:r>
              <a:rPr lang="sv-SE" sz="2000" dirty="0">
                <a:solidFill>
                  <a:srgbClr val="050505"/>
                </a:solidFill>
              </a:rPr>
              <a:t>Luktgränsen ligger dock på en högre nivå än vid vilken skador kan uppstå.</a:t>
            </a:r>
          </a:p>
          <a:p>
            <a:pPr marL="342900" indent="-342900">
              <a:lnSpc>
                <a:spcPct val="107000"/>
              </a:lnSpc>
              <a:spcAft>
                <a:spcPts val="800"/>
              </a:spcAft>
              <a:buSzPts val="1000"/>
              <a:buFont typeface="Symbol" panose="05050102010706020507" pitchFamily="18" charset="2"/>
              <a:buChar char=""/>
              <a:tabLst>
                <a:tab pos="457200" algn="l"/>
              </a:tabLst>
            </a:pPr>
            <a:r>
              <a:rPr lang="sv-SE" sz="2000" dirty="0">
                <a:solidFill>
                  <a:srgbClr val="050505"/>
                </a:solidFill>
              </a:rPr>
              <a:t>Därutöver är </a:t>
            </a:r>
            <a:r>
              <a:rPr lang="sv-SE" sz="2000" dirty="0" err="1">
                <a:solidFill>
                  <a:srgbClr val="050505"/>
                </a:solidFill>
              </a:rPr>
              <a:t>fosfin</a:t>
            </a:r>
            <a:r>
              <a:rPr lang="sv-SE" sz="2000" dirty="0">
                <a:solidFill>
                  <a:srgbClr val="050505"/>
                </a:solidFill>
              </a:rPr>
              <a:t> ett mycket brandfarligt ämne, som kan antändas spontant i luft. När gasen brinner bildas fosforsyra.</a:t>
            </a:r>
            <a:endParaRPr lang="sv-SE" sz="2000" kern="100" dirty="0">
              <a:solidFill>
                <a:srgbClr val="4D5156"/>
              </a:solidFill>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dirty="0" err="1">
                <a:solidFill>
                  <a:srgbClr val="202122"/>
                </a:solidFill>
              </a:rPr>
              <a:t>Fosfin</a:t>
            </a:r>
            <a:r>
              <a:rPr lang="sv-SE" sz="2000" dirty="0">
                <a:solidFill>
                  <a:srgbClr val="202122"/>
                </a:solidFill>
              </a:rPr>
              <a:t> bildas först vid extrem </a:t>
            </a:r>
            <a:r>
              <a:rPr lang="sv-SE" sz="2000" dirty="0" err="1">
                <a:solidFill>
                  <a:srgbClr val="3366CC"/>
                </a:solidFill>
                <a:hlinkClick r:id="rId2" tooltip="Anoxi"/>
              </a:rPr>
              <a:t>anoxi</a:t>
            </a:r>
            <a:r>
              <a:rPr lang="sv-SE" sz="2000" dirty="0">
                <a:solidFill>
                  <a:srgbClr val="202122"/>
                </a:solidFill>
              </a:rPr>
              <a:t> och mycket låga </a:t>
            </a:r>
            <a:r>
              <a:rPr lang="sv-SE" sz="2000" dirty="0" err="1">
                <a:solidFill>
                  <a:srgbClr val="3366CC"/>
                </a:solidFill>
                <a:hlinkClick r:id="rId3" tooltip="PE (måttenhet)"/>
              </a:rPr>
              <a:t>pE</a:t>
            </a:r>
            <a:r>
              <a:rPr lang="sv-SE" sz="2000" dirty="0">
                <a:solidFill>
                  <a:srgbClr val="202122"/>
                </a:solidFill>
              </a:rPr>
              <a:t>-värden, då </a:t>
            </a:r>
            <a:r>
              <a:rPr lang="sv-SE" sz="2000" dirty="0">
                <a:solidFill>
                  <a:srgbClr val="3366CC"/>
                </a:solidFill>
                <a:hlinkClick r:id="rId4" tooltip="Fosfat"/>
              </a:rPr>
              <a:t>fosfat</a:t>
            </a:r>
            <a:r>
              <a:rPr lang="sv-SE" sz="2000" dirty="0">
                <a:solidFill>
                  <a:srgbClr val="202122"/>
                </a:solidFill>
              </a:rPr>
              <a:t>-fosfor kan reduceras till </a:t>
            </a:r>
            <a:r>
              <a:rPr lang="sv-SE" sz="2000" dirty="0" err="1">
                <a:solidFill>
                  <a:srgbClr val="202122"/>
                </a:solidFill>
              </a:rPr>
              <a:t>fosfin</a:t>
            </a:r>
            <a:r>
              <a:rPr lang="sv-SE" sz="2000" dirty="0">
                <a:solidFill>
                  <a:srgbClr val="202122"/>
                </a:solidFill>
              </a:rPr>
              <a:t>.</a:t>
            </a:r>
          </a:p>
          <a:p>
            <a:pPr marL="342900" indent="-342900">
              <a:lnSpc>
                <a:spcPct val="107000"/>
              </a:lnSpc>
              <a:spcAft>
                <a:spcPts val="800"/>
              </a:spcAft>
              <a:buSzPts val="1000"/>
              <a:buFont typeface="Symbol" panose="05050102010706020507" pitchFamily="18" charset="2"/>
              <a:buChar char=""/>
              <a:tabLst>
                <a:tab pos="457200" algn="l"/>
              </a:tabLst>
            </a:pPr>
            <a:r>
              <a:rPr lang="en-US" sz="2000" dirty="0">
                <a:solidFill>
                  <a:srgbClr val="212121"/>
                </a:solidFill>
              </a:rPr>
              <a:t>“Breaking Bad – poisoning gangsters with phosphine gas”</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dirty="0" err="1">
                <a:solidFill>
                  <a:srgbClr val="202122"/>
                </a:solidFill>
              </a:rPr>
              <a:t>Fosfin</a:t>
            </a:r>
            <a:r>
              <a:rPr lang="sv-SE" sz="2000" dirty="0">
                <a:solidFill>
                  <a:srgbClr val="202122"/>
                </a:solidFill>
              </a:rPr>
              <a:t> ska inte förväxlas med </a:t>
            </a:r>
            <a:r>
              <a:rPr lang="sv-SE" sz="2000" dirty="0">
                <a:solidFill>
                  <a:srgbClr val="3366CC"/>
                </a:solidFill>
                <a:hlinkClick r:id="rId5" tooltip="Fosgen"/>
              </a:rPr>
              <a:t>fosgen</a:t>
            </a:r>
            <a:r>
              <a:rPr lang="sv-SE" sz="2000" dirty="0">
                <a:solidFill>
                  <a:srgbClr val="202122"/>
                </a:solidFill>
              </a:rPr>
              <a:t>, som också är giftigt</a:t>
            </a:r>
          </a:p>
          <a:p>
            <a:pPr marL="342900" indent="-342900" fontAlgn="base">
              <a:lnSpc>
                <a:spcPct val="107000"/>
              </a:lnSpc>
              <a:spcAft>
                <a:spcPts val="800"/>
              </a:spcAft>
              <a:buSzPts val="1000"/>
              <a:buFont typeface="Symbol" panose="05050102010706020507" pitchFamily="18" charset="2"/>
              <a:buChar char=""/>
              <a:tabLst>
                <a:tab pos="457200" algn="l"/>
              </a:tabLst>
            </a:pP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CDBEABE4-C9D9-434B-4CCB-29A81C8DF0B9}"/>
              </a:ext>
            </a:extLst>
          </p:cNvPr>
          <p:cNvSpPr txBox="1"/>
          <p:nvPr/>
        </p:nvSpPr>
        <p:spPr>
          <a:xfrm>
            <a:off x="263472" y="424352"/>
            <a:ext cx="4572000" cy="646331"/>
          </a:xfrm>
          <a:prstGeom prst="rect">
            <a:avLst/>
          </a:prstGeom>
          <a:noFill/>
        </p:spPr>
        <p:txBody>
          <a:bodyPr wrap="square">
            <a:spAutoFit/>
          </a:bodyPr>
          <a:lstStyle/>
          <a:p>
            <a:pPr algn="ctr"/>
            <a:r>
              <a:rPr lang="sv-SE" sz="3600" kern="0" cap="all" dirty="0" err="1">
                <a:solidFill>
                  <a:srgbClr val="333333"/>
                </a:solidFill>
                <a:ea typeface="Times New Roman" panose="02020603050405020304" pitchFamily="18" charset="0"/>
                <a:cs typeface="Times New Roman" panose="02020603050405020304" pitchFamily="18" charset="0"/>
              </a:rPr>
              <a:t>Fosfin</a:t>
            </a:r>
            <a:r>
              <a:rPr lang="sv-SE" sz="3600" kern="0" cap="all" dirty="0">
                <a:solidFill>
                  <a:srgbClr val="333333"/>
                </a:solidFill>
                <a:ea typeface="Times New Roman" panose="02020603050405020304" pitchFamily="18" charset="0"/>
                <a:cs typeface="Times New Roman" panose="02020603050405020304" pitchFamily="18" charset="0"/>
              </a:rPr>
              <a:t> - </a:t>
            </a:r>
            <a:r>
              <a:rPr lang="sv-SE" sz="3600" dirty="0">
                <a:solidFill>
                  <a:srgbClr val="4D5156"/>
                </a:solidFill>
              </a:rPr>
              <a:t>PH₃</a:t>
            </a:r>
            <a:endParaRPr lang="sv-SE" sz="3600" dirty="0"/>
          </a:p>
        </p:txBody>
      </p:sp>
    </p:spTree>
    <p:extLst>
      <p:ext uri="{BB962C8B-B14F-4D97-AF65-F5344CB8AC3E}">
        <p14:creationId xmlns:p14="http://schemas.microsoft.com/office/powerpoint/2010/main" val="6586671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E2695669-6ABD-3D09-4673-E304980B28D9}"/>
              </a:ext>
            </a:extLst>
          </p:cNvPr>
          <p:cNvPicPr>
            <a:picLocks noChangeAspect="1"/>
          </p:cNvPicPr>
          <p:nvPr/>
        </p:nvPicPr>
        <p:blipFill>
          <a:blip r:embed="rId2"/>
          <a:stretch>
            <a:fillRect/>
          </a:stretch>
        </p:blipFill>
        <p:spPr>
          <a:xfrm>
            <a:off x="2667000" y="1740454"/>
            <a:ext cx="6858000" cy="4400550"/>
          </a:xfrm>
          <a:prstGeom prst="rect">
            <a:avLst/>
          </a:prstGeom>
        </p:spPr>
      </p:pic>
      <p:sp>
        <p:nvSpPr>
          <p:cNvPr id="3" name="textruta 2">
            <a:extLst>
              <a:ext uri="{FF2B5EF4-FFF2-40B4-BE49-F238E27FC236}">
                <a16:creationId xmlns:a16="http://schemas.microsoft.com/office/drawing/2014/main" id="{135B7F10-4103-68F1-FA0E-A2E11B3F4096}"/>
              </a:ext>
            </a:extLst>
          </p:cNvPr>
          <p:cNvSpPr txBox="1"/>
          <p:nvPr/>
        </p:nvSpPr>
        <p:spPr>
          <a:xfrm>
            <a:off x="1042332" y="452897"/>
            <a:ext cx="6094602" cy="646331"/>
          </a:xfrm>
          <a:prstGeom prst="rect">
            <a:avLst/>
          </a:prstGeom>
          <a:noFill/>
        </p:spPr>
        <p:txBody>
          <a:bodyPr wrap="square">
            <a:spAutoFit/>
          </a:bodyPr>
          <a:lstStyle/>
          <a:p>
            <a:r>
              <a:rPr lang="sv-SE" sz="3600" dirty="0" err="1">
                <a:solidFill>
                  <a:srgbClr val="050505"/>
                </a:solidFill>
              </a:rPr>
              <a:t>Aluminiumfosfid</a:t>
            </a:r>
            <a:endParaRPr lang="sv-SE" sz="3600" dirty="0"/>
          </a:p>
        </p:txBody>
      </p:sp>
    </p:spTree>
    <p:extLst>
      <p:ext uri="{BB962C8B-B14F-4D97-AF65-F5344CB8AC3E}">
        <p14:creationId xmlns:p14="http://schemas.microsoft.com/office/powerpoint/2010/main" val="297391228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E50DA99B-5567-1126-8AA4-18BB22AAB441}"/>
              </a:ext>
            </a:extLst>
          </p:cNvPr>
          <p:cNvPicPr>
            <a:picLocks noChangeAspect="1"/>
          </p:cNvPicPr>
          <p:nvPr/>
        </p:nvPicPr>
        <p:blipFill>
          <a:blip r:embed="rId2"/>
          <a:stretch>
            <a:fillRect/>
          </a:stretch>
        </p:blipFill>
        <p:spPr>
          <a:xfrm>
            <a:off x="3074915" y="1689683"/>
            <a:ext cx="6629400" cy="4267200"/>
          </a:xfrm>
          <a:prstGeom prst="rect">
            <a:avLst/>
          </a:prstGeom>
        </p:spPr>
      </p:pic>
      <p:sp>
        <p:nvSpPr>
          <p:cNvPr id="2" name="textruta 1">
            <a:extLst>
              <a:ext uri="{FF2B5EF4-FFF2-40B4-BE49-F238E27FC236}">
                <a16:creationId xmlns:a16="http://schemas.microsoft.com/office/drawing/2014/main" id="{E5222C72-696D-4C63-638F-4C88E122923E}"/>
              </a:ext>
            </a:extLst>
          </p:cNvPr>
          <p:cNvSpPr txBox="1"/>
          <p:nvPr/>
        </p:nvSpPr>
        <p:spPr>
          <a:xfrm>
            <a:off x="1042332" y="452897"/>
            <a:ext cx="6094602" cy="646331"/>
          </a:xfrm>
          <a:prstGeom prst="rect">
            <a:avLst/>
          </a:prstGeom>
          <a:noFill/>
        </p:spPr>
        <p:txBody>
          <a:bodyPr wrap="square">
            <a:spAutoFit/>
          </a:bodyPr>
          <a:lstStyle/>
          <a:p>
            <a:r>
              <a:rPr lang="sv-SE" sz="3600" dirty="0" err="1">
                <a:solidFill>
                  <a:srgbClr val="050505"/>
                </a:solidFill>
              </a:rPr>
              <a:t>Aluminiumfosfid</a:t>
            </a:r>
            <a:endParaRPr lang="sv-SE" sz="3600" dirty="0"/>
          </a:p>
        </p:txBody>
      </p:sp>
    </p:spTree>
    <p:extLst>
      <p:ext uri="{BB962C8B-B14F-4D97-AF65-F5344CB8AC3E}">
        <p14:creationId xmlns:p14="http://schemas.microsoft.com/office/powerpoint/2010/main" val="23473820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53EF2697-7790-7D02-CE16-8C6C2B63B6ED}"/>
              </a:ext>
            </a:extLst>
          </p:cNvPr>
          <p:cNvSpPr txBox="1"/>
          <p:nvPr/>
        </p:nvSpPr>
        <p:spPr>
          <a:xfrm>
            <a:off x="2207568" y="1686600"/>
            <a:ext cx="8064896" cy="3782959"/>
          </a:xfrm>
          <a:prstGeom prst="rect">
            <a:avLst/>
          </a:prstGeom>
          <a:noFill/>
        </p:spPr>
        <p:txBody>
          <a:bodyPr wrap="square">
            <a:spAutoFit/>
          </a:bodyPr>
          <a:lstStyle/>
          <a:p>
            <a:pPr algn="l"/>
            <a:endParaRPr lang="sv-SE" sz="2000" kern="100" dirty="0">
              <a:cs typeface="Times New Roman" panose="02020603050405020304" pitchFamily="18" charset="0"/>
            </a:endParaRPr>
          </a:p>
          <a:p>
            <a:pPr marL="342900" indent="-342900">
              <a:buFont typeface="Arial" panose="020B0604020202020204" pitchFamily="34" charset="0"/>
              <a:buChar char="•"/>
            </a:pPr>
            <a:r>
              <a:rPr lang="sv-SE" sz="2000" dirty="0" err="1">
                <a:solidFill>
                  <a:srgbClr val="050505"/>
                </a:solidFill>
              </a:rPr>
              <a:t>Fosfin</a:t>
            </a:r>
            <a:r>
              <a:rPr lang="sv-SE" sz="2000" dirty="0">
                <a:solidFill>
                  <a:srgbClr val="050505"/>
                </a:solidFill>
              </a:rPr>
              <a:t> verkar genom att det hämmar cellandningen. Det vill säga cellernas förmåga att använda syre. </a:t>
            </a:r>
          </a:p>
          <a:p>
            <a:pPr marL="342900" indent="-342900">
              <a:buFont typeface="Arial" panose="020B0604020202020204" pitchFamily="34" charset="0"/>
              <a:buChar char="•"/>
            </a:pPr>
            <a:r>
              <a:rPr lang="sv-SE" sz="2000" dirty="0">
                <a:solidFill>
                  <a:srgbClr val="050505"/>
                </a:solidFill>
              </a:rPr>
              <a:t>De organ som främst påverkas är alltså de som är mest syrekrävande, som hjärna, hjärta, lever och njurar. </a:t>
            </a:r>
          </a:p>
          <a:p>
            <a:pPr marL="342900" indent="-342900">
              <a:buFont typeface="Arial" panose="020B0604020202020204" pitchFamily="34" charset="0"/>
              <a:buChar char="•"/>
            </a:pPr>
            <a:r>
              <a:rPr lang="sv-SE" sz="2000" dirty="0">
                <a:solidFill>
                  <a:srgbClr val="050505"/>
                </a:solidFill>
              </a:rPr>
              <a:t>De främsta symtomen är, som vid många andra typer av förgiftningar: svettningar, illamående, kräkningar, yrsel, huvudvärk och hosta. </a:t>
            </a:r>
          </a:p>
          <a:p>
            <a:pPr marL="342900" indent="-342900">
              <a:buFont typeface="Arial" panose="020B0604020202020204" pitchFamily="34" charset="0"/>
              <a:buChar char="•"/>
            </a:pPr>
            <a:r>
              <a:rPr lang="sv-SE" sz="2000" dirty="0">
                <a:solidFill>
                  <a:srgbClr val="050505"/>
                </a:solidFill>
              </a:rPr>
              <a:t>Den drabbade riskerar både svår lungskada och svår hjärtpåverkan samt kramper, medvetslöshet, lever och njurpåverkan. </a:t>
            </a:r>
          </a:p>
          <a:p>
            <a:pPr marL="342900" indent="-342900">
              <a:buFont typeface="Arial" panose="020B0604020202020204" pitchFamily="34" charset="0"/>
              <a:buChar char="•"/>
            </a:pPr>
            <a:r>
              <a:rPr lang="sv-SE" sz="2000" dirty="0">
                <a:solidFill>
                  <a:srgbClr val="050505"/>
                </a:solidFill>
              </a:rPr>
              <a:t>Symtomen kan komma flera timmar efter en eventuell exponering.</a:t>
            </a:r>
          </a:p>
          <a:p>
            <a:pPr marL="342900" indent="-342900">
              <a:lnSpc>
                <a:spcPct val="107000"/>
              </a:lnSpc>
              <a:spcAft>
                <a:spcPts val="800"/>
              </a:spcAft>
              <a:buSzPts val="1000"/>
              <a:buFont typeface="Symbol" panose="05050102010706020507" pitchFamily="18" charset="2"/>
              <a:buChar char=""/>
              <a:tabLst>
                <a:tab pos="457200" algn="l"/>
              </a:tabLst>
            </a:pP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CDBEABE4-C9D9-434B-4CCB-29A81C8DF0B9}"/>
              </a:ext>
            </a:extLst>
          </p:cNvPr>
          <p:cNvSpPr txBox="1"/>
          <p:nvPr/>
        </p:nvSpPr>
        <p:spPr>
          <a:xfrm>
            <a:off x="-767360" y="486272"/>
            <a:ext cx="9928137" cy="646331"/>
          </a:xfrm>
          <a:prstGeom prst="rect">
            <a:avLst/>
          </a:prstGeom>
          <a:noFill/>
        </p:spPr>
        <p:txBody>
          <a:bodyPr wrap="square">
            <a:spAutoFit/>
          </a:bodyPr>
          <a:lstStyle/>
          <a:p>
            <a:pPr algn="ctr"/>
            <a:r>
              <a:rPr lang="sv-SE" sz="3600" dirty="0" err="1">
                <a:solidFill>
                  <a:srgbClr val="4D5156"/>
                </a:solidFill>
              </a:rPr>
              <a:t>Fosfinförgiftning</a:t>
            </a:r>
            <a:r>
              <a:rPr lang="sv-SE" sz="3600" dirty="0">
                <a:solidFill>
                  <a:srgbClr val="4D5156"/>
                </a:solidFill>
              </a:rPr>
              <a:t> symptomatologi</a:t>
            </a:r>
            <a:endParaRPr lang="sv-SE" sz="3600" dirty="0"/>
          </a:p>
        </p:txBody>
      </p:sp>
    </p:spTree>
    <p:extLst>
      <p:ext uri="{BB962C8B-B14F-4D97-AF65-F5344CB8AC3E}">
        <p14:creationId xmlns:p14="http://schemas.microsoft.com/office/powerpoint/2010/main" val="175065580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53EF2697-7790-7D02-CE16-8C6C2B63B6ED}"/>
              </a:ext>
            </a:extLst>
          </p:cNvPr>
          <p:cNvSpPr txBox="1"/>
          <p:nvPr/>
        </p:nvSpPr>
        <p:spPr>
          <a:xfrm>
            <a:off x="1957988" y="1669864"/>
            <a:ext cx="8914144" cy="4143570"/>
          </a:xfrm>
          <a:prstGeom prst="rect">
            <a:avLst/>
          </a:prstGeom>
          <a:noFill/>
        </p:spPr>
        <p:txBody>
          <a:bodyPr wrap="square">
            <a:spAutoFit/>
          </a:bodyPr>
          <a:lstStyle/>
          <a:p>
            <a:pPr algn="ctr" fontAlgn="base">
              <a:lnSpc>
                <a:spcPts val="2850"/>
              </a:lnSpc>
              <a:spcAft>
                <a:spcPts val="800"/>
              </a:spcAft>
            </a:pPr>
            <a:endParaRPr lang="sv-SE" sz="2000" kern="100" dirty="0">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sv-SE" sz="2000" dirty="0">
                <a:solidFill>
                  <a:srgbClr val="202124"/>
                </a:solidFill>
              </a:rPr>
              <a:t>Hälsoeffekter från inhalerad PH3 kan bli uppenbara vid nivåer så låga som 5,0–10,0 ppm under flera timmar, och i fast form tros en dos så låg som 1,5 g vara dödlig för människor</a:t>
            </a:r>
            <a:endParaRPr lang="en-US" sz="2000" kern="100" dirty="0">
              <a:solidFill>
                <a:srgbClr val="202124"/>
              </a:solidFill>
              <a:ea typeface="Calibri" panose="020F0502020204030204" pitchFamily="34" charset="0"/>
              <a:cs typeface="Times New Roman" panose="02020603050405020304" pitchFamily="18" charset="0"/>
            </a:endParaRPr>
          </a:p>
          <a:p>
            <a:pPr marL="342900" indent="-342900">
              <a:lnSpc>
                <a:spcPct val="107000"/>
              </a:lnSpc>
              <a:spcAft>
                <a:spcPts val="800"/>
              </a:spcAft>
              <a:buSzPts val="1000"/>
              <a:buFont typeface="Symbol" panose="05050102010706020507" pitchFamily="18" charset="2"/>
              <a:buChar char=""/>
              <a:tabLst>
                <a:tab pos="457200" algn="l"/>
              </a:tabLst>
            </a:pPr>
            <a:r>
              <a:rPr lang="sv-SE" sz="2000" dirty="0">
                <a:solidFill>
                  <a:srgbClr val="212121"/>
                </a:solidFill>
                <a:cs typeface="Calibri" panose="020F0502020204030204" pitchFamily="34" charset="0"/>
              </a:rPr>
              <a:t>Förtäring av </a:t>
            </a:r>
            <a:r>
              <a:rPr lang="sv-SE" sz="2000" dirty="0" err="1">
                <a:solidFill>
                  <a:srgbClr val="212121"/>
                </a:solidFill>
                <a:cs typeface="Calibri" panose="020F0502020204030204" pitchFamily="34" charset="0"/>
              </a:rPr>
              <a:t>metallfosfider</a:t>
            </a:r>
            <a:r>
              <a:rPr lang="sv-SE" sz="2000" dirty="0">
                <a:solidFill>
                  <a:srgbClr val="212121"/>
                </a:solidFill>
                <a:cs typeface="Calibri" panose="020F0502020204030204" pitchFamily="34" charset="0"/>
              </a:rPr>
              <a:t> är en välkänd självmordsväg, särskilt i Asien.</a:t>
            </a:r>
          </a:p>
          <a:p>
            <a:pPr marL="342900" indent="-342900">
              <a:lnSpc>
                <a:spcPct val="107000"/>
              </a:lnSpc>
              <a:spcAft>
                <a:spcPts val="800"/>
              </a:spcAft>
              <a:buSzPts val="1000"/>
              <a:buFont typeface="Symbol" panose="05050102010706020507" pitchFamily="18" charset="2"/>
              <a:buChar char=""/>
              <a:tabLst>
                <a:tab pos="457200" algn="l"/>
              </a:tabLst>
            </a:pPr>
            <a:r>
              <a:rPr lang="sv-SE" sz="2000" dirty="0" err="1">
                <a:solidFill>
                  <a:srgbClr val="212121"/>
                </a:solidFill>
                <a:cs typeface="Calibri" panose="020F0502020204030204" pitchFamily="34" charset="0"/>
              </a:rPr>
              <a:t>Metallfosfider</a:t>
            </a:r>
            <a:r>
              <a:rPr lang="sv-SE" sz="2000" dirty="0">
                <a:solidFill>
                  <a:srgbClr val="212121"/>
                </a:solidFill>
                <a:cs typeface="Calibri" panose="020F0502020204030204" pitchFamily="34" charset="0"/>
              </a:rPr>
              <a:t> orsakar ett brett spektrum av effekter som inkluderar cellförgiftning, </a:t>
            </a:r>
            <a:r>
              <a:rPr lang="sv-SE" sz="2000" dirty="0" err="1">
                <a:solidFill>
                  <a:srgbClr val="212121"/>
                </a:solidFill>
                <a:cs typeface="Calibri" panose="020F0502020204030204" pitchFamily="34" charset="0"/>
              </a:rPr>
              <a:t>oxidativ</a:t>
            </a:r>
            <a:r>
              <a:rPr lang="sv-SE" sz="2000" dirty="0">
                <a:solidFill>
                  <a:srgbClr val="212121"/>
                </a:solidFill>
                <a:cs typeface="Calibri" panose="020F0502020204030204" pitchFamily="34" charset="0"/>
              </a:rPr>
              <a:t> stress, </a:t>
            </a:r>
            <a:r>
              <a:rPr lang="sv-SE" sz="2000" dirty="0" err="1">
                <a:solidFill>
                  <a:srgbClr val="212121"/>
                </a:solidFill>
                <a:cs typeface="Calibri" panose="020F0502020204030204" pitchFamily="34" charset="0"/>
              </a:rPr>
              <a:t>kolinesterashämning</a:t>
            </a:r>
            <a:r>
              <a:rPr lang="sv-SE" sz="2000" dirty="0">
                <a:solidFill>
                  <a:srgbClr val="212121"/>
                </a:solidFill>
                <a:cs typeface="Calibri" panose="020F0502020204030204" pitchFamily="34" charset="0"/>
              </a:rPr>
              <a:t>, cirkulationssvikt, </a:t>
            </a:r>
            <a:r>
              <a:rPr lang="sv-SE" sz="2000" dirty="0" err="1">
                <a:solidFill>
                  <a:srgbClr val="212121"/>
                </a:solidFill>
                <a:cs typeface="Calibri" panose="020F0502020204030204" pitchFamily="34" charset="0"/>
              </a:rPr>
              <a:t>kardiotoxicitet</a:t>
            </a:r>
            <a:r>
              <a:rPr lang="sv-SE" sz="2000" dirty="0">
                <a:solidFill>
                  <a:srgbClr val="212121"/>
                </a:solidFill>
                <a:cs typeface="Calibri" panose="020F0502020204030204" pitchFamily="34" charset="0"/>
              </a:rPr>
              <a:t>, </a:t>
            </a:r>
            <a:r>
              <a:rPr lang="sv-SE" sz="2000" dirty="0" err="1">
                <a:solidFill>
                  <a:srgbClr val="212121"/>
                </a:solidFill>
                <a:cs typeface="Calibri" panose="020F0502020204030204" pitchFamily="34" charset="0"/>
              </a:rPr>
              <a:t>gastrointestinal</a:t>
            </a:r>
            <a:r>
              <a:rPr lang="sv-SE" sz="2000" dirty="0">
                <a:solidFill>
                  <a:srgbClr val="212121"/>
                </a:solidFill>
                <a:cs typeface="Calibri" panose="020F0502020204030204" pitchFamily="34" charset="0"/>
              </a:rPr>
              <a:t> och </a:t>
            </a:r>
            <a:r>
              <a:rPr lang="sv-SE" sz="2000" dirty="0" err="1">
                <a:solidFill>
                  <a:srgbClr val="212121"/>
                </a:solidFill>
                <a:cs typeface="Calibri" panose="020F0502020204030204" pitchFamily="34" charset="0"/>
              </a:rPr>
              <a:t>pulmonell</a:t>
            </a:r>
            <a:r>
              <a:rPr lang="sv-SE" sz="2000" dirty="0">
                <a:solidFill>
                  <a:srgbClr val="212121"/>
                </a:solidFill>
                <a:cs typeface="Calibri" panose="020F0502020204030204" pitchFamily="34" charset="0"/>
              </a:rPr>
              <a:t> toxicitet, leverskada, neurologisk toxicitet, elektrolytobalans och övergripande metabola störningar. </a:t>
            </a:r>
          </a:p>
          <a:p>
            <a:pPr marL="342900" indent="-342900">
              <a:lnSpc>
                <a:spcPct val="107000"/>
              </a:lnSpc>
              <a:spcAft>
                <a:spcPts val="800"/>
              </a:spcAft>
              <a:buSzPts val="1000"/>
              <a:buFont typeface="Symbol" panose="05050102010706020507" pitchFamily="18" charset="2"/>
              <a:buChar char=""/>
              <a:tabLst>
                <a:tab pos="457200" algn="l"/>
              </a:tabLst>
            </a:pPr>
            <a:r>
              <a:rPr lang="sv-SE" sz="2000" dirty="0">
                <a:solidFill>
                  <a:srgbClr val="212121"/>
                </a:solidFill>
                <a:cs typeface="Calibri" panose="020F0502020204030204" pitchFamily="34" charset="0"/>
              </a:rPr>
              <a:t>Dödligheten överstiger ofta 70 %</a:t>
            </a:r>
            <a:endParaRPr lang="sv-SE" sz="2000" kern="100" dirty="0">
              <a:ea typeface="Calibri" panose="020F0502020204030204" pitchFamily="34" charset="0"/>
              <a:cs typeface="Calibri" panose="020F0502020204030204" pitchFamily="34" charset="0"/>
            </a:endParaRPr>
          </a:p>
        </p:txBody>
      </p:sp>
      <p:sp>
        <p:nvSpPr>
          <p:cNvPr id="4" name="textruta 3">
            <a:extLst>
              <a:ext uri="{FF2B5EF4-FFF2-40B4-BE49-F238E27FC236}">
                <a16:creationId xmlns:a16="http://schemas.microsoft.com/office/drawing/2014/main" id="{8FBD01A9-845A-6B4F-099C-9D0021C0C3CA}"/>
              </a:ext>
            </a:extLst>
          </p:cNvPr>
          <p:cNvSpPr txBox="1"/>
          <p:nvPr/>
        </p:nvSpPr>
        <p:spPr>
          <a:xfrm>
            <a:off x="-328012" y="545188"/>
            <a:ext cx="4572000" cy="584775"/>
          </a:xfrm>
          <a:prstGeom prst="rect">
            <a:avLst/>
          </a:prstGeom>
          <a:noFill/>
        </p:spPr>
        <p:txBody>
          <a:bodyPr wrap="square">
            <a:spAutoFit/>
          </a:bodyPr>
          <a:lstStyle/>
          <a:p>
            <a:pPr algn="ctr"/>
            <a:r>
              <a:rPr lang="sv-SE" sz="3200" kern="0" cap="all" dirty="0" err="1">
                <a:solidFill>
                  <a:srgbClr val="333333"/>
                </a:solidFill>
                <a:ea typeface="Times New Roman" panose="02020603050405020304" pitchFamily="18" charset="0"/>
                <a:cs typeface="Times New Roman" panose="02020603050405020304" pitchFamily="18" charset="0"/>
              </a:rPr>
              <a:t>fosfin</a:t>
            </a:r>
            <a:endParaRPr lang="sv-SE" sz="3200" dirty="0"/>
          </a:p>
        </p:txBody>
      </p:sp>
    </p:spTree>
    <p:extLst>
      <p:ext uri="{BB962C8B-B14F-4D97-AF65-F5344CB8AC3E}">
        <p14:creationId xmlns:p14="http://schemas.microsoft.com/office/powerpoint/2010/main" val="21860091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86DF1868-6DA4-5FE7-2861-D9DBE76B1EAF}"/>
              </a:ext>
            </a:extLst>
          </p:cNvPr>
          <p:cNvPicPr>
            <a:picLocks noChangeAspect="1"/>
          </p:cNvPicPr>
          <p:nvPr/>
        </p:nvPicPr>
        <p:blipFill>
          <a:blip r:embed="rId2"/>
          <a:stretch>
            <a:fillRect/>
          </a:stretch>
        </p:blipFill>
        <p:spPr>
          <a:xfrm>
            <a:off x="3148318" y="1552619"/>
            <a:ext cx="6206414" cy="4579733"/>
          </a:xfrm>
          <a:prstGeom prst="rect">
            <a:avLst/>
          </a:prstGeom>
        </p:spPr>
      </p:pic>
      <p:sp>
        <p:nvSpPr>
          <p:cNvPr id="2" name="textruta 1">
            <a:extLst>
              <a:ext uri="{FF2B5EF4-FFF2-40B4-BE49-F238E27FC236}">
                <a16:creationId xmlns:a16="http://schemas.microsoft.com/office/drawing/2014/main" id="{21E3797F-B2CF-317F-458A-19A07ACA20E0}"/>
              </a:ext>
            </a:extLst>
          </p:cNvPr>
          <p:cNvSpPr txBox="1"/>
          <p:nvPr/>
        </p:nvSpPr>
        <p:spPr>
          <a:xfrm>
            <a:off x="-328012" y="545188"/>
            <a:ext cx="9304232" cy="584775"/>
          </a:xfrm>
          <a:prstGeom prst="rect">
            <a:avLst/>
          </a:prstGeom>
          <a:noFill/>
        </p:spPr>
        <p:txBody>
          <a:bodyPr wrap="square">
            <a:spAutoFit/>
          </a:bodyPr>
          <a:lstStyle/>
          <a:p>
            <a:pPr algn="ctr"/>
            <a:r>
              <a:rPr lang="sv-SE" sz="3200" kern="0" cap="all" dirty="0" err="1">
                <a:solidFill>
                  <a:srgbClr val="333333"/>
                </a:solidFill>
                <a:ea typeface="Times New Roman" panose="02020603050405020304" pitchFamily="18" charset="0"/>
                <a:cs typeface="Times New Roman" panose="02020603050405020304" pitchFamily="18" charset="0"/>
              </a:rPr>
              <a:t>Fosfin</a:t>
            </a:r>
            <a:r>
              <a:rPr lang="sv-SE" sz="3200" kern="0" cap="all" dirty="0">
                <a:solidFill>
                  <a:srgbClr val="333333"/>
                </a:solidFill>
                <a:ea typeface="Times New Roman" panose="02020603050405020304" pitchFamily="18" charset="0"/>
                <a:cs typeface="Times New Roman" panose="02020603050405020304" pitchFamily="18" charset="0"/>
              </a:rPr>
              <a:t> </a:t>
            </a:r>
            <a:r>
              <a:rPr lang="sv-SE" sz="3200" kern="0" cap="all" dirty="0" err="1">
                <a:solidFill>
                  <a:srgbClr val="333333"/>
                </a:solidFill>
                <a:ea typeface="Times New Roman" panose="02020603050405020304" pitchFamily="18" charset="0"/>
                <a:cs typeface="Times New Roman" panose="02020603050405020304" pitchFamily="18" charset="0"/>
              </a:rPr>
              <a:t>methemoglobinemi</a:t>
            </a:r>
            <a:endParaRPr lang="sv-SE" sz="3200" dirty="0"/>
          </a:p>
        </p:txBody>
      </p:sp>
    </p:spTree>
    <p:extLst>
      <p:ext uri="{BB962C8B-B14F-4D97-AF65-F5344CB8AC3E}">
        <p14:creationId xmlns:p14="http://schemas.microsoft.com/office/powerpoint/2010/main" val="37881382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713A4696-E43C-783F-0C28-B9566AE72533}"/>
              </a:ext>
            </a:extLst>
          </p:cNvPr>
          <p:cNvPicPr>
            <a:picLocks noChangeAspect="1"/>
          </p:cNvPicPr>
          <p:nvPr/>
        </p:nvPicPr>
        <p:blipFill>
          <a:blip r:embed="rId2"/>
          <a:stretch>
            <a:fillRect/>
          </a:stretch>
        </p:blipFill>
        <p:spPr>
          <a:xfrm>
            <a:off x="2695367" y="1522036"/>
            <a:ext cx="6801265" cy="4861986"/>
          </a:xfrm>
          <a:prstGeom prst="rect">
            <a:avLst/>
          </a:prstGeom>
        </p:spPr>
      </p:pic>
      <p:sp>
        <p:nvSpPr>
          <p:cNvPr id="2" name="textruta 1">
            <a:extLst>
              <a:ext uri="{FF2B5EF4-FFF2-40B4-BE49-F238E27FC236}">
                <a16:creationId xmlns:a16="http://schemas.microsoft.com/office/drawing/2014/main" id="{FFF364C2-0679-AF89-4D06-C82A4D827EC9}"/>
              </a:ext>
            </a:extLst>
          </p:cNvPr>
          <p:cNvSpPr txBox="1"/>
          <p:nvPr/>
        </p:nvSpPr>
        <p:spPr>
          <a:xfrm>
            <a:off x="-328012" y="545188"/>
            <a:ext cx="9304232" cy="584775"/>
          </a:xfrm>
          <a:prstGeom prst="rect">
            <a:avLst/>
          </a:prstGeom>
          <a:noFill/>
        </p:spPr>
        <p:txBody>
          <a:bodyPr wrap="square">
            <a:spAutoFit/>
          </a:bodyPr>
          <a:lstStyle/>
          <a:p>
            <a:pPr algn="ctr"/>
            <a:r>
              <a:rPr lang="sv-SE" sz="3200" kern="0" cap="all" dirty="0" err="1">
                <a:solidFill>
                  <a:srgbClr val="333333"/>
                </a:solidFill>
                <a:ea typeface="Times New Roman" panose="02020603050405020304" pitchFamily="18" charset="0"/>
                <a:cs typeface="Times New Roman" panose="02020603050405020304" pitchFamily="18" charset="0"/>
              </a:rPr>
              <a:t>Fosfin</a:t>
            </a:r>
            <a:r>
              <a:rPr lang="sv-SE" sz="3200" kern="0" cap="all" dirty="0">
                <a:solidFill>
                  <a:srgbClr val="333333"/>
                </a:solidFill>
                <a:ea typeface="Times New Roman" panose="02020603050405020304" pitchFamily="18" charset="0"/>
                <a:cs typeface="Times New Roman" panose="02020603050405020304" pitchFamily="18" charset="0"/>
              </a:rPr>
              <a:t> perifer cyanos</a:t>
            </a:r>
            <a:endParaRPr lang="sv-SE" sz="3200" dirty="0"/>
          </a:p>
        </p:txBody>
      </p:sp>
    </p:spTree>
    <p:extLst>
      <p:ext uri="{BB962C8B-B14F-4D97-AF65-F5344CB8AC3E}">
        <p14:creationId xmlns:p14="http://schemas.microsoft.com/office/powerpoint/2010/main" val="99907441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AE006999-D654-8439-5B42-2C2C6DB88FD0}"/>
              </a:ext>
            </a:extLst>
          </p:cNvPr>
          <p:cNvPicPr>
            <a:picLocks noChangeAspect="1"/>
          </p:cNvPicPr>
          <p:nvPr/>
        </p:nvPicPr>
        <p:blipFill>
          <a:blip r:embed="rId2"/>
          <a:stretch>
            <a:fillRect/>
          </a:stretch>
        </p:blipFill>
        <p:spPr>
          <a:xfrm>
            <a:off x="3251258" y="1633976"/>
            <a:ext cx="5837552" cy="4599044"/>
          </a:xfrm>
          <a:prstGeom prst="rect">
            <a:avLst/>
          </a:prstGeom>
        </p:spPr>
      </p:pic>
      <p:sp>
        <p:nvSpPr>
          <p:cNvPr id="2" name="textruta 1">
            <a:extLst>
              <a:ext uri="{FF2B5EF4-FFF2-40B4-BE49-F238E27FC236}">
                <a16:creationId xmlns:a16="http://schemas.microsoft.com/office/drawing/2014/main" id="{8BF5624C-21B0-E722-0ADE-587A2790AA5D}"/>
              </a:ext>
            </a:extLst>
          </p:cNvPr>
          <p:cNvSpPr txBox="1"/>
          <p:nvPr/>
        </p:nvSpPr>
        <p:spPr>
          <a:xfrm>
            <a:off x="309552" y="545188"/>
            <a:ext cx="10931696" cy="584775"/>
          </a:xfrm>
          <a:prstGeom prst="rect">
            <a:avLst/>
          </a:prstGeom>
          <a:noFill/>
        </p:spPr>
        <p:txBody>
          <a:bodyPr wrap="square">
            <a:spAutoFit/>
          </a:bodyPr>
          <a:lstStyle/>
          <a:p>
            <a:pPr algn="ctr"/>
            <a:r>
              <a:rPr lang="sv-SE" sz="3200" kern="0" cap="all" dirty="0" err="1">
                <a:solidFill>
                  <a:srgbClr val="333333"/>
                </a:solidFill>
                <a:ea typeface="Times New Roman" panose="02020603050405020304" pitchFamily="18" charset="0"/>
                <a:cs typeface="Times New Roman" panose="02020603050405020304" pitchFamily="18" charset="0"/>
              </a:rPr>
              <a:t>Fosfin</a:t>
            </a:r>
            <a:r>
              <a:rPr lang="sv-SE" sz="3200" kern="0" cap="all" dirty="0">
                <a:solidFill>
                  <a:srgbClr val="333333"/>
                </a:solidFill>
                <a:ea typeface="Times New Roman" panose="02020603050405020304" pitchFamily="18" charset="0"/>
                <a:cs typeface="Times New Roman" panose="02020603050405020304" pitchFamily="18" charset="0"/>
              </a:rPr>
              <a:t> intakt ventrikel vid inhalationsskada</a:t>
            </a:r>
            <a:endParaRPr lang="sv-SE" sz="3200" dirty="0"/>
          </a:p>
        </p:txBody>
      </p:sp>
    </p:spTree>
    <p:extLst>
      <p:ext uri="{BB962C8B-B14F-4D97-AF65-F5344CB8AC3E}">
        <p14:creationId xmlns:p14="http://schemas.microsoft.com/office/powerpoint/2010/main" val="287130171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objekt 2">
            <a:extLst>
              <a:ext uri="{FF2B5EF4-FFF2-40B4-BE49-F238E27FC236}">
                <a16:creationId xmlns:a16="http://schemas.microsoft.com/office/drawing/2014/main" id="{8B1B1998-DB75-6A06-D393-B09CB603E789}"/>
              </a:ext>
            </a:extLst>
          </p:cNvPr>
          <p:cNvPicPr>
            <a:picLocks noChangeAspect="1"/>
          </p:cNvPicPr>
          <p:nvPr/>
        </p:nvPicPr>
        <p:blipFill>
          <a:blip r:embed="rId2"/>
          <a:stretch>
            <a:fillRect/>
          </a:stretch>
        </p:blipFill>
        <p:spPr>
          <a:xfrm>
            <a:off x="4381500" y="1513907"/>
            <a:ext cx="3429000" cy="4752975"/>
          </a:xfrm>
          <a:prstGeom prst="rect">
            <a:avLst/>
          </a:prstGeom>
        </p:spPr>
      </p:pic>
      <p:sp>
        <p:nvSpPr>
          <p:cNvPr id="2" name="textruta 1">
            <a:extLst>
              <a:ext uri="{FF2B5EF4-FFF2-40B4-BE49-F238E27FC236}">
                <a16:creationId xmlns:a16="http://schemas.microsoft.com/office/drawing/2014/main" id="{9C7B9A7C-AD42-EEF2-C15C-5D6A5DEFBA41}"/>
              </a:ext>
            </a:extLst>
          </p:cNvPr>
          <p:cNvSpPr txBox="1"/>
          <p:nvPr/>
        </p:nvSpPr>
        <p:spPr>
          <a:xfrm>
            <a:off x="-328012" y="545188"/>
            <a:ext cx="9304232" cy="584775"/>
          </a:xfrm>
          <a:prstGeom prst="rect">
            <a:avLst/>
          </a:prstGeom>
          <a:noFill/>
        </p:spPr>
        <p:txBody>
          <a:bodyPr wrap="square">
            <a:spAutoFit/>
          </a:bodyPr>
          <a:lstStyle/>
          <a:p>
            <a:pPr algn="ctr"/>
            <a:r>
              <a:rPr lang="sv-SE" sz="3200" kern="0" cap="all" dirty="0" err="1">
                <a:solidFill>
                  <a:srgbClr val="333333"/>
                </a:solidFill>
                <a:ea typeface="Times New Roman" panose="02020603050405020304" pitchFamily="18" charset="0"/>
                <a:cs typeface="Times New Roman" panose="02020603050405020304" pitchFamily="18" charset="0"/>
              </a:rPr>
              <a:t>Fosfin</a:t>
            </a:r>
            <a:r>
              <a:rPr lang="sv-SE" sz="3200" kern="0" cap="all" dirty="0">
                <a:solidFill>
                  <a:srgbClr val="333333"/>
                </a:solidFill>
                <a:ea typeface="Times New Roman" panose="02020603050405020304" pitchFamily="18" charset="0"/>
                <a:cs typeface="Times New Roman" panose="02020603050405020304" pitchFamily="18" charset="0"/>
              </a:rPr>
              <a:t> vid otillräcklig ventilation</a:t>
            </a:r>
            <a:endParaRPr lang="sv-SE" sz="3200" dirty="0"/>
          </a:p>
        </p:txBody>
      </p:sp>
    </p:spTree>
    <p:extLst>
      <p:ext uri="{BB962C8B-B14F-4D97-AF65-F5344CB8AC3E}">
        <p14:creationId xmlns:p14="http://schemas.microsoft.com/office/powerpoint/2010/main" val="28275440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B7E0E9F-270E-5DAD-7315-6D993C59B850}"/>
              </a:ext>
            </a:extLst>
          </p:cNvPr>
          <p:cNvSpPr txBox="1"/>
          <p:nvPr/>
        </p:nvSpPr>
        <p:spPr>
          <a:xfrm>
            <a:off x="3143672" y="1772817"/>
            <a:ext cx="5742384" cy="3198183"/>
          </a:xfrm>
          <a:prstGeom prst="rect">
            <a:avLst/>
          </a:prstGeom>
          <a:noFill/>
        </p:spPr>
        <p:txBody>
          <a:bodyPr wrap="square">
            <a:spAutoFit/>
          </a:bodyPr>
          <a:lstStyle/>
          <a:p>
            <a:pPr algn="ctr" fontAlgn="base">
              <a:lnSpc>
                <a:spcPts val="2850"/>
              </a:lnSpc>
              <a:spcAft>
                <a:spcPts val="800"/>
              </a:spcAft>
            </a:pPr>
            <a:endParaRPr lang="sv-SE" sz="2000" kern="0" cap="all" dirty="0">
              <a:solidFill>
                <a:srgbClr val="333333"/>
              </a:solidFill>
              <a:ea typeface="Times New Roman" panose="02020603050405020304" pitchFamily="18" charset="0"/>
              <a:cs typeface="Times New Roman" panose="02020603050405020304" pitchFamily="18" charset="0"/>
            </a:endParaRPr>
          </a:p>
          <a:p>
            <a:pPr algn="ctr" fontAlgn="base">
              <a:lnSpc>
                <a:spcPts val="2850"/>
              </a:lnSpc>
              <a:spcAft>
                <a:spcPts val="800"/>
              </a:spcAft>
            </a:pP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Färglös giftig vätska, finns </a:t>
            </a:r>
            <a:r>
              <a:rPr lang="sv-SE" sz="2000" kern="0" dirty="0" err="1">
                <a:solidFill>
                  <a:srgbClr val="333333"/>
                </a:solidFill>
                <a:ea typeface="Times New Roman" panose="02020603050405020304" pitchFamily="18" charset="0"/>
                <a:cs typeface="Times New Roman" panose="02020603050405020304" pitchFamily="18" charset="0"/>
              </a:rPr>
              <a:t>bl.a</a:t>
            </a:r>
            <a:r>
              <a:rPr lang="sv-SE" sz="2000" kern="0" dirty="0">
                <a:solidFill>
                  <a:srgbClr val="333333"/>
                </a:solidFill>
                <a:ea typeface="Times New Roman" panose="02020603050405020304" pitchFamily="18" charset="0"/>
                <a:cs typeface="Times New Roman" panose="02020603050405020304" pitchFamily="18" charset="0"/>
              </a:rPr>
              <a:t> i kylskåp</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Används vid tillverkning av färgämnen, läkemedel och antioxidationsmedel.</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Blockerar hemoglobinets syrebärande kapacitet så att det varken kan avge syre eller ta upp koldioxid i cellerna</a:t>
            </a: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48A09B2C-1041-A551-B9D8-D22BC4998ABE}"/>
              </a:ext>
            </a:extLst>
          </p:cNvPr>
          <p:cNvSpPr txBox="1"/>
          <p:nvPr/>
        </p:nvSpPr>
        <p:spPr>
          <a:xfrm>
            <a:off x="1335946" y="553565"/>
            <a:ext cx="6094602" cy="646331"/>
          </a:xfrm>
          <a:prstGeom prst="rect">
            <a:avLst/>
          </a:prstGeom>
          <a:noFill/>
        </p:spPr>
        <p:txBody>
          <a:bodyPr wrap="square">
            <a:spAutoFit/>
          </a:bodyPr>
          <a:lstStyle/>
          <a:p>
            <a:r>
              <a:rPr lang="sv-SE" sz="3600" kern="0" cap="all" dirty="0">
                <a:solidFill>
                  <a:srgbClr val="333333"/>
                </a:solidFill>
                <a:ea typeface="Times New Roman" panose="02020603050405020304" pitchFamily="18" charset="0"/>
                <a:cs typeface="Times New Roman" panose="02020603050405020304" pitchFamily="18" charset="0"/>
              </a:rPr>
              <a:t>ANILIN</a:t>
            </a:r>
            <a:endParaRPr lang="sv-SE" sz="3600" dirty="0"/>
          </a:p>
        </p:txBody>
      </p:sp>
    </p:spTree>
    <p:extLst>
      <p:ext uri="{BB962C8B-B14F-4D97-AF65-F5344CB8AC3E}">
        <p14:creationId xmlns:p14="http://schemas.microsoft.com/office/powerpoint/2010/main" val="65445043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89BDD72-E731-2170-CCB7-C582C92F441C}"/>
              </a:ext>
            </a:extLst>
          </p:cNvPr>
          <p:cNvSpPr txBox="1"/>
          <p:nvPr/>
        </p:nvSpPr>
        <p:spPr>
          <a:xfrm>
            <a:off x="3008045" y="1177229"/>
            <a:ext cx="6858000" cy="4503541"/>
          </a:xfrm>
          <a:prstGeom prst="rect">
            <a:avLst/>
          </a:prstGeom>
          <a:noFill/>
        </p:spPr>
        <p:txBody>
          <a:bodyPr wrap="square">
            <a:spAutoFit/>
          </a:bodyPr>
          <a:lstStyle/>
          <a:p>
            <a:pPr algn="ctr" fontAlgn="base">
              <a:lnSpc>
                <a:spcPts val="2850"/>
              </a:lnSpc>
              <a:spcAft>
                <a:spcPts val="800"/>
              </a:spcAft>
            </a:pPr>
            <a:endParaRPr lang="sv-SE" sz="4000" kern="0" cap="all" dirty="0">
              <a:solidFill>
                <a:srgbClr val="333333"/>
              </a:solidFill>
              <a:ea typeface="Times New Roman" panose="02020603050405020304" pitchFamily="18" charset="0"/>
              <a:cs typeface="Times New Roman" panose="02020603050405020304" pitchFamily="18" charset="0"/>
            </a:endParaRPr>
          </a:p>
          <a:p>
            <a:pPr algn="ctr" fontAlgn="base">
              <a:lnSpc>
                <a:spcPts val="2850"/>
              </a:lnSpc>
              <a:spcAft>
                <a:spcPts val="800"/>
              </a:spcAft>
            </a:pP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En kondenserad gas, tyngre än luft</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Extremt brandfarlig, explosiv</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Mycket giftig vid inandning</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Används inom industrin vid framställning av halvledare och datachips</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Behandling av arsenikinnehållande metaller med syror kan frigöra arsin</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Ger främst </a:t>
            </a:r>
            <a:r>
              <a:rPr lang="sv-SE" sz="2000" kern="0" dirty="0" err="1">
                <a:solidFill>
                  <a:srgbClr val="333333"/>
                </a:solidFill>
                <a:ea typeface="Times New Roman" panose="02020603050405020304" pitchFamily="18" charset="0"/>
                <a:cs typeface="Times New Roman" panose="02020603050405020304" pitchFamily="18" charset="0"/>
              </a:rPr>
              <a:t>hemolys</a:t>
            </a:r>
            <a:r>
              <a:rPr lang="sv-SE" sz="2000" kern="0" dirty="0">
                <a:solidFill>
                  <a:srgbClr val="333333"/>
                </a:solidFill>
                <a:ea typeface="Times New Roman" panose="02020603050405020304" pitchFamily="18" charset="0"/>
                <a:cs typeface="Times New Roman" panose="02020603050405020304" pitchFamily="18" charset="0"/>
              </a:rPr>
              <a:t> men även skador i luftvägar, CNS och i lever</a:t>
            </a:r>
            <a:endParaRPr lang="sv-SE"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66EF07B7-8B7E-6CBA-3FEF-B6FEBDB3F0AB}"/>
              </a:ext>
            </a:extLst>
          </p:cNvPr>
          <p:cNvSpPr txBox="1"/>
          <p:nvPr/>
        </p:nvSpPr>
        <p:spPr>
          <a:xfrm>
            <a:off x="1294002" y="452212"/>
            <a:ext cx="6094602" cy="646331"/>
          </a:xfrm>
          <a:prstGeom prst="rect">
            <a:avLst/>
          </a:prstGeom>
          <a:noFill/>
        </p:spPr>
        <p:txBody>
          <a:bodyPr wrap="square">
            <a:spAutoFit/>
          </a:bodyPr>
          <a:lstStyle/>
          <a:p>
            <a:r>
              <a:rPr lang="sv-SE" sz="3600" kern="0" cap="all" dirty="0">
                <a:solidFill>
                  <a:srgbClr val="333333"/>
                </a:solidFill>
                <a:ea typeface="Times New Roman" panose="02020603050405020304" pitchFamily="18" charset="0"/>
                <a:cs typeface="Times New Roman" panose="02020603050405020304" pitchFamily="18" charset="0"/>
              </a:rPr>
              <a:t>ARSIN</a:t>
            </a:r>
            <a:endParaRPr lang="sv-SE" sz="3600" dirty="0"/>
          </a:p>
        </p:txBody>
      </p:sp>
    </p:spTree>
    <p:extLst>
      <p:ext uri="{BB962C8B-B14F-4D97-AF65-F5344CB8AC3E}">
        <p14:creationId xmlns:p14="http://schemas.microsoft.com/office/powerpoint/2010/main" val="99174942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F31788A2-010D-1A17-DC14-82DABF3EBF2F}"/>
              </a:ext>
            </a:extLst>
          </p:cNvPr>
          <p:cNvSpPr txBox="1"/>
          <p:nvPr/>
        </p:nvSpPr>
        <p:spPr>
          <a:xfrm>
            <a:off x="3155554" y="1681378"/>
            <a:ext cx="7326560" cy="4544834"/>
          </a:xfrm>
          <a:prstGeom prst="rect">
            <a:avLst/>
          </a:prstGeom>
          <a:noFill/>
        </p:spPr>
        <p:txBody>
          <a:bodyPr wrap="square">
            <a:spAutoFit/>
          </a:bodyPr>
          <a:lstStyle/>
          <a:p>
            <a:pPr marL="342900" indent="-342900" fontAlgn="base">
              <a:spcAft>
                <a:spcPts val="800"/>
              </a:spcAft>
              <a:buSzPts val="1000"/>
              <a:buFont typeface="Arial" panose="020B0604020202020204" pitchFamily="34" charset="0"/>
              <a:buChar char="•"/>
              <a:tabLst>
                <a:tab pos="457200" algn="l"/>
              </a:tabLst>
            </a:pPr>
            <a:r>
              <a:rPr lang="sv-SE" kern="0" dirty="0">
                <a:solidFill>
                  <a:srgbClr val="333333"/>
                </a:solidFill>
                <a:ea typeface="Times New Roman" panose="02020603050405020304" pitchFamily="18" charset="0"/>
                <a:cs typeface="Times New Roman" panose="02020603050405020304" pitchFamily="18" charset="0"/>
              </a:rPr>
              <a:t>Efter 2 – 24 timmar: CNS-symptom</a:t>
            </a:r>
            <a:endParaRPr lang="sv-SE" kern="100" dirty="0">
              <a:ea typeface="Calibri" panose="020F0502020204030204" pitchFamily="34" charset="0"/>
              <a:cs typeface="Times New Roman" panose="02020603050405020304" pitchFamily="18" charset="0"/>
            </a:endParaRPr>
          </a:p>
          <a:p>
            <a:pPr marL="342900" indent="-342900" fontAlgn="base">
              <a:spcAft>
                <a:spcPts val="800"/>
              </a:spcAft>
              <a:buSzPts val="1000"/>
              <a:buFont typeface="Arial" panose="020B0604020202020204" pitchFamily="34" charset="0"/>
              <a:buChar char="•"/>
              <a:tabLst>
                <a:tab pos="457200" algn="l"/>
              </a:tabLst>
            </a:pPr>
            <a:r>
              <a:rPr lang="sv-SE" kern="0" dirty="0">
                <a:solidFill>
                  <a:srgbClr val="333333"/>
                </a:solidFill>
                <a:ea typeface="Times New Roman" panose="02020603050405020304" pitchFamily="18" charset="0"/>
                <a:cs typeface="Times New Roman" panose="02020603050405020304" pitchFamily="18" charset="0"/>
              </a:rPr>
              <a:t>Agitation, desorientering, hallucinationer</a:t>
            </a:r>
            <a:endParaRPr lang="sv-SE" kern="100" dirty="0">
              <a:ea typeface="Calibri" panose="020F0502020204030204" pitchFamily="34" charset="0"/>
              <a:cs typeface="Times New Roman" panose="02020603050405020304" pitchFamily="18" charset="0"/>
            </a:endParaRPr>
          </a:p>
          <a:p>
            <a:pPr marL="342900" indent="-342900" fontAlgn="base">
              <a:spcAft>
                <a:spcPts val="800"/>
              </a:spcAft>
              <a:buSzPts val="1000"/>
              <a:buFont typeface="Arial" panose="020B0604020202020204" pitchFamily="34" charset="0"/>
              <a:buChar char="•"/>
              <a:tabLst>
                <a:tab pos="457200" algn="l"/>
              </a:tabLst>
            </a:pPr>
            <a:r>
              <a:rPr lang="sv-SE" kern="0" dirty="0">
                <a:solidFill>
                  <a:srgbClr val="333333"/>
                </a:solidFill>
                <a:ea typeface="Times New Roman" panose="02020603050405020304" pitchFamily="18" charset="0"/>
                <a:cs typeface="Times New Roman" panose="02020603050405020304" pitchFamily="18" charset="0"/>
              </a:rPr>
              <a:t>Ger </a:t>
            </a:r>
            <a:r>
              <a:rPr lang="sv-SE" kern="0" dirty="0" err="1">
                <a:solidFill>
                  <a:srgbClr val="333333"/>
                </a:solidFill>
                <a:ea typeface="Times New Roman" panose="02020603050405020304" pitchFamily="18" charset="0"/>
                <a:cs typeface="Times New Roman" panose="02020603050405020304" pitchFamily="18" charset="0"/>
              </a:rPr>
              <a:t>hemolys</a:t>
            </a:r>
            <a:r>
              <a:rPr lang="sv-SE" kern="0" dirty="0">
                <a:solidFill>
                  <a:srgbClr val="333333"/>
                </a:solidFill>
                <a:ea typeface="Times New Roman" panose="02020603050405020304" pitchFamily="18" charset="0"/>
                <a:cs typeface="Times New Roman" panose="02020603050405020304" pitchFamily="18" charset="0"/>
              </a:rPr>
              <a:t> och </a:t>
            </a:r>
            <a:r>
              <a:rPr lang="sv-SE" kern="0" dirty="0" err="1">
                <a:solidFill>
                  <a:srgbClr val="333333"/>
                </a:solidFill>
                <a:ea typeface="Times New Roman" panose="02020603050405020304" pitchFamily="18" charset="0"/>
                <a:cs typeface="Times New Roman" panose="02020603050405020304" pitchFamily="18" charset="0"/>
              </a:rPr>
              <a:t>methemoglobinemi</a:t>
            </a:r>
            <a:endParaRPr lang="sv-SE" kern="100" dirty="0">
              <a:ea typeface="Calibri" panose="020F0502020204030204" pitchFamily="34" charset="0"/>
              <a:cs typeface="Times New Roman" panose="02020603050405020304" pitchFamily="18" charset="0"/>
            </a:endParaRPr>
          </a:p>
          <a:p>
            <a:pPr marL="342900" indent="-342900" fontAlgn="base">
              <a:spcAft>
                <a:spcPts val="800"/>
              </a:spcAft>
              <a:buSzPts val="1000"/>
              <a:buFont typeface="Arial" panose="020B0604020202020204" pitchFamily="34" charset="0"/>
              <a:buChar char="•"/>
              <a:tabLst>
                <a:tab pos="457200" algn="l"/>
              </a:tabLst>
            </a:pPr>
            <a:r>
              <a:rPr lang="sv-SE" kern="0" dirty="0" err="1">
                <a:solidFill>
                  <a:srgbClr val="333333"/>
                </a:solidFill>
                <a:ea typeface="Times New Roman" panose="02020603050405020304" pitchFamily="18" charset="0"/>
                <a:cs typeface="Times New Roman" panose="02020603050405020304" pitchFamily="18" charset="0"/>
              </a:rPr>
              <a:t>Ikterus</a:t>
            </a:r>
            <a:endParaRPr lang="sv-SE" kern="100" dirty="0">
              <a:ea typeface="Calibri" panose="020F0502020204030204" pitchFamily="34" charset="0"/>
              <a:cs typeface="Times New Roman" panose="02020603050405020304" pitchFamily="18" charset="0"/>
            </a:endParaRPr>
          </a:p>
          <a:p>
            <a:pPr marL="342900" indent="-342900" fontAlgn="base">
              <a:spcAft>
                <a:spcPts val="800"/>
              </a:spcAft>
              <a:buSzPts val="1000"/>
              <a:buFont typeface="Arial" panose="020B0604020202020204" pitchFamily="34" charset="0"/>
              <a:buChar char="•"/>
              <a:tabLst>
                <a:tab pos="457200" algn="l"/>
              </a:tabLst>
            </a:pPr>
            <a:r>
              <a:rPr lang="sv-SE" kern="0" dirty="0" err="1">
                <a:solidFill>
                  <a:srgbClr val="333333"/>
                </a:solidFill>
                <a:ea typeface="Times New Roman" panose="02020603050405020304" pitchFamily="18" charset="0"/>
                <a:cs typeface="Times New Roman" panose="02020603050405020304" pitchFamily="18" charset="0"/>
              </a:rPr>
              <a:t>Hemoglobinuri</a:t>
            </a:r>
            <a:endParaRPr lang="sv-SE" kern="100" dirty="0">
              <a:ea typeface="Calibri" panose="020F0502020204030204" pitchFamily="34" charset="0"/>
              <a:cs typeface="Times New Roman" panose="02020603050405020304" pitchFamily="18" charset="0"/>
            </a:endParaRPr>
          </a:p>
          <a:p>
            <a:pPr marL="342900" indent="-342900" fontAlgn="base">
              <a:spcAft>
                <a:spcPts val="800"/>
              </a:spcAft>
              <a:buSzPts val="1000"/>
              <a:buFont typeface="Arial" panose="020B0604020202020204" pitchFamily="34" charset="0"/>
              <a:buChar char="•"/>
              <a:tabLst>
                <a:tab pos="457200" algn="l"/>
              </a:tabLst>
            </a:pPr>
            <a:r>
              <a:rPr lang="sv-SE" kern="0" dirty="0">
                <a:solidFill>
                  <a:srgbClr val="333333"/>
                </a:solidFill>
                <a:ea typeface="Times New Roman" panose="02020603050405020304" pitchFamily="18" charset="0"/>
                <a:cs typeface="Times New Roman" panose="02020603050405020304" pitchFamily="18" charset="0"/>
              </a:rPr>
              <a:t>Njursvikt, </a:t>
            </a:r>
            <a:r>
              <a:rPr lang="sv-SE" kern="0" dirty="0" err="1">
                <a:solidFill>
                  <a:srgbClr val="333333"/>
                </a:solidFill>
                <a:ea typeface="Times New Roman" panose="02020603050405020304" pitchFamily="18" charset="0"/>
                <a:cs typeface="Times New Roman" panose="02020603050405020304" pitchFamily="18" charset="0"/>
              </a:rPr>
              <a:t>anuri</a:t>
            </a:r>
            <a:endParaRPr lang="sv-SE" kern="100" dirty="0">
              <a:ea typeface="Calibri" panose="020F0502020204030204" pitchFamily="34" charset="0"/>
              <a:cs typeface="Times New Roman" panose="02020603050405020304" pitchFamily="18" charset="0"/>
            </a:endParaRPr>
          </a:p>
          <a:p>
            <a:pPr marL="342900" indent="-342900" fontAlgn="base">
              <a:spcAft>
                <a:spcPts val="800"/>
              </a:spcAft>
              <a:buSzPts val="1000"/>
              <a:buFont typeface="Arial" panose="020B0604020202020204" pitchFamily="34" charset="0"/>
              <a:buChar char="•"/>
              <a:tabLst>
                <a:tab pos="457200" algn="l"/>
              </a:tabLst>
            </a:pPr>
            <a:r>
              <a:rPr lang="sv-SE" kern="0" dirty="0">
                <a:solidFill>
                  <a:srgbClr val="333333"/>
                </a:solidFill>
                <a:ea typeface="Times New Roman" panose="02020603050405020304" pitchFamily="18" charset="0"/>
                <a:cs typeface="Times New Roman" panose="02020603050405020304" pitchFamily="18" charset="0"/>
              </a:rPr>
              <a:t>Leversvikt</a:t>
            </a:r>
            <a:endParaRPr lang="sv-SE" kern="100" dirty="0">
              <a:ea typeface="Calibri" panose="020F0502020204030204" pitchFamily="34" charset="0"/>
              <a:cs typeface="Times New Roman" panose="02020603050405020304" pitchFamily="18" charset="0"/>
            </a:endParaRPr>
          </a:p>
          <a:p>
            <a:pPr marL="342900" indent="-342900" fontAlgn="base">
              <a:spcAft>
                <a:spcPts val="800"/>
              </a:spcAft>
              <a:buSzPts val="1000"/>
              <a:buFont typeface="Arial" panose="020B0604020202020204" pitchFamily="34" charset="0"/>
              <a:buChar char="•"/>
              <a:tabLst>
                <a:tab pos="457200" algn="l"/>
              </a:tabLst>
            </a:pPr>
            <a:r>
              <a:rPr lang="sv-SE" kern="0" dirty="0">
                <a:solidFill>
                  <a:srgbClr val="333333"/>
                </a:solidFill>
                <a:ea typeface="Times New Roman" panose="02020603050405020304" pitchFamily="18" charset="0"/>
                <a:cs typeface="Times New Roman" panose="02020603050405020304" pitchFamily="18" charset="0"/>
              </a:rPr>
              <a:t>Illamående, kräkningar</a:t>
            </a:r>
            <a:endParaRPr lang="sv-SE" kern="100" dirty="0">
              <a:ea typeface="Calibri" panose="020F0502020204030204" pitchFamily="34" charset="0"/>
              <a:cs typeface="Times New Roman" panose="02020603050405020304" pitchFamily="18" charset="0"/>
            </a:endParaRPr>
          </a:p>
          <a:p>
            <a:pPr marL="342900" indent="-342900" fontAlgn="base">
              <a:spcAft>
                <a:spcPts val="800"/>
              </a:spcAft>
              <a:buSzPts val="1000"/>
              <a:buFont typeface="Arial" panose="020B0604020202020204" pitchFamily="34" charset="0"/>
              <a:buChar char="•"/>
              <a:tabLst>
                <a:tab pos="457200" algn="l"/>
              </a:tabLst>
            </a:pPr>
            <a:r>
              <a:rPr lang="sv-SE" kern="0" dirty="0">
                <a:solidFill>
                  <a:srgbClr val="333333"/>
                </a:solidFill>
                <a:ea typeface="Times New Roman" panose="02020603050405020304" pitchFamily="18" charset="0"/>
                <a:cs typeface="Times New Roman" panose="02020603050405020304" pitchFamily="18" charset="0"/>
              </a:rPr>
              <a:t>CNS-symptom</a:t>
            </a:r>
            <a:endParaRPr lang="sv-SE" kern="100" dirty="0">
              <a:ea typeface="Calibri" panose="020F0502020204030204" pitchFamily="34" charset="0"/>
              <a:cs typeface="Times New Roman" panose="02020603050405020304" pitchFamily="18" charset="0"/>
            </a:endParaRPr>
          </a:p>
          <a:p>
            <a:pPr marL="342900" indent="-342900" fontAlgn="base">
              <a:spcAft>
                <a:spcPts val="800"/>
              </a:spcAft>
              <a:buSzPts val="1000"/>
              <a:buFont typeface="Arial" panose="020B0604020202020204" pitchFamily="34" charset="0"/>
              <a:buChar char="•"/>
              <a:tabLst>
                <a:tab pos="457200" algn="l"/>
              </a:tabLst>
            </a:pPr>
            <a:r>
              <a:rPr lang="sv-SE" kern="0" dirty="0">
                <a:solidFill>
                  <a:srgbClr val="333333"/>
                </a:solidFill>
                <a:ea typeface="Times New Roman" panose="02020603050405020304" pitchFamily="18" charset="0"/>
                <a:cs typeface="Times New Roman" panose="02020603050405020304" pitchFamily="18" charset="0"/>
              </a:rPr>
              <a:t>Huvudvärk</a:t>
            </a:r>
            <a:endParaRPr lang="sv-SE" kern="100" dirty="0">
              <a:ea typeface="Calibri" panose="020F0502020204030204" pitchFamily="34" charset="0"/>
              <a:cs typeface="Times New Roman" panose="02020603050405020304" pitchFamily="18" charset="0"/>
            </a:endParaRPr>
          </a:p>
          <a:p>
            <a:pPr marL="342900" indent="-342900" fontAlgn="base">
              <a:spcAft>
                <a:spcPts val="800"/>
              </a:spcAft>
              <a:buSzPts val="1000"/>
              <a:buFont typeface="Arial" panose="020B0604020202020204" pitchFamily="34" charset="0"/>
              <a:buChar char="•"/>
              <a:tabLst>
                <a:tab pos="457200" algn="l"/>
              </a:tabLst>
            </a:pPr>
            <a:r>
              <a:rPr lang="sv-SE" kern="0" dirty="0">
                <a:solidFill>
                  <a:srgbClr val="333333"/>
                </a:solidFill>
                <a:ea typeface="Times New Roman" panose="02020603050405020304" pitchFamily="18" charset="0"/>
                <a:cs typeface="Times New Roman" panose="02020603050405020304" pitchFamily="18" charset="0"/>
              </a:rPr>
              <a:t>Svaghet</a:t>
            </a:r>
            <a:endParaRPr lang="sv-SE" kern="100" dirty="0">
              <a:ea typeface="Calibri" panose="020F0502020204030204" pitchFamily="34" charset="0"/>
              <a:cs typeface="Times New Roman" panose="02020603050405020304" pitchFamily="18" charset="0"/>
            </a:endParaRPr>
          </a:p>
          <a:p>
            <a:pPr marL="342900" indent="-342900" fontAlgn="base">
              <a:spcAft>
                <a:spcPts val="800"/>
              </a:spcAft>
              <a:buSzPts val="1000"/>
              <a:buFont typeface="Arial" panose="020B0604020202020204" pitchFamily="34" charset="0"/>
              <a:buChar char="•"/>
              <a:tabLst>
                <a:tab pos="457200" algn="l"/>
              </a:tabLst>
            </a:pPr>
            <a:r>
              <a:rPr lang="sv-SE" kern="0" dirty="0">
                <a:solidFill>
                  <a:srgbClr val="333333"/>
                </a:solidFill>
                <a:ea typeface="Times New Roman" panose="02020603050405020304" pitchFamily="18" charset="0"/>
                <a:cs typeface="Times New Roman" panose="02020603050405020304" pitchFamily="18" charset="0"/>
              </a:rPr>
              <a:t>Yrsel</a:t>
            </a:r>
            <a:endParaRPr lang="sv-SE"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2355C209-D8F1-75B5-316E-241B4940EBEC}"/>
              </a:ext>
            </a:extLst>
          </p:cNvPr>
          <p:cNvSpPr txBox="1"/>
          <p:nvPr/>
        </p:nvSpPr>
        <p:spPr>
          <a:xfrm>
            <a:off x="1855946" y="631788"/>
            <a:ext cx="8286343" cy="377604"/>
          </a:xfrm>
          <a:prstGeom prst="rect">
            <a:avLst/>
          </a:prstGeom>
          <a:noFill/>
        </p:spPr>
        <p:txBody>
          <a:bodyPr wrap="square">
            <a:spAutoFit/>
          </a:bodyPr>
          <a:lstStyle/>
          <a:p>
            <a:pPr algn="ctr" fontAlgn="base">
              <a:lnSpc>
                <a:spcPts val="1950"/>
              </a:lnSpc>
              <a:spcAft>
                <a:spcPts val="600"/>
              </a:spcAft>
            </a:pPr>
            <a:r>
              <a:rPr lang="sv-SE" sz="3200" kern="0" dirty="0">
                <a:solidFill>
                  <a:srgbClr val="333333"/>
                </a:solidFill>
                <a:ea typeface="Times New Roman" panose="02020603050405020304" pitchFamily="18" charset="0"/>
                <a:cs typeface="Calibri" panose="020F0502020204030204" pitchFamily="34" charset="0"/>
              </a:rPr>
              <a:t>Symptom uppträder med viss fördröjning</a:t>
            </a:r>
            <a:endParaRPr lang="sv-SE" sz="3200" kern="100" dirty="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34540697"/>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6A4D012E-DD71-43F5-3AC0-21FDFB6B0F2F}"/>
              </a:ext>
            </a:extLst>
          </p:cNvPr>
          <p:cNvSpPr txBox="1"/>
          <p:nvPr/>
        </p:nvSpPr>
        <p:spPr>
          <a:xfrm>
            <a:off x="2900772" y="1590319"/>
            <a:ext cx="6390456" cy="4840684"/>
          </a:xfrm>
          <a:prstGeom prst="rect">
            <a:avLst/>
          </a:prstGeom>
          <a:noFill/>
        </p:spPr>
        <p:txBody>
          <a:bodyPr wrap="square">
            <a:spAutoFit/>
          </a:bodyPr>
          <a:lstStyle/>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Sanera rikligt med vatten</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Skölj rent munhåla och svalg med vatten</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Syrgas på mask</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Utbytestransfusion</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err="1">
                <a:solidFill>
                  <a:srgbClr val="333333"/>
                </a:solidFill>
                <a:ea typeface="Times New Roman" panose="02020603050405020304" pitchFamily="18" charset="0"/>
                <a:cs typeface="Times New Roman" panose="02020603050405020304" pitchFamily="18" charset="0"/>
              </a:rPr>
              <a:t>Hemodialys</a:t>
            </a:r>
            <a:r>
              <a:rPr lang="sv-SE" sz="2000" kern="0" dirty="0">
                <a:solidFill>
                  <a:srgbClr val="333333"/>
                </a:solidFill>
                <a:ea typeface="Times New Roman" panose="02020603050405020304" pitchFamily="18" charset="0"/>
                <a:cs typeface="Times New Roman" panose="02020603050405020304" pitchFamily="18" charset="0"/>
              </a:rPr>
              <a:t> har ingen effekt</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Antidotbehandling med BAL (British Anti-Lewisite) har sannolikt ingen effekt vid akut gasexposition men kan övervägas vid kronisk exposition</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Gasen är dödlig redan i låga koncentrationer</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Toxiskt gränsvärde 0.5 ppm</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En liten mängd (några kg) kan slå ut en medelstor stad</a:t>
            </a:r>
            <a:endParaRPr lang="sv-SE"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389309FD-07F7-74F5-AD85-E6E29E6D9238}"/>
              </a:ext>
            </a:extLst>
          </p:cNvPr>
          <p:cNvSpPr txBox="1"/>
          <p:nvPr/>
        </p:nvSpPr>
        <p:spPr>
          <a:xfrm>
            <a:off x="807439" y="547632"/>
            <a:ext cx="10366697" cy="404470"/>
          </a:xfrm>
          <a:prstGeom prst="rect">
            <a:avLst/>
          </a:prstGeom>
          <a:noFill/>
        </p:spPr>
        <p:txBody>
          <a:bodyPr wrap="square">
            <a:spAutoFit/>
          </a:bodyPr>
          <a:lstStyle/>
          <a:p>
            <a:pPr fontAlgn="base">
              <a:lnSpc>
                <a:spcPts val="2400"/>
              </a:lnSpc>
              <a:spcAft>
                <a:spcPts val="600"/>
              </a:spcAft>
            </a:pPr>
            <a:r>
              <a:rPr lang="sv-SE" sz="2800" kern="0" dirty="0">
                <a:solidFill>
                  <a:srgbClr val="333333"/>
                </a:solidFill>
                <a:ea typeface="Times New Roman" panose="02020603050405020304" pitchFamily="18" charset="0"/>
                <a:cs typeface="Times New Roman" panose="02020603050405020304" pitchFamily="18" charset="0"/>
              </a:rPr>
              <a:t>Behandling av arsinförgiftning är huvudsakligen symptomatisk</a:t>
            </a:r>
            <a:endParaRPr lang="sv-SE" sz="2800"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7746054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F139B225-1E78-8AAB-886D-F4C802E9C6B9}"/>
              </a:ext>
            </a:extLst>
          </p:cNvPr>
          <p:cNvSpPr txBox="1"/>
          <p:nvPr/>
        </p:nvSpPr>
        <p:spPr>
          <a:xfrm>
            <a:off x="3810000" y="2392660"/>
            <a:ext cx="4572000" cy="2074671"/>
          </a:xfrm>
          <a:prstGeom prst="rect">
            <a:avLst/>
          </a:prstGeom>
          <a:noFill/>
        </p:spPr>
        <p:txBody>
          <a:bodyPr wrap="square">
            <a:spAutoFit/>
          </a:bodyPr>
          <a:lstStyle/>
          <a:p>
            <a:pPr algn="ctr" fontAlgn="base">
              <a:lnSpc>
                <a:spcPts val="2850"/>
              </a:lnSpc>
              <a:spcAft>
                <a:spcPts val="800"/>
              </a:spcAft>
            </a:pP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Färglös, mycket brännbar vätska</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Lösningsmedel för fett</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Cancerframkallande, kan påverka benmärgen</a:t>
            </a:r>
            <a:endParaRPr lang="sv-SE"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6E8B3B25-7444-13CD-9487-F16738441D35}"/>
              </a:ext>
            </a:extLst>
          </p:cNvPr>
          <p:cNvSpPr txBox="1"/>
          <p:nvPr/>
        </p:nvSpPr>
        <p:spPr>
          <a:xfrm>
            <a:off x="0" y="626302"/>
            <a:ext cx="4572000" cy="475771"/>
          </a:xfrm>
          <a:prstGeom prst="rect">
            <a:avLst/>
          </a:prstGeom>
          <a:noFill/>
        </p:spPr>
        <p:txBody>
          <a:bodyPr wrap="square">
            <a:spAutoFit/>
          </a:bodyPr>
          <a:lstStyle/>
          <a:p>
            <a:pPr algn="ctr" fontAlgn="base">
              <a:lnSpc>
                <a:spcPts val="2850"/>
              </a:lnSpc>
              <a:spcAft>
                <a:spcPts val="800"/>
              </a:spcAft>
            </a:pPr>
            <a:r>
              <a:rPr lang="sv-SE" sz="3600" kern="0" cap="all" dirty="0">
                <a:solidFill>
                  <a:srgbClr val="333333"/>
                </a:solidFill>
                <a:ea typeface="Times New Roman" panose="02020603050405020304" pitchFamily="18" charset="0"/>
                <a:cs typeface="Times New Roman" panose="02020603050405020304" pitchFamily="18" charset="0"/>
              </a:rPr>
              <a:t>BENSEN</a:t>
            </a:r>
          </a:p>
        </p:txBody>
      </p:sp>
    </p:spTree>
    <p:extLst>
      <p:ext uri="{BB962C8B-B14F-4D97-AF65-F5344CB8AC3E}">
        <p14:creationId xmlns:p14="http://schemas.microsoft.com/office/powerpoint/2010/main" val="42918515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C0D028C-5824-C211-9D06-5C0ED4082D4D}"/>
              </a:ext>
            </a:extLst>
          </p:cNvPr>
          <p:cNvSpPr txBox="1"/>
          <p:nvPr/>
        </p:nvSpPr>
        <p:spPr>
          <a:xfrm>
            <a:off x="3215680" y="2276873"/>
            <a:ext cx="6552728" cy="2074671"/>
          </a:xfrm>
          <a:prstGeom prst="rect">
            <a:avLst/>
          </a:prstGeom>
          <a:noFill/>
        </p:spPr>
        <p:txBody>
          <a:bodyPr wrap="square">
            <a:spAutoFit/>
          </a:bodyPr>
          <a:lstStyle/>
          <a:p>
            <a:pPr fontAlgn="base">
              <a:lnSpc>
                <a:spcPts val="2850"/>
              </a:lnSpc>
              <a:spcAft>
                <a:spcPts val="800"/>
              </a:spcAft>
            </a:pP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Vitt kristallint pulver eller röda illaluktande flagor</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Användes tidigare i gummiindustrin, totalförbjudet sedan 1974</a:t>
            </a:r>
            <a:endParaRPr lang="sv-SE" kern="100" dirty="0">
              <a:ea typeface="Times New Roman" panose="02020603050405020304" pitchFamily="18"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rPr>
              <a:t>Starkt cancerframkallande och reproduktionsstörande</a:t>
            </a:r>
            <a:endParaRPr lang="sv-SE" dirty="0"/>
          </a:p>
        </p:txBody>
      </p:sp>
      <p:sp>
        <p:nvSpPr>
          <p:cNvPr id="4" name="textruta 3">
            <a:extLst>
              <a:ext uri="{FF2B5EF4-FFF2-40B4-BE49-F238E27FC236}">
                <a16:creationId xmlns:a16="http://schemas.microsoft.com/office/drawing/2014/main" id="{9695B7D5-A429-5B99-3DEE-18D37B7CA107}"/>
              </a:ext>
            </a:extLst>
          </p:cNvPr>
          <p:cNvSpPr txBox="1"/>
          <p:nvPr/>
        </p:nvSpPr>
        <p:spPr>
          <a:xfrm>
            <a:off x="929680" y="445236"/>
            <a:ext cx="4572000" cy="707886"/>
          </a:xfrm>
          <a:prstGeom prst="rect">
            <a:avLst/>
          </a:prstGeom>
          <a:noFill/>
        </p:spPr>
        <p:txBody>
          <a:bodyPr wrap="square">
            <a:spAutoFit/>
          </a:bodyPr>
          <a:lstStyle/>
          <a:p>
            <a:pPr algn="ctr"/>
            <a:r>
              <a:rPr lang="sv-SE" sz="4000" kern="0" cap="all" dirty="0">
                <a:solidFill>
                  <a:srgbClr val="333333"/>
                </a:solidFill>
                <a:ea typeface="Times New Roman" panose="02020603050405020304" pitchFamily="18" charset="0"/>
                <a:cs typeface="Times New Roman" panose="02020603050405020304" pitchFamily="18" charset="0"/>
              </a:rPr>
              <a:t>BETANAFTYLAMIN</a:t>
            </a:r>
            <a:endParaRPr lang="sv-SE" sz="4000" dirty="0"/>
          </a:p>
        </p:txBody>
      </p:sp>
    </p:spTree>
    <p:extLst>
      <p:ext uri="{BB962C8B-B14F-4D97-AF65-F5344CB8AC3E}">
        <p14:creationId xmlns:p14="http://schemas.microsoft.com/office/powerpoint/2010/main" val="244888279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96031F0-780F-69F4-5C68-1D4776F6D653}"/>
              </a:ext>
            </a:extLst>
          </p:cNvPr>
          <p:cNvSpPr txBox="1"/>
          <p:nvPr/>
        </p:nvSpPr>
        <p:spPr>
          <a:xfrm>
            <a:off x="2495600" y="1196752"/>
            <a:ext cx="8064896" cy="5309210"/>
          </a:xfrm>
          <a:prstGeom prst="rect">
            <a:avLst/>
          </a:prstGeom>
          <a:noFill/>
        </p:spPr>
        <p:txBody>
          <a:bodyPr wrap="square">
            <a:spAutoFit/>
          </a:bodyPr>
          <a:lstStyle/>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ea typeface="Times New Roman" panose="02020603050405020304" pitchFamily="18" charset="0"/>
                <a:cs typeface="Times New Roman" panose="02020603050405020304" pitchFamily="18" charset="0"/>
              </a:rPr>
              <a:t>BZ är en neurotoxisk gas med stark </a:t>
            </a:r>
            <a:r>
              <a:rPr lang="sv-SE" sz="1400" kern="0" dirty="0" err="1">
                <a:solidFill>
                  <a:srgbClr val="333333"/>
                </a:solidFill>
                <a:ea typeface="Times New Roman" panose="02020603050405020304" pitchFamily="18" charset="0"/>
                <a:cs typeface="Times New Roman" panose="02020603050405020304" pitchFamily="18" charset="0"/>
              </a:rPr>
              <a:t>antikolinerg</a:t>
            </a:r>
            <a:r>
              <a:rPr lang="sv-SE" sz="1400" kern="0" dirty="0">
                <a:solidFill>
                  <a:srgbClr val="333333"/>
                </a:solidFill>
                <a:ea typeface="Times New Roman" panose="02020603050405020304" pitchFamily="18" charset="0"/>
                <a:cs typeface="Times New Roman" panose="02020603050405020304" pitchFamily="18" charset="0"/>
              </a:rPr>
              <a:t> effekt liknande skopolamin</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err="1">
                <a:solidFill>
                  <a:srgbClr val="333333"/>
                </a:solidFill>
                <a:ea typeface="Times New Roman" panose="02020603050405020304" pitchFamily="18" charset="0"/>
                <a:cs typeface="Times New Roman" panose="02020603050405020304" pitchFamily="18" charset="0"/>
              </a:rPr>
              <a:t>Kompetitiv</a:t>
            </a:r>
            <a:r>
              <a:rPr lang="sv-SE" sz="1400" kern="0" dirty="0">
                <a:solidFill>
                  <a:srgbClr val="333333"/>
                </a:solidFill>
                <a:ea typeface="Times New Roman" panose="02020603050405020304" pitchFamily="18" charset="0"/>
                <a:cs typeface="Times New Roman" panose="02020603050405020304" pitchFamily="18" charset="0"/>
              </a:rPr>
              <a:t> hämning av </a:t>
            </a:r>
            <a:r>
              <a:rPr lang="sv-SE" sz="1400" kern="0" dirty="0" err="1">
                <a:solidFill>
                  <a:srgbClr val="333333"/>
                </a:solidFill>
                <a:ea typeface="Times New Roman" panose="02020603050405020304" pitchFamily="18" charset="0"/>
                <a:cs typeface="Times New Roman" panose="02020603050405020304" pitchFamily="18" charset="0"/>
              </a:rPr>
              <a:t>muskarinreceptorer</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ea typeface="Times New Roman" panose="02020603050405020304" pitchFamily="18" charset="0"/>
                <a:cs typeface="Times New Roman" panose="02020603050405020304" pitchFamily="18" charset="0"/>
              </a:rPr>
              <a:t>BZ ger </a:t>
            </a:r>
            <a:r>
              <a:rPr lang="sv-SE" sz="1400" kern="0" dirty="0" err="1">
                <a:solidFill>
                  <a:srgbClr val="333333"/>
                </a:solidFill>
                <a:ea typeface="Times New Roman" panose="02020603050405020304" pitchFamily="18" charset="0"/>
                <a:cs typeface="Times New Roman" panose="02020603050405020304" pitchFamily="18" charset="0"/>
              </a:rPr>
              <a:t>sedation</a:t>
            </a:r>
            <a:r>
              <a:rPr lang="sv-SE" sz="1400" kern="0" dirty="0">
                <a:solidFill>
                  <a:srgbClr val="333333"/>
                </a:solidFill>
                <a:ea typeface="Times New Roman" panose="02020603050405020304" pitchFamily="18" charset="0"/>
                <a:cs typeface="Times New Roman" panose="02020603050405020304" pitchFamily="18" charset="0"/>
              </a:rPr>
              <a:t> och förvirring</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ea typeface="Times New Roman" panose="02020603050405020304" pitchFamily="18" charset="0"/>
                <a:cs typeface="Times New Roman" panose="02020603050405020304" pitchFamily="18" charset="0"/>
              </a:rPr>
              <a:t>Antikolinergt syndrom</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ea typeface="Times New Roman" panose="02020603050405020304" pitchFamily="18" charset="0"/>
                <a:cs typeface="Times New Roman" panose="02020603050405020304" pitchFamily="18" charset="0"/>
              </a:rPr>
              <a:t>Takykardi</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err="1">
                <a:solidFill>
                  <a:srgbClr val="333333"/>
                </a:solidFill>
                <a:ea typeface="Times New Roman" panose="02020603050405020304" pitchFamily="18" charset="0"/>
                <a:cs typeface="Times New Roman" panose="02020603050405020304" pitchFamily="18" charset="0"/>
              </a:rPr>
              <a:t>Mydriasis</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ea typeface="Times New Roman" panose="02020603050405020304" pitchFamily="18" charset="0"/>
                <a:cs typeface="Times New Roman" panose="02020603050405020304" pitchFamily="18" charset="0"/>
              </a:rPr>
              <a:t>Desorientering</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ea typeface="Times New Roman" panose="02020603050405020304" pitchFamily="18" charset="0"/>
                <a:cs typeface="Times New Roman" panose="02020603050405020304" pitchFamily="18" charset="0"/>
              </a:rPr>
              <a:t>Förvirring</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ea typeface="Times New Roman" panose="02020603050405020304" pitchFamily="18" charset="0"/>
                <a:cs typeface="Times New Roman" panose="02020603050405020304" pitchFamily="18" charset="0"/>
              </a:rPr>
              <a:t>Hallucinationer</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ea typeface="Times New Roman" panose="02020603050405020304" pitchFamily="18" charset="0"/>
                <a:cs typeface="Times New Roman" panose="02020603050405020304" pitchFamily="18" charset="0"/>
              </a:rPr>
              <a:t>Effekt inom en timma, max efter 8 timmar</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ea typeface="Times New Roman" panose="02020603050405020304" pitchFamily="18" charset="0"/>
                <a:cs typeface="Times New Roman" panose="02020603050405020304" pitchFamily="18" charset="0"/>
              </a:rPr>
              <a:t>Duration 2-4 dagar</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ea typeface="Times New Roman" panose="02020603050405020304" pitchFamily="18" charset="0"/>
                <a:cs typeface="Times New Roman" panose="02020603050405020304" pitchFamily="18" charset="0"/>
              </a:rPr>
              <a:t>Antidot är </a:t>
            </a:r>
            <a:r>
              <a:rPr lang="sv-SE" sz="1400" kern="0" dirty="0" err="1">
                <a:solidFill>
                  <a:srgbClr val="333333"/>
                </a:solidFill>
                <a:ea typeface="Times New Roman" panose="02020603050405020304" pitchFamily="18" charset="0"/>
                <a:cs typeface="Times New Roman" panose="02020603050405020304" pitchFamily="18" charset="0"/>
              </a:rPr>
              <a:t>fysostigmin</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ea typeface="Times New Roman" panose="02020603050405020304" pitchFamily="18" charset="0"/>
                <a:cs typeface="Times New Roman" panose="02020603050405020304" pitchFamily="18" charset="0"/>
              </a:rPr>
              <a:t>1-2 mg intravenöst vilket får upprepas</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ea typeface="Times New Roman" panose="02020603050405020304" pitchFamily="18" charset="0"/>
                <a:cs typeface="Times New Roman" panose="02020603050405020304" pitchFamily="18" charset="0"/>
              </a:rPr>
              <a:t>BZ har troligen använts militärt som </a:t>
            </a:r>
            <a:r>
              <a:rPr lang="sv-SE" sz="1400" kern="0" dirty="0" err="1">
                <a:solidFill>
                  <a:srgbClr val="333333"/>
                </a:solidFill>
                <a:ea typeface="Times New Roman" panose="02020603050405020304" pitchFamily="18" charset="0"/>
                <a:cs typeface="Times New Roman" panose="02020603050405020304" pitchFamily="18" charset="0"/>
              </a:rPr>
              <a:t>inkapaciterande</a:t>
            </a:r>
            <a:r>
              <a:rPr lang="sv-SE" sz="1400" kern="0" dirty="0">
                <a:solidFill>
                  <a:srgbClr val="333333"/>
                </a:solidFill>
                <a:ea typeface="Times New Roman" panose="02020603050405020304" pitchFamily="18" charset="0"/>
                <a:cs typeface="Times New Roman" panose="02020603050405020304" pitchFamily="18" charset="0"/>
              </a:rPr>
              <a:t> medel</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ea typeface="Times New Roman" panose="02020603050405020304" pitchFamily="18" charset="0"/>
                <a:cs typeface="Times New Roman" panose="02020603050405020304" pitchFamily="18" charset="0"/>
              </a:rPr>
              <a:t>1992 i </a:t>
            </a:r>
            <a:r>
              <a:rPr lang="sv-SE" sz="1400" kern="0" dirty="0" err="1">
                <a:solidFill>
                  <a:srgbClr val="333333"/>
                </a:solidFill>
                <a:ea typeface="Times New Roman" panose="02020603050405020304" pitchFamily="18" charset="0"/>
                <a:cs typeface="Times New Roman" panose="02020603050405020304" pitchFamily="18" charset="0"/>
              </a:rPr>
              <a:t>Mozambique</a:t>
            </a:r>
            <a:endParaRPr lang="sv-SE" sz="12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ea typeface="Times New Roman" panose="02020603050405020304" pitchFamily="18" charset="0"/>
                <a:cs typeface="Times New Roman" panose="02020603050405020304" pitchFamily="18" charset="0"/>
              </a:rPr>
              <a:t>1995 i Bosnien (Srebrenica)</a:t>
            </a:r>
            <a:endParaRPr lang="sv-SE" sz="12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A0A45B69-72EB-5812-77EC-6900D138D235}"/>
              </a:ext>
            </a:extLst>
          </p:cNvPr>
          <p:cNvSpPr txBox="1"/>
          <p:nvPr/>
        </p:nvSpPr>
        <p:spPr>
          <a:xfrm>
            <a:off x="962533" y="585729"/>
            <a:ext cx="7753627" cy="464230"/>
          </a:xfrm>
          <a:prstGeom prst="rect">
            <a:avLst/>
          </a:prstGeom>
          <a:noFill/>
        </p:spPr>
        <p:txBody>
          <a:bodyPr wrap="square">
            <a:spAutoFit/>
          </a:bodyPr>
          <a:lstStyle/>
          <a:p>
            <a:pPr fontAlgn="base">
              <a:lnSpc>
                <a:spcPts val="2850"/>
              </a:lnSpc>
              <a:spcAft>
                <a:spcPts val="800"/>
              </a:spcAft>
            </a:pPr>
            <a:r>
              <a:rPr lang="sv-SE" sz="3200" kern="0" cap="all" dirty="0">
                <a:solidFill>
                  <a:srgbClr val="333333"/>
                </a:solidFill>
                <a:ea typeface="Times New Roman" panose="02020603050405020304" pitchFamily="18" charset="0"/>
                <a:cs typeface="Times New Roman" panose="02020603050405020304" pitchFamily="18" charset="0"/>
              </a:rPr>
              <a:t>BZ (3-QUINUCLIDINYL BENZILLATE, QNB)</a:t>
            </a:r>
            <a:endParaRPr lang="sv-SE" sz="3200"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8163658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6845A592-EF3B-453D-A227-24B9B849675E}"/>
              </a:ext>
            </a:extLst>
          </p:cNvPr>
          <p:cNvSpPr txBox="1"/>
          <p:nvPr/>
        </p:nvSpPr>
        <p:spPr>
          <a:xfrm>
            <a:off x="1865709" y="966942"/>
            <a:ext cx="10113770" cy="5474512"/>
          </a:xfrm>
          <a:prstGeom prst="rect">
            <a:avLst/>
          </a:prstGeom>
          <a:noFill/>
        </p:spPr>
        <p:txBody>
          <a:bodyPr wrap="square">
            <a:spAutoFit/>
          </a:bodyPr>
          <a:lstStyle/>
          <a:p>
            <a:pPr fontAlgn="base">
              <a:lnSpc>
                <a:spcPts val="2850"/>
              </a:lnSpc>
              <a:spcAft>
                <a:spcPts val="800"/>
              </a:spcAft>
            </a:pPr>
            <a:endParaRPr lang="sv-SE"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Cyanväte är en färglös, lättflyktig och extremt giftig vätska eller gas som ger cyanidförgiftning</a:t>
            </a:r>
            <a:endParaRPr lang="sv-SE"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Cyanväte är lättare än luft och luktar bittermandel</a:t>
            </a:r>
            <a:endParaRPr lang="sv-SE"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Bildas vid förbränning av ett stort antal olika organiska och oorganiska föreningar, bl.a. silke, ull och nylon, samt uretan-, </a:t>
            </a:r>
            <a:r>
              <a:rPr lang="sv-SE" sz="1400" kern="0"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melamin</a:t>
            </a: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t>
            </a:r>
            <a:r>
              <a:rPr lang="sv-SE" sz="1400" kern="0"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akrylnitril</a:t>
            </a: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och amidplast</a:t>
            </a:r>
            <a:endParaRPr lang="sv-SE"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Cyanid är toxiskt vid inandning eller vid förtäring. Höga doser dödar mycket snabbt</a:t>
            </a:r>
            <a:endParaRPr lang="sv-SE"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Cyanidförgiftning måste misstänkas efter brand i fall med svår metabolisk acidos, ändrat mentalt status och om patienten har sot i munnen och näsan efter inandning av rök, i synnerhet då symptomen åtföljs av andningsstillestånd och </a:t>
            </a:r>
            <a:r>
              <a:rPr lang="sv-SE" sz="1400" kern="0"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hypotension</a:t>
            </a:r>
            <a:endParaRPr lang="sv-SE"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Förgiftning innebär snabb utveckling av syreskuld med andnöd, illamående, svimning, kramper, medvetslöshet och död</a:t>
            </a:r>
            <a:endParaRPr lang="sv-SE"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Cyanid har använts vid avrättningar i vissa länder och vid framställning av </a:t>
            </a:r>
            <a:r>
              <a:rPr lang="sv-SE" sz="1400" kern="0"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metakrylat</a:t>
            </a: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 aminosyror och cyanidföreningar</a:t>
            </a:r>
            <a:endParaRPr lang="sv-SE"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Letal dos av vätecyanid är mindre än 5  mg/kg i gasform</a:t>
            </a:r>
            <a:endParaRPr lang="sv-SE"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Dödlig dos för människa vid akut förgiftning har rapporterats uppgå till 0,5-3,5 mg HCN/kg kroppsvikt (1 mg/kg)</a:t>
            </a:r>
            <a:endParaRPr lang="sv-SE"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Ger kramper, hjärtpåverkan och medvetslöshet</a:t>
            </a:r>
            <a:endParaRPr lang="sv-SE"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Cyanväte blockerar den cellulära respirationen genom hämning av </a:t>
            </a:r>
            <a:r>
              <a:rPr lang="sv-SE" sz="1400" kern="0" dirty="0" err="1">
                <a:solidFill>
                  <a:srgbClr val="333333"/>
                </a:solidFill>
                <a:latin typeface="Arial" panose="020B0604020202020204" pitchFamily="34" charset="0"/>
                <a:ea typeface="Times New Roman" panose="02020603050405020304" pitchFamily="18" charset="0"/>
                <a:cs typeface="Times New Roman" panose="02020603050405020304" pitchFamily="18" charset="0"/>
              </a:rPr>
              <a:t>cytokromoxidassystemet</a:t>
            </a:r>
            <a:endParaRPr lang="sv-SE"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Cyanidförgiftning ger snabbt en anaerob metabolism och bildning av laktat</a:t>
            </a:r>
            <a:endParaRPr lang="sv-SE" sz="1200" kern="100" dirty="0">
              <a:latin typeface="Calibri" panose="020F0502020204030204" pitchFamily="34" charset="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400" kern="0" dirty="0">
                <a:solidFill>
                  <a:srgbClr val="333333"/>
                </a:solidFill>
                <a:latin typeface="Arial" panose="020B0604020202020204" pitchFamily="34" charset="0"/>
                <a:ea typeface="Times New Roman" panose="02020603050405020304" pitchFamily="18" charset="0"/>
                <a:cs typeface="Times New Roman" panose="02020603050405020304" pitchFamily="18" charset="0"/>
              </a:rPr>
              <a:t>Redan mycket små mängder är giftiga, mindre än en tesked är dödligt</a:t>
            </a:r>
            <a:endParaRPr lang="sv-SE" sz="1200" kern="100" dirty="0">
              <a:latin typeface="Calibri" panose="020F0502020204030204" pitchFamily="34" charset="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FB210C92-1503-BF44-621C-13A505706418}"/>
              </a:ext>
            </a:extLst>
          </p:cNvPr>
          <p:cNvSpPr txBox="1"/>
          <p:nvPr/>
        </p:nvSpPr>
        <p:spPr>
          <a:xfrm>
            <a:off x="-294456" y="416546"/>
            <a:ext cx="4572000" cy="707886"/>
          </a:xfrm>
          <a:prstGeom prst="rect">
            <a:avLst/>
          </a:prstGeom>
          <a:noFill/>
        </p:spPr>
        <p:txBody>
          <a:bodyPr wrap="square">
            <a:spAutoFit/>
          </a:bodyPr>
          <a:lstStyle/>
          <a:p>
            <a:pPr algn="ctr"/>
            <a:r>
              <a:rPr lang="sv-SE" sz="4000" kern="0" cap="all" dirty="0">
                <a:solidFill>
                  <a:srgbClr val="333333"/>
                </a:solidFill>
                <a:latin typeface="+mj-lt"/>
                <a:ea typeface="Times New Roman" panose="02020603050405020304" pitchFamily="18" charset="0"/>
                <a:cs typeface="Times New Roman" panose="02020603050405020304" pitchFamily="18" charset="0"/>
              </a:rPr>
              <a:t>CYANVÄTE</a:t>
            </a:r>
            <a:endParaRPr lang="sv-SE" sz="4000" dirty="0">
              <a:latin typeface="+mj-lt"/>
            </a:endParaRPr>
          </a:p>
        </p:txBody>
      </p:sp>
    </p:spTree>
    <p:extLst>
      <p:ext uri="{BB962C8B-B14F-4D97-AF65-F5344CB8AC3E}">
        <p14:creationId xmlns:p14="http://schemas.microsoft.com/office/powerpoint/2010/main" val="261114703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6348BBBF-5784-791B-8664-DAE525298B7B}"/>
              </a:ext>
            </a:extLst>
          </p:cNvPr>
          <p:cNvSpPr txBox="1"/>
          <p:nvPr/>
        </p:nvSpPr>
        <p:spPr>
          <a:xfrm>
            <a:off x="3047235" y="1481978"/>
            <a:ext cx="7187333" cy="5045869"/>
          </a:xfrm>
          <a:prstGeom prst="rect">
            <a:avLst/>
          </a:prstGeom>
          <a:noFill/>
        </p:spPr>
        <p:txBody>
          <a:bodyPr wrap="square">
            <a:spAutoFit/>
          </a:bodyPr>
          <a:lstStyle/>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Andnöd, hyperventilation</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Respirationssvikt, andningsförlamning</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CNS-påverkan, omtöckning</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Svimning, yrsel</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Medvetslöshet, koma</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Blodtrycksfall</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Cirkulationssvikt</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Metabolisk acidos</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Liten differens i arteriell och venös syrgasmättnad (&lt;10%, SvO</a:t>
            </a:r>
            <a:r>
              <a:rPr lang="sv-SE" sz="2000" kern="0" baseline="-25000" dirty="0">
                <a:solidFill>
                  <a:srgbClr val="333333"/>
                </a:solidFill>
                <a:ea typeface="Times New Roman" panose="02020603050405020304" pitchFamily="18" charset="0"/>
                <a:cs typeface="Times New Roman" panose="02020603050405020304" pitchFamily="18" charset="0"/>
              </a:rPr>
              <a:t>2</a:t>
            </a:r>
            <a:r>
              <a:rPr lang="sv-SE" sz="2000" kern="0" dirty="0">
                <a:solidFill>
                  <a:srgbClr val="333333"/>
                </a:solidFill>
                <a:ea typeface="Times New Roman" panose="02020603050405020304" pitchFamily="18" charset="0"/>
                <a:cs typeface="Times New Roman" panose="02020603050405020304" pitchFamily="18" charset="0"/>
              </a:rPr>
              <a:t>&gt;80%)</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err="1">
                <a:solidFill>
                  <a:srgbClr val="333333"/>
                </a:solidFill>
                <a:ea typeface="Times New Roman" panose="02020603050405020304" pitchFamily="18" charset="0"/>
                <a:cs typeface="Times New Roman" panose="02020603050405020304" pitchFamily="18" charset="0"/>
              </a:rPr>
              <a:t>Laktatemi</a:t>
            </a:r>
            <a:endParaRPr lang="sv-SE" sz="2000" kern="100" dirty="0">
              <a:ea typeface="Times New Roman" panose="02020603050405020304" pitchFamily="18"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rPr>
              <a:t>Doft av bittermandel</a:t>
            </a:r>
            <a:endParaRPr lang="sv-SE" sz="2000" dirty="0"/>
          </a:p>
        </p:txBody>
      </p:sp>
      <p:sp>
        <p:nvSpPr>
          <p:cNvPr id="4" name="textruta 3">
            <a:extLst>
              <a:ext uri="{FF2B5EF4-FFF2-40B4-BE49-F238E27FC236}">
                <a16:creationId xmlns:a16="http://schemas.microsoft.com/office/drawing/2014/main" id="{90DCBA8B-0EDA-BD52-5BA9-E8630FCCC6C5}"/>
              </a:ext>
            </a:extLst>
          </p:cNvPr>
          <p:cNvSpPr txBox="1"/>
          <p:nvPr/>
        </p:nvSpPr>
        <p:spPr>
          <a:xfrm>
            <a:off x="120799" y="661909"/>
            <a:ext cx="7920880" cy="439351"/>
          </a:xfrm>
          <a:prstGeom prst="rect">
            <a:avLst/>
          </a:prstGeom>
          <a:noFill/>
        </p:spPr>
        <p:txBody>
          <a:bodyPr wrap="square">
            <a:spAutoFit/>
          </a:bodyPr>
          <a:lstStyle/>
          <a:p>
            <a:pPr algn="ctr" fontAlgn="base">
              <a:lnSpc>
                <a:spcPts val="2400"/>
              </a:lnSpc>
              <a:spcAft>
                <a:spcPts val="600"/>
              </a:spcAft>
            </a:pPr>
            <a:r>
              <a:rPr lang="sv-SE" sz="4000" kern="0" dirty="0">
                <a:solidFill>
                  <a:srgbClr val="333333"/>
                </a:solidFill>
                <a:latin typeface="+mj-lt"/>
                <a:ea typeface="Times New Roman" panose="02020603050405020304" pitchFamily="18" charset="0"/>
                <a:cs typeface="Times New Roman" panose="02020603050405020304" pitchFamily="18" charset="0"/>
              </a:rPr>
              <a:t>Cyanväteförgiftning symptom</a:t>
            </a:r>
            <a:endParaRPr lang="sv-SE" sz="4000" kern="1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6120155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2D5E6D7-9A85-978F-835F-60D7AF7A76E5}"/>
              </a:ext>
            </a:extLst>
          </p:cNvPr>
          <p:cNvSpPr txBox="1"/>
          <p:nvPr/>
        </p:nvSpPr>
        <p:spPr>
          <a:xfrm>
            <a:off x="3426808" y="1539231"/>
            <a:ext cx="6390456" cy="4686026"/>
          </a:xfrm>
          <a:prstGeom prst="rect">
            <a:avLst/>
          </a:prstGeom>
          <a:noFill/>
        </p:spPr>
        <p:txBody>
          <a:bodyPr wrap="square">
            <a:spAutoFit/>
          </a:bodyPr>
          <a:lstStyle/>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Ge 100% syrgas</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Symptomatisk chockbehandling</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Antidotbehandling</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Kontrollerad ventilation</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Viktigt att följa blodgaser</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Metabolisk acidos</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Bildning av laktat&lt; 5 </a:t>
            </a:r>
            <a:r>
              <a:rPr lang="sv-SE" sz="2000" kern="0" dirty="0" err="1">
                <a:solidFill>
                  <a:srgbClr val="333333"/>
                </a:solidFill>
                <a:ea typeface="Times New Roman" panose="02020603050405020304" pitchFamily="18" charset="0"/>
                <a:cs typeface="Times New Roman" panose="02020603050405020304" pitchFamily="18" charset="0"/>
              </a:rPr>
              <a:t>mmol</a:t>
            </a:r>
            <a:r>
              <a:rPr lang="sv-SE" sz="2000" kern="0" dirty="0">
                <a:solidFill>
                  <a:srgbClr val="333333"/>
                </a:solidFill>
                <a:ea typeface="Times New Roman" panose="02020603050405020304" pitchFamily="18" charset="0"/>
                <a:cs typeface="Times New Roman" panose="02020603050405020304" pitchFamily="18" charset="0"/>
              </a:rPr>
              <a:t>/l lindrig förgiftning</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5-10 </a:t>
            </a:r>
            <a:r>
              <a:rPr lang="sv-SE" sz="2000" kern="0" dirty="0" err="1">
                <a:solidFill>
                  <a:srgbClr val="333333"/>
                </a:solidFill>
                <a:ea typeface="Times New Roman" panose="02020603050405020304" pitchFamily="18" charset="0"/>
                <a:cs typeface="Times New Roman" panose="02020603050405020304" pitchFamily="18" charset="0"/>
              </a:rPr>
              <a:t>mmol</a:t>
            </a:r>
            <a:r>
              <a:rPr lang="sv-SE" sz="2000" kern="0" dirty="0">
                <a:solidFill>
                  <a:srgbClr val="333333"/>
                </a:solidFill>
                <a:ea typeface="Times New Roman" panose="02020603050405020304" pitchFamily="18" charset="0"/>
                <a:cs typeface="Times New Roman" panose="02020603050405020304" pitchFamily="18" charset="0"/>
              </a:rPr>
              <a:t>/l måttlig förgiftning</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10-20 </a:t>
            </a:r>
            <a:r>
              <a:rPr lang="sv-SE" sz="2000" kern="0" dirty="0" err="1">
                <a:solidFill>
                  <a:srgbClr val="333333"/>
                </a:solidFill>
                <a:ea typeface="Times New Roman" panose="02020603050405020304" pitchFamily="18" charset="0"/>
                <a:cs typeface="Times New Roman" panose="02020603050405020304" pitchFamily="18" charset="0"/>
              </a:rPr>
              <a:t>mmol</a:t>
            </a:r>
            <a:r>
              <a:rPr lang="sv-SE" sz="2000" kern="0" dirty="0">
                <a:solidFill>
                  <a:srgbClr val="333333"/>
                </a:solidFill>
                <a:ea typeface="Times New Roman" panose="02020603050405020304" pitchFamily="18" charset="0"/>
                <a:cs typeface="Times New Roman" panose="02020603050405020304" pitchFamily="18" charset="0"/>
              </a:rPr>
              <a:t>/l allvarlig förgiftning</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&gt; 20 </a:t>
            </a:r>
            <a:r>
              <a:rPr lang="sv-SE" sz="2000" kern="0" dirty="0" err="1">
                <a:solidFill>
                  <a:srgbClr val="333333"/>
                </a:solidFill>
                <a:ea typeface="Times New Roman" panose="02020603050405020304" pitchFamily="18" charset="0"/>
                <a:cs typeface="Times New Roman" panose="02020603050405020304" pitchFamily="18" charset="0"/>
              </a:rPr>
              <a:t>mmol</a:t>
            </a:r>
            <a:r>
              <a:rPr lang="sv-SE" sz="2000" kern="0" dirty="0">
                <a:solidFill>
                  <a:srgbClr val="333333"/>
                </a:solidFill>
                <a:ea typeface="Times New Roman" panose="02020603050405020304" pitchFamily="18" charset="0"/>
                <a:cs typeface="Times New Roman" panose="02020603050405020304" pitchFamily="18" charset="0"/>
              </a:rPr>
              <a:t>/l livshotande förgiftning</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Bestämning av cyanid i serum görs ej rutinmässigt</a:t>
            </a: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C2154C5E-F50F-6802-AFDB-6BF89FBAF16F}"/>
              </a:ext>
            </a:extLst>
          </p:cNvPr>
          <p:cNvSpPr txBox="1"/>
          <p:nvPr/>
        </p:nvSpPr>
        <p:spPr>
          <a:xfrm>
            <a:off x="423519" y="632743"/>
            <a:ext cx="6512396" cy="427681"/>
          </a:xfrm>
          <a:prstGeom prst="rect">
            <a:avLst/>
          </a:prstGeom>
          <a:noFill/>
        </p:spPr>
        <p:txBody>
          <a:bodyPr wrap="square">
            <a:spAutoFit/>
          </a:bodyPr>
          <a:lstStyle/>
          <a:p>
            <a:pPr algn="ctr" fontAlgn="base">
              <a:lnSpc>
                <a:spcPts val="2400"/>
              </a:lnSpc>
              <a:spcAft>
                <a:spcPts val="600"/>
              </a:spcAft>
            </a:pPr>
            <a:r>
              <a:rPr lang="sv-SE" sz="3600" kern="0" dirty="0">
                <a:solidFill>
                  <a:srgbClr val="333333"/>
                </a:solidFill>
                <a:latin typeface="+mj-lt"/>
                <a:ea typeface="Times New Roman" panose="02020603050405020304" pitchFamily="18" charset="0"/>
                <a:cs typeface="Times New Roman" panose="02020603050405020304" pitchFamily="18" charset="0"/>
              </a:rPr>
              <a:t>Behandling av cyanidförgiftning</a:t>
            </a:r>
            <a:endParaRPr lang="sv-SE" sz="3600" kern="100" dirty="0">
              <a:latin typeface="+mj-lt"/>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5455164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3121075E-5614-D0BD-1BD1-DE982F85BDBC}"/>
              </a:ext>
            </a:extLst>
          </p:cNvPr>
          <p:cNvSpPr txBox="1"/>
          <p:nvPr/>
        </p:nvSpPr>
        <p:spPr>
          <a:xfrm>
            <a:off x="3810000" y="2602204"/>
            <a:ext cx="4572000" cy="1169551"/>
          </a:xfrm>
          <a:prstGeom prst="rect">
            <a:avLst/>
          </a:prstGeom>
          <a:noFill/>
        </p:spPr>
        <p:txBody>
          <a:bodyPr wrap="square">
            <a:spAutoFit/>
          </a:bodyPr>
          <a:lstStyle/>
          <a:p>
            <a:pPr marL="342900" indent="-342900" fontAlgn="base">
              <a:lnSpc>
                <a:spcPts val="2400"/>
              </a:lnSpc>
              <a:spcAft>
                <a:spcPts val="6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Amylnitrit i inhalation</a:t>
            </a:r>
            <a:endParaRPr lang="sv-SE" sz="2000" kern="100" dirty="0">
              <a:ea typeface="Times New Roman" panose="02020603050405020304" pitchFamily="18" charset="0"/>
              <a:cs typeface="Times New Roman" panose="02020603050405020304" pitchFamily="18" charset="0"/>
            </a:endParaRPr>
          </a:p>
          <a:p>
            <a:pPr marL="342900" indent="-342900" fontAlgn="base">
              <a:lnSpc>
                <a:spcPts val="2400"/>
              </a:lnSpc>
              <a:spcAft>
                <a:spcPts val="600"/>
              </a:spcAft>
              <a:buFont typeface="Arial" panose="020B0604020202020204" pitchFamily="34" charset="0"/>
              <a:buChar char="•"/>
            </a:pPr>
            <a:r>
              <a:rPr lang="sv-SE" sz="2000" kern="0" dirty="0" err="1">
                <a:solidFill>
                  <a:srgbClr val="333333"/>
                </a:solidFill>
                <a:ea typeface="Times New Roman" panose="02020603050405020304" pitchFamily="18" charset="0"/>
                <a:cs typeface="Times New Roman" panose="02020603050405020304" pitchFamily="18" charset="0"/>
              </a:rPr>
              <a:t>Hydroxokobolamin</a:t>
            </a:r>
            <a:r>
              <a:rPr lang="sv-SE" sz="2000" kern="0" dirty="0">
                <a:solidFill>
                  <a:srgbClr val="333333"/>
                </a:solidFill>
                <a:ea typeface="Times New Roman" panose="02020603050405020304" pitchFamily="18" charset="0"/>
                <a:cs typeface="Times New Roman" panose="02020603050405020304" pitchFamily="18" charset="0"/>
              </a:rPr>
              <a:t> intravenöst</a:t>
            </a:r>
            <a:endParaRPr lang="sv-SE" sz="2000" kern="100" dirty="0">
              <a:ea typeface="Times New Roman" panose="02020603050405020304" pitchFamily="18" charset="0"/>
              <a:cs typeface="Times New Roman" panose="02020603050405020304" pitchFamily="18" charset="0"/>
            </a:endParaRPr>
          </a:p>
          <a:p>
            <a:pPr marL="342900" indent="-342900" fontAlgn="base">
              <a:lnSpc>
                <a:spcPts val="2400"/>
              </a:lnSpc>
              <a:spcAft>
                <a:spcPts val="600"/>
              </a:spcAft>
              <a:buFont typeface="Arial" panose="020B0604020202020204" pitchFamily="34" charset="0"/>
              <a:buChar char="•"/>
            </a:pPr>
            <a:r>
              <a:rPr lang="sv-SE" sz="2000" kern="0" dirty="0">
                <a:solidFill>
                  <a:srgbClr val="333333"/>
                </a:solidFill>
                <a:ea typeface="Times New Roman" panose="02020603050405020304" pitchFamily="18" charset="0"/>
                <a:cs typeface="Times New Roman" panose="02020603050405020304" pitchFamily="18" charset="0"/>
              </a:rPr>
              <a:t>Natriumtiosulfat intravenöst</a:t>
            </a: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D044AB98-5B5D-D188-CD5B-62B221137AD3}"/>
              </a:ext>
            </a:extLst>
          </p:cNvPr>
          <p:cNvSpPr txBox="1"/>
          <p:nvPr/>
        </p:nvSpPr>
        <p:spPr>
          <a:xfrm>
            <a:off x="456418" y="455716"/>
            <a:ext cx="8075186" cy="646331"/>
          </a:xfrm>
          <a:prstGeom prst="rect">
            <a:avLst/>
          </a:prstGeom>
          <a:noFill/>
        </p:spPr>
        <p:txBody>
          <a:bodyPr wrap="square">
            <a:spAutoFit/>
          </a:bodyPr>
          <a:lstStyle/>
          <a:p>
            <a:pPr algn="ctr"/>
            <a:r>
              <a:rPr lang="sv-SE" sz="3600" kern="0" dirty="0">
                <a:solidFill>
                  <a:srgbClr val="333333"/>
                </a:solidFill>
                <a:latin typeface="+mj-lt"/>
                <a:ea typeface="Times New Roman" panose="02020603050405020304" pitchFamily="18" charset="0"/>
                <a:cs typeface="Times New Roman" panose="02020603050405020304" pitchFamily="18" charset="0"/>
              </a:rPr>
              <a:t>Antidotbehandling cyanidförgiftning</a:t>
            </a:r>
            <a:endParaRPr lang="sv-SE" sz="3600" dirty="0">
              <a:latin typeface="+mj-lt"/>
            </a:endParaRPr>
          </a:p>
        </p:txBody>
      </p:sp>
    </p:spTree>
    <p:extLst>
      <p:ext uri="{BB962C8B-B14F-4D97-AF65-F5344CB8AC3E}">
        <p14:creationId xmlns:p14="http://schemas.microsoft.com/office/powerpoint/2010/main" val="103743364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CA45C99B-6B0F-DBCE-AB91-AC9FD842D83B}"/>
              </a:ext>
            </a:extLst>
          </p:cNvPr>
          <p:cNvSpPr txBox="1"/>
          <p:nvPr/>
        </p:nvSpPr>
        <p:spPr>
          <a:xfrm>
            <a:off x="2504728" y="1772816"/>
            <a:ext cx="7805342" cy="3444533"/>
          </a:xfrm>
          <a:prstGeom prst="rect">
            <a:avLst/>
          </a:prstGeom>
          <a:noFill/>
        </p:spPr>
        <p:txBody>
          <a:bodyPr wrap="square">
            <a:spAutoFit/>
          </a:bodyPr>
          <a:lstStyle/>
          <a:p>
            <a:pPr fontAlgn="base">
              <a:lnSpc>
                <a:spcPct val="107000"/>
              </a:lnSpc>
              <a:spcAft>
                <a:spcPts val="800"/>
              </a:spcAft>
            </a:pPr>
            <a:r>
              <a:rPr lang="sv-SE" kern="0" dirty="0" err="1">
                <a:solidFill>
                  <a:srgbClr val="446491"/>
                </a:solidFill>
                <a:ea typeface="Times New Roman" panose="02020603050405020304" pitchFamily="18" charset="0"/>
                <a:cs typeface="Times New Roman" panose="02020603050405020304" pitchFamily="18" charset="0"/>
                <a:hlinkClick r:id="rId2"/>
              </a:rPr>
              <a:t>Hydroxokobolamin</a:t>
            </a:r>
            <a:r>
              <a:rPr lang="sv-SE" kern="0" dirty="0">
                <a:solidFill>
                  <a:srgbClr val="333333"/>
                </a:solidFill>
                <a:ea typeface="Times New Roman" panose="02020603050405020304" pitchFamily="18" charset="0"/>
                <a:cs typeface="Times New Roman" panose="02020603050405020304" pitchFamily="18" charset="0"/>
              </a:rPr>
              <a:t> (</a:t>
            </a:r>
            <a:r>
              <a:rPr lang="sv-SE" kern="0" dirty="0" err="1">
                <a:solidFill>
                  <a:srgbClr val="446491"/>
                </a:solidFill>
                <a:ea typeface="Times New Roman" panose="02020603050405020304" pitchFamily="18" charset="0"/>
                <a:cs typeface="Times New Roman" panose="02020603050405020304" pitchFamily="18" charset="0"/>
                <a:hlinkClick r:id="rId3"/>
              </a:rPr>
              <a:t>Cyanokit</a:t>
            </a:r>
            <a:r>
              <a:rPr lang="sv-SE" kern="0" dirty="0">
                <a:solidFill>
                  <a:srgbClr val="333333"/>
                </a:solidFill>
                <a:ea typeface="Times New Roman" panose="02020603050405020304" pitchFamily="18" charset="0"/>
                <a:cs typeface="Times New Roman" panose="02020603050405020304" pitchFamily="18" charset="0"/>
              </a:rPr>
              <a:t>) ges intravenöst vid förgiftning med cyanväte (brandrök) eller andra cyanidföreningar.</a:t>
            </a:r>
            <a:endParaRPr lang="sv-SE" kern="100" dirty="0">
              <a:ea typeface="Calibri" panose="020F0502020204030204" pitchFamily="34" charset="0"/>
              <a:cs typeface="Times New Roman" panose="02020603050405020304" pitchFamily="18" charset="0"/>
            </a:endParaRPr>
          </a:p>
          <a:p>
            <a:pPr fontAlgn="base">
              <a:lnSpc>
                <a:spcPct val="107000"/>
              </a:lnSpc>
              <a:spcAft>
                <a:spcPts val="800"/>
              </a:spcAft>
            </a:pPr>
            <a:r>
              <a:rPr lang="sv-SE" kern="0" dirty="0">
                <a:solidFill>
                  <a:srgbClr val="333333"/>
                </a:solidFill>
                <a:ea typeface="Times New Roman" panose="02020603050405020304" pitchFamily="18" charset="0"/>
                <a:cs typeface="Times New Roman" panose="02020603050405020304" pitchFamily="18" charset="0"/>
              </a:rPr>
              <a:t>Behandling med </a:t>
            </a:r>
            <a:r>
              <a:rPr lang="sv-SE" kern="0" dirty="0" err="1">
                <a:solidFill>
                  <a:srgbClr val="446491"/>
                </a:solidFill>
                <a:ea typeface="Times New Roman" panose="02020603050405020304" pitchFamily="18" charset="0"/>
                <a:cs typeface="Times New Roman" panose="02020603050405020304" pitchFamily="18" charset="0"/>
                <a:hlinkClick r:id="rId4"/>
              </a:rPr>
              <a:t>hydroxokobolamin</a:t>
            </a:r>
            <a:r>
              <a:rPr lang="sv-SE" kern="0" dirty="0">
                <a:solidFill>
                  <a:srgbClr val="333333"/>
                </a:solidFill>
                <a:ea typeface="Times New Roman" panose="02020603050405020304" pitchFamily="18" charset="0"/>
                <a:cs typeface="Times New Roman" panose="02020603050405020304" pitchFamily="18" charset="0"/>
              </a:rPr>
              <a:t> (</a:t>
            </a:r>
            <a:r>
              <a:rPr lang="sv-SE" kern="0" dirty="0" err="1">
                <a:solidFill>
                  <a:srgbClr val="446491"/>
                </a:solidFill>
                <a:ea typeface="Times New Roman" panose="02020603050405020304" pitchFamily="18" charset="0"/>
                <a:cs typeface="Times New Roman" panose="02020603050405020304" pitchFamily="18" charset="0"/>
                <a:hlinkClick r:id="rId3"/>
              </a:rPr>
              <a:t>Cyanokit</a:t>
            </a:r>
            <a:r>
              <a:rPr lang="sv-SE" kern="0" dirty="0">
                <a:solidFill>
                  <a:srgbClr val="333333"/>
                </a:solidFill>
                <a:ea typeface="Times New Roman" panose="02020603050405020304" pitchFamily="18" charset="0"/>
                <a:cs typeface="Times New Roman" panose="02020603050405020304" pitchFamily="18" charset="0"/>
              </a:rPr>
              <a:t>):</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kern="0" dirty="0">
                <a:solidFill>
                  <a:srgbClr val="333333"/>
                </a:solidFill>
                <a:ea typeface="Times New Roman" panose="02020603050405020304" pitchFamily="18" charset="0"/>
                <a:cs typeface="Times New Roman" panose="02020603050405020304" pitchFamily="18" charset="0"/>
              </a:rPr>
              <a:t>Vuxna: 5 g ges </a:t>
            </a:r>
            <a:r>
              <a:rPr lang="sv-SE" kern="0" dirty="0" err="1">
                <a:solidFill>
                  <a:srgbClr val="333333"/>
                </a:solidFill>
                <a:ea typeface="Times New Roman" panose="02020603050405020304" pitchFamily="18" charset="0"/>
                <a:cs typeface="Times New Roman" panose="02020603050405020304" pitchFamily="18" charset="0"/>
              </a:rPr>
              <a:t>i.v</a:t>
            </a:r>
            <a:r>
              <a:rPr lang="sv-SE" kern="0" dirty="0">
                <a:solidFill>
                  <a:srgbClr val="333333"/>
                </a:solidFill>
                <a:ea typeface="Times New Roman" panose="02020603050405020304" pitchFamily="18" charset="0"/>
                <a:cs typeface="Times New Roman" panose="02020603050405020304" pitchFamily="18" charset="0"/>
              </a:rPr>
              <a:t>. som infusion under 15-30 minuter, upprepas vid behov</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kern="0" dirty="0">
                <a:solidFill>
                  <a:srgbClr val="333333"/>
                </a:solidFill>
                <a:ea typeface="Times New Roman" panose="02020603050405020304" pitchFamily="18" charset="0"/>
                <a:cs typeface="Times New Roman" panose="02020603050405020304" pitchFamily="18" charset="0"/>
              </a:rPr>
              <a:t>Barn: 70 mg/kg kroppsvikt</a:t>
            </a:r>
            <a:endParaRPr lang="sv-SE" kern="100" dirty="0">
              <a:ea typeface="Calibri" panose="020F0502020204030204" pitchFamily="34" charset="0"/>
              <a:cs typeface="Times New Roman" panose="02020603050405020304" pitchFamily="18" charset="0"/>
            </a:endParaRPr>
          </a:p>
          <a:p>
            <a:pPr fontAlgn="base">
              <a:lnSpc>
                <a:spcPct val="107000"/>
              </a:lnSpc>
              <a:spcAft>
                <a:spcPts val="800"/>
              </a:spcAft>
            </a:pPr>
            <a:r>
              <a:rPr lang="sv-SE" kern="0" dirty="0">
                <a:solidFill>
                  <a:srgbClr val="333333"/>
                </a:solidFill>
                <a:ea typeface="Times New Roman" panose="02020603050405020304" pitchFamily="18" charset="0"/>
                <a:cs typeface="Times New Roman" panose="02020603050405020304" pitchFamily="18" charset="0"/>
              </a:rPr>
              <a:t>Observera efter behandling med hydroxokobalamin blir huden, urinen och andra kroppsvätskor starkt rödfärgade. Detta bör meddelas personal och patienten som annars kan bli förvånade och oroliga. Färgen kan påverka kemiska analyser som är baserade på kromatografi.</a:t>
            </a:r>
            <a:endParaRPr lang="sv-SE" kern="100" dirty="0">
              <a:ea typeface="Calibri" panose="020F0502020204030204" pitchFamily="34" charset="0"/>
              <a:cs typeface="Times New Roman" panose="02020603050405020304" pitchFamily="18" charset="0"/>
            </a:endParaRPr>
          </a:p>
        </p:txBody>
      </p:sp>
      <p:sp>
        <p:nvSpPr>
          <p:cNvPr id="5" name="textruta 4">
            <a:extLst>
              <a:ext uri="{FF2B5EF4-FFF2-40B4-BE49-F238E27FC236}">
                <a16:creationId xmlns:a16="http://schemas.microsoft.com/office/drawing/2014/main" id="{C2C0B115-A6B6-256F-9332-9D18FDDA87FB}"/>
              </a:ext>
            </a:extLst>
          </p:cNvPr>
          <p:cNvSpPr txBox="1"/>
          <p:nvPr/>
        </p:nvSpPr>
        <p:spPr>
          <a:xfrm>
            <a:off x="912831" y="449787"/>
            <a:ext cx="7011099" cy="641458"/>
          </a:xfrm>
          <a:prstGeom prst="rect">
            <a:avLst/>
          </a:prstGeom>
          <a:noFill/>
        </p:spPr>
        <p:txBody>
          <a:bodyPr wrap="square">
            <a:spAutoFit/>
          </a:bodyPr>
          <a:lstStyle/>
          <a:p>
            <a:pPr>
              <a:lnSpc>
                <a:spcPct val="107000"/>
              </a:lnSpc>
              <a:spcAft>
                <a:spcPts val="800"/>
              </a:spcAft>
            </a:pPr>
            <a:r>
              <a:rPr lang="sv-SE" sz="3600" kern="100" dirty="0" err="1">
                <a:effectLst/>
                <a:ea typeface="Calibri" panose="020F0502020204030204" pitchFamily="34" charset="0"/>
                <a:cs typeface="Times New Roman" panose="02020603050405020304" pitchFamily="18" charset="0"/>
              </a:rPr>
              <a:t>Hydroxokobolamin</a:t>
            </a:r>
            <a:r>
              <a:rPr lang="sv-SE" sz="3600" kern="100" dirty="0">
                <a:effectLst/>
                <a:ea typeface="Calibri" panose="020F0502020204030204" pitchFamily="34" charset="0"/>
                <a:cs typeface="Times New Roman" panose="02020603050405020304" pitchFamily="18" charset="0"/>
              </a:rPr>
              <a:t> (</a:t>
            </a:r>
            <a:r>
              <a:rPr lang="sv-SE" sz="3600" kern="100" dirty="0" err="1">
                <a:effectLst/>
                <a:ea typeface="Calibri" panose="020F0502020204030204" pitchFamily="34" charset="0"/>
                <a:cs typeface="Times New Roman" panose="02020603050405020304" pitchFamily="18" charset="0"/>
              </a:rPr>
              <a:t>Cyanokit</a:t>
            </a:r>
            <a:r>
              <a:rPr lang="sv-SE" sz="3600" kern="100" dirty="0">
                <a:effectLst/>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259395359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357291D9-728E-2622-56A2-DFF9F3F638C9}"/>
              </a:ext>
            </a:extLst>
          </p:cNvPr>
          <p:cNvSpPr txBox="1"/>
          <p:nvPr/>
        </p:nvSpPr>
        <p:spPr>
          <a:xfrm>
            <a:off x="2641735" y="2412824"/>
            <a:ext cx="7886448" cy="2444402"/>
          </a:xfrm>
          <a:prstGeom prst="rect">
            <a:avLst/>
          </a:prstGeom>
          <a:noFill/>
        </p:spPr>
        <p:txBody>
          <a:bodyPr wrap="square">
            <a:spAutoFit/>
          </a:bodyPr>
          <a:lstStyle/>
          <a:p>
            <a:pPr fontAlgn="base">
              <a:lnSpc>
                <a:spcPct val="107000"/>
              </a:lnSpc>
              <a:spcAft>
                <a:spcPts val="800"/>
              </a:spcAft>
            </a:pPr>
            <a:r>
              <a:rPr lang="sv-SE" sz="2000" kern="0" dirty="0">
                <a:solidFill>
                  <a:srgbClr val="333333"/>
                </a:solidFill>
                <a:ea typeface="Times New Roman" panose="02020603050405020304" pitchFamily="18" charset="0"/>
                <a:cs typeface="Times New Roman" panose="02020603050405020304" pitchFamily="18" charset="0"/>
              </a:rPr>
              <a:t>Om </a:t>
            </a:r>
            <a:r>
              <a:rPr lang="sv-SE" sz="2000" kern="0" dirty="0" err="1">
                <a:solidFill>
                  <a:srgbClr val="333333"/>
                </a:solidFill>
                <a:ea typeface="Times New Roman" panose="02020603050405020304" pitchFamily="18" charset="0"/>
                <a:cs typeface="Times New Roman" panose="02020603050405020304" pitchFamily="18" charset="0"/>
              </a:rPr>
              <a:t>Cyanokit</a:t>
            </a:r>
            <a:r>
              <a:rPr lang="sv-SE" sz="2000" kern="0" dirty="0">
                <a:solidFill>
                  <a:srgbClr val="333333"/>
                </a:solidFill>
                <a:ea typeface="Times New Roman" panose="02020603050405020304" pitchFamily="18" charset="0"/>
                <a:cs typeface="Times New Roman" panose="02020603050405020304" pitchFamily="18" charset="0"/>
              </a:rPr>
              <a:t> inte finns tillgängligt kan behandling även ges med </a:t>
            </a:r>
            <a:r>
              <a:rPr lang="sv-SE" sz="2000" kern="100" dirty="0">
                <a:effectLst/>
                <a:ea typeface="Calibri" panose="020F0502020204030204" pitchFamily="34" charset="0"/>
                <a:cs typeface="Times New Roman" panose="02020603050405020304" pitchFamily="18" charset="0"/>
              </a:rPr>
              <a:t>natriumtiosulfat</a:t>
            </a:r>
            <a:r>
              <a:rPr lang="sv-SE" sz="2000" kern="0" dirty="0">
                <a:solidFill>
                  <a:srgbClr val="333333"/>
                </a:solidFill>
                <a:ea typeface="Times New Roman" panose="02020603050405020304" pitchFamily="18" charset="0"/>
                <a:cs typeface="Times New Roman" panose="02020603050405020304" pitchFamily="18" charset="0"/>
              </a:rPr>
              <a:t>.</a:t>
            </a:r>
          </a:p>
          <a:p>
            <a:pPr fontAlgn="base">
              <a:lnSpc>
                <a:spcPct val="107000"/>
              </a:lnSpc>
              <a:spcAft>
                <a:spcPts val="800"/>
              </a:spcAft>
            </a:pPr>
            <a:r>
              <a:rPr lang="sv-SE" sz="2000" kern="0" dirty="0">
                <a:solidFill>
                  <a:srgbClr val="333333"/>
                </a:solidFill>
                <a:ea typeface="Calibri" panose="020F0502020204030204" pitchFamily="34" charset="0"/>
                <a:cs typeface="Times New Roman" panose="02020603050405020304" pitchFamily="18" charset="0"/>
              </a:rPr>
              <a:t>Dosering:</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Vuxna: </a:t>
            </a:r>
            <a:r>
              <a:rPr lang="sv-SE" sz="2000" kern="100" dirty="0">
                <a:solidFill>
                  <a:srgbClr val="333333"/>
                </a:solidFill>
                <a:ea typeface="Times New Roman" panose="02020603050405020304" pitchFamily="18" charset="0"/>
                <a:cs typeface="Times New Roman" panose="02020603050405020304" pitchFamily="18" charset="0"/>
              </a:rPr>
              <a:t>N</a:t>
            </a:r>
            <a:r>
              <a:rPr lang="sv-SE" sz="2000" kern="100" dirty="0">
                <a:effectLst/>
                <a:ea typeface="Calibri" panose="020F0502020204030204" pitchFamily="34" charset="0"/>
                <a:cs typeface="Times New Roman" panose="02020603050405020304" pitchFamily="18" charset="0"/>
              </a:rPr>
              <a:t>atriumtiosulfat</a:t>
            </a:r>
            <a:r>
              <a:rPr lang="sv-SE" sz="2000" kern="0" dirty="0">
                <a:solidFill>
                  <a:srgbClr val="333333"/>
                </a:solidFill>
                <a:ea typeface="Times New Roman" panose="02020603050405020304" pitchFamily="18" charset="0"/>
                <a:cs typeface="Times New Roman" panose="02020603050405020304" pitchFamily="18" charset="0"/>
              </a:rPr>
              <a:t> 150 mg/ml: 15 g (100 ml) ges </a:t>
            </a:r>
            <a:r>
              <a:rPr lang="sv-SE" sz="2000" kern="0" dirty="0" err="1">
                <a:solidFill>
                  <a:srgbClr val="333333"/>
                </a:solidFill>
                <a:ea typeface="Times New Roman" panose="02020603050405020304" pitchFamily="18" charset="0"/>
                <a:cs typeface="Times New Roman" panose="02020603050405020304" pitchFamily="18" charset="0"/>
              </a:rPr>
              <a:t>i.v</a:t>
            </a:r>
            <a:r>
              <a:rPr lang="sv-SE" sz="2000" kern="0" dirty="0">
                <a:solidFill>
                  <a:srgbClr val="333333"/>
                </a:solidFill>
                <a:ea typeface="Times New Roman" panose="02020603050405020304" pitchFamily="18" charset="0"/>
                <a:cs typeface="Times New Roman" panose="02020603050405020304" pitchFamily="18" charset="0"/>
              </a:rPr>
              <a:t>. under 5- 10 minuter. Kan eventuellt upprepas</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Barn: 375 mg (= 2,5 ml)/kg kroppsvikt</a:t>
            </a: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E3094FD1-9F61-D958-EE94-7F51FED7B3C5}"/>
              </a:ext>
            </a:extLst>
          </p:cNvPr>
          <p:cNvSpPr txBox="1"/>
          <p:nvPr/>
        </p:nvSpPr>
        <p:spPr>
          <a:xfrm>
            <a:off x="183792" y="484375"/>
            <a:ext cx="4572000" cy="646331"/>
          </a:xfrm>
          <a:prstGeom prst="rect">
            <a:avLst/>
          </a:prstGeom>
          <a:noFill/>
        </p:spPr>
        <p:txBody>
          <a:bodyPr wrap="square">
            <a:spAutoFit/>
          </a:bodyPr>
          <a:lstStyle/>
          <a:p>
            <a:pPr algn="ctr"/>
            <a:r>
              <a:rPr lang="sv-SE" sz="3600" kern="100" dirty="0">
                <a:effectLst/>
                <a:ea typeface="Calibri" panose="020F0502020204030204" pitchFamily="34" charset="0"/>
                <a:cs typeface="Times New Roman" panose="02020603050405020304" pitchFamily="18" charset="0"/>
              </a:rPr>
              <a:t>Natriumtiosulfat</a:t>
            </a:r>
          </a:p>
        </p:txBody>
      </p:sp>
    </p:spTree>
    <p:extLst>
      <p:ext uri="{BB962C8B-B14F-4D97-AF65-F5344CB8AC3E}">
        <p14:creationId xmlns:p14="http://schemas.microsoft.com/office/powerpoint/2010/main" val="57623225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F44DD003-3A23-8DB2-2910-FE4B1067F2E8}"/>
              </a:ext>
            </a:extLst>
          </p:cNvPr>
          <p:cNvSpPr txBox="1"/>
          <p:nvPr/>
        </p:nvSpPr>
        <p:spPr>
          <a:xfrm>
            <a:off x="1877591" y="1560353"/>
            <a:ext cx="9699216" cy="4748223"/>
          </a:xfrm>
          <a:prstGeom prst="rect">
            <a:avLst/>
          </a:prstGeom>
          <a:noFill/>
        </p:spPr>
        <p:txBody>
          <a:bodyPr wrap="square">
            <a:spAutoFit/>
          </a:bodyPr>
          <a:lstStyle/>
          <a:p>
            <a:pPr marL="285750" indent="-285750" fontAlgn="base">
              <a:lnSpc>
                <a:spcPct val="107000"/>
              </a:lnSpc>
              <a:spcAft>
                <a:spcPts val="800"/>
              </a:spcAft>
              <a:buSzPts val="1000"/>
              <a:buFont typeface="Arial" panose="020B0604020202020204" pitchFamily="34" charset="0"/>
              <a:buChar char="•"/>
              <a:tabLst>
                <a:tab pos="457200" algn="l"/>
              </a:tabLst>
            </a:pPr>
            <a:r>
              <a:rPr lang="sv-SE" sz="1600" kern="0" dirty="0">
                <a:solidFill>
                  <a:srgbClr val="333333"/>
                </a:solidFill>
                <a:ea typeface="Times New Roman" panose="02020603050405020304" pitchFamily="18" charset="0"/>
                <a:cs typeface="Times New Roman" panose="02020603050405020304" pitchFamily="18" charset="0"/>
              </a:rPr>
              <a:t>Starkt frätande och giftigt ämne som bildar färglösa kristaller</a:t>
            </a:r>
            <a:endParaRPr lang="sv-SE" sz="1600" kern="100" dirty="0">
              <a:ea typeface="Calibri" panose="020F0502020204030204" pitchFamily="34" charset="0"/>
              <a:cs typeface="Times New Roman" panose="02020603050405020304" pitchFamily="18" charset="0"/>
            </a:endParaRPr>
          </a:p>
          <a:p>
            <a:pPr marL="285750" indent="-285750" fontAlgn="base">
              <a:lnSpc>
                <a:spcPct val="107000"/>
              </a:lnSpc>
              <a:spcAft>
                <a:spcPts val="800"/>
              </a:spcAft>
              <a:buSzPts val="1000"/>
              <a:buFont typeface="Arial" panose="020B0604020202020204" pitchFamily="34" charset="0"/>
              <a:buChar char="•"/>
              <a:tabLst>
                <a:tab pos="457200" algn="l"/>
              </a:tabLst>
            </a:pPr>
            <a:r>
              <a:rPr lang="sv-SE" sz="1600" kern="0" dirty="0">
                <a:solidFill>
                  <a:srgbClr val="333333"/>
                </a:solidFill>
                <a:ea typeface="Times New Roman" panose="02020603050405020304" pitchFamily="18" charset="0"/>
                <a:cs typeface="Times New Roman" panose="02020603050405020304" pitchFamily="18" charset="0"/>
              </a:rPr>
              <a:t>Vid rumstemperatur är fenol en genomskinlig, färglös, kristallin massa, vitt pulver eller tjock sirapsliknande vätska</a:t>
            </a:r>
            <a:endParaRPr lang="sv-SE" sz="1600" kern="100" dirty="0">
              <a:ea typeface="Calibri" panose="020F0502020204030204" pitchFamily="34" charset="0"/>
              <a:cs typeface="Times New Roman" panose="02020603050405020304" pitchFamily="18" charset="0"/>
            </a:endParaRPr>
          </a:p>
          <a:p>
            <a:pPr marL="285750" indent="-285750" fontAlgn="base">
              <a:lnSpc>
                <a:spcPct val="107000"/>
              </a:lnSpc>
              <a:spcAft>
                <a:spcPts val="800"/>
              </a:spcAft>
              <a:buSzPts val="1000"/>
              <a:buFont typeface="Arial" panose="020B0604020202020204" pitchFamily="34" charset="0"/>
              <a:buChar char="•"/>
              <a:tabLst>
                <a:tab pos="457200" algn="l"/>
              </a:tabLst>
            </a:pPr>
            <a:r>
              <a:rPr lang="sv-SE" sz="1600" kern="0" dirty="0">
                <a:solidFill>
                  <a:srgbClr val="333333"/>
                </a:solidFill>
                <a:ea typeface="Times New Roman" panose="02020603050405020304" pitchFamily="18" charset="0"/>
                <a:cs typeface="Times New Roman" panose="02020603050405020304" pitchFamily="18" charset="0"/>
              </a:rPr>
              <a:t>Används i tillverkning av bland annat plaster, färgämnen, sprängmedel, läkemedel och tvättmedel</a:t>
            </a:r>
            <a:endParaRPr lang="sv-SE" sz="1600" kern="100" dirty="0">
              <a:ea typeface="Calibri" panose="020F0502020204030204" pitchFamily="34" charset="0"/>
              <a:cs typeface="Times New Roman" panose="02020603050405020304" pitchFamily="18" charset="0"/>
            </a:endParaRPr>
          </a:p>
          <a:p>
            <a:pPr marL="285750" indent="-285750" fontAlgn="base">
              <a:lnSpc>
                <a:spcPct val="107000"/>
              </a:lnSpc>
              <a:spcAft>
                <a:spcPts val="800"/>
              </a:spcAft>
              <a:buSzPts val="1000"/>
              <a:buFont typeface="Arial" panose="020B0604020202020204" pitchFamily="34" charset="0"/>
              <a:buChar char="•"/>
              <a:tabLst>
                <a:tab pos="457200" algn="l"/>
              </a:tabLst>
            </a:pPr>
            <a:r>
              <a:rPr lang="sv-SE" sz="1600" kern="0" dirty="0">
                <a:solidFill>
                  <a:srgbClr val="333333"/>
                </a:solidFill>
                <a:ea typeface="Times New Roman" panose="02020603050405020304" pitchFamily="18" charset="0"/>
                <a:cs typeface="Times New Roman" panose="02020603050405020304" pitchFamily="18" charset="0"/>
              </a:rPr>
              <a:t>Alla former av fenol orsakar irritation, och akuta toxiska effekter av fenol uppstår oftast vid hudkontakt. Även utspädda lösningar (1 % till 2 %) kan orsaka allvarliga brännskador om kontakten är långvarig.</a:t>
            </a:r>
            <a:endParaRPr lang="sv-SE" sz="1600" kern="100" dirty="0">
              <a:ea typeface="Calibri" panose="020F0502020204030204" pitchFamily="34" charset="0"/>
              <a:cs typeface="Times New Roman" panose="02020603050405020304" pitchFamily="18" charset="0"/>
            </a:endParaRPr>
          </a:p>
          <a:p>
            <a:pPr marL="285750" indent="-285750" fontAlgn="base">
              <a:lnSpc>
                <a:spcPct val="107000"/>
              </a:lnSpc>
              <a:spcAft>
                <a:spcPts val="800"/>
              </a:spcAft>
              <a:buSzPts val="1000"/>
              <a:buFont typeface="Arial" panose="020B0604020202020204" pitchFamily="34" charset="0"/>
              <a:buChar char="•"/>
              <a:tabLst>
                <a:tab pos="457200" algn="l"/>
              </a:tabLst>
            </a:pPr>
            <a:r>
              <a:rPr lang="sv-SE" sz="1600" kern="0" dirty="0">
                <a:solidFill>
                  <a:srgbClr val="333333"/>
                </a:solidFill>
                <a:ea typeface="Times New Roman" panose="02020603050405020304" pitchFamily="18" charset="0"/>
                <a:cs typeface="Times New Roman" panose="02020603050405020304" pitchFamily="18" charset="0"/>
              </a:rPr>
              <a:t>Systemisk toxicitet kan orsakas av exponering för hud eller ögon</a:t>
            </a:r>
            <a:endParaRPr lang="sv-SE" sz="1600" kern="100" dirty="0">
              <a:ea typeface="Calibri" panose="020F0502020204030204" pitchFamily="34" charset="0"/>
              <a:cs typeface="Times New Roman" panose="02020603050405020304" pitchFamily="18" charset="0"/>
            </a:endParaRPr>
          </a:p>
          <a:p>
            <a:pPr marL="285750" indent="-285750" fontAlgn="base">
              <a:lnSpc>
                <a:spcPct val="107000"/>
              </a:lnSpc>
              <a:spcAft>
                <a:spcPts val="800"/>
              </a:spcAft>
              <a:buSzPts val="1000"/>
              <a:buFont typeface="Arial" panose="020B0604020202020204" pitchFamily="34" charset="0"/>
              <a:buChar char="•"/>
              <a:tabLst>
                <a:tab pos="457200" algn="l"/>
              </a:tabLst>
            </a:pPr>
            <a:r>
              <a:rPr lang="sv-SE" sz="1600" kern="0" dirty="0">
                <a:solidFill>
                  <a:srgbClr val="333333"/>
                </a:solidFill>
                <a:ea typeface="Times New Roman" panose="02020603050405020304" pitchFamily="18" charset="0"/>
                <a:cs typeface="Times New Roman" panose="02020603050405020304" pitchFamily="18" charset="0"/>
              </a:rPr>
              <a:t>Flera fenoler kan bidra till cancer. Ett gram har orsakat dödsfall</a:t>
            </a:r>
            <a:endParaRPr lang="sv-SE" sz="1600" kern="100" dirty="0">
              <a:ea typeface="Calibri" panose="020F0502020204030204" pitchFamily="34" charset="0"/>
              <a:cs typeface="Times New Roman" panose="02020603050405020304" pitchFamily="18" charset="0"/>
            </a:endParaRPr>
          </a:p>
          <a:p>
            <a:pPr marL="285750" indent="-285750" fontAlgn="base">
              <a:lnSpc>
                <a:spcPct val="107000"/>
              </a:lnSpc>
              <a:spcAft>
                <a:spcPts val="800"/>
              </a:spcAft>
              <a:buSzPts val="1000"/>
              <a:buFont typeface="Arial" panose="020B0604020202020204" pitchFamily="34" charset="0"/>
              <a:buChar char="•"/>
              <a:tabLst>
                <a:tab pos="457200" algn="l"/>
              </a:tabLst>
            </a:pPr>
            <a:r>
              <a:rPr lang="sv-SE" sz="1600" kern="0" dirty="0">
                <a:solidFill>
                  <a:srgbClr val="333333"/>
                </a:solidFill>
                <a:ea typeface="Times New Roman" panose="02020603050405020304" pitchFamily="18" charset="0"/>
                <a:cs typeface="Times New Roman" panose="02020603050405020304" pitchFamily="18" charset="0"/>
              </a:rPr>
              <a:t>Fenol är en brandfarlig, mycket frätande </a:t>
            </a:r>
            <a:r>
              <a:rPr lang="sv-SE" sz="1600" kern="0" dirty="0" err="1">
                <a:solidFill>
                  <a:srgbClr val="333333"/>
                </a:solidFill>
                <a:ea typeface="Times New Roman" panose="02020603050405020304" pitchFamily="18" charset="0"/>
                <a:cs typeface="Times New Roman" panose="02020603050405020304" pitchFamily="18" charset="0"/>
              </a:rPr>
              <a:t>kemikalie</a:t>
            </a:r>
            <a:r>
              <a:rPr lang="sv-SE" sz="1600" kern="0" dirty="0">
                <a:solidFill>
                  <a:srgbClr val="333333"/>
                </a:solidFill>
                <a:ea typeface="Times New Roman" panose="02020603050405020304" pitchFamily="18" charset="0"/>
                <a:cs typeface="Times New Roman" panose="02020603050405020304" pitchFamily="18" charset="0"/>
              </a:rPr>
              <a:t> med en söt, skarp lukt</a:t>
            </a:r>
            <a:endParaRPr lang="sv-SE" sz="1600" kern="100" dirty="0">
              <a:ea typeface="Calibri" panose="020F0502020204030204" pitchFamily="34" charset="0"/>
              <a:cs typeface="Times New Roman" panose="02020603050405020304" pitchFamily="18" charset="0"/>
            </a:endParaRPr>
          </a:p>
          <a:p>
            <a:pPr marL="285750" indent="-285750" fontAlgn="base">
              <a:lnSpc>
                <a:spcPct val="107000"/>
              </a:lnSpc>
              <a:spcAft>
                <a:spcPts val="800"/>
              </a:spcAft>
              <a:buSzPts val="1000"/>
              <a:buFont typeface="Arial" panose="020B0604020202020204" pitchFamily="34" charset="0"/>
              <a:buChar char="•"/>
              <a:tabLst>
                <a:tab pos="457200" algn="l"/>
              </a:tabLst>
            </a:pPr>
            <a:r>
              <a:rPr lang="sv-SE" sz="1600" kern="0" dirty="0">
                <a:solidFill>
                  <a:srgbClr val="333333"/>
                </a:solidFill>
                <a:ea typeface="Times New Roman" panose="02020603050405020304" pitchFamily="18" charset="0"/>
                <a:cs typeface="Times New Roman" panose="02020603050405020304" pitchFamily="18" charset="0"/>
              </a:rPr>
              <a:t>Fenolens lukt ger i allmänhet tillräcklig varning för farliga koncentrationer</a:t>
            </a:r>
            <a:endParaRPr lang="sv-SE" sz="1600" kern="100" dirty="0">
              <a:ea typeface="Calibri" panose="020F0502020204030204" pitchFamily="34" charset="0"/>
              <a:cs typeface="Times New Roman" panose="02020603050405020304" pitchFamily="18" charset="0"/>
            </a:endParaRPr>
          </a:p>
          <a:p>
            <a:pPr marL="285750" indent="-285750" fontAlgn="base">
              <a:lnSpc>
                <a:spcPct val="107000"/>
              </a:lnSpc>
              <a:spcAft>
                <a:spcPts val="800"/>
              </a:spcAft>
              <a:buSzPts val="1000"/>
              <a:buFont typeface="Arial" panose="020B0604020202020204" pitchFamily="34" charset="0"/>
              <a:buChar char="•"/>
              <a:tabLst>
                <a:tab pos="457200" algn="l"/>
              </a:tabLst>
            </a:pPr>
            <a:r>
              <a:rPr lang="sv-SE" sz="1600" kern="0" dirty="0">
                <a:solidFill>
                  <a:srgbClr val="333333"/>
                </a:solidFill>
                <a:ea typeface="Times New Roman" panose="02020603050405020304" pitchFamily="18" charset="0"/>
                <a:cs typeface="Times New Roman" panose="02020603050405020304" pitchFamily="18" charset="0"/>
              </a:rPr>
              <a:t>Kristallerna är hygroskopiska och blir rosa till röda i luften. När den är ren har fenol en söt, tjärliknande lukt som lätt upptäcks vid låga koncentrationer (0,05 ppm i luft)</a:t>
            </a:r>
            <a:endParaRPr lang="sv-SE" sz="1600" kern="100" dirty="0">
              <a:ea typeface="Calibri" panose="020F0502020204030204" pitchFamily="34" charset="0"/>
              <a:cs typeface="Times New Roman" panose="02020603050405020304" pitchFamily="18" charset="0"/>
            </a:endParaRPr>
          </a:p>
          <a:p>
            <a:pPr marL="285750" indent="-285750" fontAlgn="base">
              <a:lnSpc>
                <a:spcPct val="107000"/>
              </a:lnSpc>
              <a:spcAft>
                <a:spcPts val="800"/>
              </a:spcAft>
              <a:buSzPts val="1000"/>
              <a:buFont typeface="Arial" panose="020B0604020202020204" pitchFamily="34" charset="0"/>
              <a:buChar char="•"/>
              <a:tabLst>
                <a:tab pos="457200" algn="l"/>
              </a:tabLst>
            </a:pPr>
            <a:r>
              <a:rPr lang="sv-SE" sz="1600" kern="0" dirty="0">
                <a:solidFill>
                  <a:srgbClr val="333333"/>
                </a:solidFill>
                <a:ea typeface="Times New Roman" panose="02020603050405020304" pitchFamily="18" charset="0"/>
                <a:cs typeface="Times New Roman" panose="02020603050405020304" pitchFamily="18" charset="0"/>
              </a:rPr>
              <a:t>Oavsiktliga och avsiktliga intag av fenol har rapporterats. Så lite som 50 till 500 mg har varit dödligt hos spädbarn. Dödsfall hos vuxna har inträffat efter intag av 1 till 32 g</a:t>
            </a:r>
            <a:endParaRPr lang="sv-SE" sz="16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3ED7E303-1E7E-7A81-A4A6-D9649B2FB805}"/>
              </a:ext>
            </a:extLst>
          </p:cNvPr>
          <p:cNvSpPr txBox="1"/>
          <p:nvPr/>
        </p:nvSpPr>
        <p:spPr>
          <a:xfrm>
            <a:off x="-558649" y="478762"/>
            <a:ext cx="4572000" cy="646331"/>
          </a:xfrm>
          <a:prstGeom prst="rect">
            <a:avLst/>
          </a:prstGeom>
          <a:noFill/>
        </p:spPr>
        <p:txBody>
          <a:bodyPr wrap="square">
            <a:spAutoFit/>
          </a:bodyPr>
          <a:lstStyle/>
          <a:p>
            <a:pPr algn="ctr"/>
            <a:r>
              <a:rPr lang="sv-SE" sz="3600" kern="0" cap="all" dirty="0">
                <a:solidFill>
                  <a:srgbClr val="333333"/>
                </a:solidFill>
                <a:ea typeface="Times New Roman" panose="02020603050405020304" pitchFamily="18" charset="0"/>
                <a:cs typeface="Times New Roman" panose="02020603050405020304" pitchFamily="18" charset="0"/>
              </a:rPr>
              <a:t>Fenol</a:t>
            </a:r>
            <a:endParaRPr lang="sv-SE" sz="3600" dirty="0"/>
          </a:p>
        </p:txBody>
      </p:sp>
    </p:spTree>
    <p:extLst>
      <p:ext uri="{BB962C8B-B14F-4D97-AF65-F5344CB8AC3E}">
        <p14:creationId xmlns:p14="http://schemas.microsoft.com/office/powerpoint/2010/main" val="3154343928"/>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85A3F1-41F3-6D87-AF17-7E82752D6C08}"/>
              </a:ext>
            </a:extLst>
          </p:cNvPr>
          <p:cNvSpPr txBox="1"/>
          <p:nvPr/>
        </p:nvSpPr>
        <p:spPr>
          <a:xfrm>
            <a:off x="1142930" y="1087870"/>
            <a:ext cx="10551323" cy="5212581"/>
          </a:xfrm>
          <a:prstGeom prst="rect">
            <a:avLst/>
          </a:prstGeom>
          <a:noFill/>
        </p:spPr>
        <p:txBody>
          <a:bodyPr wrap="square">
            <a:spAutoFit/>
          </a:bodyPr>
          <a:lstStyle/>
          <a:p>
            <a:pPr fontAlgn="base">
              <a:lnSpc>
                <a:spcPts val="2850"/>
              </a:lnSpc>
              <a:spcAft>
                <a:spcPts val="800"/>
              </a:spcAft>
            </a:pP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Formaldehyd är en brandfarlig, reaktiv och lätt polymeriserande gas vid normal temperatur och tryck</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Ämnet har en stark irriterande lukt</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Färglös gas som utvinns ur metanol. Lättlöslig i vatten</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Används vid framställning av plaster, desinfektionsmedel och insektsgift</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Luftvägsirriterande, skadar flimmerhåren. Kan vara cancerframkallande</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Formaldehyd orsakar irritation i ögon, hud och slemhinnor</a:t>
            </a:r>
            <a:endParaRPr lang="sv-SE" sz="2000" kern="100" dirty="0">
              <a:ea typeface="Calibri" panose="020F0502020204030204" pitchFamily="34" charset="0"/>
              <a:cs typeface="Times New Roman" panose="02020603050405020304" pitchFamily="18" charset="0"/>
            </a:endParaRPr>
          </a:p>
          <a:p>
            <a:pPr fontAlgn="base">
              <a:lnSpc>
                <a:spcPct val="107000"/>
              </a:lnSpc>
              <a:spcAft>
                <a:spcPts val="800"/>
              </a:spcAft>
            </a:pPr>
            <a:r>
              <a:rPr lang="sv-SE" sz="2000" kern="0" dirty="0">
                <a:solidFill>
                  <a:srgbClr val="333333"/>
                </a:solidFill>
                <a:ea typeface="Times New Roman" panose="02020603050405020304" pitchFamily="18" charset="0"/>
                <a:cs typeface="Times New Roman" panose="02020603050405020304" pitchFamily="18" charset="0"/>
              </a:rPr>
              <a:t>De toxiska effekterna efter exponering för formaldehyd (genom inandning) kan, beroende på dos, vara svaghet, huvudvärk, buksmärtor, svimning, ångest, brännande känsla i näsa och svalg, törst, fuktig hud, effekter på centrala nervsystemet, cyanos, diarré, yrsel, irritation och nekros av slemhinnor och hals, kräkningar, illamående, koma och chock.</a:t>
            </a:r>
            <a:endParaRPr lang="sv-SE" sz="2000" kern="100" dirty="0">
              <a:ea typeface="Calibri" panose="020F0502020204030204" pitchFamily="34" charset="0"/>
              <a:cs typeface="Times New Roman" panose="02020603050405020304" pitchFamily="18" charset="0"/>
            </a:endParaRPr>
          </a:p>
          <a:p>
            <a:pPr fontAlgn="base">
              <a:lnSpc>
                <a:spcPct val="107000"/>
              </a:lnSpc>
              <a:spcAft>
                <a:spcPts val="800"/>
              </a:spcAft>
            </a:pPr>
            <a:r>
              <a:rPr lang="sv-SE" sz="2000" kern="0" dirty="0">
                <a:solidFill>
                  <a:srgbClr val="333333"/>
                </a:solidFill>
                <a:ea typeface="Times New Roman" panose="02020603050405020304" pitchFamily="18" charset="0"/>
                <a:cs typeface="Times New Roman" panose="02020603050405020304" pitchFamily="18" charset="0"/>
              </a:rPr>
              <a:t>Förtäring av vattenlösningar kan orsaka njurskador och leda till ökad halt av format i urinen.</a:t>
            </a: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C27D2396-4504-FC9F-A880-CD4F510086B5}"/>
              </a:ext>
            </a:extLst>
          </p:cNvPr>
          <p:cNvSpPr txBox="1"/>
          <p:nvPr/>
        </p:nvSpPr>
        <p:spPr>
          <a:xfrm>
            <a:off x="373958" y="441539"/>
            <a:ext cx="4572000" cy="646331"/>
          </a:xfrm>
          <a:prstGeom prst="rect">
            <a:avLst/>
          </a:prstGeom>
          <a:noFill/>
        </p:spPr>
        <p:txBody>
          <a:bodyPr wrap="square">
            <a:spAutoFit/>
          </a:bodyPr>
          <a:lstStyle/>
          <a:p>
            <a:pPr algn="ctr"/>
            <a:r>
              <a:rPr lang="sv-SE" sz="3600" kern="0" cap="all" dirty="0">
                <a:solidFill>
                  <a:srgbClr val="333333"/>
                </a:solidFill>
                <a:ea typeface="Times New Roman" panose="02020603050405020304" pitchFamily="18" charset="0"/>
                <a:cs typeface="Times New Roman" panose="02020603050405020304" pitchFamily="18" charset="0"/>
              </a:rPr>
              <a:t>FORMALDEHYD</a:t>
            </a:r>
            <a:endParaRPr lang="sv-SE" sz="3600" dirty="0"/>
          </a:p>
        </p:txBody>
      </p:sp>
    </p:spTree>
    <p:extLst>
      <p:ext uri="{BB962C8B-B14F-4D97-AF65-F5344CB8AC3E}">
        <p14:creationId xmlns:p14="http://schemas.microsoft.com/office/powerpoint/2010/main" val="206278478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7855751F-6C59-7627-3E12-A4EE097130AB}"/>
              </a:ext>
            </a:extLst>
          </p:cNvPr>
          <p:cNvSpPr txBox="1"/>
          <p:nvPr/>
        </p:nvSpPr>
        <p:spPr>
          <a:xfrm>
            <a:off x="1821743" y="1840084"/>
            <a:ext cx="9426559" cy="4408771"/>
          </a:xfrm>
          <a:prstGeom prst="rect">
            <a:avLst/>
          </a:prstGeom>
          <a:noFill/>
        </p:spPr>
        <p:txBody>
          <a:bodyPr wrap="square">
            <a:spAutoFit/>
          </a:bodyPr>
          <a:lstStyle/>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Finns i färger och plaster</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Kan ge hudallergier</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Förångas och kan bilda giftiga gaser vid temperaturer över 160 grader</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Var det ämne som i huvudsak orsakade mer än 2000 dödsfall i samband med läckage från en industri i Bhopal i Indien 1984</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Exponering för </a:t>
            </a:r>
            <a:r>
              <a:rPr lang="sv-SE" sz="2000" kern="0" dirty="0" err="1">
                <a:solidFill>
                  <a:srgbClr val="333333"/>
                </a:solidFill>
                <a:ea typeface="Times New Roman" panose="02020603050405020304" pitchFamily="18" charset="0"/>
                <a:cs typeface="Times New Roman" panose="02020603050405020304" pitchFamily="18" charset="0"/>
              </a:rPr>
              <a:t>isocyanater</a:t>
            </a:r>
            <a:r>
              <a:rPr lang="sv-SE" sz="2000" kern="0" dirty="0">
                <a:solidFill>
                  <a:srgbClr val="333333"/>
                </a:solidFill>
                <a:ea typeface="Times New Roman" panose="02020603050405020304" pitchFamily="18" charset="0"/>
                <a:cs typeface="Times New Roman" panose="02020603050405020304" pitchFamily="18" charset="0"/>
              </a:rPr>
              <a:t> kan orsaka bestående astmasjukdom även hos personer som tidigare haft helt friska luftvägar</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err="1">
                <a:solidFill>
                  <a:srgbClr val="333333"/>
                </a:solidFill>
                <a:ea typeface="Times New Roman" panose="02020603050405020304" pitchFamily="18" charset="0"/>
                <a:cs typeface="Times New Roman" panose="02020603050405020304" pitchFamily="18" charset="0"/>
              </a:rPr>
              <a:t>Metylisocyanat</a:t>
            </a:r>
            <a:r>
              <a:rPr lang="sv-SE" sz="2000" kern="0" dirty="0">
                <a:solidFill>
                  <a:srgbClr val="333333"/>
                </a:solidFill>
                <a:ea typeface="Times New Roman" panose="02020603050405020304" pitchFamily="18" charset="0"/>
                <a:cs typeface="Times New Roman" panose="02020603050405020304" pitchFamily="18" charset="0"/>
              </a:rPr>
              <a:t> är irriterande och frätande för ögonen, luftvägarna och huden</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Akut exponering för höga koncentrationer kan orsaka lungödem och skador på lungornas alveoler, allvarlig hornhinneskada och dödsfall</a:t>
            </a:r>
            <a:endParaRPr lang="sv-SE" sz="2000" kern="100" dirty="0">
              <a:ea typeface="Times New Roman" panose="02020603050405020304" pitchFamily="18"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err="1">
                <a:solidFill>
                  <a:srgbClr val="333333"/>
                </a:solidFill>
                <a:ea typeface="Times New Roman" panose="02020603050405020304" pitchFamily="18" charset="0"/>
                <a:cs typeface="Times New Roman" panose="02020603050405020304" pitchFamily="18" charset="0"/>
              </a:rPr>
              <a:t>Isocyanatfabrik</a:t>
            </a:r>
            <a:r>
              <a:rPr lang="sv-SE" sz="2000" kern="0" dirty="0">
                <a:solidFill>
                  <a:srgbClr val="333333"/>
                </a:solidFill>
                <a:ea typeface="Times New Roman" panose="02020603050405020304" pitchFamily="18" charset="0"/>
                <a:cs typeface="Times New Roman" panose="02020603050405020304" pitchFamily="18" charset="0"/>
              </a:rPr>
              <a:t> i Bhopal</a:t>
            </a: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D91CF2AE-DF8A-0857-6454-8D1EE07DD3E6}"/>
              </a:ext>
            </a:extLst>
          </p:cNvPr>
          <p:cNvSpPr txBox="1"/>
          <p:nvPr/>
        </p:nvSpPr>
        <p:spPr>
          <a:xfrm>
            <a:off x="303402" y="609145"/>
            <a:ext cx="4572000" cy="493148"/>
          </a:xfrm>
          <a:prstGeom prst="rect">
            <a:avLst/>
          </a:prstGeom>
          <a:noFill/>
        </p:spPr>
        <p:txBody>
          <a:bodyPr wrap="square">
            <a:spAutoFit/>
          </a:bodyPr>
          <a:lstStyle/>
          <a:p>
            <a:pPr algn="ctr" fontAlgn="base">
              <a:lnSpc>
                <a:spcPts val="2850"/>
              </a:lnSpc>
              <a:spcAft>
                <a:spcPts val="800"/>
              </a:spcAft>
            </a:pPr>
            <a:r>
              <a:rPr lang="sv-SE" sz="3600" kern="0" cap="all" dirty="0">
                <a:solidFill>
                  <a:srgbClr val="333333"/>
                </a:solidFill>
                <a:ea typeface="Times New Roman" panose="02020603050405020304" pitchFamily="18" charset="0"/>
                <a:cs typeface="Times New Roman" panose="02020603050405020304" pitchFamily="18" charset="0"/>
              </a:rPr>
              <a:t>ISOCYANATER</a:t>
            </a:r>
            <a:endParaRPr lang="sv-SE" sz="3600"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5262964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D91CF2AE-DF8A-0857-6454-8D1EE07DD3E6}"/>
              </a:ext>
            </a:extLst>
          </p:cNvPr>
          <p:cNvSpPr txBox="1"/>
          <p:nvPr/>
        </p:nvSpPr>
        <p:spPr>
          <a:xfrm>
            <a:off x="303402" y="609145"/>
            <a:ext cx="4572000" cy="493148"/>
          </a:xfrm>
          <a:prstGeom prst="rect">
            <a:avLst/>
          </a:prstGeom>
          <a:noFill/>
        </p:spPr>
        <p:txBody>
          <a:bodyPr wrap="square">
            <a:spAutoFit/>
          </a:bodyPr>
          <a:lstStyle/>
          <a:p>
            <a:pPr algn="ctr" fontAlgn="base">
              <a:lnSpc>
                <a:spcPts val="2850"/>
              </a:lnSpc>
              <a:spcAft>
                <a:spcPts val="800"/>
              </a:spcAft>
            </a:pPr>
            <a:r>
              <a:rPr lang="sv-SE" sz="3600" kern="0" cap="all" dirty="0">
                <a:solidFill>
                  <a:srgbClr val="333333"/>
                </a:solidFill>
                <a:ea typeface="Times New Roman" panose="02020603050405020304" pitchFamily="18" charset="0"/>
                <a:cs typeface="Times New Roman" panose="02020603050405020304" pitchFamily="18" charset="0"/>
              </a:rPr>
              <a:t>ISOCYANATER</a:t>
            </a:r>
            <a:endParaRPr lang="sv-SE" sz="3600" kern="100" dirty="0">
              <a:ea typeface="Calibri" panose="020F0502020204030204" pitchFamily="34" charset="0"/>
              <a:cs typeface="Times New Roman" panose="02020603050405020304" pitchFamily="18" charset="0"/>
            </a:endParaRPr>
          </a:p>
        </p:txBody>
      </p:sp>
      <p:sp>
        <p:nvSpPr>
          <p:cNvPr id="5" name="textruta 4">
            <a:extLst>
              <a:ext uri="{FF2B5EF4-FFF2-40B4-BE49-F238E27FC236}">
                <a16:creationId xmlns:a16="http://schemas.microsoft.com/office/drawing/2014/main" id="{3B4DE51E-93F9-1945-E05B-69EE8351E243}"/>
              </a:ext>
            </a:extLst>
          </p:cNvPr>
          <p:cNvSpPr txBox="1"/>
          <p:nvPr/>
        </p:nvSpPr>
        <p:spPr>
          <a:xfrm>
            <a:off x="2644628" y="1589362"/>
            <a:ext cx="7111767" cy="1200329"/>
          </a:xfrm>
          <a:prstGeom prst="rect">
            <a:avLst/>
          </a:prstGeom>
          <a:noFill/>
        </p:spPr>
        <p:txBody>
          <a:bodyPr wrap="square">
            <a:spAutoFit/>
          </a:bodyPr>
          <a:lstStyle/>
          <a:p>
            <a:r>
              <a:rPr lang="en-US" b="0" i="0" dirty="0">
                <a:solidFill>
                  <a:srgbClr val="1F1F1F"/>
                </a:solidFill>
                <a:effectLst/>
                <a:latin typeface="Google Sans"/>
              </a:rPr>
              <a:t>On </a:t>
            </a:r>
            <a:r>
              <a:rPr lang="en-US" b="0" i="0" dirty="0">
                <a:solidFill>
                  <a:srgbClr val="040C28"/>
                </a:solidFill>
                <a:effectLst/>
                <a:latin typeface="Google Sans"/>
              </a:rPr>
              <a:t>December 3 1984</a:t>
            </a:r>
            <a:r>
              <a:rPr lang="en-US" b="0" i="0" dirty="0">
                <a:solidFill>
                  <a:srgbClr val="1F1F1F"/>
                </a:solidFill>
                <a:effectLst/>
                <a:latin typeface="Google Sans"/>
              </a:rPr>
              <a:t>, more than 40 tons of methyl isocyanate gas leaked from a pesticide plant in Bhopal, India, immediately killing at least 3,800 people and causing significant morbidity and premature death for many thousands more.</a:t>
            </a:r>
            <a:endParaRPr lang="sv-SE" dirty="0"/>
          </a:p>
        </p:txBody>
      </p:sp>
      <p:pic>
        <p:nvPicPr>
          <p:cNvPr id="7" name="Bildobjekt 6">
            <a:extLst>
              <a:ext uri="{FF2B5EF4-FFF2-40B4-BE49-F238E27FC236}">
                <a16:creationId xmlns:a16="http://schemas.microsoft.com/office/drawing/2014/main" id="{D487C88F-BF53-47F3-1BFC-FE165C2C3819}"/>
              </a:ext>
            </a:extLst>
          </p:cNvPr>
          <p:cNvPicPr>
            <a:picLocks noChangeAspect="1"/>
          </p:cNvPicPr>
          <p:nvPr/>
        </p:nvPicPr>
        <p:blipFill>
          <a:blip r:embed="rId2"/>
          <a:stretch>
            <a:fillRect/>
          </a:stretch>
        </p:blipFill>
        <p:spPr>
          <a:xfrm>
            <a:off x="3415673" y="2812761"/>
            <a:ext cx="5868676" cy="3915210"/>
          </a:xfrm>
          <a:prstGeom prst="rect">
            <a:avLst/>
          </a:prstGeom>
        </p:spPr>
      </p:pic>
    </p:spTree>
    <p:extLst>
      <p:ext uri="{BB962C8B-B14F-4D97-AF65-F5344CB8AC3E}">
        <p14:creationId xmlns:p14="http://schemas.microsoft.com/office/powerpoint/2010/main" val="2141465898"/>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ruta 3">
            <a:extLst>
              <a:ext uri="{FF2B5EF4-FFF2-40B4-BE49-F238E27FC236}">
                <a16:creationId xmlns:a16="http://schemas.microsoft.com/office/drawing/2014/main" id="{D91CF2AE-DF8A-0857-6454-8D1EE07DD3E6}"/>
              </a:ext>
            </a:extLst>
          </p:cNvPr>
          <p:cNvSpPr txBox="1"/>
          <p:nvPr/>
        </p:nvSpPr>
        <p:spPr>
          <a:xfrm>
            <a:off x="3474440" y="634312"/>
            <a:ext cx="4572000" cy="493148"/>
          </a:xfrm>
          <a:prstGeom prst="rect">
            <a:avLst/>
          </a:prstGeom>
          <a:noFill/>
        </p:spPr>
        <p:txBody>
          <a:bodyPr wrap="square">
            <a:spAutoFit/>
          </a:bodyPr>
          <a:lstStyle/>
          <a:p>
            <a:pPr algn="ctr" fontAlgn="base">
              <a:lnSpc>
                <a:spcPts val="2850"/>
              </a:lnSpc>
              <a:spcAft>
                <a:spcPts val="800"/>
              </a:spcAft>
            </a:pPr>
            <a:r>
              <a:rPr lang="sv-SE" sz="3600" kern="0" cap="all" dirty="0">
                <a:solidFill>
                  <a:srgbClr val="333333"/>
                </a:solidFill>
                <a:ea typeface="Times New Roman" panose="02020603050405020304" pitchFamily="18" charset="0"/>
                <a:cs typeface="Times New Roman" panose="02020603050405020304" pitchFamily="18" charset="0"/>
              </a:rPr>
              <a:t>ISOCYANATER</a:t>
            </a:r>
            <a:endParaRPr lang="sv-SE" sz="3600" kern="100" dirty="0">
              <a:ea typeface="Calibri" panose="020F0502020204030204" pitchFamily="34" charset="0"/>
              <a:cs typeface="Times New Roman" panose="02020603050405020304" pitchFamily="18" charset="0"/>
            </a:endParaRPr>
          </a:p>
        </p:txBody>
      </p:sp>
      <p:sp>
        <p:nvSpPr>
          <p:cNvPr id="5" name="textruta 4">
            <a:extLst>
              <a:ext uri="{FF2B5EF4-FFF2-40B4-BE49-F238E27FC236}">
                <a16:creationId xmlns:a16="http://schemas.microsoft.com/office/drawing/2014/main" id="{3B4DE51E-93F9-1945-E05B-69EE8351E243}"/>
              </a:ext>
            </a:extLst>
          </p:cNvPr>
          <p:cNvSpPr txBox="1"/>
          <p:nvPr/>
        </p:nvSpPr>
        <p:spPr>
          <a:xfrm>
            <a:off x="2644628" y="1589362"/>
            <a:ext cx="7111767" cy="1200329"/>
          </a:xfrm>
          <a:prstGeom prst="rect">
            <a:avLst/>
          </a:prstGeom>
          <a:noFill/>
        </p:spPr>
        <p:txBody>
          <a:bodyPr wrap="square">
            <a:spAutoFit/>
          </a:bodyPr>
          <a:lstStyle/>
          <a:p>
            <a:r>
              <a:rPr lang="en-US" b="0" i="0" dirty="0">
                <a:solidFill>
                  <a:srgbClr val="1F1F1F"/>
                </a:solidFill>
                <a:effectLst/>
                <a:latin typeface="Google Sans"/>
              </a:rPr>
              <a:t>On </a:t>
            </a:r>
            <a:r>
              <a:rPr lang="en-US" b="0" i="0" dirty="0">
                <a:solidFill>
                  <a:srgbClr val="040C28"/>
                </a:solidFill>
                <a:effectLst/>
                <a:latin typeface="Google Sans"/>
              </a:rPr>
              <a:t>December 3 1984</a:t>
            </a:r>
            <a:r>
              <a:rPr lang="en-US" b="0" i="0" dirty="0">
                <a:solidFill>
                  <a:srgbClr val="1F1F1F"/>
                </a:solidFill>
                <a:effectLst/>
                <a:latin typeface="Google Sans"/>
              </a:rPr>
              <a:t>, more than 40 tons of methyl isocyanate gas leaked from a pesticide plant in Bhopal, India, immediately killing at least 3,800 people and causing significant morbidity and premature death for many thousands more.</a:t>
            </a:r>
            <a:endParaRPr lang="sv-SE" dirty="0"/>
          </a:p>
        </p:txBody>
      </p:sp>
      <p:pic>
        <p:nvPicPr>
          <p:cNvPr id="7" name="Bildobjekt 6">
            <a:extLst>
              <a:ext uri="{FF2B5EF4-FFF2-40B4-BE49-F238E27FC236}">
                <a16:creationId xmlns:a16="http://schemas.microsoft.com/office/drawing/2014/main" id="{D487C88F-BF53-47F3-1BFC-FE165C2C3819}"/>
              </a:ext>
            </a:extLst>
          </p:cNvPr>
          <p:cNvPicPr>
            <a:picLocks noChangeAspect="1"/>
          </p:cNvPicPr>
          <p:nvPr/>
        </p:nvPicPr>
        <p:blipFill>
          <a:blip r:embed="rId2"/>
          <a:stretch>
            <a:fillRect/>
          </a:stretch>
        </p:blipFill>
        <p:spPr>
          <a:xfrm>
            <a:off x="3415673" y="2812761"/>
            <a:ext cx="5868676" cy="3915210"/>
          </a:xfrm>
          <a:prstGeom prst="rect">
            <a:avLst/>
          </a:prstGeom>
        </p:spPr>
      </p:pic>
    </p:spTree>
    <p:extLst>
      <p:ext uri="{BB962C8B-B14F-4D97-AF65-F5344CB8AC3E}">
        <p14:creationId xmlns:p14="http://schemas.microsoft.com/office/powerpoint/2010/main" val="5336770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CF49608-F66C-2EA3-6D3D-92FB5BA2B61F}"/>
              </a:ext>
            </a:extLst>
          </p:cNvPr>
          <p:cNvSpPr>
            <a:spLocks noGrp="1"/>
          </p:cNvSpPr>
          <p:nvPr>
            <p:ph type="title"/>
          </p:nvPr>
        </p:nvSpPr>
        <p:spPr/>
        <p:txBody>
          <a:bodyPr/>
          <a:lstStyle/>
          <a:p>
            <a:endParaRPr lang="sv-SE"/>
          </a:p>
        </p:txBody>
      </p:sp>
      <p:pic>
        <p:nvPicPr>
          <p:cNvPr id="4" name="Bildobjekt 3">
            <a:extLst>
              <a:ext uri="{FF2B5EF4-FFF2-40B4-BE49-F238E27FC236}">
                <a16:creationId xmlns:a16="http://schemas.microsoft.com/office/drawing/2014/main" id="{DE4E7496-2583-F5D1-14FC-8A544071A0C7}"/>
              </a:ext>
            </a:extLst>
          </p:cNvPr>
          <p:cNvPicPr>
            <a:picLocks noChangeAspect="1"/>
          </p:cNvPicPr>
          <p:nvPr/>
        </p:nvPicPr>
        <p:blipFill>
          <a:blip r:embed="rId2"/>
          <a:stretch>
            <a:fillRect/>
          </a:stretch>
        </p:blipFill>
        <p:spPr>
          <a:xfrm>
            <a:off x="1051425" y="2150423"/>
            <a:ext cx="4645905" cy="3478592"/>
          </a:xfrm>
          <a:prstGeom prst="rect">
            <a:avLst/>
          </a:prstGeom>
        </p:spPr>
      </p:pic>
      <p:pic>
        <p:nvPicPr>
          <p:cNvPr id="6" name="Bildobjekt 5">
            <a:extLst>
              <a:ext uri="{FF2B5EF4-FFF2-40B4-BE49-F238E27FC236}">
                <a16:creationId xmlns:a16="http://schemas.microsoft.com/office/drawing/2014/main" id="{8E69DABC-DB11-C3E1-FBA9-257110C9E2A1}"/>
              </a:ext>
            </a:extLst>
          </p:cNvPr>
          <p:cNvPicPr>
            <a:picLocks noChangeAspect="1"/>
          </p:cNvPicPr>
          <p:nvPr/>
        </p:nvPicPr>
        <p:blipFill>
          <a:blip r:embed="rId3"/>
          <a:stretch>
            <a:fillRect/>
          </a:stretch>
        </p:blipFill>
        <p:spPr>
          <a:xfrm>
            <a:off x="6024518" y="2150423"/>
            <a:ext cx="5116056" cy="3478592"/>
          </a:xfrm>
          <a:prstGeom prst="rect">
            <a:avLst/>
          </a:prstGeom>
        </p:spPr>
      </p:pic>
      <p:sp>
        <p:nvSpPr>
          <p:cNvPr id="7" name="textruta 6">
            <a:extLst>
              <a:ext uri="{FF2B5EF4-FFF2-40B4-BE49-F238E27FC236}">
                <a16:creationId xmlns:a16="http://schemas.microsoft.com/office/drawing/2014/main" id="{E23FE0DA-2637-CFAD-F9A3-E6BC0F85C50B}"/>
              </a:ext>
            </a:extLst>
          </p:cNvPr>
          <p:cNvSpPr txBox="1"/>
          <p:nvPr/>
        </p:nvSpPr>
        <p:spPr>
          <a:xfrm>
            <a:off x="3474440" y="634312"/>
            <a:ext cx="4572000" cy="493148"/>
          </a:xfrm>
          <a:prstGeom prst="rect">
            <a:avLst/>
          </a:prstGeom>
          <a:noFill/>
        </p:spPr>
        <p:txBody>
          <a:bodyPr wrap="square">
            <a:spAutoFit/>
          </a:bodyPr>
          <a:lstStyle/>
          <a:p>
            <a:pPr algn="ctr" fontAlgn="base">
              <a:lnSpc>
                <a:spcPts val="2850"/>
              </a:lnSpc>
              <a:spcAft>
                <a:spcPts val="800"/>
              </a:spcAft>
            </a:pPr>
            <a:r>
              <a:rPr lang="sv-SE" sz="3600" kern="0" cap="all" dirty="0">
                <a:solidFill>
                  <a:srgbClr val="333333"/>
                </a:solidFill>
                <a:ea typeface="Times New Roman" panose="02020603050405020304" pitchFamily="18" charset="0"/>
                <a:cs typeface="Times New Roman" panose="02020603050405020304" pitchFamily="18" charset="0"/>
              </a:rPr>
              <a:t>ISOCYANATER</a:t>
            </a:r>
            <a:endParaRPr lang="sv-SE" sz="3600" kern="1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4689010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ABB928F-04D1-8896-37A1-A9CD4189D29A}"/>
              </a:ext>
            </a:extLst>
          </p:cNvPr>
          <p:cNvSpPr txBox="1"/>
          <p:nvPr/>
        </p:nvSpPr>
        <p:spPr>
          <a:xfrm>
            <a:off x="2495600" y="966661"/>
            <a:ext cx="7803740" cy="4922117"/>
          </a:xfrm>
          <a:prstGeom prst="rect">
            <a:avLst/>
          </a:prstGeom>
          <a:noFill/>
        </p:spPr>
        <p:txBody>
          <a:bodyPr wrap="square">
            <a:spAutoFit/>
          </a:bodyPr>
          <a:lstStyle/>
          <a:p>
            <a:pPr fontAlgn="base">
              <a:lnSpc>
                <a:spcPts val="2850"/>
              </a:lnSpc>
              <a:spcAft>
                <a:spcPts val="800"/>
              </a:spcAft>
            </a:pPr>
            <a:endParaRPr lang="sv-SE" sz="12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Produceras och distribueras industriellt i stora mängder i Sverige</a:t>
            </a:r>
            <a:endParaRPr lang="sv-SE"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Är giftigt redan i mycket låga koncentrationer</a:t>
            </a:r>
            <a:endParaRPr lang="sv-SE"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Karakteristisk lukt</a:t>
            </a:r>
            <a:endParaRPr lang="sv-SE"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Klor är en gröngul gas med starkt irriterande och stickande lukt</a:t>
            </a:r>
            <a:endParaRPr lang="sv-SE"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Klorgas är tyngre än luft och lägger sig som en gröngul dimma</a:t>
            </a:r>
            <a:endParaRPr lang="sv-SE"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Användes första gången som stridsmedel i första världskriget i skyttegravskriget</a:t>
            </a:r>
            <a:endParaRPr lang="sv-SE"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Kraftigt slemhinneirriterande både i ögon, munhåla och svalg samt övre och nedre luftvägarna</a:t>
            </a:r>
            <a:endParaRPr lang="sv-SE"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Omvandlas till en syra efter inandning och ger upphov till kraftig brännande slemhinneskada</a:t>
            </a:r>
            <a:endParaRPr lang="sv-SE"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Dödlig i starka koncentrationer</a:t>
            </a:r>
            <a:endParaRPr lang="sv-SE" kern="100" dirty="0">
              <a:latin typeface="Segoe UI" panose="020B0502040204020203" pitchFamily="34" charset="0"/>
              <a:ea typeface="Calibri" panose="020F0502020204030204" pitchFamily="34" charset="0"/>
              <a:cs typeface="Segoe UI" panose="020B0502040204020203" pitchFamily="34" charset="0"/>
            </a:endParaRPr>
          </a:p>
        </p:txBody>
      </p:sp>
      <p:sp>
        <p:nvSpPr>
          <p:cNvPr id="4" name="textruta 3">
            <a:extLst>
              <a:ext uri="{FF2B5EF4-FFF2-40B4-BE49-F238E27FC236}">
                <a16:creationId xmlns:a16="http://schemas.microsoft.com/office/drawing/2014/main" id="{14C23BB5-6A81-7180-65B5-31DBB6045B74}"/>
              </a:ext>
            </a:extLst>
          </p:cNvPr>
          <p:cNvSpPr txBox="1"/>
          <p:nvPr/>
        </p:nvSpPr>
        <p:spPr>
          <a:xfrm>
            <a:off x="0" y="491049"/>
            <a:ext cx="4572000" cy="646331"/>
          </a:xfrm>
          <a:prstGeom prst="rect">
            <a:avLst/>
          </a:prstGeom>
          <a:noFill/>
        </p:spPr>
        <p:txBody>
          <a:bodyPr wrap="square">
            <a:spAutoFit/>
          </a:bodyPr>
          <a:lstStyle/>
          <a:p>
            <a:pPr algn="ctr"/>
            <a:r>
              <a:rPr lang="sv-SE" sz="3600" kern="0" cap="all" dirty="0">
                <a:solidFill>
                  <a:srgbClr val="333333"/>
                </a:solidFill>
                <a:latin typeface="Segoe UI" panose="020B0502040204020203" pitchFamily="34" charset="0"/>
                <a:ea typeface="Times New Roman" panose="02020603050405020304" pitchFamily="18" charset="0"/>
                <a:cs typeface="Segoe UI" panose="020B0502040204020203" pitchFamily="34" charset="0"/>
              </a:rPr>
              <a:t>KLORGAS</a:t>
            </a:r>
            <a:endParaRPr lang="sv-SE" sz="36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61843078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90DA93B-9149-C9C6-F228-421988443CF4}"/>
              </a:ext>
            </a:extLst>
          </p:cNvPr>
          <p:cNvSpPr txBox="1"/>
          <p:nvPr/>
        </p:nvSpPr>
        <p:spPr>
          <a:xfrm>
            <a:off x="3375787" y="2231813"/>
            <a:ext cx="6388998" cy="2394373"/>
          </a:xfrm>
          <a:prstGeom prst="rect">
            <a:avLst/>
          </a:prstGeom>
          <a:noFill/>
        </p:spPr>
        <p:txBody>
          <a:bodyPr wrap="square">
            <a:spAutoFit/>
          </a:bodyPr>
          <a:lstStyle/>
          <a:p>
            <a:pPr fontAlgn="base">
              <a:lnSpc>
                <a:spcPts val="2850"/>
              </a:lnSpc>
              <a:spcAft>
                <a:spcPts val="800"/>
              </a:spcAft>
            </a:pP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Silverglänsande tungmetall. Finns i jordskorpan</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Finns i legeringar, ytbehandling, textilfärgning, </a:t>
            </a:r>
            <a:r>
              <a:rPr lang="sv-SE" sz="2000" kern="0" dirty="0" err="1">
                <a:solidFill>
                  <a:srgbClr val="333333"/>
                </a:solidFill>
                <a:ea typeface="Times New Roman" panose="02020603050405020304" pitchFamily="18" charset="0"/>
                <a:cs typeface="Times New Roman" panose="02020603050405020304" pitchFamily="18" charset="0"/>
              </a:rPr>
              <a:t>rostfrit</a:t>
            </a:r>
            <a:r>
              <a:rPr lang="sv-SE" sz="2000" kern="0" dirty="0">
                <a:solidFill>
                  <a:srgbClr val="333333"/>
                </a:solidFill>
                <a:ea typeface="Times New Roman" panose="02020603050405020304" pitchFamily="18" charset="0"/>
                <a:cs typeface="Times New Roman" panose="02020603050405020304" pitchFamily="18" charset="0"/>
              </a:rPr>
              <a:t> stål</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err="1">
                <a:solidFill>
                  <a:srgbClr val="333333"/>
                </a:solidFill>
                <a:ea typeface="Times New Roman" panose="02020603050405020304" pitchFamily="18" charset="0"/>
                <a:cs typeface="Times New Roman" panose="02020603050405020304" pitchFamily="18" charset="0"/>
              </a:rPr>
              <a:t>Kromater</a:t>
            </a:r>
            <a:r>
              <a:rPr lang="sv-SE" sz="2000" kern="0" dirty="0">
                <a:solidFill>
                  <a:srgbClr val="333333"/>
                </a:solidFill>
                <a:ea typeface="Times New Roman" panose="02020603050405020304" pitchFamily="18" charset="0"/>
                <a:cs typeface="Times New Roman" panose="02020603050405020304" pitchFamily="18" charset="0"/>
              </a:rPr>
              <a:t> och kromsyra är cancerframkallande och kan orsaka allergier</a:t>
            </a: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B70AF6B2-FC25-6C5F-FB3F-B252547724BD}"/>
              </a:ext>
            </a:extLst>
          </p:cNvPr>
          <p:cNvSpPr txBox="1"/>
          <p:nvPr/>
        </p:nvSpPr>
        <p:spPr>
          <a:xfrm>
            <a:off x="-498524" y="465508"/>
            <a:ext cx="4572000" cy="646331"/>
          </a:xfrm>
          <a:prstGeom prst="rect">
            <a:avLst/>
          </a:prstGeom>
          <a:noFill/>
        </p:spPr>
        <p:txBody>
          <a:bodyPr wrap="square">
            <a:spAutoFit/>
          </a:bodyPr>
          <a:lstStyle/>
          <a:p>
            <a:pPr algn="ctr"/>
            <a:r>
              <a:rPr lang="sv-SE" sz="3600" kern="0" cap="all" dirty="0">
                <a:solidFill>
                  <a:srgbClr val="333333"/>
                </a:solidFill>
                <a:latin typeface="Segoe UI" panose="020B0502040204020203" pitchFamily="34" charset="0"/>
                <a:ea typeface="Times New Roman" panose="02020603050405020304" pitchFamily="18" charset="0"/>
                <a:cs typeface="Segoe UI" panose="020B0502040204020203" pitchFamily="34" charset="0"/>
              </a:rPr>
              <a:t>KROM</a:t>
            </a:r>
            <a:endParaRPr lang="sv-SE" sz="36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93135407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FF1A418-EA6D-3855-10AE-AFEC57CF4051}"/>
              </a:ext>
            </a:extLst>
          </p:cNvPr>
          <p:cNvSpPr txBox="1"/>
          <p:nvPr/>
        </p:nvSpPr>
        <p:spPr>
          <a:xfrm>
            <a:off x="3541552" y="2129221"/>
            <a:ext cx="6181288" cy="2599558"/>
          </a:xfrm>
          <a:prstGeom prst="rect">
            <a:avLst/>
          </a:prstGeom>
          <a:noFill/>
        </p:spPr>
        <p:txBody>
          <a:bodyPr wrap="square">
            <a:spAutoFit/>
          </a:bodyPr>
          <a:lstStyle/>
          <a:p>
            <a:pPr fontAlgn="base">
              <a:lnSpc>
                <a:spcPts val="2850"/>
              </a:lnSpc>
              <a:spcAft>
                <a:spcPts val="800"/>
              </a:spcAft>
            </a:pP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Silverglänsande tungmetall. Finns i jordskorpan</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Rostfritt stål och legeringar</a:t>
            </a:r>
            <a:endParaRPr lang="sv-SE" sz="2000"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Skadar luftvägarna</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Cancerframkallande</a:t>
            </a: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Hudallergier</a:t>
            </a:r>
            <a:endParaRPr lang="sv-SE" sz="2000"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0EAC5A66-5F4A-05E5-A9E2-B812EDB2DF9E}"/>
              </a:ext>
            </a:extLst>
          </p:cNvPr>
          <p:cNvSpPr txBox="1"/>
          <p:nvPr/>
        </p:nvSpPr>
        <p:spPr>
          <a:xfrm>
            <a:off x="-636166" y="489271"/>
            <a:ext cx="4572000" cy="646331"/>
          </a:xfrm>
          <a:prstGeom prst="rect">
            <a:avLst/>
          </a:prstGeom>
          <a:noFill/>
        </p:spPr>
        <p:txBody>
          <a:bodyPr wrap="square">
            <a:spAutoFit/>
          </a:bodyPr>
          <a:lstStyle/>
          <a:p>
            <a:pPr algn="ctr"/>
            <a:r>
              <a:rPr lang="sv-SE" sz="3600" kern="0" cap="all" dirty="0">
                <a:solidFill>
                  <a:srgbClr val="333333"/>
                </a:solidFill>
                <a:ea typeface="Times New Roman" panose="02020603050405020304" pitchFamily="18" charset="0"/>
                <a:cs typeface="Times New Roman" panose="02020603050405020304" pitchFamily="18" charset="0"/>
              </a:rPr>
              <a:t>NICKEL</a:t>
            </a:r>
            <a:endParaRPr lang="sv-SE" sz="3600" dirty="0"/>
          </a:p>
        </p:txBody>
      </p:sp>
    </p:spTree>
    <p:extLst>
      <p:ext uri="{BB962C8B-B14F-4D97-AF65-F5344CB8AC3E}">
        <p14:creationId xmlns:p14="http://schemas.microsoft.com/office/powerpoint/2010/main" val="1294717673"/>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2F1B3A57-DDFB-B71E-758D-9AB99C1C66FC}"/>
              </a:ext>
            </a:extLst>
          </p:cNvPr>
          <p:cNvSpPr txBox="1"/>
          <p:nvPr/>
        </p:nvSpPr>
        <p:spPr>
          <a:xfrm>
            <a:off x="3287688" y="1579135"/>
            <a:ext cx="6246440" cy="4348755"/>
          </a:xfrm>
          <a:prstGeom prst="rect">
            <a:avLst/>
          </a:prstGeom>
          <a:noFill/>
        </p:spPr>
        <p:txBody>
          <a:bodyPr wrap="square">
            <a:spAutoFit/>
          </a:bodyPr>
          <a:lstStyle/>
          <a:p>
            <a:pPr fontAlgn="base">
              <a:lnSpc>
                <a:spcPts val="2850"/>
              </a:lnSpc>
              <a:spcAft>
                <a:spcPts val="800"/>
              </a:spcAft>
            </a:pP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Användes under andra världskriget som stridsmedel</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Är en vätska vid normal lufttemperatur, övergår i fast form vid 14 grader</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Doftar som senap, lök eller bränd vitlök</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Är blåsbildande (</a:t>
            </a:r>
            <a:r>
              <a:rPr lang="sv-SE" sz="2000" kern="0" dirty="0" err="1">
                <a:solidFill>
                  <a:srgbClr val="333333"/>
                </a:solidFill>
                <a:ea typeface="Times New Roman" panose="02020603050405020304" pitchFamily="18" charset="0"/>
                <a:cs typeface="Times New Roman" panose="02020603050405020304" pitchFamily="18" charset="0"/>
              </a:rPr>
              <a:t>Vesikanter</a:t>
            </a:r>
            <a:r>
              <a:rPr lang="sv-SE" sz="2000" kern="0" dirty="0">
                <a:solidFill>
                  <a:srgbClr val="333333"/>
                </a:solidFill>
                <a:ea typeface="Times New Roman" panose="02020603050405020304" pitchFamily="18" charset="0"/>
                <a:cs typeface="Times New Roman" panose="02020603050405020304" pitchFamily="18" charset="0"/>
              </a:rPr>
              <a:t>)</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Ger upphov till kraftiga brännskador</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Inhalation ger hosta, svullnad, ödem och brännskador i luftvägarna med andnöd och akut lungsvikt (ALI)</a:t>
            </a:r>
            <a:endParaRPr lang="sv-SE"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77D300C1-59C5-828D-3206-134BD50CF630}"/>
              </a:ext>
            </a:extLst>
          </p:cNvPr>
          <p:cNvSpPr txBox="1"/>
          <p:nvPr/>
        </p:nvSpPr>
        <p:spPr>
          <a:xfrm>
            <a:off x="0" y="474583"/>
            <a:ext cx="4572000" cy="646331"/>
          </a:xfrm>
          <a:prstGeom prst="rect">
            <a:avLst/>
          </a:prstGeom>
          <a:noFill/>
        </p:spPr>
        <p:txBody>
          <a:bodyPr wrap="square">
            <a:spAutoFit/>
          </a:bodyPr>
          <a:lstStyle/>
          <a:p>
            <a:pPr algn="ctr"/>
            <a:r>
              <a:rPr lang="sv-SE" sz="3600" kern="0" cap="all" dirty="0">
                <a:solidFill>
                  <a:srgbClr val="333333"/>
                </a:solidFill>
                <a:latin typeface="Segoe UI" panose="020B0502040204020203" pitchFamily="34" charset="0"/>
                <a:ea typeface="Times New Roman" panose="02020603050405020304" pitchFamily="18" charset="0"/>
                <a:cs typeface="Segoe UI" panose="020B0502040204020203" pitchFamily="34" charset="0"/>
              </a:rPr>
              <a:t>SENAPSGAS</a:t>
            </a:r>
            <a:endParaRPr lang="sv-SE" sz="36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917463843"/>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E05DC694-FC59-FC3F-8AD2-FB283A594C19}"/>
              </a:ext>
            </a:extLst>
          </p:cNvPr>
          <p:cNvSpPr txBox="1"/>
          <p:nvPr/>
        </p:nvSpPr>
        <p:spPr>
          <a:xfrm>
            <a:off x="3322669" y="1519139"/>
            <a:ext cx="6318448" cy="4729180"/>
          </a:xfrm>
          <a:prstGeom prst="rect">
            <a:avLst/>
          </a:prstGeom>
          <a:noFill/>
        </p:spPr>
        <p:txBody>
          <a:bodyPr wrap="square">
            <a:spAutoFit/>
          </a:bodyPr>
          <a:lstStyle/>
          <a:p>
            <a:pPr marL="342900" indent="-342900" fontAlgn="base">
              <a:lnSpc>
                <a:spcPct val="107000"/>
              </a:lnSpc>
              <a:spcAft>
                <a:spcPts val="800"/>
              </a:spcAft>
              <a:buSzPts val="1000"/>
              <a:buFont typeface="Symbol" panose="05050102010706020507" pitchFamily="18" charset="2"/>
              <a:buChar char=""/>
              <a:tabLst>
                <a:tab pos="457200" algn="l"/>
              </a:tabLst>
            </a:pPr>
            <a:r>
              <a:rPr lang="sv-SE" sz="16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Antidot saknas</a:t>
            </a:r>
            <a:endParaRPr lang="sv-SE" sz="14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6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Viktigt med sanering av skadade</a:t>
            </a:r>
            <a:endParaRPr lang="sv-SE" sz="14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6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Viktigt att undvika att räddningspersonal blir skadade</a:t>
            </a:r>
            <a:endParaRPr lang="sv-SE" sz="14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6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Tag av förorenade kläder och förslut i dubbla plastsäckar</a:t>
            </a:r>
            <a:endParaRPr lang="sv-SE" sz="14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6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Pudra rikligt med saneringspulver</a:t>
            </a:r>
            <a:endParaRPr lang="sv-SE" sz="14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6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Klorkalk</a:t>
            </a:r>
            <a:endParaRPr lang="sv-SE" sz="14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6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Magnesiumoxid</a:t>
            </a:r>
            <a:endParaRPr lang="sv-SE" sz="14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6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Skrapa eller skär bort förtjockad senapsgas</a:t>
            </a:r>
            <a:endParaRPr lang="sv-SE" sz="14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6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Tvätta kroppen noggrant i tvål och vatten</a:t>
            </a:r>
            <a:endParaRPr lang="sv-SE" sz="14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6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Sedvanlig brännskadebehandling</a:t>
            </a:r>
            <a:endParaRPr lang="sv-SE" sz="14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600" kern="0" dirty="0" err="1">
                <a:solidFill>
                  <a:srgbClr val="333333"/>
                </a:solidFill>
                <a:latin typeface="Segoe UI" panose="020B0502040204020203" pitchFamily="34" charset="0"/>
                <a:ea typeface="Times New Roman" panose="02020603050405020304" pitchFamily="18" charset="0"/>
                <a:cs typeface="Segoe UI" panose="020B0502040204020203" pitchFamily="34" charset="0"/>
              </a:rPr>
              <a:t>Rehydrering</a:t>
            </a:r>
            <a:endParaRPr lang="sv-SE" sz="14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6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Analgetika</a:t>
            </a:r>
            <a:endParaRPr lang="sv-SE" sz="14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16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Övrig symptomatisk behandling</a:t>
            </a:r>
            <a:endParaRPr lang="sv-SE" sz="1400" kern="100" dirty="0">
              <a:latin typeface="Segoe UI" panose="020B0502040204020203" pitchFamily="34" charset="0"/>
              <a:ea typeface="Calibri" panose="020F0502020204030204" pitchFamily="34" charset="0"/>
              <a:cs typeface="Segoe UI" panose="020B0502040204020203" pitchFamily="34" charset="0"/>
            </a:endParaRPr>
          </a:p>
        </p:txBody>
      </p:sp>
      <p:sp>
        <p:nvSpPr>
          <p:cNvPr id="4" name="textruta 3">
            <a:extLst>
              <a:ext uri="{FF2B5EF4-FFF2-40B4-BE49-F238E27FC236}">
                <a16:creationId xmlns:a16="http://schemas.microsoft.com/office/drawing/2014/main" id="{2B27DAE4-E333-CC03-EB99-9060920B68B8}"/>
              </a:ext>
            </a:extLst>
          </p:cNvPr>
          <p:cNvSpPr txBox="1"/>
          <p:nvPr/>
        </p:nvSpPr>
        <p:spPr>
          <a:xfrm>
            <a:off x="-465714" y="609681"/>
            <a:ext cx="7344816" cy="427681"/>
          </a:xfrm>
          <a:prstGeom prst="rect">
            <a:avLst/>
          </a:prstGeom>
          <a:noFill/>
        </p:spPr>
        <p:txBody>
          <a:bodyPr wrap="square">
            <a:spAutoFit/>
          </a:bodyPr>
          <a:lstStyle/>
          <a:p>
            <a:pPr algn="ctr" fontAlgn="base">
              <a:lnSpc>
                <a:spcPts val="2400"/>
              </a:lnSpc>
              <a:spcAft>
                <a:spcPts val="600"/>
              </a:spcAft>
            </a:pPr>
            <a:r>
              <a:rPr lang="sv-SE" sz="36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Behandling senapsgas</a:t>
            </a:r>
            <a:endParaRPr lang="sv-SE" sz="3600" kern="100" dirty="0">
              <a:latin typeface="Segoe UI" panose="020B0502040204020203" pitchFamily="34" charset="0"/>
              <a:ea typeface="Calibri" panose="020F0502020204030204" pitchFamily="34" charset="0"/>
              <a:cs typeface="Segoe UI" panose="020B0502040204020203" pitchFamily="34" charset="0"/>
            </a:endParaRPr>
          </a:p>
        </p:txBody>
      </p:sp>
    </p:spTree>
    <p:extLst>
      <p:ext uri="{BB962C8B-B14F-4D97-AF65-F5344CB8AC3E}">
        <p14:creationId xmlns:p14="http://schemas.microsoft.com/office/powerpoint/2010/main" val="68021214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491DA1C-E0B4-7136-A5B7-ACBFBAA0A80F}"/>
              </a:ext>
            </a:extLst>
          </p:cNvPr>
          <p:cNvSpPr txBox="1"/>
          <p:nvPr/>
        </p:nvSpPr>
        <p:spPr>
          <a:xfrm>
            <a:off x="2927648" y="1846387"/>
            <a:ext cx="6696744" cy="3484928"/>
          </a:xfrm>
          <a:prstGeom prst="rect">
            <a:avLst/>
          </a:prstGeom>
          <a:noFill/>
        </p:spPr>
        <p:txBody>
          <a:bodyPr wrap="square">
            <a:spAutoFit/>
          </a:bodyPr>
          <a:lstStyle/>
          <a:p>
            <a:pPr algn="ctr" fontAlgn="base">
              <a:lnSpc>
                <a:spcPts val="2850"/>
              </a:lnSpc>
              <a:spcAft>
                <a:spcPts val="800"/>
              </a:spcAft>
            </a:pP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Svaveldioxid är en färglös giftig gas med stickande lukt</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Gasen verkar kraftigt irriterande på ögon, näsa och svalg</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Vid högre koncentrationer kan kraftig hosta, andnöd, tårflöde och bröstsmärtor uppstå</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Mycket höga koncentrationer kan medföra allvarliga skador på andningsvägarna med (lungödem) upp till två dygn efter inandning</a:t>
            </a:r>
            <a:endParaRPr lang="sv-SE" kern="100" dirty="0">
              <a:ea typeface="Calibri" panose="020F0502020204030204" pitchFamily="34" charset="0"/>
              <a:cs typeface="Times New Roman" panose="02020603050405020304" pitchFamily="18" charset="0"/>
            </a:endParaRPr>
          </a:p>
        </p:txBody>
      </p:sp>
      <p:sp>
        <p:nvSpPr>
          <p:cNvPr id="4" name="textruta 3">
            <a:extLst>
              <a:ext uri="{FF2B5EF4-FFF2-40B4-BE49-F238E27FC236}">
                <a16:creationId xmlns:a16="http://schemas.microsoft.com/office/drawing/2014/main" id="{DFFE22F9-E249-FAD1-D0D1-BB4E31E46057}"/>
              </a:ext>
            </a:extLst>
          </p:cNvPr>
          <p:cNvSpPr txBox="1"/>
          <p:nvPr/>
        </p:nvSpPr>
        <p:spPr>
          <a:xfrm>
            <a:off x="107574" y="443834"/>
            <a:ext cx="4572000" cy="646331"/>
          </a:xfrm>
          <a:prstGeom prst="rect">
            <a:avLst/>
          </a:prstGeom>
          <a:noFill/>
        </p:spPr>
        <p:txBody>
          <a:bodyPr wrap="square">
            <a:spAutoFit/>
          </a:bodyPr>
          <a:lstStyle/>
          <a:p>
            <a:pPr algn="ctr"/>
            <a:r>
              <a:rPr lang="sv-SE" sz="3600" kern="0" cap="all" dirty="0">
                <a:solidFill>
                  <a:srgbClr val="333333"/>
                </a:solidFill>
                <a:latin typeface="Segoe UI" panose="020B0502040204020203" pitchFamily="34" charset="0"/>
                <a:ea typeface="Times New Roman" panose="02020603050405020304" pitchFamily="18" charset="0"/>
                <a:cs typeface="Segoe UI" panose="020B0502040204020203" pitchFamily="34" charset="0"/>
              </a:rPr>
              <a:t>SVAVELDIOXID</a:t>
            </a:r>
            <a:endParaRPr lang="sv-SE" sz="36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26617257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18616D7B-8379-FFFE-6995-DE18F2FD73C5}"/>
              </a:ext>
            </a:extLst>
          </p:cNvPr>
          <p:cNvSpPr txBox="1"/>
          <p:nvPr/>
        </p:nvSpPr>
        <p:spPr>
          <a:xfrm>
            <a:off x="2136993" y="1701231"/>
            <a:ext cx="8743527" cy="4345036"/>
          </a:xfrm>
          <a:prstGeom prst="rect">
            <a:avLst/>
          </a:prstGeom>
          <a:noFill/>
        </p:spPr>
        <p:txBody>
          <a:bodyPr wrap="square">
            <a:spAutoFit/>
          </a:bodyPr>
          <a:lstStyle/>
          <a:p>
            <a:pPr fontAlgn="base">
              <a:lnSpc>
                <a:spcPct val="107000"/>
              </a:lnSpc>
              <a:spcAft>
                <a:spcPts val="800"/>
              </a:spcAf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Svavelväte är en mycket giftig gas som är farlig att inandas. </a:t>
            </a:r>
          </a:p>
          <a:p>
            <a:pPr fontAlgn="base">
              <a:lnSpc>
                <a:spcPct val="107000"/>
              </a:lnSpc>
              <a:spcAft>
                <a:spcPts val="800"/>
              </a:spcAf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Svavelväte är tyngre än luft och luktar mycket illa. Lukten påminner om ruttna ägg och är kväljande. I höga koncentrationer kan lukten vara svår att identifiera. </a:t>
            </a:r>
          </a:p>
          <a:p>
            <a:pPr fontAlgn="base">
              <a:lnSpc>
                <a:spcPct val="107000"/>
              </a:lnSpc>
              <a:spcAft>
                <a:spcPts val="800"/>
              </a:spcAf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Gasen är svårlöslig och kan ge svåra och sena skador i lungorna. </a:t>
            </a:r>
          </a:p>
          <a:p>
            <a:pPr fontAlgn="base">
              <a:lnSpc>
                <a:spcPct val="107000"/>
              </a:lnSpc>
              <a:spcAft>
                <a:spcPts val="800"/>
              </a:spcAf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Svavelväte påverkar ögon och lungor och hämmar blodets förmåga att transportera syre. </a:t>
            </a:r>
          </a:p>
          <a:p>
            <a:pPr fontAlgn="base">
              <a:lnSpc>
                <a:spcPct val="107000"/>
              </a:lnSpc>
              <a:spcAft>
                <a:spcPts val="800"/>
              </a:spcAf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Symptom för påverkan av svavelväte är framför allt huvudvärk, illamående, ögonsveda, orkeslöshet. </a:t>
            </a:r>
          </a:p>
          <a:p>
            <a:pPr fontAlgn="base">
              <a:lnSpc>
                <a:spcPct val="107000"/>
              </a:lnSpc>
              <a:spcAft>
                <a:spcPts val="800"/>
              </a:spcAf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Svavelväte kan vara explosivt.</a:t>
            </a:r>
            <a:endParaRPr lang="sv-SE" kern="100" dirty="0">
              <a:latin typeface="Segoe UI" panose="020B0502040204020203" pitchFamily="34" charset="0"/>
              <a:ea typeface="Calibri" panose="020F0502020204030204" pitchFamily="34" charset="0"/>
              <a:cs typeface="Segoe UI" panose="020B0502040204020203" pitchFamily="34" charset="0"/>
            </a:endParaRPr>
          </a:p>
          <a:p>
            <a:pPr fontAlgn="base">
              <a:lnSpc>
                <a:spcPct val="107000"/>
              </a:lnSpc>
              <a:spcAft>
                <a:spcPts val="800"/>
              </a:spcAf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Inandning av höga koncentrationer ger mycket snabbt insättande medvetslöshet, andningsstillestånd och hjärtrytmrubbningar. </a:t>
            </a:r>
          </a:p>
          <a:p>
            <a:pPr fontAlgn="base">
              <a:lnSpc>
                <a:spcPct val="107000"/>
              </a:lnSpc>
              <a:spcAft>
                <a:spcPts val="800"/>
              </a:spcAft>
            </a:pPr>
            <a:r>
              <a:rPr lang="sv-SE"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Svavelväte kallas ibland för ”knockdown gas”.</a:t>
            </a:r>
            <a:endParaRPr lang="sv-SE" kern="100" dirty="0">
              <a:latin typeface="Segoe UI" panose="020B0502040204020203" pitchFamily="34" charset="0"/>
              <a:ea typeface="Calibri" panose="020F0502020204030204" pitchFamily="34" charset="0"/>
              <a:cs typeface="Segoe UI" panose="020B0502040204020203" pitchFamily="34" charset="0"/>
            </a:endParaRPr>
          </a:p>
        </p:txBody>
      </p:sp>
      <p:sp>
        <p:nvSpPr>
          <p:cNvPr id="4" name="textruta 3">
            <a:extLst>
              <a:ext uri="{FF2B5EF4-FFF2-40B4-BE49-F238E27FC236}">
                <a16:creationId xmlns:a16="http://schemas.microsoft.com/office/drawing/2014/main" id="{B01FFAEE-5A70-E5FE-477C-23A4E5C7FB70}"/>
              </a:ext>
            </a:extLst>
          </p:cNvPr>
          <p:cNvSpPr txBox="1"/>
          <p:nvPr/>
        </p:nvSpPr>
        <p:spPr>
          <a:xfrm>
            <a:off x="724836" y="673829"/>
            <a:ext cx="6192688" cy="475771"/>
          </a:xfrm>
          <a:prstGeom prst="rect">
            <a:avLst/>
          </a:prstGeom>
          <a:noFill/>
        </p:spPr>
        <p:txBody>
          <a:bodyPr wrap="square">
            <a:spAutoFit/>
          </a:bodyPr>
          <a:lstStyle/>
          <a:p>
            <a:pPr algn="ctr" fontAlgn="base">
              <a:lnSpc>
                <a:spcPts val="2850"/>
              </a:lnSpc>
              <a:spcAft>
                <a:spcPts val="800"/>
              </a:spcAft>
            </a:pPr>
            <a:r>
              <a:rPr lang="sv-SE" sz="3600" kern="0" cap="all" dirty="0">
                <a:solidFill>
                  <a:srgbClr val="333333"/>
                </a:solidFill>
                <a:latin typeface="Segoe UI" panose="020B0502040204020203" pitchFamily="34" charset="0"/>
                <a:ea typeface="Times New Roman" panose="02020603050405020304" pitchFamily="18" charset="0"/>
                <a:cs typeface="Segoe UI" panose="020B0502040204020203" pitchFamily="34" charset="0"/>
              </a:rPr>
              <a:t>SVAVELVÄTE (VÄTESULFID)</a:t>
            </a:r>
            <a:endParaRPr lang="sv-SE" sz="3600" kern="100" dirty="0">
              <a:latin typeface="Segoe UI" panose="020B0502040204020203" pitchFamily="34" charset="0"/>
              <a:ea typeface="Calibri" panose="020F0502020204030204" pitchFamily="34" charset="0"/>
              <a:cs typeface="Segoe UI" panose="020B0502040204020203" pitchFamily="34" charset="0"/>
            </a:endParaRPr>
          </a:p>
        </p:txBody>
      </p:sp>
    </p:spTree>
    <p:extLst>
      <p:ext uri="{BB962C8B-B14F-4D97-AF65-F5344CB8AC3E}">
        <p14:creationId xmlns:p14="http://schemas.microsoft.com/office/powerpoint/2010/main" val="84502725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DB3C79B9-9DBF-D37E-5D00-E50DF7C8893D}"/>
              </a:ext>
            </a:extLst>
          </p:cNvPr>
          <p:cNvSpPr txBox="1"/>
          <p:nvPr/>
        </p:nvSpPr>
        <p:spPr>
          <a:xfrm>
            <a:off x="2019476" y="1115332"/>
            <a:ext cx="9162291" cy="5212581"/>
          </a:xfrm>
          <a:prstGeom prst="rect">
            <a:avLst/>
          </a:prstGeom>
          <a:noFill/>
        </p:spPr>
        <p:txBody>
          <a:bodyPr wrap="square">
            <a:spAutoFit/>
          </a:bodyPr>
          <a:lstStyle/>
          <a:p>
            <a:pPr algn="ctr" fontAlgn="base">
              <a:lnSpc>
                <a:spcPts val="2850"/>
              </a:lnSpc>
              <a:spcAft>
                <a:spcPts val="800"/>
              </a:spcAft>
            </a:pPr>
            <a:endParaRPr lang="sv-SE" sz="20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(CS-gas) – används som </a:t>
            </a:r>
            <a:r>
              <a:rPr lang="sv-SE" sz="2000" kern="0" dirty="0" err="1">
                <a:solidFill>
                  <a:srgbClr val="333333"/>
                </a:solidFill>
                <a:latin typeface="Segoe UI" panose="020B0502040204020203" pitchFamily="34" charset="0"/>
                <a:ea typeface="Times New Roman" panose="02020603050405020304" pitchFamily="18" charset="0"/>
                <a:cs typeface="Segoe UI" panose="020B0502040204020203" pitchFamily="34" charset="0"/>
              </a:rPr>
              <a:t>inkapaciterande</a:t>
            </a:r>
            <a:r>
              <a:rPr lang="sv-SE" sz="20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 medel i samband med demonstrationer och upplopp</a:t>
            </a:r>
            <a:endParaRPr lang="sv-SE" sz="2000" kern="100" dirty="0">
              <a:latin typeface="Segoe UI" panose="020B0502040204020203" pitchFamily="34" charset="0"/>
              <a:ea typeface="Calibri" panose="020F0502020204030204" pitchFamily="34" charset="0"/>
              <a:cs typeface="Segoe UI" panose="020B0502040204020203" pitchFamily="34"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Innehåller vanligen 2-klorbensenmalonsyradinitril.</a:t>
            </a:r>
            <a:endParaRPr lang="sv-SE" sz="2000" kern="100" dirty="0">
              <a:latin typeface="Segoe UI" panose="020B0502040204020203" pitchFamily="34" charset="0"/>
              <a:ea typeface="Calibri" panose="020F0502020204030204" pitchFamily="34" charset="0"/>
              <a:cs typeface="Segoe UI" panose="020B0502040204020203" pitchFamily="34" charset="0"/>
            </a:endParaRPr>
          </a:p>
          <a:p>
            <a:pPr fontAlgn="base">
              <a:lnSpc>
                <a:spcPct val="107000"/>
              </a:lnSpc>
              <a:spcAft>
                <a:spcPts val="800"/>
              </a:spcAft>
            </a:pPr>
            <a:r>
              <a:rPr lang="sv-SE" sz="20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 </a:t>
            </a:r>
            <a:endParaRPr lang="sv-SE" sz="2000" kern="100" dirty="0">
              <a:latin typeface="Segoe UI" panose="020B0502040204020203" pitchFamily="34" charset="0"/>
              <a:ea typeface="Calibri" panose="020F0502020204030204" pitchFamily="34" charset="0"/>
              <a:cs typeface="Segoe UI" panose="020B0502040204020203" pitchFamily="34" charset="0"/>
            </a:endParaRPr>
          </a:p>
          <a:p>
            <a:pPr fontAlgn="base">
              <a:lnSpc>
                <a:spcPct val="107000"/>
              </a:lnSpc>
              <a:spcAft>
                <a:spcPts val="800"/>
              </a:spcAft>
            </a:pPr>
            <a:r>
              <a:rPr lang="sv-SE" sz="20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Tårgas används ofta vid våldsamma upplopp och demonstrationer</a:t>
            </a:r>
            <a:endParaRPr lang="sv-SE" sz="2000" kern="100" dirty="0">
              <a:latin typeface="Segoe UI" panose="020B0502040204020203" pitchFamily="34" charset="0"/>
              <a:ea typeface="Calibri" panose="020F0502020204030204" pitchFamily="34" charset="0"/>
              <a:cs typeface="Segoe UI" panose="020B0502040204020203" pitchFamily="34" charset="0"/>
            </a:endParaRPr>
          </a:p>
          <a:p>
            <a:pPr fontAlgn="base">
              <a:lnSpc>
                <a:spcPct val="107000"/>
              </a:lnSpc>
              <a:spcAft>
                <a:spcPts val="800"/>
              </a:spcAft>
            </a:pPr>
            <a:r>
              <a:rPr lang="sv-SE" sz="20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Ämnet används som en aerosol löst i aceton. </a:t>
            </a:r>
          </a:p>
          <a:p>
            <a:pPr fontAlgn="base">
              <a:lnSpc>
                <a:spcPct val="107000"/>
              </a:lnSpc>
              <a:spcAft>
                <a:spcPts val="800"/>
              </a:spcAft>
            </a:pPr>
            <a:r>
              <a:rPr lang="sv-SE" sz="20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Tårgas är kraftigt luftvägsirriterande och ger kraftig sveda och klåda i ögon och slemhinnor med ymnig tårsekretion. </a:t>
            </a:r>
          </a:p>
          <a:p>
            <a:pPr fontAlgn="base">
              <a:lnSpc>
                <a:spcPct val="107000"/>
              </a:lnSpc>
              <a:spcAft>
                <a:spcPts val="800"/>
              </a:spcAft>
            </a:pPr>
            <a:r>
              <a:rPr lang="sv-SE" sz="20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Tårgas ger vanligen inga uttalade förgiftningssymptom men enstaka dödsfall har förekommit. </a:t>
            </a:r>
          </a:p>
          <a:p>
            <a:pPr fontAlgn="base">
              <a:lnSpc>
                <a:spcPct val="107000"/>
              </a:lnSpc>
              <a:spcAft>
                <a:spcPts val="800"/>
              </a:spcAft>
            </a:pPr>
            <a:r>
              <a:rPr lang="sv-SE" sz="2000" kern="0" dirty="0">
                <a:solidFill>
                  <a:srgbClr val="333333"/>
                </a:solidFill>
                <a:latin typeface="Segoe UI" panose="020B0502040204020203" pitchFamily="34" charset="0"/>
                <a:ea typeface="Times New Roman" panose="02020603050405020304" pitchFamily="18" charset="0"/>
                <a:cs typeface="Segoe UI" panose="020B0502040204020203" pitchFamily="34" charset="0"/>
              </a:rPr>
              <a:t>Svensk polis använder numera i stället företrädesvis pepparspray som innehåller kapsaicin som är en beståndsdel från pepparfrukt.</a:t>
            </a:r>
            <a:endParaRPr lang="sv-SE" sz="2000" kern="100" dirty="0">
              <a:latin typeface="Segoe UI" panose="020B0502040204020203" pitchFamily="34" charset="0"/>
              <a:ea typeface="Calibri" panose="020F0502020204030204" pitchFamily="34" charset="0"/>
              <a:cs typeface="Segoe UI" panose="020B0502040204020203" pitchFamily="34" charset="0"/>
            </a:endParaRPr>
          </a:p>
        </p:txBody>
      </p:sp>
      <p:sp>
        <p:nvSpPr>
          <p:cNvPr id="4" name="textruta 3">
            <a:extLst>
              <a:ext uri="{FF2B5EF4-FFF2-40B4-BE49-F238E27FC236}">
                <a16:creationId xmlns:a16="http://schemas.microsoft.com/office/drawing/2014/main" id="{913D1168-67DD-4FE2-092A-310A03909B1C}"/>
              </a:ext>
            </a:extLst>
          </p:cNvPr>
          <p:cNvSpPr txBox="1"/>
          <p:nvPr/>
        </p:nvSpPr>
        <p:spPr>
          <a:xfrm>
            <a:off x="-459997" y="469001"/>
            <a:ext cx="4572000" cy="646331"/>
          </a:xfrm>
          <a:prstGeom prst="rect">
            <a:avLst/>
          </a:prstGeom>
          <a:noFill/>
        </p:spPr>
        <p:txBody>
          <a:bodyPr wrap="square">
            <a:spAutoFit/>
          </a:bodyPr>
          <a:lstStyle/>
          <a:p>
            <a:pPr algn="ctr"/>
            <a:r>
              <a:rPr lang="sv-SE" sz="3600" kern="0" cap="all" dirty="0">
                <a:solidFill>
                  <a:srgbClr val="333333"/>
                </a:solidFill>
                <a:latin typeface="Segoe UI" panose="020B0502040204020203" pitchFamily="34" charset="0"/>
                <a:ea typeface="Times New Roman" panose="02020603050405020304" pitchFamily="18" charset="0"/>
                <a:cs typeface="Segoe UI" panose="020B0502040204020203" pitchFamily="34" charset="0"/>
              </a:rPr>
              <a:t>TÅRGAS</a:t>
            </a:r>
            <a:endParaRPr lang="sv-SE" sz="36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490662922"/>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968EF6EC-86B6-5BBD-D7C5-21B8751D09D6}"/>
              </a:ext>
            </a:extLst>
          </p:cNvPr>
          <p:cNvSpPr txBox="1"/>
          <p:nvPr/>
        </p:nvSpPr>
        <p:spPr>
          <a:xfrm>
            <a:off x="3809999" y="2395127"/>
            <a:ext cx="5954785" cy="1735732"/>
          </a:xfrm>
          <a:prstGeom prst="rect">
            <a:avLst/>
          </a:prstGeom>
          <a:noFill/>
        </p:spPr>
        <p:txBody>
          <a:bodyPr wrap="square">
            <a:spAutoFit/>
          </a:bodyPr>
          <a:lstStyle/>
          <a:p>
            <a:pPr algn="ctr" fontAlgn="base">
              <a:lnSpc>
                <a:spcPts val="2850"/>
              </a:lnSpc>
              <a:spcAft>
                <a:spcPts val="800"/>
              </a:spcAft>
            </a:pP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Färglös giftig gas</a:t>
            </a:r>
            <a:endParaRPr lang="sv-SE" kern="100" dirty="0">
              <a:ea typeface="Calibri" panose="020F0502020204030204" pitchFamily="34"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cs typeface="Times New Roman" panose="02020603050405020304" pitchFamily="18" charset="0"/>
              </a:rPr>
              <a:t>Används vid tillverkning av PVC-plaster</a:t>
            </a:r>
            <a:endParaRPr lang="sv-SE" kern="100" dirty="0">
              <a:ea typeface="Times New Roman" panose="02020603050405020304" pitchFamily="18" charset="0"/>
              <a:cs typeface="Times New Roman" panose="02020603050405020304" pitchFamily="18" charset="0"/>
            </a:endParaRPr>
          </a:p>
          <a:p>
            <a:pPr marL="342900" indent="-342900" fontAlgn="base">
              <a:lnSpc>
                <a:spcPct val="107000"/>
              </a:lnSpc>
              <a:spcAft>
                <a:spcPts val="800"/>
              </a:spcAft>
              <a:buSzPts val="1000"/>
              <a:buFont typeface="Symbol" panose="05050102010706020507" pitchFamily="18" charset="2"/>
              <a:buChar char=""/>
              <a:tabLst>
                <a:tab pos="457200" algn="l"/>
              </a:tabLst>
            </a:pPr>
            <a:r>
              <a:rPr lang="sv-SE" sz="2000" kern="0" dirty="0">
                <a:solidFill>
                  <a:srgbClr val="333333"/>
                </a:solidFill>
                <a:ea typeface="Times New Roman" panose="02020603050405020304" pitchFamily="18" charset="0"/>
              </a:rPr>
              <a:t>Kan vara cancerframkallande</a:t>
            </a:r>
            <a:endParaRPr lang="sv-SE" dirty="0"/>
          </a:p>
        </p:txBody>
      </p:sp>
      <p:sp>
        <p:nvSpPr>
          <p:cNvPr id="4" name="textruta 3">
            <a:extLst>
              <a:ext uri="{FF2B5EF4-FFF2-40B4-BE49-F238E27FC236}">
                <a16:creationId xmlns:a16="http://schemas.microsoft.com/office/drawing/2014/main" id="{D8836BF5-5137-8453-E3D7-5301882C009F}"/>
              </a:ext>
            </a:extLst>
          </p:cNvPr>
          <p:cNvSpPr txBox="1"/>
          <p:nvPr/>
        </p:nvSpPr>
        <p:spPr>
          <a:xfrm>
            <a:off x="0" y="485091"/>
            <a:ext cx="4572000" cy="646331"/>
          </a:xfrm>
          <a:prstGeom prst="rect">
            <a:avLst/>
          </a:prstGeom>
          <a:noFill/>
        </p:spPr>
        <p:txBody>
          <a:bodyPr wrap="square">
            <a:spAutoFit/>
          </a:bodyPr>
          <a:lstStyle/>
          <a:p>
            <a:pPr algn="ctr"/>
            <a:r>
              <a:rPr lang="sv-SE" sz="3600" kern="0" cap="all" dirty="0">
                <a:solidFill>
                  <a:srgbClr val="333333"/>
                </a:solidFill>
                <a:latin typeface="Segoe UI" panose="020B0502040204020203" pitchFamily="34" charset="0"/>
                <a:ea typeface="Times New Roman" panose="02020603050405020304" pitchFamily="18" charset="0"/>
                <a:cs typeface="Segoe UI" panose="020B0502040204020203" pitchFamily="34" charset="0"/>
              </a:rPr>
              <a:t>VINYLKLORID</a:t>
            </a:r>
            <a:endParaRPr lang="sv-SE" sz="36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312735506"/>
      </p:ext>
    </p:extLst>
  </p:cSld>
  <p:clrMapOvr>
    <a:masterClrMapping/>
  </p:clrMapOvr>
</p:sld>
</file>

<file path=ppt/theme/theme1.xml><?xml version="1.0" encoding="utf-8"?>
<a:theme xmlns:a="http://schemas.openxmlformats.org/drawingml/2006/main" name="WelcomeDoc">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Segoe UI">
      <a:majorFont>
        <a:latin typeface="Segoe UI Light"/>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60957335_TF10001108_Win32" id="{24D35EAF-013B-456C-A1FC-4BC798D88951}" vid="{9AE28543-7CAD-4512-9CB0-E800DFBBCC85}"/>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{ACCAEFDA-DB84-4C01-B1D4-6C5E61A92143}tf10001108_win32</Template>
  <TotalTime>908</TotalTime>
  <Words>5259</Words>
  <Application>Microsoft Office PowerPoint</Application>
  <PresentationFormat>Bredbild</PresentationFormat>
  <Paragraphs>555</Paragraphs>
  <Slides>98</Slides>
  <Notes>0</Notes>
  <HiddenSlides>0</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98</vt:i4>
      </vt:variant>
    </vt:vector>
  </HeadingPairs>
  <TitlesOfParts>
    <vt:vector size="107" baseType="lpstr">
      <vt:lpstr>Arial</vt:lpstr>
      <vt:lpstr>Calibri</vt:lpstr>
      <vt:lpstr>Google Sans</vt:lpstr>
      <vt:lpstr>Publik</vt:lpstr>
      <vt:lpstr>Segoe UI</vt:lpstr>
      <vt:lpstr>Segoe UI Light</vt:lpstr>
      <vt:lpstr>Symbol</vt:lpstr>
      <vt:lpstr>Times New Roman</vt:lpstr>
      <vt:lpstr>WelcomeDoc</vt:lpstr>
      <vt:lpstr>PowerPoint-presentation</vt:lpstr>
      <vt:lpstr>Rökgasförgiftning</vt:lpstr>
      <vt:lpstr>Symptom på rökgasförgiftning</vt:lpstr>
      <vt:lpstr>Rökgasförgiftning</vt:lpstr>
      <vt:lpstr>Rökgasförgiftning</vt:lpstr>
      <vt:lpstr>PowerPoint-presentation</vt:lpstr>
      <vt:lpstr>Kobolt </vt:lpstr>
      <vt:lpstr>Retande gaser Kobolt </vt:lpstr>
      <vt:lpstr>Kobolt </vt:lpstr>
      <vt:lpstr>Kobolt </vt:lpstr>
      <vt:lpstr>Bly </vt:lpstr>
      <vt:lpstr>Bly </vt:lpstr>
      <vt:lpstr>Retande gaser Bly </vt:lpstr>
      <vt:lpstr>PowerPoint-presentation</vt:lpstr>
      <vt:lpstr>Oceana Liseberg Göteborg feb 2024</vt:lpstr>
      <vt:lpstr>PVC plast som brinner</vt:lpstr>
      <vt:lpstr>Oceana Liseberg Göteborg feb 2024</vt:lpstr>
      <vt:lpstr>PowerPoint-presentation</vt:lpstr>
      <vt:lpstr>PowerPoint-presentation</vt:lpstr>
      <vt:lpstr>PowerPoint-presentation</vt:lpstr>
      <vt:lpstr>Branden i Göteborg 1998</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Dödsorsaker</vt:lpstr>
      <vt:lpstr>Retande gaser</vt:lpstr>
      <vt:lpstr>Retande gaser Lättlösliga gaser </vt:lpstr>
      <vt:lpstr>Retande gaser Medelhög löslighet </vt:lpstr>
      <vt:lpstr>Retande gaser Svårlösliga gaser </vt:lpstr>
      <vt:lpstr>BEHANDLING Rökskada - Generell behandling </vt:lpstr>
      <vt:lpstr>BEHANDLING Rökskada - Generell behandling </vt:lpstr>
      <vt:lpstr>Vaken patient Lugn och ro  </vt:lpstr>
      <vt:lpstr>PowerPoint-presentation</vt:lpstr>
      <vt:lpstr>Medvetslös patient  </vt:lpstr>
      <vt:lpstr>Syrgas  </vt:lpstr>
      <vt:lpstr>Beta 2-stimulerare </vt:lpstr>
      <vt:lpstr>Steroider  </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Severe poisonings in Sweden - demography, intensive care, and death</dc:title>
  <dc:creator>Kai Knudsen</dc:creator>
  <cp:keywords/>
  <cp:lastModifiedBy>Kai Knudsen</cp:lastModifiedBy>
  <cp:revision>103</cp:revision>
  <dcterms:created xsi:type="dcterms:W3CDTF">2024-01-24T08:52:44Z</dcterms:created>
  <dcterms:modified xsi:type="dcterms:W3CDTF">2025-10-13T14:13:16Z</dcterms:modified>
  <cp:version/>
</cp:coreProperties>
</file>