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0" r:id="rId1"/>
  </p:sldMasterIdLst>
  <p:notesMasterIdLst>
    <p:notesMasterId r:id="rId71"/>
  </p:notesMasterIdLst>
  <p:handoutMasterIdLst>
    <p:handoutMasterId r:id="rId72"/>
  </p:handoutMasterIdLst>
  <p:sldIdLst>
    <p:sldId id="2451" r:id="rId2"/>
    <p:sldId id="1117" r:id="rId3"/>
    <p:sldId id="1300" r:id="rId4"/>
    <p:sldId id="1089" r:id="rId5"/>
    <p:sldId id="1582" r:id="rId6"/>
    <p:sldId id="1624" r:id="rId7"/>
    <p:sldId id="2456" r:id="rId8"/>
    <p:sldId id="1114" r:id="rId9"/>
    <p:sldId id="1540" r:id="rId10"/>
    <p:sldId id="2457" r:id="rId11"/>
    <p:sldId id="972" r:id="rId12"/>
    <p:sldId id="1595" r:id="rId13"/>
    <p:sldId id="256" r:id="rId14"/>
    <p:sldId id="1165" r:id="rId15"/>
    <p:sldId id="1167" r:id="rId16"/>
    <p:sldId id="1166" r:id="rId17"/>
    <p:sldId id="1574" r:id="rId18"/>
    <p:sldId id="2474" r:id="rId19"/>
    <p:sldId id="2452" r:id="rId20"/>
    <p:sldId id="2473" r:id="rId21"/>
    <p:sldId id="2469" r:id="rId22"/>
    <p:sldId id="1302" r:id="rId23"/>
    <p:sldId id="1594" r:id="rId24"/>
    <p:sldId id="1294" r:id="rId25"/>
    <p:sldId id="1588" r:id="rId26"/>
    <p:sldId id="1590" r:id="rId27"/>
    <p:sldId id="1589" r:id="rId28"/>
    <p:sldId id="1608" r:id="rId29"/>
    <p:sldId id="1609" r:id="rId30"/>
    <p:sldId id="1610" r:id="rId31"/>
    <p:sldId id="1564" r:id="rId32"/>
    <p:sldId id="1591" r:id="rId33"/>
    <p:sldId id="1636" r:id="rId34"/>
    <p:sldId id="1635" r:id="rId35"/>
    <p:sldId id="1637" r:id="rId36"/>
    <p:sldId id="2449" r:id="rId37"/>
    <p:sldId id="1613" r:id="rId38"/>
    <p:sldId id="1614" r:id="rId39"/>
    <p:sldId id="2478" r:id="rId40"/>
    <p:sldId id="1557" r:id="rId41"/>
    <p:sldId id="1565" r:id="rId42"/>
    <p:sldId id="1604" r:id="rId43"/>
    <p:sldId id="2458" r:id="rId44"/>
    <p:sldId id="1570" r:id="rId45"/>
    <p:sldId id="1612" r:id="rId46"/>
    <p:sldId id="1580" r:id="rId47"/>
    <p:sldId id="1581" r:id="rId48"/>
    <p:sldId id="2453" r:id="rId49"/>
    <p:sldId id="2454" r:id="rId50"/>
    <p:sldId id="2455" r:id="rId51"/>
    <p:sldId id="2246" r:id="rId52"/>
    <p:sldId id="1360" r:id="rId53"/>
    <p:sldId id="2450" r:id="rId54"/>
    <p:sldId id="2430" r:id="rId55"/>
    <p:sldId id="2459" r:id="rId56"/>
    <p:sldId id="1286" r:id="rId57"/>
    <p:sldId id="2475" r:id="rId58"/>
    <p:sldId id="2476" r:id="rId59"/>
    <p:sldId id="2477" r:id="rId60"/>
    <p:sldId id="301" r:id="rId61"/>
    <p:sldId id="2460" r:id="rId62"/>
    <p:sldId id="2461" r:id="rId63"/>
    <p:sldId id="2462" r:id="rId64"/>
    <p:sldId id="2463" r:id="rId65"/>
    <p:sldId id="2464" r:id="rId66"/>
    <p:sldId id="2465" r:id="rId67"/>
    <p:sldId id="2304" r:id="rId68"/>
    <p:sldId id="2096" r:id="rId69"/>
    <p:sldId id="2311" r:id="rId70"/>
  </p:sldIdLst>
  <p:sldSz cx="9144000" cy="6858000" type="screen4x3"/>
  <p:notesSz cx="6669088" cy="9928225"/>
  <p:defaultTextStyle>
    <a:defPPr>
      <a:defRPr lang="sv-SE"/>
    </a:defPPr>
    <a:lvl1pPr algn="l" rtl="0" fontAlgn="base">
      <a:spcBef>
        <a:spcPct val="0"/>
      </a:spcBef>
      <a:spcAft>
        <a:spcPct val="0"/>
      </a:spcAft>
      <a:defRPr sz="2000" b="1" kern="1200">
        <a:solidFill>
          <a:schemeClr val="tx1"/>
        </a:solidFill>
        <a:latin typeface="Arial" pitchFamily="34" charset="0"/>
        <a:ea typeface="+mn-ea"/>
        <a:cs typeface="+mn-cs"/>
      </a:defRPr>
    </a:lvl1pPr>
    <a:lvl2pPr marL="457200" algn="l" rtl="0" fontAlgn="base">
      <a:spcBef>
        <a:spcPct val="0"/>
      </a:spcBef>
      <a:spcAft>
        <a:spcPct val="0"/>
      </a:spcAft>
      <a:defRPr sz="2000" b="1" kern="1200">
        <a:solidFill>
          <a:schemeClr val="tx1"/>
        </a:solidFill>
        <a:latin typeface="Arial" pitchFamily="34" charset="0"/>
        <a:ea typeface="+mn-ea"/>
        <a:cs typeface="+mn-cs"/>
      </a:defRPr>
    </a:lvl2pPr>
    <a:lvl3pPr marL="914400" algn="l" rtl="0" fontAlgn="base">
      <a:spcBef>
        <a:spcPct val="0"/>
      </a:spcBef>
      <a:spcAft>
        <a:spcPct val="0"/>
      </a:spcAft>
      <a:defRPr sz="2000" b="1" kern="1200">
        <a:solidFill>
          <a:schemeClr val="tx1"/>
        </a:solidFill>
        <a:latin typeface="Arial" pitchFamily="34" charset="0"/>
        <a:ea typeface="+mn-ea"/>
        <a:cs typeface="+mn-cs"/>
      </a:defRPr>
    </a:lvl3pPr>
    <a:lvl4pPr marL="1371600" algn="l" rtl="0" fontAlgn="base">
      <a:spcBef>
        <a:spcPct val="0"/>
      </a:spcBef>
      <a:spcAft>
        <a:spcPct val="0"/>
      </a:spcAft>
      <a:defRPr sz="2000" b="1" kern="1200">
        <a:solidFill>
          <a:schemeClr val="tx1"/>
        </a:solidFill>
        <a:latin typeface="Arial" pitchFamily="34" charset="0"/>
        <a:ea typeface="+mn-ea"/>
        <a:cs typeface="+mn-cs"/>
      </a:defRPr>
    </a:lvl4pPr>
    <a:lvl5pPr marL="1828800" algn="l" rtl="0" fontAlgn="base">
      <a:spcBef>
        <a:spcPct val="0"/>
      </a:spcBef>
      <a:spcAft>
        <a:spcPct val="0"/>
      </a:spcAft>
      <a:defRPr sz="2000" b="1" kern="1200">
        <a:solidFill>
          <a:schemeClr val="tx1"/>
        </a:solidFill>
        <a:latin typeface="Arial" pitchFamily="34" charset="0"/>
        <a:ea typeface="+mn-ea"/>
        <a:cs typeface="+mn-cs"/>
      </a:defRPr>
    </a:lvl5pPr>
    <a:lvl6pPr marL="2286000" algn="l" defTabSz="914400" rtl="0" eaLnBrk="1" latinLnBrk="0" hangingPunct="1">
      <a:defRPr sz="2000" b="1" kern="1200">
        <a:solidFill>
          <a:schemeClr val="tx1"/>
        </a:solidFill>
        <a:latin typeface="Arial" pitchFamily="34" charset="0"/>
        <a:ea typeface="+mn-ea"/>
        <a:cs typeface="+mn-cs"/>
      </a:defRPr>
    </a:lvl6pPr>
    <a:lvl7pPr marL="2743200" algn="l" defTabSz="914400" rtl="0" eaLnBrk="1" latinLnBrk="0" hangingPunct="1">
      <a:defRPr sz="2000" b="1" kern="1200">
        <a:solidFill>
          <a:schemeClr val="tx1"/>
        </a:solidFill>
        <a:latin typeface="Arial" pitchFamily="34" charset="0"/>
        <a:ea typeface="+mn-ea"/>
        <a:cs typeface="+mn-cs"/>
      </a:defRPr>
    </a:lvl7pPr>
    <a:lvl8pPr marL="3200400" algn="l" defTabSz="914400" rtl="0" eaLnBrk="1" latinLnBrk="0" hangingPunct="1">
      <a:defRPr sz="2000" b="1" kern="1200">
        <a:solidFill>
          <a:schemeClr val="tx1"/>
        </a:solidFill>
        <a:latin typeface="Arial" pitchFamily="34" charset="0"/>
        <a:ea typeface="+mn-ea"/>
        <a:cs typeface="+mn-cs"/>
      </a:defRPr>
    </a:lvl8pPr>
    <a:lvl9pPr marL="3657600" algn="l" defTabSz="914400" rtl="0" eaLnBrk="1" latinLnBrk="0" hangingPunct="1">
      <a:defRPr sz="2000" b="1"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CC"/>
    <a:srgbClr val="FEF29C"/>
    <a:srgbClr val="660066"/>
    <a:srgbClr val="CC00CC"/>
    <a:srgbClr val="CC0000"/>
    <a:srgbClr val="0066CC"/>
    <a:srgbClr val="000066"/>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91" autoAdjust="0"/>
    <p:restoredTop sz="94784" autoAdjust="0"/>
  </p:normalViewPr>
  <p:slideViewPr>
    <p:cSldViewPr>
      <p:cViewPr varScale="1">
        <p:scale>
          <a:sx n="105" d="100"/>
          <a:sy n="105" d="100"/>
        </p:scale>
        <p:origin x="1944" y="102"/>
      </p:cViewPr>
      <p:guideLst>
        <p:guide orient="horz" pos="2160"/>
        <p:guide pos="2880"/>
      </p:guideLst>
    </p:cSldViewPr>
  </p:slideViewPr>
  <p:outlineViewPr>
    <p:cViewPr>
      <p:scale>
        <a:sx n="33" d="100"/>
        <a:sy n="33" d="100"/>
      </p:scale>
      <p:origin x="0" y="-26430"/>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78" d="100"/>
          <a:sy n="78" d="100"/>
        </p:scale>
        <p:origin x="-2154" y="-84"/>
      </p:cViewPr>
      <p:guideLst>
        <p:guide orient="horz" pos="3127"/>
        <p:guide pos="210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E:\ArbetsfilerToxregjanuari2016\Unga%20vuxna\l&#228;kemedelsf&#246;rskrivningar%20till%20unga%20vuxna%20(sparad%20automatisk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ArbetsfilerToxregjanuari2016\Unga%20vuxna\l&#228;kemedelsf&#246;rskrivningar%20till%20unga%20vuxna%20(sparad%20automatisk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ArbetsfilerToxregjanuari2016\Unga%20vuxna\l&#228;kemedelsf&#246;rskrivningar%20till%20unga%20vuxna%20(sparad%20automatisk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ArbetsfilerToxregjanuari2016\Unga%20vuxna\l&#228;kemedelsf&#246;rskrivningar%20till%20unga%20vuxna%20(sparad%20automatisk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sv-SE" dirty="0" err="1">
                <a:solidFill>
                  <a:schemeClr val="tx1"/>
                </a:solidFill>
                <a:latin typeface="Arial" panose="020B0604020202020204" pitchFamily="34" charset="0"/>
                <a:cs typeface="Arial" panose="020B0604020202020204" pitchFamily="34" charset="0"/>
              </a:rPr>
              <a:t>Oxicodon</a:t>
            </a:r>
            <a:r>
              <a:rPr lang="sv-SE" dirty="0">
                <a:solidFill>
                  <a:schemeClr val="tx1"/>
                </a:solidFill>
                <a:latin typeface="Arial" panose="020B0604020202020204" pitchFamily="34" charset="0"/>
                <a:cs typeface="Arial" panose="020B0604020202020204" pitchFamily="34" charset="0"/>
              </a:rPr>
              <a:t> </a:t>
            </a:r>
            <a:r>
              <a:rPr lang="sv-SE" dirty="0" err="1">
                <a:solidFill>
                  <a:schemeClr val="tx1"/>
                </a:solidFill>
                <a:latin typeface="Arial" panose="020B0604020202020204" pitchFamily="34" charset="0"/>
                <a:cs typeface="Arial" panose="020B0604020202020204" pitchFamily="34" charset="0"/>
              </a:rPr>
              <a:t>number</a:t>
            </a:r>
            <a:r>
              <a:rPr lang="sv-SE" dirty="0">
                <a:solidFill>
                  <a:schemeClr val="tx1"/>
                </a:solidFill>
                <a:latin typeface="Arial" panose="020B0604020202020204" pitchFamily="34" charset="0"/>
                <a:cs typeface="Arial" panose="020B0604020202020204" pitchFamily="34" charset="0"/>
              </a:rPr>
              <a:t> </a:t>
            </a:r>
            <a:r>
              <a:rPr lang="sv-SE" dirty="0" err="1">
                <a:solidFill>
                  <a:schemeClr val="tx1"/>
                </a:solidFill>
                <a:latin typeface="Arial" panose="020B0604020202020204" pitchFamily="34" charset="0"/>
                <a:cs typeface="Arial" panose="020B0604020202020204" pitchFamily="34" charset="0"/>
              </a:rPr>
              <a:t>of</a:t>
            </a:r>
            <a:r>
              <a:rPr lang="sv-SE" dirty="0">
                <a:solidFill>
                  <a:schemeClr val="tx1"/>
                </a:solidFill>
                <a:latin typeface="Arial" panose="020B0604020202020204" pitchFamily="34" charset="0"/>
                <a:cs typeface="Arial" panose="020B0604020202020204" pitchFamily="34" charset="0"/>
              </a:rPr>
              <a:t> persons</a:t>
            </a:r>
            <a:r>
              <a:rPr lang="sv-SE" baseline="0" dirty="0">
                <a:solidFill>
                  <a:schemeClr val="tx1"/>
                </a:solidFill>
                <a:latin typeface="Arial" panose="020B0604020202020204" pitchFamily="34" charset="0"/>
                <a:cs typeface="Arial" panose="020B0604020202020204" pitchFamily="34" charset="0"/>
              </a:rPr>
              <a:t> </a:t>
            </a:r>
            <a:r>
              <a:rPr lang="sv-SE" dirty="0" err="1">
                <a:solidFill>
                  <a:schemeClr val="tx1"/>
                </a:solidFill>
                <a:latin typeface="Arial" panose="020B0604020202020204" pitchFamily="34" charset="0"/>
                <a:cs typeface="Arial" panose="020B0604020202020204" pitchFamily="34" charset="0"/>
              </a:rPr>
              <a:t>with</a:t>
            </a:r>
            <a:r>
              <a:rPr lang="sv-SE" dirty="0">
                <a:solidFill>
                  <a:schemeClr val="tx1"/>
                </a:solidFill>
                <a:latin typeface="Arial" panose="020B0604020202020204" pitchFamily="34" charset="0"/>
                <a:cs typeface="Arial" panose="020B0604020202020204" pitchFamily="34" charset="0"/>
              </a:rPr>
              <a:t> a </a:t>
            </a:r>
            <a:r>
              <a:rPr lang="sv-SE" dirty="0" err="1">
                <a:solidFill>
                  <a:schemeClr val="tx1"/>
                </a:solidFill>
                <a:latin typeface="Arial" panose="020B0604020202020204" pitchFamily="34" charset="0"/>
                <a:cs typeface="Arial" panose="020B0604020202020204" pitchFamily="34" charset="0"/>
              </a:rPr>
              <a:t>receipt</a:t>
            </a:r>
            <a:r>
              <a:rPr lang="sv-SE" baseline="0" dirty="0">
                <a:solidFill>
                  <a:schemeClr val="tx1"/>
                </a:solidFill>
                <a:latin typeface="Arial" panose="020B0604020202020204" pitchFamily="34" charset="0"/>
                <a:cs typeface="Arial" panose="020B0604020202020204" pitchFamily="34" charset="0"/>
              </a:rPr>
              <a:t>, 15-24 </a:t>
            </a:r>
            <a:r>
              <a:rPr lang="sv-SE" baseline="0" dirty="0" err="1">
                <a:solidFill>
                  <a:schemeClr val="tx1"/>
                </a:solidFill>
                <a:latin typeface="Arial" panose="020B0604020202020204" pitchFamily="34" charset="0"/>
                <a:cs typeface="Arial" panose="020B0604020202020204" pitchFamily="34" charset="0"/>
              </a:rPr>
              <a:t>years</a:t>
            </a:r>
            <a:r>
              <a:rPr lang="sv-SE" baseline="0" dirty="0">
                <a:solidFill>
                  <a:schemeClr val="tx1"/>
                </a:solidFill>
                <a:latin typeface="Arial" panose="020B0604020202020204" pitchFamily="34" charset="0"/>
                <a:cs typeface="Arial" panose="020B0604020202020204" pitchFamily="34" charset="0"/>
              </a:rPr>
              <a:t> old</a:t>
            </a:r>
            <a:endParaRPr lang="sv-SE" dirty="0">
              <a:solidFill>
                <a:schemeClr val="tx1"/>
              </a:solidFill>
              <a:latin typeface="Arial" panose="020B0604020202020204" pitchFamily="34" charset="0"/>
              <a:cs typeface="Arial" panose="020B0604020202020204" pitchFamily="34" charset="0"/>
            </a:endParaRPr>
          </a:p>
        </c:rich>
      </c:tx>
      <c:overlay val="0"/>
      <c:spPr>
        <a:noFill/>
        <a:ln>
          <a:noFill/>
        </a:ln>
        <a:effectLst/>
      </c:spPr>
    </c:title>
    <c:autoTitleDeleted val="0"/>
    <c:plotArea>
      <c:layout/>
      <c:lineChart>
        <c:grouping val="standard"/>
        <c:varyColors val="0"/>
        <c:ser>
          <c:idx val="0"/>
          <c:order val="0"/>
          <c:spPr>
            <a:ln w="28575" cap="rnd">
              <a:solidFill>
                <a:schemeClr val="accent1"/>
              </a:solidFill>
              <a:round/>
            </a:ln>
            <a:effectLst/>
          </c:spPr>
          <c:marker>
            <c:symbol val="none"/>
          </c:marker>
          <c:cat>
            <c:strRef>
              <c:f>Tabell!$F$2:$O$2</c:f>
              <c:strCache>
                <c:ptCount val="10"/>
                <c:pt idx="0">
                  <c:v>2006</c:v>
                </c:pt>
                <c:pt idx="1">
                  <c:v>2007</c:v>
                </c:pt>
                <c:pt idx="2">
                  <c:v>2008</c:v>
                </c:pt>
                <c:pt idx="3">
                  <c:v>2009</c:v>
                </c:pt>
                <c:pt idx="4">
                  <c:v>2010</c:v>
                </c:pt>
                <c:pt idx="5">
                  <c:v>2011</c:v>
                </c:pt>
                <c:pt idx="6">
                  <c:v>2012</c:v>
                </c:pt>
                <c:pt idx="7">
                  <c:v>2013</c:v>
                </c:pt>
                <c:pt idx="8">
                  <c:v>2014</c:v>
                </c:pt>
                <c:pt idx="9">
                  <c:v>2015</c:v>
                </c:pt>
              </c:strCache>
            </c:strRef>
          </c:cat>
          <c:val>
            <c:numRef>
              <c:f>Tabell!$F$5:$O$5</c:f>
              <c:numCache>
                <c:formatCode>#,##0</c:formatCode>
                <c:ptCount val="10"/>
                <c:pt idx="0">
                  <c:v>658</c:v>
                </c:pt>
                <c:pt idx="1">
                  <c:v>983</c:v>
                </c:pt>
                <c:pt idx="2">
                  <c:v>1604</c:v>
                </c:pt>
                <c:pt idx="3">
                  <c:v>2220</c:v>
                </c:pt>
                <c:pt idx="4">
                  <c:v>3432</c:v>
                </c:pt>
                <c:pt idx="5">
                  <c:v>4171</c:v>
                </c:pt>
                <c:pt idx="6">
                  <c:v>5012</c:v>
                </c:pt>
                <c:pt idx="7">
                  <c:v>7081</c:v>
                </c:pt>
                <c:pt idx="8">
                  <c:v>9444</c:v>
                </c:pt>
                <c:pt idx="9">
                  <c:v>11021</c:v>
                </c:pt>
              </c:numCache>
            </c:numRef>
          </c:val>
          <c:smooth val="0"/>
          <c:extLst>
            <c:ext xmlns:c16="http://schemas.microsoft.com/office/drawing/2014/chart" uri="{C3380CC4-5D6E-409C-BE32-E72D297353CC}">
              <c16:uniqueId val="{00000000-16A1-4871-BE93-C36D397ED384}"/>
            </c:ext>
          </c:extLst>
        </c:ser>
        <c:dLbls>
          <c:showLegendKey val="0"/>
          <c:showVal val="0"/>
          <c:showCatName val="0"/>
          <c:showSerName val="0"/>
          <c:showPercent val="0"/>
          <c:showBubbleSize val="0"/>
        </c:dLbls>
        <c:smooth val="0"/>
        <c:axId val="760783408"/>
        <c:axId val="760780664"/>
      </c:lineChart>
      <c:catAx>
        <c:axId val="76078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0664"/>
        <c:crosses val="autoZero"/>
        <c:auto val="1"/>
        <c:lblAlgn val="ctr"/>
        <c:lblOffset val="100"/>
        <c:noMultiLvlLbl val="0"/>
      </c:catAx>
      <c:valAx>
        <c:axId val="760780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3408"/>
        <c:crosses val="autoZero"/>
        <c:crossBetween val="between"/>
      </c:valAx>
      <c:spPr>
        <a:noFill/>
        <a:ln>
          <a:noFill/>
        </a:ln>
        <a:effectLst/>
      </c:spPr>
    </c:plotArea>
    <c:plotVisOnly val="1"/>
    <c:dispBlanksAs val="gap"/>
    <c:showDLblsOverMax val="0"/>
  </c:chart>
  <c:spPr>
    <a:solidFill>
      <a:schemeClr val="accent2">
        <a:lumMod val="60000"/>
        <a:lumOff val="40000"/>
      </a:schemeClr>
    </a:solidFill>
    <a:ln>
      <a:noFill/>
    </a:ln>
    <a:effectLst/>
  </c:spPr>
  <c:txPr>
    <a:bodyPr/>
    <a:lstStyle/>
    <a:p>
      <a:pPr>
        <a:defRPr/>
      </a:pPr>
      <a:endParaRPr lang="sv-S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solidFill>
                  <a:schemeClr val="tx1"/>
                </a:solidFill>
                <a:latin typeface="Arial" panose="020B0604020202020204" pitchFamily="34" charset="0"/>
                <a:cs typeface="Arial" panose="020B0604020202020204" pitchFamily="34" charset="0"/>
              </a:rPr>
              <a:t>ADHD – drugs; </a:t>
            </a:r>
            <a:r>
              <a:rPr lang="sv-SE" sz="1400" b="0" i="0" u="none" strike="noStrike" baseline="0" dirty="0" err="1">
                <a:solidFill>
                  <a:schemeClr val="tx1"/>
                </a:solidFill>
                <a:effectLst/>
              </a:rPr>
              <a:t>number</a:t>
            </a:r>
            <a:r>
              <a:rPr lang="sv-SE" sz="1400" b="0" i="0" u="none" strike="noStrike" baseline="0" dirty="0">
                <a:solidFill>
                  <a:schemeClr val="tx1"/>
                </a:solidFill>
                <a:effectLst/>
              </a:rPr>
              <a:t> </a:t>
            </a:r>
            <a:r>
              <a:rPr lang="sv-SE" sz="1400" b="0" i="0" u="none" strike="noStrike" baseline="0" dirty="0" err="1">
                <a:solidFill>
                  <a:schemeClr val="tx1"/>
                </a:solidFill>
                <a:effectLst/>
              </a:rPr>
              <a:t>of</a:t>
            </a:r>
            <a:r>
              <a:rPr lang="sv-SE" sz="1400" b="0" i="0" u="none" strike="noStrike" baseline="0" dirty="0">
                <a:solidFill>
                  <a:schemeClr val="tx1"/>
                </a:solidFill>
                <a:effectLst/>
              </a:rPr>
              <a:t> persons </a:t>
            </a:r>
            <a:r>
              <a:rPr lang="sv-SE" sz="1400" b="0" i="0" u="none" strike="noStrike" baseline="0" dirty="0" err="1">
                <a:solidFill>
                  <a:schemeClr val="tx1"/>
                </a:solidFill>
                <a:effectLst/>
              </a:rPr>
              <a:t>with</a:t>
            </a:r>
            <a:r>
              <a:rPr lang="sv-SE" sz="1400" b="0" i="0" u="none" strike="noStrike" baseline="0" dirty="0">
                <a:solidFill>
                  <a:schemeClr val="tx1"/>
                </a:solidFill>
                <a:effectLst/>
              </a:rPr>
              <a:t> a </a:t>
            </a:r>
            <a:r>
              <a:rPr lang="sv-SE" sz="1400" b="0" i="0" u="none" strike="noStrike" baseline="0" dirty="0" err="1">
                <a:solidFill>
                  <a:schemeClr val="tx1"/>
                </a:solidFill>
                <a:effectLst/>
              </a:rPr>
              <a:t>receipt</a:t>
            </a:r>
            <a:r>
              <a:rPr lang="sv-SE" sz="1400" b="0" i="0" u="none" strike="noStrike" baseline="0" dirty="0">
                <a:solidFill>
                  <a:schemeClr val="tx1"/>
                </a:solidFill>
                <a:effectLst/>
              </a:rPr>
              <a:t>, 15-24 </a:t>
            </a:r>
            <a:r>
              <a:rPr lang="sv-SE" sz="1400" b="0" i="0" u="none" strike="noStrike" baseline="0" dirty="0" err="1">
                <a:solidFill>
                  <a:schemeClr val="tx1"/>
                </a:solidFill>
                <a:effectLst/>
              </a:rPr>
              <a:t>years</a:t>
            </a:r>
            <a:r>
              <a:rPr lang="sv-SE" sz="1400" b="0" i="0" u="none" strike="noStrike" baseline="0" dirty="0">
                <a:solidFill>
                  <a:schemeClr val="tx1"/>
                </a:solidFill>
                <a:effectLst/>
              </a:rPr>
              <a:t> old</a:t>
            </a:r>
            <a:endParaRPr lang="en-US" dirty="0">
              <a:solidFill>
                <a:schemeClr val="tx1"/>
              </a:solidFill>
              <a:latin typeface="Arial" panose="020B0604020202020204" pitchFamily="34" charset="0"/>
              <a:cs typeface="Arial" panose="020B0604020202020204" pitchFamily="34" charset="0"/>
            </a:endParaRPr>
          </a:p>
        </c:rich>
      </c:tx>
      <c:overlay val="0"/>
      <c:spPr>
        <a:noFill/>
        <a:ln>
          <a:noFill/>
        </a:ln>
        <a:effectLst/>
      </c:spPr>
    </c:title>
    <c:autoTitleDeleted val="0"/>
    <c:plotArea>
      <c:layout/>
      <c:lineChart>
        <c:grouping val="standard"/>
        <c:varyColors val="0"/>
        <c:ser>
          <c:idx val="0"/>
          <c:order val="0"/>
          <c:spPr>
            <a:ln w="28575" cap="rnd">
              <a:solidFill>
                <a:schemeClr val="accent4"/>
              </a:solidFill>
              <a:round/>
            </a:ln>
            <a:effectLst/>
          </c:spPr>
          <c:marker>
            <c:symbol val="none"/>
          </c:marker>
          <c:cat>
            <c:strRef>
              <c:f>Tabell!$F$2:$O$2</c:f>
              <c:strCache>
                <c:ptCount val="10"/>
                <c:pt idx="0">
                  <c:v>2006</c:v>
                </c:pt>
                <c:pt idx="1">
                  <c:v>2007</c:v>
                </c:pt>
                <c:pt idx="2">
                  <c:v>2008</c:v>
                </c:pt>
                <c:pt idx="3">
                  <c:v>2009</c:v>
                </c:pt>
                <c:pt idx="4">
                  <c:v>2010</c:v>
                </c:pt>
                <c:pt idx="5">
                  <c:v>2011</c:v>
                </c:pt>
                <c:pt idx="6">
                  <c:v>2012</c:v>
                </c:pt>
                <c:pt idx="7">
                  <c:v>2013</c:v>
                </c:pt>
                <c:pt idx="8">
                  <c:v>2014</c:v>
                </c:pt>
                <c:pt idx="9">
                  <c:v>2015</c:v>
                </c:pt>
              </c:strCache>
            </c:strRef>
          </c:cat>
          <c:val>
            <c:numRef>
              <c:f>Tabell!$F$14:$O$14</c:f>
              <c:numCache>
                <c:formatCode>#,##0</c:formatCode>
                <c:ptCount val="10"/>
                <c:pt idx="0">
                  <c:v>4920</c:v>
                </c:pt>
                <c:pt idx="1">
                  <c:v>7121</c:v>
                </c:pt>
                <c:pt idx="2">
                  <c:v>9739</c:v>
                </c:pt>
                <c:pt idx="3">
                  <c:v>12897</c:v>
                </c:pt>
                <c:pt idx="4">
                  <c:v>16601</c:v>
                </c:pt>
                <c:pt idx="5">
                  <c:v>20380</c:v>
                </c:pt>
                <c:pt idx="6">
                  <c:v>23175</c:v>
                </c:pt>
                <c:pt idx="7">
                  <c:v>25620</c:v>
                </c:pt>
                <c:pt idx="8">
                  <c:v>28131</c:v>
                </c:pt>
                <c:pt idx="9">
                  <c:v>30717</c:v>
                </c:pt>
              </c:numCache>
            </c:numRef>
          </c:val>
          <c:smooth val="0"/>
          <c:extLst>
            <c:ext xmlns:c16="http://schemas.microsoft.com/office/drawing/2014/chart" uri="{C3380CC4-5D6E-409C-BE32-E72D297353CC}">
              <c16:uniqueId val="{00000000-521D-4E71-984E-53FC8E3199C7}"/>
            </c:ext>
          </c:extLst>
        </c:ser>
        <c:dLbls>
          <c:showLegendKey val="0"/>
          <c:showVal val="0"/>
          <c:showCatName val="0"/>
          <c:showSerName val="0"/>
          <c:showPercent val="0"/>
          <c:showBubbleSize val="0"/>
        </c:dLbls>
        <c:smooth val="0"/>
        <c:axId val="760783800"/>
        <c:axId val="760781056"/>
      </c:lineChart>
      <c:catAx>
        <c:axId val="76078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1056"/>
        <c:crosses val="autoZero"/>
        <c:auto val="1"/>
        <c:lblAlgn val="ctr"/>
        <c:lblOffset val="100"/>
        <c:noMultiLvlLbl val="0"/>
      </c:catAx>
      <c:valAx>
        <c:axId val="7607810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38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solidFill>
                  <a:schemeClr val="tx1"/>
                </a:solidFill>
              </a:rPr>
              <a:t>Neuroleptics </a:t>
            </a:r>
            <a:r>
              <a:rPr lang="sv-SE" sz="1400" b="0" i="0" u="none" strike="noStrike" baseline="0" dirty="0" err="1">
                <a:solidFill>
                  <a:schemeClr val="tx1"/>
                </a:solidFill>
                <a:effectLst/>
              </a:rPr>
              <a:t>number</a:t>
            </a:r>
            <a:r>
              <a:rPr lang="sv-SE" sz="1400" b="0" i="0" u="none" strike="noStrike" baseline="0" dirty="0">
                <a:solidFill>
                  <a:schemeClr val="tx1"/>
                </a:solidFill>
                <a:effectLst/>
              </a:rPr>
              <a:t> </a:t>
            </a:r>
            <a:r>
              <a:rPr lang="sv-SE" sz="1400" b="0" i="0" u="none" strike="noStrike" baseline="0" dirty="0" err="1">
                <a:solidFill>
                  <a:schemeClr val="tx1"/>
                </a:solidFill>
                <a:effectLst/>
              </a:rPr>
              <a:t>of</a:t>
            </a:r>
            <a:r>
              <a:rPr lang="sv-SE" sz="1400" b="0" i="0" u="none" strike="noStrike" baseline="0" dirty="0">
                <a:solidFill>
                  <a:schemeClr val="tx1"/>
                </a:solidFill>
                <a:effectLst/>
              </a:rPr>
              <a:t> persons </a:t>
            </a:r>
            <a:r>
              <a:rPr lang="sv-SE" sz="1400" b="0" i="0" u="none" strike="noStrike" baseline="0" dirty="0" err="1">
                <a:solidFill>
                  <a:schemeClr val="tx1"/>
                </a:solidFill>
                <a:effectLst/>
              </a:rPr>
              <a:t>with</a:t>
            </a:r>
            <a:r>
              <a:rPr lang="sv-SE" sz="1400" b="0" i="0" u="none" strike="noStrike" baseline="0" dirty="0">
                <a:solidFill>
                  <a:schemeClr val="tx1"/>
                </a:solidFill>
                <a:effectLst/>
              </a:rPr>
              <a:t> a </a:t>
            </a:r>
            <a:r>
              <a:rPr lang="sv-SE" sz="1400" b="0" i="0" u="none" strike="noStrike" baseline="0" dirty="0" err="1">
                <a:solidFill>
                  <a:schemeClr val="tx1"/>
                </a:solidFill>
                <a:effectLst/>
              </a:rPr>
              <a:t>receipt</a:t>
            </a:r>
            <a:r>
              <a:rPr lang="sv-SE" sz="1400" b="0" i="0" u="none" strike="noStrike" baseline="0" dirty="0">
                <a:solidFill>
                  <a:schemeClr val="tx1"/>
                </a:solidFill>
                <a:effectLst/>
              </a:rPr>
              <a:t>, 15-24 </a:t>
            </a:r>
            <a:r>
              <a:rPr lang="sv-SE" sz="1400" b="0" i="0" u="none" strike="noStrike" baseline="0" dirty="0" err="1">
                <a:solidFill>
                  <a:schemeClr val="tx1"/>
                </a:solidFill>
                <a:effectLst/>
              </a:rPr>
              <a:t>years</a:t>
            </a:r>
            <a:r>
              <a:rPr lang="sv-SE" sz="1400" b="0" i="0" u="none" strike="noStrike" baseline="0" dirty="0">
                <a:solidFill>
                  <a:schemeClr val="tx1"/>
                </a:solidFill>
                <a:effectLst/>
              </a:rPr>
              <a:t> old</a:t>
            </a:r>
            <a:endParaRPr lang="en-US" dirty="0">
              <a:solidFill>
                <a:schemeClr val="tx1"/>
              </a:solidFill>
            </a:endParaRPr>
          </a:p>
        </c:rich>
      </c:tx>
      <c:overlay val="0"/>
      <c:spPr>
        <a:noFill/>
        <a:ln>
          <a:noFill/>
        </a:ln>
        <a:effectLst/>
      </c:spPr>
    </c:title>
    <c:autoTitleDeleted val="0"/>
    <c:plotArea>
      <c:layout/>
      <c:lineChart>
        <c:grouping val="standard"/>
        <c:varyColors val="0"/>
        <c:ser>
          <c:idx val="0"/>
          <c:order val="0"/>
          <c:spPr>
            <a:ln w="28575" cap="rnd">
              <a:solidFill>
                <a:schemeClr val="accent2"/>
              </a:solidFill>
              <a:round/>
            </a:ln>
            <a:effectLst/>
          </c:spPr>
          <c:marker>
            <c:symbol val="none"/>
          </c:marker>
          <c:cat>
            <c:strRef>
              <c:f>Tabell!$F$2:$O$2</c:f>
              <c:strCache>
                <c:ptCount val="10"/>
                <c:pt idx="0">
                  <c:v>2006</c:v>
                </c:pt>
                <c:pt idx="1">
                  <c:v>2007</c:v>
                </c:pt>
                <c:pt idx="2">
                  <c:v>2008</c:v>
                </c:pt>
                <c:pt idx="3">
                  <c:v>2009</c:v>
                </c:pt>
                <c:pt idx="4">
                  <c:v>2010</c:v>
                </c:pt>
                <c:pt idx="5">
                  <c:v>2011</c:v>
                </c:pt>
                <c:pt idx="6">
                  <c:v>2012</c:v>
                </c:pt>
                <c:pt idx="7">
                  <c:v>2013</c:v>
                </c:pt>
                <c:pt idx="8">
                  <c:v>2014</c:v>
                </c:pt>
                <c:pt idx="9">
                  <c:v>2015</c:v>
                </c:pt>
              </c:strCache>
            </c:strRef>
          </c:cat>
          <c:val>
            <c:numRef>
              <c:f>Tabell!$F$12:$O$12</c:f>
              <c:numCache>
                <c:formatCode>#,##0</c:formatCode>
                <c:ptCount val="10"/>
                <c:pt idx="0">
                  <c:v>6484</c:v>
                </c:pt>
                <c:pt idx="1">
                  <c:v>6309</c:v>
                </c:pt>
                <c:pt idx="2">
                  <c:v>6950</c:v>
                </c:pt>
                <c:pt idx="3">
                  <c:v>7482</c:v>
                </c:pt>
                <c:pt idx="4">
                  <c:v>8268</c:v>
                </c:pt>
                <c:pt idx="5">
                  <c:v>8846</c:v>
                </c:pt>
                <c:pt idx="6">
                  <c:v>9392</c:v>
                </c:pt>
                <c:pt idx="7">
                  <c:v>10141</c:v>
                </c:pt>
                <c:pt idx="8">
                  <c:v>10912</c:v>
                </c:pt>
                <c:pt idx="9">
                  <c:v>11387</c:v>
                </c:pt>
              </c:numCache>
            </c:numRef>
          </c:val>
          <c:smooth val="0"/>
          <c:extLst>
            <c:ext xmlns:c16="http://schemas.microsoft.com/office/drawing/2014/chart" uri="{C3380CC4-5D6E-409C-BE32-E72D297353CC}">
              <c16:uniqueId val="{00000000-BAA6-4E73-9BF0-912D8DEFD959}"/>
            </c:ext>
          </c:extLst>
        </c:ser>
        <c:dLbls>
          <c:showLegendKey val="0"/>
          <c:showVal val="0"/>
          <c:showCatName val="0"/>
          <c:showSerName val="0"/>
          <c:showPercent val="0"/>
          <c:showBubbleSize val="0"/>
        </c:dLbls>
        <c:smooth val="0"/>
        <c:axId val="760781840"/>
        <c:axId val="760787720"/>
      </c:lineChart>
      <c:catAx>
        <c:axId val="760781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7720"/>
        <c:crosses val="autoZero"/>
        <c:auto val="1"/>
        <c:lblAlgn val="ctr"/>
        <c:lblOffset val="100"/>
        <c:noMultiLvlLbl val="0"/>
      </c:catAx>
      <c:valAx>
        <c:axId val="760787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184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Arial" panose="020B0604020202020204" pitchFamily="34" charset="0"/>
                <a:ea typeface="+mn-ea"/>
                <a:cs typeface="Arial" panose="020B0604020202020204" pitchFamily="34" charset="0"/>
              </a:defRPr>
            </a:pPr>
            <a:r>
              <a:rPr lang="en-US" dirty="0" err="1">
                <a:solidFill>
                  <a:schemeClr val="tx1"/>
                </a:solidFill>
                <a:latin typeface="Arial" panose="020B0604020202020204" pitchFamily="34" charset="0"/>
                <a:cs typeface="Arial" panose="020B0604020202020204" pitchFamily="34" charset="0"/>
              </a:rPr>
              <a:t>Antidepressive</a:t>
            </a:r>
            <a:r>
              <a:rPr lang="en-US" baseline="0" dirty="0">
                <a:solidFill>
                  <a:schemeClr val="tx1"/>
                </a:solidFill>
                <a:latin typeface="Arial" panose="020B0604020202020204" pitchFamily="34" charset="0"/>
                <a:cs typeface="Arial" panose="020B0604020202020204" pitchFamily="34" charset="0"/>
              </a:rPr>
              <a:t> agents; </a:t>
            </a:r>
            <a:r>
              <a:rPr lang="sv-SE" sz="1400" b="0" i="0" u="none" strike="noStrike" baseline="0" dirty="0" err="1">
                <a:effectLst/>
              </a:rPr>
              <a:t>number</a:t>
            </a:r>
            <a:r>
              <a:rPr lang="sv-SE" sz="1400" b="0" i="0" u="none" strike="noStrike" baseline="0" dirty="0">
                <a:effectLst/>
              </a:rPr>
              <a:t> </a:t>
            </a:r>
            <a:r>
              <a:rPr lang="sv-SE" sz="1400" b="0" i="0" u="none" strike="noStrike" baseline="0" dirty="0" err="1">
                <a:effectLst/>
              </a:rPr>
              <a:t>of</a:t>
            </a:r>
            <a:r>
              <a:rPr lang="sv-SE" sz="1400" b="0" i="0" u="none" strike="noStrike" baseline="0" dirty="0">
                <a:effectLst/>
              </a:rPr>
              <a:t> persons </a:t>
            </a:r>
            <a:r>
              <a:rPr lang="sv-SE" sz="1400" b="0" i="0" u="none" strike="noStrike" baseline="0" dirty="0" err="1">
                <a:effectLst/>
              </a:rPr>
              <a:t>with</a:t>
            </a:r>
            <a:r>
              <a:rPr lang="sv-SE" sz="1400" b="0" i="0" u="none" strike="noStrike" baseline="0" dirty="0">
                <a:effectLst/>
              </a:rPr>
              <a:t> a </a:t>
            </a:r>
            <a:r>
              <a:rPr lang="sv-SE" sz="1400" b="0" i="0" u="none" strike="noStrike" baseline="0" dirty="0" err="1">
                <a:effectLst/>
              </a:rPr>
              <a:t>receipt</a:t>
            </a:r>
            <a:r>
              <a:rPr lang="sv-SE" sz="1400" b="0" i="0" u="none" strike="noStrike" baseline="0" dirty="0">
                <a:effectLst/>
              </a:rPr>
              <a:t>, 15-24 </a:t>
            </a:r>
            <a:r>
              <a:rPr lang="sv-SE" sz="1400" b="0" i="0" u="none" strike="noStrike" baseline="0" dirty="0" err="1">
                <a:effectLst/>
              </a:rPr>
              <a:t>years</a:t>
            </a:r>
            <a:r>
              <a:rPr lang="sv-SE" sz="1400" b="0" i="0" u="none" strike="noStrike" baseline="0" dirty="0">
                <a:effectLst/>
              </a:rPr>
              <a:t> old</a:t>
            </a:r>
            <a:endParaRPr lang="en-US" dirty="0">
              <a:solidFill>
                <a:schemeClr val="tx1"/>
              </a:solidFill>
              <a:latin typeface="Arial" panose="020B0604020202020204" pitchFamily="34" charset="0"/>
              <a:cs typeface="Arial" panose="020B0604020202020204" pitchFamily="34" charset="0"/>
            </a:endParaRPr>
          </a:p>
        </c:rich>
      </c:tx>
      <c:overlay val="0"/>
      <c:spPr>
        <a:noFill/>
        <a:ln>
          <a:noFill/>
        </a:ln>
        <a:effectLst/>
      </c:spPr>
    </c:title>
    <c:autoTitleDeleted val="0"/>
    <c:plotArea>
      <c:layout/>
      <c:lineChart>
        <c:grouping val="standard"/>
        <c:varyColors val="0"/>
        <c:ser>
          <c:idx val="0"/>
          <c:order val="0"/>
          <c:spPr>
            <a:ln w="28575" cap="rnd">
              <a:solidFill>
                <a:srgbClr val="FF0000"/>
              </a:solidFill>
              <a:round/>
            </a:ln>
            <a:effectLst/>
          </c:spPr>
          <c:marker>
            <c:symbol val="none"/>
          </c:marker>
          <c:cat>
            <c:strRef>
              <c:f>Tabell!$F$2:$O$2</c:f>
              <c:strCache>
                <c:ptCount val="10"/>
                <c:pt idx="0">
                  <c:v>2006</c:v>
                </c:pt>
                <c:pt idx="1">
                  <c:v>2007</c:v>
                </c:pt>
                <c:pt idx="2">
                  <c:v>2008</c:v>
                </c:pt>
                <c:pt idx="3">
                  <c:v>2009</c:v>
                </c:pt>
                <c:pt idx="4">
                  <c:v>2010</c:v>
                </c:pt>
                <c:pt idx="5">
                  <c:v>2011</c:v>
                </c:pt>
                <c:pt idx="6">
                  <c:v>2012</c:v>
                </c:pt>
                <c:pt idx="7">
                  <c:v>2013</c:v>
                </c:pt>
                <c:pt idx="8">
                  <c:v>2014</c:v>
                </c:pt>
                <c:pt idx="9">
                  <c:v>2015</c:v>
                </c:pt>
              </c:strCache>
            </c:strRef>
          </c:cat>
          <c:val>
            <c:numRef>
              <c:f>Tabell!$F$13:$O$13</c:f>
              <c:numCache>
                <c:formatCode>#,##0</c:formatCode>
                <c:ptCount val="10"/>
                <c:pt idx="0">
                  <c:v>34834</c:v>
                </c:pt>
                <c:pt idx="1">
                  <c:v>37683</c:v>
                </c:pt>
                <c:pt idx="2">
                  <c:v>39689</c:v>
                </c:pt>
                <c:pt idx="3">
                  <c:v>41913</c:v>
                </c:pt>
                <c:pt idx="4">
                  <c:v>44554</c:v>
                </c:pt>
                <c:pt idx="5">
                  <c:v>48382</c:v>
                </c:pt>
                <c:pt idx="6">
                  <c:v>52085</c:v>
                </c:pt>
                <c:pt idx="7">
                  <c:v>55878</c:v>
                </c:pt>
                <c:pt idx="8">
                  <c:v>59557</c:v>
                </c:pt>
                <c:pt idx="9">
                  <c:v>63524</c:v>
                </c:pt>
              </c:numCache>
            </c:numRef>
          </c:val>
          <c:smooth val="0"/>
          <c:extLst>
            <c:ext xmlns:c16="http://schemas.microsoft.com/office/drawing/2014/chart" uri="{C3380CC4-5D6E-409C-BE32-E72D297353CC}">
              <c16:uniqueId val="{00000000-2BB9-48CE-9532-D8DC44A426E3}"/>
            </c:ext>
          </c:extLst>
        </c:ser>
        <c:dLbls>
          <c:showLegendKey val="0"/>
          <c:showVal val="0"/>
          <c:showCatName val="0"/>
          <c:showSerName val="0"/>
          <c:showPercent val="0"/>
          <c:showBubbleSize val="0"/>
        </c:dLbls>
        <c:smooth val="0"/>
        <c:axId val="760782624"/>
        <c:axId val="760784976"/>
      </c:lineChart>
      <c:catAx>
        <c:axId val="76078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4976"/>
        <c:crosses val="autoZero"/>
        <c:auto val="1"/>
        <c:lblAlgn val="ctr"/>
        <c:lblOffset val="100"/>
        <c:noMultiLvlLbl val="0"/>
      </c:catAx>
      <c:valAx>
        <c:axId val="760784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crossAx val="7607826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sv-SE"/>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pPr>
              <a:defRPr/>
            </a:pPr>
            <a:endParaRPr lang="sv-SE"/>
          </a:p>
        </p:txBody>
      </p:sp>
      <p:sp>
        <p:nvSpPr>
          <p:cNvPr id="77827" name="Rectangle 3"/>
          <p:cNvSpPr>
            <a:spLocks noGrp="1" noChangeArrowheads="1"/>
          </p:cNvSpPr>
          <p:nvPr>
            <p:ph type="dt" sz="quarter" idx="1"/>
          </p:nvPr>
        </p:nvSpPr>
        <p:spPr bwMode="auto">
          <a:xfrm>
            <a:off x="377825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sv-SE"/>
          </a:p>
        </p:txBody>
      </p:sp>
      <p:sp>
        <p:nvSpPr>
          <p:cNvPr id="77828" name="Rectangle 4"/>
          <p:cNvSpPr>
            <a:spLocks noGrp="1" noChangeArrowheads="1"/>
          </p:cNvSpPr>
          <p:nvPr>
            <p:ph type="ftr" sz="quarter" idx="2"/>
          </p:nvPr>
        </p:nvSpPr>
        <p:spPr bwMode="auto">
          <a:xfrm>
            <a:off x="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pPr>
              <a:defRPr/>
            </a:pPr>
            <a:endParaRPr lang="sv-SE"/>
          </a:p>
        </p:txBody>
      </p:sp>
      <p:sp>
        <p:nvSpPr>
          <p:cNvPr id="77829" name="Rectangle 5"/>
          <p:cNvSpPr>
            <a:spLocks noGrp="1" noChangeArrowheads="1"/>
          </p:cNvSpPr>
          <p:nvPr>
            <p:ph type="sldNum" sz="quarter" idx="3"/>
          </p:nvPr>
        </p:nvSpPr>
        <p:spPr bwMode="auto">
          <a:xfrm>
            <a:off x="377825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pPr>
              <a:defRPr/>
            </a:pPr>
            <a:fld id="{9E765FE6-A4FC-48F6-BC64-9E168769DCAF}" type="slidenum">
              <a:rPr lang="sv-SE"/>
              <a:pPr>
                <a:defRPr/>
              </a:pPr>
              <a:t>‹#›</a:t>
            </a:fld>
            <a:endParaRPr lang="sv-SE"/>
          </a:p>
        </p:txBody>
      </p:sp>
    </p:spTree>
    <p:extLst>
      <p:ext uri="{BB962C8B-B14F-4D97-AF65-F5344CB8AC3E}">
        <p14:creationId xmlns:p14="http://schemas.microsoft.com/office/powerpoint/2010/main" val="22649861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0" y="0"/>
            <a:ext cx="28956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sv-SE"/>
          </a:p>
        </p:txBody>
      </p:sp>
      <p:sp>
        <p:nvSpPr>
          <p:cNvPr id="99331" name="Rectangle 3"/>
          <p:cNvSpPr>
            <a:spLocks noGrp="1" noChangeArrowheads="1"/>
          </p:cNvSpPr>
          <p:nvPr>
            <p:ph type="dt" idx="1"/>
          </p:nvPr>
        </p:nvSpPr>
        <p:spPr bwMode="auto">
          <a:xfrm>
            <a:off x="3810000" y="0"/>
            <a:ext cx="28956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sv-SE"/>
          </a:p>
        </p:txBody>
      </p:sp>
      <p:sp>
        <p:nvSpPr>
          <p:cNvPr id="74756" name="Rectangle 4"/>
          <p:cNvSpPr>
            <a:spLocks noGrp="1" noRot="1" noChangeAspect="1" noChangeArrowheads="1" noTextEdit="1"/>
          </p:cNvSpPr>
          <p:nvPr>
            <p:ph type="sldImg" idx="2"/>
          </p:nvPr>
        </p:nvSpPr>
        <p:spPr bwMode="auto">
          <a:xfrm>
            <a:off x="908050" y="765175"/>
            <a:ext cx="4891088" cy="3668713"/>
          </a:xfrm>
          <a:prstGeom prst="rect">
            <a:avLst/>
          </a:prstGeom>
          <a:noFill/>
          <a:ln w="9525">
            <a:solidFill>
              <a:srgbClr val="000000"/>
            </a:solidFill>
            <a:miter lim="800000"/>
            <a:headEnd/>
            <a:tailEnd/>
          </a:ln>
          <a:effectLst/>
        </p:spPr>
      </p:sp>
      <p:sp>
        <p:nvSpPr>
          <p:cNvPr id="99333" name="Rectangle 5"/>
          <p:cNvSpPr>
            <a:spLocks noGrp="1" noChangeArrowheads="1"/>
          </p:cNvSpPr>
          <p:nvPr>
            <p:ph type="body" sz="quarter" idx="3"/>
          </p:nvPr>
        </p:nvSpPr>
        <p:spPr bwMode="auto">
          <a:xfrm>
            <a:off x="914400" y="4740275"/>
            <a:ext cx="4876800"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99334" name="Rectangle 6"/>
          <p:cNvSpPr>
            <a:spLocks noGrp="1" noChangeArrowheads="1"/>
          </p:cNvSpPr>
          <p:nvPr>
            <p:ph type="ftr" sz="quarter" idx="4"/>
          </p:nvPr>
        </p:nvSpPr>
        <p:spPr bwMode="auto">
          <a:xfrm>
            <a:off x="0" y="9402763"/>
            <a:ext cx="28956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sv-SE"/>
          </a:p>
        </p:txBody>
      </p:sp>
      <p:sp>
        <p:nvSpPr>
          <p:cNvPr id="99335" name="Rectangle 7"/>
          <p:cNvSpPr>
            <a:spLocks noGrp="1" noChangeArrowheads="1"/>
          </p:cNvSpPr>
          <p:nvPr>
            <p:ph type="sldNum" sz="quarter" idx="5"/>
          </p:nvPr>
        </p:nvSpPr>
        <p:spPr bwMode="auto">
          <a:xfrm>
            <a:off x="3810000" y="9402763"/>
            <a:ext cx="28956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AD3C9C97-C4EF-46B2-8B01-D6460A9D300D}" type="slidenum">
              <a:rPr lang="sv-SE"/>
              <a:pPr>
                <a:defRPr/>
              </a:pPr>
              <a:t>‹#›</a:t>
            </a:fld>
            <a:endParaRPr lang="sv-SE"/>
          </a:p>
        </p:txBody>
      </p:sp>
    </p:spTree>
    <p:extLst>
      <p:ext uri="{BB962C8B-B14F-4D97-AF65-F5344CB8AC3E}">
        <p14:creationId xmlns:p14="http://schemas.microsoft.com/office/powerpoint/2010/main" val="22332590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9D87498A-D640-490D-ABC5-256D305D8C85}" type="slidenum">
              <a:rPr lang="sv-SE"/>
              <a:pPr/>
              <a:t>1</a:t>
            </a:fld>
            <a:endParaRPr lang="sv-SE"/>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2708164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3FEE4342-2DDA-4475-66FA-50657B97727F}"/>
              </a:ext>
            </a:extLst>
          </p:cNvPr>
          <p:cNvSpPr>
            <a:spLocks noGrp="1" noRot="1" noChangeAspect="1" noChangeArrowheads="1" noTextEdit="1"/>
          </p:cNvSpPr>
          <p:nvPr>
            <p:ph type="sldImg"/>
          </p:nvPr>
        </p:nvSpPr>
        <p:spPr>
          <a:ln/>
        </p:spPr>
      </p:sp>
      <p:sp>
        <p:nvSpPr>
          <p:cNvPr id="35842" name="Rectangle 3">
            <a:extLst>
              <a:ext uri="{FF2B5EF4-FFF2-40B4-BE49-F238E27FC236}">
                <a16:creationId xmlns:a16="http://schemas.microsoft.com/office/drawing/2014/main" id="{98114F83-FD81-DF49-CEE4-CB2922C6030A}"/>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a:defRPr/>
            </a:pPr>
            <a:fld id="{AD3C9C97-C4EF-46B2-8B01-D6460A9D300D}" type="slidenum">
              <a:rPr lang="sv-SE" smtClean="0"/>
              <a:pPr>
                <a:defRPr/>
              </a:pPr>
              <a:t>69</a:t>
            </a:fld>
            <a:endParaRPr lang="sv-SE"/>
          </a:p>
        </p:txBody>
      </p:sp>
    </p:spTree>
    <p:extLst>
      <p:ext uri="{BB962C8B-B14F-4D97-AF65-F5344CB8AC3E}">
        <p14:creationId xmlns:p14="http://schemas.microsoft.com/office/powerpoint/2010/main" val="2967126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0FAF9249-CBAC-4999-A829-CB9183856069}" type="slidenum">
              <a:rPr lang="sv-SE" smtClean="0"/>
              <a:pPr>
                <a:defRPr/>
              </a:pPr>
              <a:t>‹#›</a:t>
            </a:fld>
            <a:endParaRPr lang="sv-SE"/>
          </a:p>
        </p:txBody>
      </p:sp>
    </p:spTree>
    <p:extLst>
      <p:ext uri="{BB962C8B-B14F-4D97-AF65-F5344CB8AC3E}">
        <p14:creationId xmlns:p14="http://schemas.microsoft.com/office/powerpoint/2010/main" val="3999744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Klicka här för att ändra format</a:t>
            </a:r>
          </a:p>
        </p:txBody>
      </p:sp>
      <p:sp>
        <p:nvSpPr>
          <p:cNvPr id="3" name="Platshållare för innehåll 2"/>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6E2F47BF-39AE-4FFF-AB42-C483297E5F55}" type="slidenum">
              <a:rPr lang="sv-SE" smtClean="0"/>
              <a:pPr>
                <a:defRPr/>
              </a:pPr>
              <a:t>‹#›</a:t>
            </a:fld>
            <a:endParaRPr lang="sv-SE"/>
          </a:p>
        </p:txBody>
      </p:sp>
    </p:spTree>
    <p:extLst>
      <p:ext uri="{BB962C8B-B14F-4D97-AF65-F5344CB8AC3E}">
        <p14:creationId xmlns:p14="http://schemas.microsoft.com/office/powerpoint/2010/main" val="1466324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F85F5C0C-A14A-4831-A1FB-02F06B2B9E64}" type="slidenum">
              <a:rPr lang="sv-SE" smtClean="0"/>
              <a:pPr>
                <a:defRPr/>
              </a:pPr>
              <a:t>‹#›</a:t>
            </a:fld>
            <a:endParaRPr lang="sv-SE"/>
          </a:p>
        </p:txBody>
      </p:sp>
    </p:spTree>
    <p:extLst>
      <p:ext uri="{BB962C8B-B14F-4D97-AF65-F5344CB8AC3E}">
        <p14:creationId xmlns:p14="http://schemas.microsoft.com/office/powerpoint/2010/main" val="3366264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3C5E7E75-6457-4EB8-A516-506A0ED5DBF3}" type="slidenum">
              <a:rPr lang="sv-SE" smtClean="0"/>
              <a:pPr>
                <a:defRPr/>
              </a:pPr>
              <a:t>‹#›</a:t>
            </a:fld>
            <a:endParaRPr lang="sv-SE"/>
          </a:p>
        </p:txBody>
      </p:sp>
    </p:spTree>
    <p:extLst>
      <p:ext uri="{BB962C8B-B14F-4D97-AF65-F5344CB8AC3E}">
        <p14:creationId xmlns:p14="http://schemas.microsoft.com/office/powerpoint/2010/main" val="3551160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pPr>
              <a:defRPr/>
            </a:pPr>
            <a:endParaRPr lang="sv-SE"/>
          </a:p>
        </p:txBody>
      </p:sp>
      <p:sp>
        <p:nvSpPr>
          <p:cNvPr id="8" name="Platshållare för sidfot 7"/>
          <p:cNvSpPr>
            <a:spLocks noGrp="1"/>
          </p:cNvSpPr>
          <p:nvPr>
            <p:ph type="ftr" sz="quarter" idx="11"/>
          </p:nvPr>
        </p:nvSpPr>
        <p:spPr/>
        <p:txBody>
          <a:bodyPr/>
          <a:lstStyle/>
          <a:p>
            <a:pPr>
              <a:defRPr/>
            </a:pPr>
            <a:endParaRPr lang="sv-SE"/>
          </a:p>
        </p:txBody>
      </p:sp>
      <p:sp>
        <p:nvSpPr>
          <p:cNvPr id="9" name="Platshållare för bildnummer 8"/>
          <p:cNvSpPr>
            <a:spLocks noGrp="1"/>
          </p:cNvSpPr>
          <p:nvPr>
            <p:ph type="sldNum" sz="quarter" idx="12"/>
          </p:nvPr>
        </p:nvSpPr>
        <p:spPr/>
        <p:txBody>
          <a:bodyPr/>
          <a:lstStyle/>
          <a:p>
            <a:pPr>
              <a:defRPr/>
            </a:pPr>
            <a:fld id="{98A7BDFA-57F6-4279-9150-B991DE4B31DE}" type="slidenum">
              <a:rPr lang="sv-SE" smtClean="0"/>
              <a:pPr>
                <a:defRPr/>
              </a:pPr>
              <a:t>‹#›</a:t>
            </a:fld>
            <a:endParaRPr lang="sv-SE"/>
          </a:p>
        </p:txBody>
      </p:sp>
    </p:spTree>
    <p:extLst>
      <p:ext uri="{BB962C8B-B14F-4D97-AF65-F5344CB8AC3E}">
        <p14:creationId xmlns:p14="http://schemas.microsoft.com/office/powerpoint/2010/main" val="3477387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pPr>
              <a:defRPr/>
            </a:pPr>
            <a:endParaRPr lang="sv-SE"/>
          </a:p>
        </p:txBody>
      </p:sp>
      <p:sp>
        <p:nvSpPr>
          <p:cNvPr id="4" name="Platshållare för sidfot 3"/>
          <p:cNvSpPr>
            <a:spLocks noGrp="1"/>
          </p:cNvSpPr>
          <p:nvPr>
            <p:ph type="ftr" sz="quarter" idx="11"/>
          </p:nvPr>
        </p:nvSpPr>
        <p:spPr/>
        <p:txBody>
          <a:bodyPr/>
          <a:lstStyle/>
          <a:p>
            <a:pPr>
              <a:defRPr/>
            </a:pPr>
            <a:endParaRPr lang="sv-SE"/>
          </a:p>
        </p:txBody>
      </p:sp>
      <p:sp>
        <p:nvSpPr>
          <p:cNvPr id="5" name="Platshållare för bildnummer 4"/>
          <p:cNvSpPr>
            <a:spLocks noGrp="1"/>
          </p:cNvSpPr>
          <p:nvPr>
            <p:ph type="sldNum" sz="quarter" idx="12"/>
          </p:nvPr>
        </p:nvSpPr>
        <p:spPr/>
        <p:txBody>
          <a:bodyPr/>
          <a:lstStyle/>
          <a:p>
            <a:pPr>
              <a:defRPr/>
            </a:pPr>
            <a:fld id="{12C0C2F3-9B68-4951-86D6-5D3D6452BE58}" type="slidenum">
              <a:rPr lang="sv-SE" smtClean="0"/>
              <a:pPr>
                <a:defRPr/>
              </a:pPr>
              <a:t>‹#›</a:t>
            </a:fld>
            <a:endParaRPr lang="sv-SE"/>
          </a:p>
        </p:txBody>
      </p:sp>
    </p:spTree>
    <p:extLst>
      <p:ext uri="{BB962C8B-B14F-4D97-AF65-F5344CB8AC3E}">
        <p14:creationId xmlns:p14="http://schemas.microsoft.com/office/powerpoint/2010/main" val="300112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pPr>
              <a:defRPr/>
            </a:pPr>
            <a:endParaRPr lang="sv-SE"/>
          </a:p>
        </p:txBody>
      </p:sp>
      <p:sp>
        <p:nvSpPr>
          <p:cNvPr id="3" name="Platshållare för sidfot 2"/>
          <p:cNvSpPr>
            <a:spLocks noGrp="1"/>
          </p:cNvSpPr>
          <p:nvPr>
            <p:ph type="ftr" sz="quarter" idx="11"/>
          </p:nvPr>
        </p:nvSpPr>
        <p:spPr/>
        <p:txBody>
          <a:bodyPr/>
          <a:lstStyle/>
          <a:p>
            <a:pPr>
              <a:defRPr/>
            </a:pPr>
            <a:endParaRPr lang="sv-SE"/>
          </a:p>
        </p:txBody>
      </p:sp>
      <p:sp>
        <p:nvSpPr>
          <p:cNvPr id="4" name="Platshållare för bildnummer 3"/>
          <p:cNvSpPr>
            <a:spLocks noGrp="1"/>
          </p:cNvSpPr>
          <p:nvPr>
            <p:ph type="sldNum" sz="quarter" idx="12"/>
          </p:nvPr>
        </p:nvSpPr>
        <p:spPr/>
        <p:txBody>
          <a:bodyPr/>
          <a:lstStyle/>
          <a:p>
            <a:pPr>
              <a:defRPr/>
            </a:pPr>
            <a:fld id="{D530277B-2EDC-48BF-9A71-6E7312EF09F7}" type="slidenum">
              <a:rPr lang="sv-SE" smtClean="0"/>
              <a:pPr>
                <a:defRPr/>
              </a:pPr>
              <a:t>‹#›</a:t>
            </a:fld>
            <a:endParaRPr lang="sv-SE"/>
          </a:p>
        </p:txBody>
      </p:sp>
    </p:spTree>
    <p:extLst>
      <p:ext uri="{BB962C8B-B14F-4D97-AF65-F5344CB8AC3E}">
        <p14:creationId xmlns:p14="http://schemas.microsoft.com/office/powerpoint/2010/main" val="348830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2D12BC30-897E-401C-9289-9D2C08FBC428}" type="slidenum">
              <a:rPr lang="sv-SE" smtClean="0"/>
              <a:pPr>
                <a:defRPr/>
              </a:pPr>
              <a:t>‹#›</a:t>
            </a:fld>
            <a:endParaRPr lang="sv-SE"/>
          </a:p>
        </p:txBody>
      </p:sp>
    </p:spTree>
    <p:extLst>
      <p:ext uri="{BB962C8B-B14F-4D97-AF65-F5344CB8AC3E}">
        <p14:creationId xmlns:p14="http://schemas.microsoft.com/office/powerpoint/2010/main" val="793606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06C4ABFD-E580-42D6-B998-034251A2F487}" type="slidenum">
              <a:rPr lang="sv-SE" smtClean="0"/>
              <a:pPr>
                <a:defRPr/>
              </a:pPr>
              <a:t>‹#›</a:t>
            </a:fld>
            <a:endParaRPr lang="sv-SE"/>
          </a:p>
        </p:txBody>
      </p:sp>
    </p:spTree>
    <p:extLst>
      <p:ext uri="{BB962C8B-B14F-4D97-AF65-F5344CB8AC3E}">
        <p14:creationId xmlns:p14="http://schemas.microsoft.com/office/powerpoint/2010/main" val="464379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416D5583-5FBE-43F7-B9A7-A14947A696C8}" type="slidenum">
              <a:rPr lang="sv-SE" smtClean="0"/>
              <a:pPr>
                <a:defRPr/>
              </a:pPr>
              <a:t>‹#›</a:t>
            </a:fld>
            <a:endParaRPr lang="sv-SE"/>
          </a:p>
        </p:txBody>
      </p:sp>
    </p:spTree>
    <p:extLst>
      <p:ext uri="{BB962C8B-B14F-4D97-AF65-F5344CB8AC3E}">
        <p14:creationId xmlns:p14="http://schemas.microsoft.com/office/powerpoint/2010/main" val="3186687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EB2A7435-7089-44F3-9296-D9985A4E8FB9}" type="slidenum">
              <a:rPr lang="sv-SE" smtClean="0"/>
              <a:pPr>
                <a:defRPr/>
              </a:pPr>
              <a:t>‹#›</a:t>
            </a:fld>
            <a:endParaRPr lang="sv-SE"/>
          </a:p>
        </p:txBody>
      </p:sp>
    </p:spTree>
    <p:extLst>
      <p:ext uri="{BB962C8B-B14F-4D97-AF65-F5344CB8AC3E}">
        <p14:creationId xmlns:p14="http://schemas.microsoft.com/office/powerpoint/2010/main" val="880530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extBox 1"/>
          <p:cNvSpPr txBox="1"/>
          <p:nvPr userDrawn="1"/>
        </p:nvSpPr>
        <p:spPr>
          <a:xfrm>
            <a:off x="152400" y="6477000"/>
            <a:ext cx="1135247" cy="246221"/>
          </a:xfrm>
          <a:prstGeom prst="rect">
            <a:avLst/>
          </a:prstGeom>
          <a:noFill/>
        </p:spPr>
        <p:txBody>
          <a:bodyPr wrap="none" rtlCol="0">
            <a:spAutoFit/>
          </a:bodyPr>
          <a:lstStyle/>
          <a:p>
            <a:r>
              <a:rPr lang="en-US" sz="1000" dirty="0"/>
              <a:t>Copyrights apply</a:t>
            </a:r>
          </a:p>
        </p:txBody>
      </p:sp>
    </p:spTree>
    <p:extLst>
      <p:ext uri="{BB962C8B-B14F-4D97-AF65-F5344CB8AC3E}">
        <p14:creationId xmlns:p14="http://schemas.microsoft.com/office/powerpoint/2010/main" val="1654078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5C03026-2539-4BD9-B0B6-81A2C06EB6AC}" type="slidenum">
              <a:rPr lang="sv-SE" smtClean="0"/>
              <a:pPr>
                <a:defRPr/>
              </a:pPr>
              <a:t>‹#›</a:t>
            </a:fld>
            <a:endParaRPr lang="sv-SE"/>
          </a:p>
        </p:txBody>
      </p:sp>
    </p:spTree>
    <p:extLst>
      <p:ext uri="{BB962C8B-B14F-4D97-AF65-F5344CB8AC3E}">
        <p14:creationId xmlns:p14="http://schemas.microsoft.com/office/powerpoint/2010/main" val="3655658492"/>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1.xml"/><Relationship Id="rId5" Type="http://schemas.openxmlformats.org/officeDocument/2006/relationships/image" Target="../media/image28.emf"/><Relationship Id="rId4" Type="http://schemas.openxmlformats.org/officeDocument/2006/relationships/image" Target="../media/image27.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7" name="Rectangle 3"/>
          <p:cNvSpPr>
            <a:spLocks noChangeArrowheads="1"/>
          </p:cNvSpPr>
          <p:nvPr/>
        </p:nvSpPr>
        <p:spPr bwMode="auto">
          <a:xfrm>
            <a:off x="-612576" y="0"/>
            <a:ext cx="9072563" cy="2159000"/>
          </a:xfrm>
          <a:prstGeom prst="rect">
            <a:avLst/>
          </a:prstGeom>
          <a:noFill/>
          <a:ln w="9525">
            <a:noFill/>
            <a:miter lim="800000"/>
            <a:headEnd/>
            <a:tailEnd/>
          </a:ln>
          <a:effectLst>
            <a:outerShdw dist="35921" dir="2700000" algn="ctr" rotWithShape="0">
              <a:schemeClr val="tx1"/>
            </a:outerShdw>
          </a:effectLst>
        </p:spPr>
        <p:txBody>
          <a:bodyPr anchor="b" anchorCtr="1"/>
          <a:lstStyle/>
          <a:p>
            <a:pPr algn="ctr">
              <a:defRPr/>
            </a:pPr>
            <a:endParaRPr lang="sv-SE" sz="4400" dirty="0">
              <a:solidFill>
                <a:schemeClr val="bg1"/>
              </a:solidFill>
            </a:endParaRPr>
          </a:p>
          <a:p>
            <a:pPr algn="ctr">
              <a:defRPr/>
            </a:pPr>
            <a:endParaRPr lang="sv-SE" sz="1800" dirty="0">
              <a:solidFill>
                <a:schemeClr val="tx2"/>
              </a:solidFill>
            </a:endParaRPr>
          </a:p>
        </p:txBody>
      </p:sp>
      <p:sp>
        <p:nvSpPr>
          <p:cNvPr id="4" name="Rectangle 2">
            <a:extLst>
              <a:ext uri="{FF2B5EF4-FFF2-40B4-BE49-F238E27FC236}">
                <a16:creationId xmlns:a16="http://schemas.microsoft.com/office/drawing/2014/main" id="{2B97B87C-2C87-A469-2F1D-441CF1A290C3}"/>
              </a:ext>
            </a:extLst>
          </p:cNvPr>
          <p:cNvSpPr txBox="1">
            <a:spLocks noChangeArrowheads="1"/>
          </p:cNvSpPr>
          <p:nvPr/>
        </p:nvSpPr>
        <p:spPr>
          <a:xfrm>
            <a:off x="251844" y="272733"/>
            <a:ext cx="8208143" cy="935385"/>
          </a:xfrm>
          <a:prstGeom prst="rect">
            <a:avLst/>
          </a:prstGeom>
          <a:noFill/>
          <a:ln w="38100">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200" b="0" dirty="0">
                <a:latin typeface="Aptos" panose="020B0004020202020204" pitchFamily="34" charset="0"/>
              </a:rPr>
              <a:t>Nya </a:t>
            </a:r>
            <a:r>
              <a:rPr lang="sv-SE" sz="3200" b="0" dirty="0" err="1">
                <a:latin typeface="Aptos" panose="020B0004020202020204" pitchFamily="34" charset="0"/>
              </a:rPr>
              <a:t>psykoaktiva</a:t>
            </a:r>
            <a:r>
              <a:rPr lang="sv-SE" sz="3200" b="0" dirty="0">
                <a:latin typeface="Aptos" panose="020B0004020202020204" pitchFamily="34" charset="0"/>
              </a:rPr>
              <a:t> substanser &amp; </a:t>
            </a:r>
          </a:p>
          <a:p>
            <a:pPr fontAlgn="auto">
              <a:spcAft>
                <a:spcPts val="0"/>
              </a:spcAft>
            </a:pPr>
            <a:r>
              <a:rPr lang="sv-SE" sz="3200" b="0" dirty="0">
                <a:latin typeface="Aptos" panose="020B0004020202020204" pitchFamily="34" charset="0"/>
              </a:rPr>
              <a:t>Cannabis</a:t>
            </a:r>
            <a:endParaRPr lang="sv-SE" sz="2400" b="0" dirty="0">
              <a:latin typeface="Aptos" panose="020B0004020202020204" pitchFamily="34" charset="0"/>
            </a:endParaRPr>
          </a:p>
        </p:txBody>
      </p:sp>
      <p:sp>
        <p:nvSpPr>
          <p:cNvPr id="5" name="Rectangle 2">
            <a:extLst>
              <a:ext uri="{FF2B5EF4-FFF2-40B4-BE49-F238E27FC236}">
                <a16:creationId xmlns:a16="http://schemas.microsoft.com/office/drawing/2014/main" id="{C9FC972F-BC43-5DD9-4A16-67CA5499A0B7}"/>
              </a:ext>
            </a:extLst>
          </p:cNvPr>
          <p:cNvSpPr txBox="1">
            <a:spLocks noChangeArrowheads="1"/>
          </p:cNvSpPr>
          <p:nvPr/>
        </p:nvSpPr>
        <p:spPr>
          <a:xfrm>
            <a:off x="-180367" y="5922615"/>
            <a:ext cx="8208143" cy="935385"/>
          </a:xfrm>
          <a:prstGeom prst="rect">
            <a:avLst/>
          </a:prstGeom>
          <a:noFill/>
          <a:ln w="38100">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1400" b="0" dirty="0">
                <a:latin typeface="Aptos" panose="020B0004020202020204" pitchFamily="34" charset="0"/>
              </a:rPr>
              <a:t>Kai Knudsen</a:t>
            </a:r>
          </a:p>
          <a:p>
            <a:pPr fontAlgn="auto">
              <a:spcAft>
                <a:spcPts val="0"/>
              </a:spcAft>
            </a:pPr>
            <a:r>
              <a:rPr lang="sv-SE" sz="1400" b="0" dirty="0">
                <a:latin typeface="Aptos" panose="020B0004020202020204" pitchFamily="34" charset="0"/>
              </a:rPr>
              <a:t>Universitetssjukhusöverläkare, Docent</a:t>
            </a:r>
          </a:p>
          <a:p>
            <a:pPr fontAlgn="auto">
              <a:spcAft>
                <a:spcPts val="0"/>
              </a:spcAft>
            </a:pPr>
            <a:r>
              <a:rPr lang="sv-SE" sz="1400" b="0" dirty="0">
                <a:latin typeface="Aptos" panose="020B0004020202020204" pitchFamily="34" charset="0"/>
              </a:rPr>
              <a:t>Sahlgrenska Universitetssjukhuset </a:t>
            </a:r>
          </a:p>
        </p:txBody>
      </p:sp>
      <p:pic>
        <p:nvPicPr>
          <p:cNvPr id="6" name="Platshållare för innehåll 3" descr="Marijuana, Cannabis, OgrÃ¤s, Bud, GrÃ¶n, Kruka, Medicinsk">
            <a:extLst>
              <a:ext uri="{FF2B5EF4-FFF2-40B4-BE49-F238E27FC236}">
                <a16:creationId xmlns:a16="http://schemas.microsoft.com/office/drawing/2014/main" id="{9864D7FF-5D1C-BADD-1CA3-12D2C708DADB}"/>
              </a:ext>
            </a:extLst>
          </p:cNvPr>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07932" y="1416080"/>
            <a:ext cx="3023728" cy="2391137"/>
          </a:xfrm>
          <a:prstGeom prst="rect">
            <a:avLst/>
          </a:prstGeom>
          <a:noFill/>
          <a:ln>
            <a:noFill/>
          </a:ln>
        </p:spPr>
      </p:pic>
      <p:pic>
        <p:nvPicPr>
          <p:cNvPr id="2" name="Bildobjekt 1" descr="En bild som visar text, skärmbild&#10;&#10;AI-genererat innehåll kan vara felaktigt.">
            <a:extLst>
              <a:ext uri="{FF2B5EF4-FFF2-40B4-BE49-F238E27FC236}">
                <a16:creationId xmlns:a16="http://schemas.microsoft.com/office/drawing/2014/main" id="{CB914F33-AA5D-41F7-37C1-077077CA42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3191" y="1371938"/>
            <a:ext cx="3591901" cy="2394601"/>
          </a:xfrm>
          <a:prstGeom prst="rect">
            <a:avLst/>
          </a:prstGeom>
        </p:spPr>
      </p:pic>
      <p:pic>
        <p:nvPicPr>
          <p:cNvPr id="8" name="Bildobjekt 7">
            <a:extLst>
              <a:ext uri="{FF2B5EF4-FFF2-40B4-BE49-F238E27FC236}">
                <a16:creationId xmlns:a16="http://schemas.microsoft.com/office/drawing/2014/main" id="{880044F9-AC55-0D36-C698-F7D4ABC7BE2A}"/>
              </a:ext>
            </a:extLst>
          </p:cNvPr>
          <p:cNvPicPr>
            <a:picLocks noChangeAspect="1"/>
          </p:cNvPicPr>
          <p:nvPr/>
        </p:nvPicPr>
        <p:blipFill>
          <a:blip r:embed="rId5"/>
          <a:stretch>
            <a:fillRect/>
          </a:stretch>
        </p:blipFill>
        <p:spPr>
          <a:xfrm>
            <a:off x="2339752" y="3433464"/>
            <a:ext cx="3674986" cy="2461933"/>
          </a:xfrm>
          <a:prstGeom prst="rect">
            <a:avLst/>
          </a:prstGeom>
        </p:spPr>
      </p:pic>
    </p:spTree>
    <p:extLst>
      <p:ext uri="{BB962C8B-B14F-4D97-AF65-F5344CB8AC3E}">
        <p14:creationId xmlns:p14="http://schemas.microsoft.com/office/powerpoint/2010/main" val="164173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838976" y="908720"/>
            <a:ext cx="7466048" cy="1082823"/>
          </a:xfrm>
        </p:spPr>
        <p:txBody>
          <a:bodyPr>
            <a:normAutofit fontScale="90000"/>
          </a:bodyPr>
          <a:lstStyle/>
          <a:p>
            <a:r>
              <a:rPr lang="sv-SE" sz="4000" dirty="0">
                <a:solidFill>
                  <a:schemeClr val="tx1"/>
                </a:solidFill>
                <a:latin typeface="Aptos" panose="020B0004020202020204" pitchFamily="34" charset="0"/>
              </a:rPr>
              <a:t>Hälsoutvecklingen</a:t>
            </a:r>
            <a:r>
              <a:rPr lang="sv-SE" sz="4000" dirty="0">
                <a:solidFill>
                  <a:schemeClr val="accent2">
                    <a:lumMod val="40000"/>
                    <a:lumOff val="60000"/>
                  </a:schemeClr>
                </a:solidFill>
                <a:latin typeface="Aptos" panose="020B0004020202020204" pitchFamily="34" charset="0"/>
              </a:rPr>
              <a:t> </a:t>
            </a:r>
            <a:r>
              <a:rPr lang="sv-SE" sz="4000" dirty="0">
                <a:solidFill>
                  <a:schemeClr val="tx1"/>
                </a:solidFill>
                <a:latin typeface="Aptos" panose="020B0004020202020204" pitchFamily="34" charset="0"/>
                <a:cs typeface="Arial" panose="020B0604020202020204" pitchFamily="34" charset="0"/>
              </a:rPr>
              <a:t>under 2000-talet</a:t>
            </a:r>
            <a:endParaRPr lang="sv-SE" sz="4000" b="1"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1043608" y="2204864"/>
            <a:ext cx="7920880" cy="3600400"/>
          </a:xfrm>
        </p:spPr>
        <p:txBody>
          <a:bodyPr>
            <a:normAutofit/>
          </a:bodyPr>
          <a:lstStyle/>
          <a:p>
            <a:pPr>
              <a:buFont typeface="Monotype Sorts" charset="2"/>
              <a:buNone/>
            </a:pPr>
            <a:endParaRPr lang="sv-SE" sz="2400" dirty="0">
              <a:solidFill>
                <a:schemeClr val="accent2">
                  <a:lumMod val="40000"/>
                  <a:lumOff val="60000"/>
                </a:schemeClr>
              </a:solidFill>
              <a:effectLst/>
              <a:latin typeface="Aptos" panose="020B0004020202020204" pitchFamily="34" charset="0"/>
            </a:endParaRPr>
          </a:p>
          <a:p>
            <a:r>
              <a:rPr lang="sv-SE" sz="2400" dirty="0">
                <a:solidFill>
                  <a:schemeClr val="tx1"/>
                </a:solidFill>
                <a:effectLst/>
                <a:latin typeface="Aptos" panose="020B0004020202020204" pitchFamily="34" charset="0"/>
              </a:rPr>
              <a:t>Allt fler diagnosticeras med ADHD, ADD och OCD</a:t>
            </a:r>
          </a:p>
          <a:p>
            <a:r>
              <a:rPr lang="sv-SE" sz="2400" dirty="0">
                <a:solidFill>
                  <a:schemeClr val="tx1"/>
                </a:solidFill>
                <a:latin typeface="Aptos" panose="020B0004020202020204" pitchFamily="34" charset="0"/>
              </a:rPr>
              <a:t>Ökad förskrivning av centralstimulerande läkemedel (</a:t>
            </a:r>
            <a:r>
              <a:rPr lang="sv-SE" sz="2400" dirty="0" err="1">
                <a:solidFill>
                  <a:schemeClr val="tx1"/>
                </a:solidFill>
                <a:latin typeface="Aptos" panose="020B0004020202020204" pitchFamily="34" charset="0"/>
              </a:rPr>
              <a:t>Concerta</a:t>
            </a:r>
            <a:r>
              <a:rPr lang="sv-SE" sz="2400" dirty="0">
                <a:solidFill>
                  <a:schemeClr val="tx1"/>
                </a:solidFill>
                <a:latin typeface="Aptos" panose="020B0004020202020204" pitchFamily="34" charset="0"/>
              </a:rPr>
              <a:t>, </a:t>
            </a:r>
            <a:r>
              <a:rPr lang="sv-SE" sz="2400" dirty="0" err="1">
                <a:solidFill>
                  <a:schemeClr val="tx1"/>
                </a:solidFill>
                <a:latin typeface="Aptos" panose="020B0004020202020204" pitchFamily="34" charset="0"/>
              </a:rPr>
              <a:t>Ritalin</a:t>
            </a:r>
            <a:r>
              <a:rPr lang="sv-SE" sz="2400" dirty="0">
                <a:solidFill>
                  <a:schemeClr val="tx1"/>
                </a:solidFill>
                <a:latin typeface="Aptos" panose="020B0004020202020204" pitchFamily="34" charset="0"/>
              </a:rPr>
              <a:t>, </a:t>
            </a:r>
            <a:r>
              <a:rPr lang="sv-SE" sz="2400" dirty="0" err="1">
                <a:solidFill>
                  <a:schemeClr val="tx1"/>
                </a:solidFill>
                <a:latin typeface="Aptos" panose="020B0004020202020204" pitchFamily="34" charset="0"/>
              </a:rPr>
              <a:t>Elvanse</a:t>
            </a:r>
            <a:r>
              <a:rPr lang="sv-SE" sz="2400" dirty="0">
                <a:solidFill>
                  <a:schemeClr val="tx1"/>
                </a:solidFill>
                <a:latin typeface="Aptos" panose="020B0004020202020204" pitchFamily="34" charset="0"/>
              </a:rPr>
              <a:t>)</a:t>
            </a:r>
          </a:p>
          <a:p>
            <a:r>
              <a:rPr lang="sv-SE" sz="2400" dirty="0">
                <a:solidFill>
                  <a:schemeClr val="tx1"/>
                </a:solidFill>
                <a:latin typeface="Aptos" panose="020B0004020202020204" pitchFamily="34" charset="0"/>
              </a:rPr>
              <a:t>Ökad förskrivning av </a:t>
            </a:r>
            <a:r>
              <a:rPr lang="sv-SE" sz="2400" dirty="0" err="1">
                <a:solidFill>
                  <a:schemeClr val="tx1"/>
                </a:solidFill>
                <a:latin typeface="Aptos" panose="020B0004020202020204" pitchFamily="34" charset="0"/>
              </a:rPr>
              <a:t>opioider</a:t>
            </a:r>
            <a:r>
              <a:rPr lang="sv-SE" sz="2400" dirty="0">
                <a:solidFill>
                  <a:schemeClr val="tx1"/>
                </a:solidFill>
                <a:latin typeface="Aptos" panose="020B0004020202020204" pitchFamily="34" charset="0"/>
              </a:rPr>
              <a:t> (</a:t>
            </a:r>
            <a:r>
              <a:rPr lang="sv-SE" sz="2400" dirty="0" err="1">
                <a:solidFill>
                  <a:schemeClr val="tx1"/>
                </a:solidFill>
                <a:latin typeface="Aptos" panose="020B0004020202020204" pitchFamily="34" charset="0"/>
              </a:rPr>
              <a:t>Subutex</a:t>
            </a:r>
            <a:r>
              <a:rPr lang="sv-SE" sz="2400" dirty="0">
                <a:solidFill>
                  <a:schemeClr val="tx1"/>
                </a:solidFill>
                <a:latin typeface="Aptos" panose="020B0004020202020204" pitchFamily="34" charset="0"/>
              </a:rPr>
              <a:t>, Metadon)</a:t>
            </a:r>
          </a:p>
          <a:p>
            <a:r>
              <a:rPr lang="sv-SE" sz="2400" dirty="0">
                <a:solidFill>
                  <a:schemeClr val="tx1"/>
                </a:solidFill>
                <a:latin typeface="Aptos" panose="020B0004020202020204" pitchFamily="34" charset="0"/>
              </a:rPr>
              <a:t>Ökad förskrivning i substitutionsbehandling</a:t>
            </a:r>
          </a:p>
          <a:p>
            <a:r>
              <a:rPr lang="sv-SE" sz="2400" dirty="0">
                <a:solidFill>
                  <a:schemeClr val="tx1"/>
                </a:solidFill>
                <a:latin typeface="Aptos" panose="020B0004020202020204" pitchFamily="34" charset="0"/>
              </a:rPr>
              <a:t>Ökat intresse för hallucinogena substanser</a:t>
            </a:r>
          </a:p>
          <a:p>
            <a:r>
              <a:rPr lang="sv-SE" sz="2400" dirty="0">
                <a:latin typeface="Aptos" panose="020B0004020202020204" pitchFamily="34" charset="0"/>
              </a:rPr>
              <a:t>Många nya </a:t>
            </a:r>
            <a:r>
              <a:rPr lang="sv-SE" sz="2400" dirty="0" err="1">
                <a:latin typeface="Aptos" panose="020B0004020202020204" pitchFamily="34" charset="0"/>
              </a:rPr>
              <a:t>psykoaktiva</a:t>
            </a:r>
            <a:r>
              <a:rPr lang="sv-SE" sz="2400" dirty="0">
                <a:latin typeface="Aptos" panose="020B0004020202020204" pitchFamily="34" charset="0"/>
              </a:rPr>
              <a:t> substanser (NPS)</a:t>
            </a:r>
            <a:endParaRPr lang="sv-SE" sz="2400" dirty="0">
              <a:solidFill>
                <a:srgbClr val="0000FF"/>
              </a:solidFill>
              <a:latin typeface="Aptos" panose="020B0004020202020204" pitchFamily="34" charset="0"/>
            </a:endParaRPr>
          </a:p>
          <a:p>
            <a:pPr>
              <a:buFont typeface="Monotype Sorts" charset="2"/>
              <a:buNone/>
            </a:pPr>
            <a:endParaRPr lang="sv-SE" sz="2400" dirty="0">
              <a:latin typeface="Aptos" panose="020B0004020202020204" pitchFamily="34" charset="0"/>
            </a:endParaRPr>
          </a:p>
        </p:txBody>
      </p:sp>
    </p:spTree>
    <p:extLst>
      <p:ext uri="{BB962C8B-B14F-4D97-AF65-F5344CB8AC3E}">
        <p14:creationId xmlns:p14="http://schemas.microsoft.com/office/powerpoint/2010/main" val="4003467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a:graphicFrameLocks/>
          </p:cNvGraphicFramePr>
          <p:nvPr>
            <p:extLst>
              <p:ext uri="{D42A27DB-BD31-4B8C-83A1-F6EECF244321}">
                <p14:modId xmlns:p14="http://schemas.microsoft.com/office/powerpoint/2010/main" val="450372935"/>
              </p:ext>
            </p:extLst>
          </p:nvPr>
        </p:nvGraphicFramePr>
        <p:xfrm>
          <a:off x="118241" y="681858"/>
          <a:ext cx="4327634" cy="2514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Diagram 2"/>
          <p:cNvGraphicFramePr>
            <a:graphicFrameLocks/>
          </p:cNvGraphicFramePr>
          <p:nvPr>
            <p:extLst>
              <p:ext uri="{D42A27DB-BD31-4B8C-83A1-F6EECF244321}">
                <p14:modId xmlns:p14="http://schemas.microsoft.com/office/powerpoint/2010/main" val="2723678410"/>
              </p:ext>
            </p:extLst>
          </p:nvPr>
        </p:nvGraphicFramePr>
        <p:xfrm>
          <a:off x="4445875" y="756745"/>
          <a:ext cx="4422227" cy="24397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p:cNvGraphicFramePr>
            <a:graphicFrameLocks/>
          </p:cNvGraphicFramePr>
          <p:nvPr>
            <p:extLst>
              <p:ext uri="{D42A27DB-BD31-4B8C-83A1-F6EECF244321}">
                <p14:modId xmlns:p14="http://schemas.microsoft.com/office/powerpoint/2010/main" val="473152571"/>
              </p:ext>
            </p:extLst>
          </p:nvPr>
        </p:nvGraphicFramePr>
        <p:xfrm>
          <a:off x="197069" y="3541329"/>
          <a:ext cx="4319752" cy="230964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Diagram 4"/>
          <p:cNvGraphicFramePr>
            <a:graphicFrameLocks/>
          </p:cNvGraphicFramePr>
          <p:nvPr>
            <p:extLst>
              <p:ext uri="{D42A27DB-BD31-4B8C-83A1-F6EECF244321}">
                <p14:modId xmlns:p14="http://schemas.microsoft.com/office/powerpoint/2010/main" val="1983125226"/>
              </p:ext>
            </p:extLst>
          </p:nvPr>
        </p:nvGraphicFramePr>
        <p:xfrm>
          <a:off x="4516821" y="3464472"/>
          <a:ext cx="4508939" cy="2463362"/>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ruta 5"/>
          <p:cNvSpPr txBox="1"/>
          <p:nvPr/>
        </p:nvSpPr>
        <p:spPr>
          <a:xfrm>
            <a:off x="370490" y="260648"/>
            <a:ext cx="8666006" cy="400110"/>
          </a:xfrm>
          <a:prstGeom prst="rect">
            <a:avLst/>
          </a:prstGeom>
          <a:solidFill>
            <a:schemeClr val="accent3">
              <a:lumMod val="95000"/>
            </a:schemeClr>
          </a:solidFill>
        </p:spPr>
        <p:txBody>
          <a:bodyPr wrap="square" rtlCol="0">
            <a:spAutoFit/>
          </a:bodyPr>
          <a:lstStyle/>
          <a:p>
            <a:r>
              <a:rPr lang="sv-SE" b="0" dirty="0" err="1">
                <a:latin typeface="Aptos" panose="020B0004020202020204" pitchFamily="34" charset="0"/>
                <a:cs typeface="Arial" panose="020B0604020202020204" pitchFamily="34" charset="0"/>
              </a:rPr>
              <a:t>Increased</a:t>
            </a:r>
            <a:r>
              <a:rPr lang="sv-SE" b="0" dirty="0">
                <a:latin typeface="Aptos" panose="020B0004020202020204" pitchFamily="34" charset="0"/>
                <a:cs typeface="Arial" panose="020B0604020202020204" pitchFamily="34" charset="0"/>
              </a:rPr>
              <a:t> </a:t>
            </a:r>
            <a:r>
              <a:rPr lang="sv-SE" b="0" dirty="0" err="1">
                <a:latin typeface="Aptos" panose="020B0004020202020204" pitchFamily="34" charset="0"/>
                <a:cs typeface="Arial" panose="020B0604020202020204" pitchFamily="34" charset="0"/>
              </a:rPr>
              <a:t>use</a:t>
            </a:r>
            <a:r>
              <a:rPr lang="sv-SE" b="0" dirty="0">
                <a:latin typeface="Aptos" panose="020B0004020202020204" pitchFamily="34" charset="0"/>
                <a:cs typeface="Arial" panose="020B0604020202020204" pitchFamily="34" charset="0"/>
              </a:rPr>
              <a:t> </a:t>
            </a:r>
            <a:r>
              <a:rPr lang="sv-SE" b="0" dirty="0" err="1">
                <a:latin typeface="Aptos" panose="020B0004020202020204" pitchFamily="34" charset="0"/>
                <a:cs typeface="Arial" panose="020B0604020202020204" pitchFamily="34" charset="0"/>
              </a:rPr>
              <a:t>of</a:t>
            </a:r>
            <a:r>
              <a:rPr lang="sv-SE" b="0" dirty="0">
                <a:latin typeface="Aptos" panose="020B0004020202020204" pitchFamily="34" charset="0"/>
                <a:cs typeface="Arial" panose="020B0604020202020204" pitchFamily="34" charset="0"/>
              </a:rPr>
              <a:t> </a:t>
            </a:r>
            <a:r>
              <a:rPr lang="sv-SE" b="0" dirty="0" err="1">
                <a:latin typeface="Aptos" panose="020B0004020202020204" pitchFamily="34" charset="0"/>
                <a:cs typeface="Arial" panose="020B0604020202020204" pitchFamily="34" charset="0"/>
              </a:rPr>
              <a:t>pharmaceutical</a:t>
            </a:r>
            <a:r>
              <a:rPr lang="sv-SE" b="0" dirty="0">
                <a:latin typeface="Aptos" panose="020B0004020202020204" pitchFamily="34" charset="0"/>
                <a:cs typeface="Arial" panose="020B0604020202020204" pitchFamily="34" charset="0"/>
              </a:rPr>
              <a:t> </a:t>
            </a:r>
            <a:r>
              <a:rPr lang="sv-SE" b="0" dirty="0" err="1">
                <a:latin typeface="Aptos" panose="020B0004020202020204" pitchFamily="34" charset="0"/>
                <a:cs typeface="Arial" panose="020B0604020202020204" pitchFamily="34" charset="0"/>
              </a:rPr>
              <a:t>drugs</a:t>
            </a:r>
            <a:r>
              <a:rPr lang="sv-SE" b="0" dirty="0">
                <a:latin typeface="Aptos" panose="020B0004020202020204" pitchFamily="34" charset="0"/>
                <a:cs typeface="Arial" panose="020B0604020202020204" pitchFamily="34" charset="0"/>
              </a:rPr>
              <a:t> in the age </a:t>
            </a:r>
            <a:r>
              <a:rPr lang="sv-SE" b="0" dirty="0" err="1">
                <a:latin typeface="Aptos" panose="020B0004020202020204" pitchFamily="34" charset="0"/>
                <a:cs typeface="Arial" panose="020B0604020202020204" pitchFamily="34" charset="0"/>
              </a:rPr>
              <a:t>group</a:t>
            </a:r>
            <a:r>
              <a:rPr lang="sv-SE" b="0" dirty="0">
                <a:latin typeface="Aptos" panose="020B0004020202020204" pitchFamily="34" charset="0"/>
                <a:cs typeface="Arial" panose="020B0604020202020204" pitchFamily="34" charset="0"/>
              </a:rPr>
              <a:t> 15-24 </a:t>
            </a:r>
            <a:r>
              <a:rPr lang="sv-SE" b="0" dirty="0" err="1">
                <a:latin typeface="Aptos" panose="020B0004020202020204" pitchFamily="34" charset="0"/>
                <a:cs typeface="Arial" panose="020B0604020202020204" pitchFamily="34" charset="0"/>
              </a:rPr>
              <a:t>years</a:t>
            </a:r>
            <a:endParaRPr lang="sv-SE" b="0" dirty="0">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288567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210408" y="762001"/>
            <a:ext cx="7159869" cy="1152525"/>
          </a:xfrm>
        </p:spPr>
        <p:txBody>
          <a:bodyPr>
            <a:normAutofit/>
          </a:bodyPr>
          <a:lstStyle/>
          <a:p>
            <a:r>
              <a:rPr lang="sv-SE" sz="3600" dirty="0">
                <a:solidFill>
                  <a:schemeClr val="tx1"/>
                </a:solidFill>
                <a:latin typeface="Aptos" panose="020B0004020202020204" pitchFamily="34" charset="0"/>
              </a:rPr>
              <a:t>Narkotikamissbruk</a:t>
            </a:r>
            <a:endParaRPr lang="sv-SE" sz="3600" b="1"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755576" y="1844824"/>
            <a:ext cx="7924800" cy="4191000"/>
          </a:xfrm>
        </p:spPr>
        <p:txBody>
          <a:bodyPr>
            <a:normAutofit/>
          </a:bodyPr>
          <a:lstStyle/>
          <a:p>
            <a:endParaRPr lang="sv-SE" sz="2400" dirty="0">
              <a:solidFill>
                <a:schemeClr val="accent2">
                  <a:lumMod val="40000"/>
                  <a:lumOff val="60000"/>
                </a:schemeClr>
              </a:solidFill>
              <a:effectLst/>
              <a:latin typeface="Arial" charset="0"/>
            </a:endParaRPr>
          </a:p>
          <a:p>
            <a:r>
              <a:rPr lang="sv-SE" sz="2400" dirty="0"/>
              <a:t>Globalt sett finns omkring 185 miljoner droganvändare. </a:t>
            </a:r>
          </a:p>
          <a:p>
            <a:r>
              <a:rPr lang="sv-SE" sz="2400" dirty="0"/>
              <a:t>Av dessa använder cirka 34 miljoner amfetamin som huvudsakligt missbruksmedel. </a:t>
            </a:r>
          </a:p>
          <a:p>
            <a:r>
              <a:rPr lang="sv-SE" sz="2400" dirty="0"/>
              <a:t>Mellan 10 000 och 25 000 personer använder amfetamin i Sverige. </a:t>
            </a:r>
          </a:p>
          <a:p>
            <a:r>
              <a:rPr lang="sv-SE" sz="2400" dirty="0"/>
              <a:t>Av dessa har cirka 8000 amfetamin som primär drog, ca 32 procent av de med tungt missbruk. </a:t>
            </a:r>
          </a:p>
        </p:txBody>
      </p:sp>
    </p:spTree>
    <p:extLst>
      <p:ext uri="{BB962C8B-B14F-4D97-AF65-F5344CB8AC3E}">
        <p14:creationId xmlns:p14="http://schemas.microsoft.com/office/powerpoint/2010/main" val="875110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A5D9B44B-601C-4C4A-850B-CF67FDF7DF92}"/>
              </a:ext>
            </a:extLst>
          </p:cNvPr>
          <p:cNvSpPr txBox="1"/>
          <p:nvPr/>
        </p:nvSpPr>
        <p:spPr>
          <a:xfrm>
            <a:off x="1259632" y="1166842"/>
            <a:ext cx="7056784" cy="3785652"/>
          </a:xfrm>
          <a:prstGeom prst="rect">
            <a:avLst/>
          </a:prstGeom>
          <a:noFill/>
        </p:spPr>
        <p:txBody>
          <a:bodyPr wrap="square">
            <a:spAutoFit/>
          </a:bodyPr>
          <a:lstStyle/>
          <a:p>
            <a:pPr marL="342900" indent="-342900">
              <a:buFont typeface="Arial" panose="020B0604020202020204" pitchFamily="34" charset="0"/>
              <a:buChar char="•"/>
            </a:pPr>
            <a:r>
              <a:rPr lang="sv-SE" b="0" i="0" dirty="0">
                <a:solidFill>
                  <a:srgbClr val="000000"/>
                </a:solidFill>
                <a:effectLst/>
                <a:latin typeface="Aptos" panose="020B0004020202020204" pitchFamily="34" charset="0"/>
              </a:rPr>
              <a:t>Under 2021 beslagtogs rekordstora mängder av kokain inom EU, sammanlagt 303 ton. </a:t>
            </a:r>
          </a:p>
          <a:p>
            <a:pPr marL="342900" indent="-342900">
              <a:buFont typeface="Arial" panose="020B0604020202020204" pitchFamily="34" charset="0"/>
              <a:buChar char="•"/>
            </a:pPr>
            <a:endParaRPr lang="sv-SE" b="0" i="0" dirty="0">
              <a:solidFill>
                <a:srgbClr val="000000"/>
              </a:solidFill>
              <a:effectLst/>
              <a:latin typeface="Aptos" panose="020B0004020202020204" pitchFamily="34" charset="0"/>
            </a:endParaRPr>
          </a:p>
          <a:p>
            <a:pPr marL="342900" indent="-342900">
              <a:buFont typeface="Arial" panose="020B0604020202020204" pitchFamily="34" charset="0"/>
              <a:buChar char="•"/>
            </a:pPr>
            <a:r>
              <a:rPr lang="sv-SE" b="0" i="0" dirty="0">
                <a:solidFill>
                  <a:srgbClr val="000000"/>
                </a:solidFill>
                <a:effectLst/>
                <a:latin typeface="Aptos" panose="020B0004020202020204" pitchFamily="34" charset="0"/>
              </a:rPr>
              <a:t>Enligt rapporten syns en större variation av syntetiska stimulantia på den illegala marknaden i Europa. </a:t>
            </a:r>
          </a:p>
          <a:p>
            <a:pPr marL="342900" indent="-342900">
              <a:buFont typeface="Arial" panose="020B0604020202020204" pitchFamily="34" charset="0"/>
              <a:buChar char="•"/>
            </a:pPr>
            <a:endParaRPr lang="sv-SE" b="0" i="0" dirty="0">
              <a:solidFill>
                <a:srgbClr val="000000"/>
              </a:solidFill>
              <a:effectLst/>
              <a:latin typeface="Aptos" panose="020B0004020202020204" pitchFamily="34" charset="0"/>
            </a:endParaRPr>
          </a:p>
          <a:p>
            <a:pPr marL="342900" indent="-342900">
              <a:buFont typeface="Arial" panose="020B0604020202020204" pitchFamily="34" charset="0"/>
              <a:buChar char="•"/>
            </a:pPr>
            <a:r>
              <a:rPr lang="sv-SE" b="0" i="0" dirty="0">
                <a:solidFill>
                  <a:srgbClr val="000000"/>
                </a:solidFill>
                <a:effectLst/>
                <a:latin typeface="Aptos" panose="020B0004020202020204" pitchFamily="34" charset="0"/>
              </a:rPr>
              <a:t>Det handlar till exempel om amfetamin, metamfetamin och 3-CMC</a:t>
            </a:r>
            <a:r>
              <a:rPr lang="sv-SE" b="0" dirty="0">
                <a:solidFill>
                  <a:srgbClr val="000000"/>
                </a:solidFill>
                <a:latin typeface="Aptos" panose="020B0004020202020204" pitchFamily="34" charset="0"/>
              </a:rPr>
              <a:t> (kristall)</a:t>
            </a:r>
            <a:endParaRPr lang="sv-SE" b="0" i="0" dirty="0">
              <a:solidFill>
                <a:srgbClr val="000000"/>
              </a:solidFill>
              <a:effectLst/>
              <a:latin typeface="Aptos" panose="020B0004020202020204" pitchFamily="34" charset="0"/>
            </a:endParaRPr>
          </a:p>
          <a:p>
            <a:pPr marL="342900" indent="-342900">
              <a:buFont typeface="Arial" panose="020B0604020202020204" pitchFamily="34" charset="0"/>
              <a:buChar char="•"/>
            </a:pPr>
            <a:endParaRPr lang="sv-SE" b="0" i="0" dirty="0">
              <a:solidFill>
                <a:srgbClr val="000000"/>
              </a:solidFill>
              <a:effectLst/>
              <a:latin typeface="Aptos" panose="020B0004020202020204" pitchFamily="34" charset="0"/>
            </a:endParaRPr>
          </a:p>
          <a:p>
            <a:pPr marL="342900" indent="-342900">
              <a:buFont typeface="Arial" panose="020B0604020202020204" pitchFamily="34" charset="0"/>
              <a:buChar char="•"/>
            </a:pPr>
            <a:r>
              <a:rPr lang="sv-SE" b="0" i="0" dirty="0">
                <a:solidFill>
                  <a:srgbClr val="000000"/>
                </a:solidFill>
                <a:effectLst/>
                <a:latin typeface="Aptos" panose="020B0004020202020204" pitchFamily="34" charset="0"/>
              </a:rPr>
              <a:t>Den ökade tillgängligheten till olika substanser och förändrade användningsmönster innebär en ökad risk för ohälsa.</a:t>
            </a:r>
            <a:endParaRPr lang="sv-SE" dirty="0">
              <a:latin typeface="Aptos" panose="020B0004020202020204" pitchFamily="34" charset="0"/>
            </a:endParaRPr>
          </a:p>
        </p:txBody>
      </p:sp>
    </p:spTree>
    <p:extLst>
      <p:ext uri="{BB962C8B-B14F-4D97-AF65-F5344CB8AC3E}">
        <p14:creationId xmlns:p14="http://schemas.microsoft.com/office/powerpoint/2010/main" val="2122866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AFBAE69B-31FA-3CE8-6B29-7B8071828464}"/>
              </a:ext>
            </a:extLst>
          </p:cNvPr>
          <p:cNvPicPr>
            <a:picLocks noChangeAspect="1"/>
          </p:cNvPicPr>
          <p:nvPr/>
        </p:nvPicPr>
        <p:blipFill>
          <a:blip r:embed="rId2"/>
          <a:stretch>
            <a:fillRect/>
          </a:stretch>
        </p:blipFill>
        <p:spPr>
          <a:xfrm>
            <a:off x="2555776" y="1268760"/>
            <a:ext cx="4526414" cy="5112568"/>
          </a:xfrm>
          <a:prstGeom prst="rect">
            <a:avLst/>
          </a:prstGeom>
          <a:ln w="28575">
            <a:solidFill>
              <a:schemeClr val="tx1"/>
            </a:solidFill>
          </a:ln>
        </p:spPr>
      </p:pic>
      <p:sp>
        <p:nvSpPr>
          <p:cNvPr id="2" name="Rectangle 2">
            <a:extLst>
              <a:ext uri="{FF2B5EF4-FFF2-40B4-BE49-F238E27FC236}">
                <a16:creationId xmlns:a16="http://schemas.microsoft.com/office/drawing/2014/main" id="{43452A7B-960E-40C5-99AA-E1E0AE32862F}"/>
              </a:ext>
            </a:extLst>
          </p:cNvPr>
          <p:cNvSpPr txBox="1">
            <a:spLocks noChangeArrowheads="1"/>
          </p:cNvSpPr>
          <p:nvPr/>
        </p:nvSpPr>
        <p:spPr>
          <a:xfrm>
            <a:off x="1239048" y="464179"/>
            <a:ext cx="7159869" cy="11525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600" b="0" dirty="0">
                <a:latin typeface="Aptos" panose="020B0004020202020204" pitchFamily="34" charset="0"/>
              </a:rPr>
              <a:t>Blandintoxikationer är vanligast</a:t>
            </a:r>
            <a:endParaRPr lang="sv-SE" sz="3600" b="1" dirty="0">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663460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B9154F09-180D-25BC-53B8-4F55B09A97A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1574" y="1052736"/>
            <a:ext cx="3400852" cy="4581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012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980728"/>
            <a:ext cx="8773189" cy="504056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9640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D183F568-6E07-4D99-8401-901D2CD0E6AA}"/>
              </a:ext>
            </a:extLst>
          </p:cNvPr>
          <p:cNvPicPr>
            <a:picLocks noChangeAspect="1"/>
          </p:cNvPicPr>
          <p:nvPr/>
        </p:nvPicPr>
        <p:blipFill>
          <a:blip r:embed="rId2"/>
          <a:stretch>
            <a:fillRect/>
          </a:stretch>
        </p:blipFill>
        <p:spPr>
          <a:xfrm>
            <a:off x="800100" y="19050"/>
            <a:ext cx="7543800" cy="6819900"/>
          </a:xfrm>
          <a:prstGeom prst="rect">
            <a:avLst/>
          </a:prstGeom>
        </p:spPr>
      </p:pic>
    </p:spTree>
    <p:extLst>
      <p:ext uri="{BB962C8B-B14F-4D97-AF65-F5344CB8AC3E}">
        <p14:creationId xmlns:p14="http://schemas.microsoft.com/office/powerpoint/2010/main" val="1078809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31CD2C77-6B70-24F7-B07B-73DBF661A952}"/>
              </a:ext>
            </a:extLst>
          </p:cNvPr>
          <p:cNvPicPr>
            <a:picLocks noChangeAspect="1"/>
          </p:cNvPicPr>
          <p:nvPr/>
        </p:nvPicPr>
        <p:blipFill>
          <a:blip r:embed="rId2"/>
          <a:stretch>
            <a:fillRect/>
          </a:stretch>
        </p:blipFill>
        <p:spPr>
          <a:xfrm>
            <a:off x="474203" y="857250"/>
            <a:ext cx="7988258" cy="5143500"/>
          </a:xfrm>
          <a:prstGeom prst="rect">
            <a:avLst/>
          </a:prstGeom>
        </p:spPr>
      </p:pic>
    </p:spTree>
    <p:extLst>
      <p:ext uri="{BB962C8B-B14F-4D97-AF65-F5344CB8AC3E}">
        <p14:creationId xmlns:p14="http://schemas.microsoft.com/office/powerpoint/2010/main" val="334291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468313" y="260350"/>
            <a:ext cx="8229600" cy="1143000"/>
          </a:xfrm>
          <a:noFill/>
          <a:ln w="28575">
            <a:noFill/>
          </a:ln>
        </p:spPr>
        <p:txBody>
          <a:bodyPr>
            <a:normAutofit/>
          </a:bodyPr>
          <a:lstStyle/>
          <a:p>
            <a:pPr algn="ctr" eaLnBrk="1" hangingPunct="1"/>
            <a:r>
              <a:rPr lang="sv-SE" sz="3600" dirty="0">
                <a:solidFill>
                  <a:schemeClr val="tx1"/>
                </a:solidFill>
                <a:latin typeface="Aptos" panose="020B0004020202020204" pitchFamily="34" charset="0"/>
              </a:rPr>
              <a:t>Huvudgrupper av narkotika</a:t>
            </a:r>
          </a:p>
        </p:txBody>
      </p:sp>
      <p:sp>
        <p:nvSpPr>
          <p:cNvPr id="43011" name="Rectangle 3"/>
          <p:cNvSpPr>
            <a:spLocks noGrp="1" noChangeArrowheads="1"/>
          </p:cNvSpPr>
          <p:nvPr>
            <p:ph idx="1"/>
          </p:nvPr>
        </p:nvSpPr>
        <p:spPr>
          <a:xfrm>
            <a:off x="610939" y="1628800"/>
            <a:ext cx="8137525" cy="4608512"/>
          </a:xfrm>
          <a:noFill/>
          <a:ln w="38100">
            <a:noFill/>
          </a:ln>
        </p:spPr>
        <p:txBody>
          <a:bodyPr>
            <a:normAutofit/>
          </a:bodyPr>
          <a:lstStyle/>
          <a:p>
            <a:pPr eaLnBrk="1" hangingPunct="1">
              <a:buFontTx/>
              <a:buNone/>
              <a:defRPr/>
            </a:pPr>
            <a:endParaRPr lang="sv-SE" sz="2400" dirty="0">
              <a:solidFill>
                <a:schemeClr val="tx1"/>
              </a:solidFill>
              <a:latin typeface="Aptos" panose="020B0004020202020204" pitchFamily="34" charset="0"/>
            </a:endParaRPr>
          </a:p>
          <a:p>
            <a:pPr lvl="2" eaLnBrk="1" hangingPunct="1">
              <a:defRPr/>
            </a:pPr>
            <a:r>
              <a:rPr lang="sv-SE" dirty="0">
                <a:solidFill>
                  <a:schemeClr val="tx1"/>
                </a:solidFill>
                <a:latin typeface="Aptos" panose="020B0004020202020204" pitchFamily="34" charset="0"/>
              </a:rPr>
              <a:t>Centralstimulerande medel</a:t>
            </a:r>
          </a:p>
          <a:p>
            <a:pPr lvl="3">
              <a:defRPr/>
            </a:pPr>
            <a:r>
              <a:rPr lang="sv-SE" dirty="0">
                <a:latin typeface="Aptos" panose="020B0004020202020204" pitchFamily="34" charset="0"/>
              </a:rPr>
              <a:t>Amfetamin, metamfetamin</a:t>
            </a:r>
            <a:endParaRPr lang="sv-SE" dirty="0">
              <a:solidFill>
                <a:schemeClr val="tx1"/>
              </a:solidFill>
              <a:latin typeface="Aptos" panose="020B0004020202020204" pitchFamily="34" charset="0"/>
            </a:endParaRPr>
          </a:p>
          <a:p>
            <a:pPr lvl="2" eaLnBrk="1" hangingPunct="1">
              <a:defRPr/>
            </a:pPr>
            <a:r>
              <a:rPr lang="sv-SE" dirty="0" err="1">
                <a:solidFill>
                  <a:schemeClr val="tx1"/>
                </a:solidFill>
                <a:latin typeface="Aptos" panose="020B0004020202020204" pitchFamily="34" charset="0"/>
              </a:rPr>
              <a:t>Opioider</a:t>
            </a:r>
            <a:endParaRPr lang="sv-SE" dirty="0">
              <a:solidFill>
                <a:schemeClr val="tx1"/>
              </a:solidFill>
              <a:latin typeface="Aptos" panose="020B0004020202020204" pitchFamily="34" charset="0"/>
            </a:endParaRPr>
          </a:p>
          <a:p>
            <a:pPr lvl="2" eaLnBrk="1" hangingPunct="1">
              <a:defRPr/>
            </a:pPr>
            <a:r>
              <a:rPr lang="sv-SE" dirty="0">
                <a:solidFill>
                  <a:schemeClr val="tx1"/>
                </a:solidFill>
                <a:latin typeface="Aptos" panose="020B0004020202020204" pitchFamily="34" charset="0"/>
              </a:rPr>
              <a:t>Cannabis</a:t>
            </a:r>
          </a:p>
          <a:p>
            <a:pPr lvl="3">
              <a:defRPr/>
            </a:pPr>
            <a:r>
              <a:rPr lang="sv-SE" dirty="0">
                <a:latin typeface="Aptos" panose="020B0004020202020204" pitchFamily="34" charset="0"/>
              </a:rPr>
              <a:t>Hasch, marijuana, Spice</a:t>
            </a:r>
            <a:endParaRPr lang="sv-SE" dirty="0">
              <a:solidFill>
                <a:schemeClr val="tx1"/>
              </a:solidFill>
              <a:latin typeface="Aptos" panose="020B0004020202020204" pitchFamily="34" charset="0"/>
            </a:endParaRPr>
          </a:p>
          <a:p>
            <a:pPr lvl="2" eaLnBrk="1" hangingPunct="1">
              <a:defRPr/>
            </a:pPr>
            <a:r>
              <a:rPr lang="sv-SE" dirty="0">
                <a:latin typeface="Aptos" panose="020B0004020202020204" pitchFamily="34" charset="0"/>
              </a:rPr>
              <a:t>Kokain</a:t>
            </a:r>
            <a:endParaRPr lang="sv-SE" dirty="0">
              <a:solidFill>
                <a:schemeClr val="tx1"/>
              </a:solidFill>
              <a:latin typeface="Aptos" panose="020B0004020202020204" pitchFamily="34" charset="0"/>
            </a:endParaRPr>
          </a:p>
          <a:p>
            <a:pPr lvl="2" eaLnBrk="1" hangingPunct="1">
              <a:defRPr/>
            </a:pPr>
            <a:r>
              <a:rPr lang="sv-SE" dirty="0">
                <a:solidFill>
                  <a:schemeClr val="tx1"/>
                </a:solidFill>
                <a:latin typeface="Aptos" panose="020B0004020202020204" pitchFamily="34" charset="0"/>
              </a:rPr>
              <a:t>Läkemedel</a:t>
            </a:r>
          </a:p>
          <a:p>
            <a:pPr lvl="3">
              <a:defRPr/>
            </a:pPr>
            <a:r>
              <a:rPr lang="sv-SE" dirty="0" err="1">
                <a:solidFill>
                  <a:schemeClr val="tx1"/>
                </a:solidFill>
                <a:latin typeface="Aptos" panose="020B0004020202020204" pitchFamily="34" charset="0"/>
              </a:rPr>
              <a:t>Bensodiazepiner</a:t>
            </a:r>
            <a:endParaRPr lang="sv-SE" sz="2400" dirty="0">
              <a:solidFill>
                <a:schemeClr val="tx1"/>
              </a:solidFill>
              <a:latin typeface="Aptos" panose="020B00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r>
              <a:rPr lang="sv-SE" sz="3200" dirty="0">
                <a:latin typeface="Aptos" panose="020B0004020202020204" pitchFamily="34" charset="0"/>
              </a:rPr>
              <a:t>Kategorisering av missbrukssubstanser</a:t>
            </a:r>
          </a:p>
        </p:txBody>
      </p:sp>
      <p:sp>
        <p:nvSpPr>
          <p:cNvPr id="3" name="Underrubrik 2">
            <a:extLst>
              <a:ext uri="{FF2B5EF4-FFF2-40B4-BE49-F238E27FC236}">
                <a16:creationId xmlns:a16="http://schemas.microsoft.com/office/drawing/2014/main" id="{BBD7978F-3A4A-7E59-4E97-2ABAC57BD767}"/>
              </a:ext>
            </a:extLst>
          </p:cNvPr>
          <p:cNvSpPr>
            <a:spLocks noGrp="1"/>
          </p:cNvSpPr>
          <p:nvPr>
            <p:ph type="subTitle" idx="1"/>
          </p:nvPr>
        </p:nvSpPr>
        <p:spPr>
          <a:xfrm>
            <a:off x="1907704" y="1700808"/>
            <a:ext cx="6120680" cy="4536504"/>
          </a:xfrm>
        </p:spPr>
        <p:txBody>
          <a:bodyPr>
            <a:noAutofit/>
          </a:bodyPr>
          <a:lstStyle/>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Opiater</a:t>
            </a:r>
            <a:r>
              <a:rPr lang="en-US" sz="2000" dirty="0">
                <a:solidFill>
                  <a:srgbClr val="000000"/>
                </a:solidFill>
                <a:effectLst/>
                <a:latin typeface="Aptos" panose="020B0004020202020204" pitchFamily="34" charset="0"/>
                <a:ea typeface="Times New Roman" panose="02020603050405020304" pitchFamily="18" charset="0"/>
                <a:cs typeface="Times-Roman"/>
              </a:rPr>
              <a:t>, opioider</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Alkohol</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toxiska</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alkoholer</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teknisk</a:t>
            </a:r>
            <a:r>
              <a:rPr lang="en-US" sz="2000" dirty="0">
                <a:solidFill>
                  <a:srgbClr val="000000"/>
                </a:solidFill>
                <a:effectLst/>
                <a:latin typeface="Aptos" panose="020B0004020202020204" pitchFamily="34" charset="0"/>
                <a:ea typeface="Times New Roman" panose="02020603050405020304" pitchFamily="18" charset="0"/>
                <a:cs typeface="Times-Roman"/>
              </a:rPr>
              <a:t> sprit</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Lugnande</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medel</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och</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sömnmedel</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sedativa</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och</a:t>
            </a:r>
            <a:r>
              <a:rPr lang="en-US" sz="2000" dirty="0">
                <a:solidFill>
                  <a:srgbClr val="000000"/>
                </a:solidFill>
                <a:effectLst/>
                <a:latin typeface="Aptos" panose="020B0004020202020204" pitchFamily="34" charset="0"/>
                <a:ea typeface="Times New Roman" panose="02020603050405020304" pitchFamily="18" charset="0"/>
                <a:cs typeface="Times-Roman"/>
              </a:rPr>
              <a:t> hypnotika); </a:t>
            </a:r>
            <a:r>
              <a:rPr lang="en-US" sz="2000" dirty="0" err="1">
                <a:solidFill>
                  <a:srgbClr val="000000"/>
                </a:solidFill>
                <a:effectLst/>
                <a:latin typeface="Aptos" panose="020B0004020202020204" pitchFamily="34" charset="0"/>
                <a:ea typeface="Times New Roman" panose="02020603050405020304" pitchFamily="18" charset="0"/>
                <a:cs typeface="Times-Roman"/>
              </a:rPr>
              <a:t>barbiturater</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Sedativa</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och</a:t>
            </a:r>
            <a:r>
              <a:rPr lang="en-US" sz="2000" dirty="0">
                <a:solidFill>
                  <a:srgbClr val="000000"/>
                </a:solidFill>
                <a:effectLst/>
                <a:latin typeface="Aptos" panose="020B0004020202020204" pitchFamily="34" charset="0"/>
                <a:ea typeface="Times New Roman" panose="02020603050405020304" pitchFamily="18" charset="0"/>
                <a:cs typeface="Times-Roman"/>
              </a:rPr>
              <a:t> hypnotika; bensodiazepiner</a:t>
            </a: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Sedativa</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och</a:t>
            </a:r>
            <a:r>
              <a:rPr lang="en-US" sz="2000" dirty="0">
                <a:solidFill>
                  <a:srgbClr val="000000"/>
                </a:solidFill>
                <a:effectLst/>
                <a:latin typeface="Aptos" panose="020B0004020202020204" pitchFamily="34" charset="0"/>
                <a:ea typeface="Times New Roman" panose="02020603050405020304" pitchFamily="18" charset="0"/>
                <a:cs typeface="Times-Roman"/>
              </a:rPr>
              <a:t> hypnotika; </a:t>
            </a:r>
            <a:r>
              <a:rPr lang="en-US" sz="2000" dirty="0" err="1">
                <a:solidFill>
                  <a:srgbClr val="000000"/>
                </a:solidFill>
                <a:effectLst/>
                <a:latin typeface="Aptos" panose="020B0004020202020204" pitchFamily="34" charset="0"/>
                <a:ea typeface="Times New Roman" panose="02020603050405020304" pitchFamily="18" charset="0"/>
                <a:cs typeface="Times-Roman"/>
              </a:rPr>
              <a:t>bensodiazepinliknande</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medel</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Sedativa</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och</a:t>
            </a:r>
            <a:r>
              <a:rPr lang="en-US" sz="2000" dirty="0">
                <a:solidFill>
                  <a:srgbClr val="000000"/>
                </a:solidFill>
                <a:effectLst/>
                <a:latin typeface="Aptos" panose="020B0004020202020204" pitchFamily="34" charset="0"/>
                <a:ea typeface="Times New Roman" panose="02020603050405020304" pitchFamily="18" charset="0"/>
                <a:cs typeface="Times-Roman"/>
              </a:rPr>
              <a:t> hypnotika; </a:t>
            </a:r>
            <a:r>
              <a:rPr lang="en-US" sz="2000" dirty="0" err="1">
                <a:solidFill>
                  <a:srgbClr val="000000"/>
                </a:solidFill>
                <a:effectLst/>
                <a:latin typeface="Aptos" panose="020B0004020202020204" pitchFamily="34" charset="0"/>
                <a:ea typeface="Times New Roman" panose="02020603050405020304" pitchFamily="18" charset="0"/>
                <a:cs typeface="Times-Roman"/>
              </a:rPr>
              <a:t>gammahydroxybutyrat</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sv-SE" sz="20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Centralstimulantia</a:t>
            </a:r>
            <a:r>
              <a:rPr lang="sv-SE" sz="20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amfetamin</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fenetylamin</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tryptamin</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katinon</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Kokain</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a:solidFill>
                  <a:srgbClr val="000000"/>
                </a:solidFill>
                <a:effectLst/>
                <a:latin typeface="Aptos" panose="020B0004020202020204" pitchFamily="34" charset="0"/>
                <a:ea typeface="Times New Roman" panose="02020603050405020304" pitchFamily="18" charset="0"/>
                <a:cs typeface="Times-Roman"/>
              </a:rPr>
              <a:t>Cannabinoider</a:t>
            </a:r>
            <a:endParaRPr lang="sv-SE" sz="2000" dirty="0">
              <a:solidFill>
                <a:schemeClr val="tx1"/>
              </a:solidFill>
              <a:latin typeface="Aptos" panose="020B0004020202020204" pitchFamily="34" charset="0"/>
            </a:endParaRPr>
          </a:p>
          <a:p>
            <a:pPr marL="457200" indent="-457200" algn="l">
              <a:buFont typeface="Arial" panose="020B0604020202020204" pitchFamily="34" charset="0"/>
              <a:buChar char="•"/>
            </a:pPr>
            <a:r>
              <a:rPr lang="en-US" sz="2000" dirty="0" err="1">
                <a:solidFill>
                  <a:srgbClr val="000000"/>
                </a:solidFill>
                <a:effectLst/>
                <a:latin typeface="Aptos" panose="020B0004020202020204" pitchFamily="34" charset="0"/>
                <a:ea typeface="Times New Roman" panose="02020603050405020304" pitchFamily="18" charset="0"/>
                <a:cs typeface="Times-Roman"/>
              </a:rPr>
              <a:t>Hallucinogener</a:t>
            </a:r>
            <a:r>
              <a:rPr lang="en-US" sz="2000" dirty="0">
                <a:solidFill>
                  <a:srgbClr val="000000"/>
                </a:solidFill>
                <a:effectLst/>
                <a:latin typeface="Aptos" panose="020B0004020202020204" pitchFamily="34" charset="0"/>
                <a:ea typeface="Times New Roman" panose="02020603050405020304" pitchFamily="18" charset="0"/>
                <a:cs typeface="Times-Roman"/>
              </a:rPr>
              <a:t>, </a:t>
            </a:r>
            <a:r>
              <a:rPr lang="en-US" sz="2000" dirty="0" err="1">
                <a:solidFill>
                  <a:srgbClr val="000000"/>
                </a:solidFill>
                <a:effectLst/>
                <a:latin typeface="Aptos" panose="020B0004020202020204" pitchFamily="34" charset="0"/>
                <a:ea typeface="Times New Roman" panose="02020603050405020304" pitchFamily="18" charset="0"/>
                <a:cs typeface="Times-Roman"/>
              </a:rPr>
              <a:t>piperaziner</a:t>
            </a:r>
            <a:endParaRPr lang="en-US" sz="2000" dirty="0">
              <a:solidFill>
                <a:srgbClr val="000000"/>
              </a:solidFill>
              <a:effectLst/>
              <a:latin typeface="Aptos" panose="020B0004020202020204" pitchFamily="34" charset="0"/>
              <a:ea typeface="Times New Roman" panose="02020603050405020304" pitchFamily="18" charset="0"/>
              <a:cs typeface="Times-Roman"/>
            </a:endParaRPr>
          </a:p>
          <a:p>
            <a:pPr algn="l"/>
            <a:endParaRPr lang="sv-SE" sz="2000" dirty="0">
              <a:solidFill>
                <a:schemeClr val="tx1"/>
              </a:solidFill>
              <a:latin typeface="Aptos" panose="020B0004020202020204" pitchFamily="34" charset="0"/>
            </a:endParaRPr>
          </a:p>
          <a:p>
            <a:pPr algn="l"/>
            <a:endParaRPr lang="sv-SE" sz="2000" dirty="0">
              <a:latin typeface="Aptos" panose="020B0004020202020204" pitchFamily="34" charset="0"/>
            </a:endParaRPr>
          </a:p>
          <a:p>
            <a:pPr marL="457200" indent="-457200" algn="l">
              <a:buFont typeface="Arial" panose="020B0604020202020204" pitchFamily="34" charset="0"/>
              <a:buChar char="•"/>
            </a:pPr>
            <a:endParaRPr lang="sv-SE" sz="2000" dirty="0">
              <a:latin typeface="Aptos" panose="020B0004020202020204" pitchFamily="34" charset="0"/>
            </a:endParaRPr>
          </a:p>
          <a:p>
            <a:pPr marL="457200" indent="-457200" algn="l">
              <a:buFont typeface="Arial" panose="020B0604020202020204" pitchFamily="34" charset="0"/>
              <a:buChar char="•"/>
            </a:pPr>
            <a:endParaRPr lang="sv-SE" sz="2000" dirty="0">
              <a:latin typeface="Aptos" panose="020B0004020202020204" pitchFamily="34" charset="0"/>
            </a:endParaRPr>
          </a:p>
          <a:p>
            <a:pPr marL="457200" indent="-457200" algn="l">
              <a:buFont typeface="Arial" panose="020B0604020202020204" pitchFamily="34" charset="0"/>
              <a:buChar char="•"/>
            </a:pPr>
            <a:endParaRPr lang="sv-SE" sz="2000" dirty="0">
              <a:latin typeface="Aptos" panose="020B0004020202020204" pitchFamily="34" charset="0"/>
            </a:endParaRPr>
          </a:p>
        </p:txBody>
      </p:sp>
    </p:spTree>
    <p:extLst>
      <p:ext uri="{BB962C8B-B14F-4D97-AF65-F5344CB8AC3E}">
        <p14:creationId xmlns:p14="http://schemas.microsoft.com/office/powerpoint/2010/main" val="1847304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827584" y="0"/>
            <a:ext cx="7812557" cy="8181528"/>
          </a:xfrm>
          <a:prstGeom prst="rect">
            <a:avLst/>
          </a:prstGeom>
        </p:spPr>
      </p:pic>
    </p:spTree>
    <p:extLst>
      <p:ext uri="{BB962C8B-B14F-4D97-AF65-F5344CB8AC3E}">
        <p14:creationId xmlns:p14="http://schemas.microsoft.com/office/powerpoint/2010/main" val="4046445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57369" y="673012"/>
            <a:ext cx="8229600" cy="1143000"/>
          </a:xfrm>
          <a:noFill/>
          <a:ln w="28575">
            <a:noFill/>
          </a:ln>
        </p:spPr>
        <p:txBody>
          <a:bodyPr>
            <a:normAutofit/>
          </a:bodyPr>
          <a:lstStyle/>
          <a:p>
            <a:pPr algn="ctr" eaLnBrk="1" hangingPunct="1"/>
            <a:r>
              <a:rPr lang="sv-SE" sz="3600" dirty="0">
                <a:solidFill>
                  <a:schemeClr val="tx1"/>
                </a:solidFill>
                <a:latin typeface="Aptos" panose="020B0004020202020204" pitchFamily="34" charset="0"/>
              </a:rPr>
              <a:t>Nätdroger</a:t>
            </a:r>
          </a:p>
        </p:txBody>
      </p:sp>
      <p:sp>
        <p:nvSpPr>
          <p:cNvPr id="43011" name="Rectangle 3"/>
          <p:cNvSpPr>
            <a:spLocks noGrp="1" noChangeArrowheads="1"/>
          </p:cNvSpPr>
          <p:nvPr>
            <p:ph idx="1"/>
          </p:nvPr>
        </p:nvSpPr>
        <p:spPr>
          <a:xfrm>
            <a:off x="971600" y="1844824"/>
            <a:ext cx="7777485" cy="3168352"/>
          </a:xfrm>
          <a:noFill/>
          <a:ln w="38100">
            <a:noFill/>
          </a:ln>
        </p:spPr>
        <p:txBody>
          <a:bodyPr>
            <a:normAutofit/>
          </a:bodyPr>
          <a:lstStyle/>
          <a:p>
            <a:pPr eaLnBrk="1" hangingPunct="1">
              <a:buFontTx/>
              <a:buNone/>
              <a:defRPr/>
            </a:pPr>
            <a:endParaRPr lang="sv-SE" sz="2000" dirty="0">
              <a:solidFill>
                <a:schemeClr val="tx1"/>
              </a:solidFill>
              <a:latin typeface="Aptos" panose="020B0004020202020204" pitchFamily="34" charset="0"/>
            </a:endParaRPr>
          </a:p>
          <a:p>
            <a:pPr lvl="2" eaLnBrk="1" hangingPunct="1">
              <a:defRPr/>
            </a:pPr>
            <a:r>
              <a:rPr lang="sv-SE" sz="2000" dirty="0">
                <a:solidFill>
                  <a:schemeClr val="tx1"/>
                </a:solidFill>
                <a:latin typeface="Aptos" panose="020B0004020202020204" pitchFamily="34" charset="0"/>
              </a:rPr>
              <a:t>Syntetiska </a:t>
            </a:r>
            <a:r>
              <a:rPr lang="sv-SE" sz="2000" dirty="0" err="1">
                <a:solidFill>
                  <a:schemeClr val="tx1"/>
                </a:solidFill>
                <a:latin typeface="Aptos" panose="020B0004020202020204" pitchFamily="34" charset="0"/>
              </a:rPr>
              <a:t>cannabinoider</a:t>
            </a:r>
            <a:r>
              <a:rPr lang="sv-SE" sz="2000" dirty="0">
                <a:solidFill>
                  <a:schemeClr val="tx1"/>
                </a:solidFill>
                <a:latin typeface="Aptos" panose="020B0004020202020204" pitchFamily="34" charset="0"/>
              </a:rPr>
              <a:t> (SCRA)</a:t>
            </a:r>
          </a:p>
          <a:p>
            <a:pPr lvl="2" eaLnBrk="1" hangingPunct="1">
              <a:defRPr/>
            </a:pPr>
            <a:r>
              <a:rPr lang="sv-SE" sz="2000" dirty="0">
                <a:solidFill>
                  <a:schemeClr val="tx1"/>
                </a:solidFill>
                <a:latin typeface="Aptos" panose="020B0004020202020204" pitchFamily="34" charset="0"/>
              </a:rPr>
              <a:t>Syntetiska </a:t>
            </a:r>
            <a:r>
              <a:rPr lang="sv-SE" sz="2000" dirty="0" err="1">
                <a:solidFill>
                  <a:schemeClr val="tx1"/>
                </a:solidFill>
                <a:latin typeface="Aptos" panose="020B0004020202020204" pitchFamily="34" charset="0"/>
              </a:rPr>
              <a:t>katinoner</a:t>
            </a:r>
            <a:r>
              <a:rPr lang="sv-SE" sz="2000" dirty="0">
                <a:solidFill>
                  <a:schemeClr val="tx1"/>
                </a:solidFill>
                <a:latin typeface="Aptos" panose="020B0004020202020204" pitchFamily="34" charset="0"/>
              </a:rPr>
              <a:t> (NPS)</a:t>
            </a:r>
          </a:p>
          <a:p>
            <a:pPr lvl="2" eaLnBrk="1" hangingPunct="1">
              <a:defRPr/>
            </a:pPr>
            <a:r>
              <a:rPr lang="sv-SE" sz="2000" dirty="0" err="1">
                <a:solidFill>
                  <a:schemeClr val="tx1"/>
                </a:solidFill>
                <a:latin typeface="Aptos" panose="020B0004020202020204" pitchFamily="34" charset="0"/>
              </a:rPr>
              <a:t>Piperaziner</a:t>
            </a:r>
            <a:endParaRPr lang="sv-SE" sz="2000" dirty="0">
              <a:solidFill>
                <a:schemeClr val="tx1"/>
              </a:solidFill>
              <a:latin typeface="Aptos" panose="020B0004020202020204" pitchFamily="34" charset="0"/>
            </a:endParaRPr>
          </a:p>
          <a:p>
            <a:pPr lvl="2" eaLnBrk="1" hangingPunct="1">
              <a:defRPr/>
            </a:pPr>
            <a:r>
              <a:rPr lang="sv-SE" sz="2000" dirty="0" err="1">
                <a:solidFill>
                  <a:schemeClr val="tx1"/>
                </a:solidFill>
                <a:latin typeface="Aptos" panose="020B0004020202020204" pitchFamily="34" charset="0"/>
              </a:rPr>
              <a:t>Tryptaminer</a:t>
            </a:r>
            <a:endParaRPr lang="sv-SE" sz="2000" dirty="0">
              <a:solidFill>
                <a:schemeClr val="tx1"/>
              </a:solidFill>
              <a:latin typeface="Aptos" panose="020B0004020202020204" pitchFamily="34" charset="0"/>
            </a:endParaRPr>
          </a:p>
          <a:p>
            <a:pPr lvl="2" eaLnBrk="1" hangingPunct="1">
              <a:defRPr/>
            </a:pPr>
            <a:r>
              <a:rPr lang="sv-SE" sz="2000" dirty="0">
                <a:solidFill>
                  <a:schemeClr val="tx1"/>
                </a:solidFill>
                <a:latin typeface="Aptos" panose="020B0004020202020204" pitchFamily="34" charset="0"/>
              </a:rPr>
              <a:t>Andra fenetylaminer</a:t>
            </a:r>
          </a:p>
          <a:p>
            <a:pPr lvl="2" eaLnBrk="1" hangingPunct="1">
              <a:defRPr/>
            </a:pPr>
            <a:r>
              <a:rPr lang="sv-SE" sz="2000" dirty="0">
                <a:solidFill>
                  <a:schemeClr val="tx1"/>
                </a:solidFill>
                <a:latin typeface="Aptos" panose="020B0004020202020204" pitchFamily="34" charset="0"/>
              </a:rPr>
              <a:t>Läkemedel</a:t>
            </a:r>
          </a:p>
        </p:txBody>
      </p:sp>
    </p:spTree>
    <p:extLst>
      <p:ext uri="{BB962C8B-B14F-4D97-AF65-F5344CB8AC3E}">
        <p14:creationId xmlns:p14="http://schemas.microsoft.com/office/powerpoint/2010/main" val="2769218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1210408" y="762001"/>
            <a:ext cx="7159869" cy="1152525"/>
          </a:xfrm>
        </p:spPr>
        <p:txBody>
          <a:bodyPr>
            <a:normAutofit/>
          </a:bodyPr>
          <a:lstStyle/>
          <a:p>
            <a:r>
              <a:rPr lang="sv-SE" sz="3200" dirty="0">
                <a:solidFill>
                  <a:schemeClr val="tx1"/>
                </a:solidFill>
                <a:latin typeface="Aptos" panose="020B0004020202020204" pitchFamily="34" charset="0"/>
              </a:rPr>
              <a:t>Narkotikamissbruk</a:t>
            </a:r>
            <a:endParaRPr lang="sv-SE" sz="3200" b="1" dirty="0">
              <a:solidFill>
                <a:schemeClr val="tx1"/>
              </a:solidFill>
              <a:latin typeface="Aptos" panose="020B0004020202020204" pitchFamily="34" charset="0"/>
              <a:cs typeface="Arial" panose="020B0604020202020204" pitchFamily="34" charset="0"/>
            </a:endParaRPr>
          </a:p>
        </p:txBody>
      </p:sp>
      <p:sp>
        <p:nvSpPr>
          <p:cNvPr id="250883" name="Rectangle 3"/>
          <p:cNvSpPr>
            <a:spLocks noGrp="1" noChangeArrowheads="1"/>
          </p:cNvSpPr>
          <p:nvPr>
            <p:ph idx="1"/>
          </p:nvPr>
        </p:nvSpPr>
        <p:spPr>
          <a:xfrm>
            <a:off x="755576" y="1844824"/>
            <a:ext cx="7924800" cy="4191000"/>
          </a:xfrm>
        </p:spPr>
        <p:txBody>
          <a:bodyPr>
            <a:normAutofit/>
          </a:bodyPr>
          <a:lstStyle/>
          <a:p>
            <a:pPr>
              <a:buFont typeface="Monotype Sorts" charset="2"/>
              <a:buNone/>
            </a:pPr>
            <a:endParaRPr lang="sv-SE" sz="2400" dirty="0">
              <a:solidFill>
                <a:schemeClr val="accent2">
                  <a:lumMod val="40000"/>
                  <a:lumOff val="60000"/>
                </a:schemeClr>
              </a:solidFill>
              <a:effectLst/>
              <a:latin typeface="Aptos" panose="020B0004020202020204" pitchFamily="34" charset="0"/>
            </a:endParaRPr>
          </a:p>
          <a:p>
            <a:r>
              <a:rPr lang="sv-SE" sz="2400" dirty="0">
                <a:latin typeface="Aptos" panose="020B0004020202020204" pitchFamily="34" charset="0"/>
              </a:rPr>
              <a:t>Många nya s.k. psykoaktiva substanser (NPS) är derivat av amfetamin och har liknande centralstimulerande effekter</a:t>
            </a:r>
          </a:p>
          <a:p>
            <a:r>
              <a:rPr lang="sv-SE" sz="2400" dirty="0">
                <a:latin typeface="Aptos" panose="020B0004020202020204" pitchFamily="34" charset="0"/>
              </a:rPr>
              <a:t>Flera närbesläktade substanser klassificeras som fenetylaminer eller syntetiska </a:t>
            </a:r>
            <a:r>
              <a:rPr lang="sv-SE" sz="2400" dirty="0" err="1">
                <a:latin typeface="Aptos" panose="020B0004020202020204" pitchFamily="34" charset="0"/>
              </a:rPr>
              <a:t>katinoner</a:t>
            </a:r>
            <a:endParaRPr lang="sv-SE" sz="2400" dirty="0">
              <a:latin typeface="Aptos" panose="020B0004020202020204" pitchFamily="34" charset="0"/>
            </a:endParaRPr>
          </a:p>
          <a:p>
            <a:r>
              <a:rPr lang="sv-SE" sz="2400" dirty="0">
                <a:latin typeface="Aptos" panose="020B0004020202020204" pitchFamily="34" charset="0"/>
              </a:rPr>
              <a:t>Även kokain och ecstasy är centralstimulerande men klassificeras oftast i en egen kategori missbruksmedel </a:t>
            </a:r>
          </a:p>
          <a:p>
            <a:r>
              <a:rPr lang="sv-SE" sz="2400" dirty="0">
                <a:latin typeface="Aptos" panose="020B0004020202020204" pitchFamily="34" charset="0"/>
              </a:rPr>
              <a:t>Medlen klassas vanligen som narkotika eller i vissa fall som hälsofarlig vara</a:t>
            </a:r>
          </a:p>
        </p:txBody>
      </p:sp>
    </p:spTree>
    <p:extLst>
      <p:ext uri="{BB962C8B-B14F-4D97-AF65-F5344CB8AC3E}">
        <p14:creationId xmlns:p14="http://schemas.microsoft.com/office/powerpoint/2010/main" val="156211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468313" y="260350"/>
            <a:ext cx="8229600" cy="1143000"/>
          </a:xfrm>
          <a:noFill/>
          <a:ln w="28575">
            <a:noFill/>
          </a:ln>
        </p:spPr>
        <p:txBody>
          <a:bodyPr/>
          <a:lstStyle/>
          <a:p>
            <a:pPr lvl="2" algn="ctr">
              <a:defRPr/>
            </a:pPr>
            <a:r>
              <a:rPr lang="sv-SE" sz="3600" dirty="0" err="1">
                <a:solidFill>
                  <a:schemeClr val="tx1"/>
                </a:solidFill>
                <a:latin typeface="Aptos" panose="020B0004020202020204" pitchFamily="34" charset="0"/>
              </a:rPr>
              <a:t>Opioider</a:t>
            </a:r>
            <a:endParaRPr lang="sv-SE" sz="3600" dirty="0">
              <a:solidFill>
                <a:schemeClr val="tx1"/>
              </a:solidFill>
              <a:latin typeface="Aptos" panose="020B0004020202020204" pitchFamily="34" charset="0"/>
            </a:endParaRPr>
          </a:p>
        </p:txBody>
      </p:sp>
      <p:sp>
        <p:nvSpPr>
          <p:cNvPr id="43011" name="Rectangle 3"/>
          <p:cNvSpPr>
            <a:spLocks noGrp="1" noChangeArrowheads="1"/>
          </p:cNvSpPr>
          <p:nvPr>
            <p:ph idx="1"/>
          </p:nvPr>
        </p:nvSpPr>
        <p:spPr>
          <a:xfrm>
            <a:off x="451763" y="1380042"/>
            <a:ext cx="8518401" cy="4608512"/>
          </a:xfrm>
          <a:noFill/>
          <a:ln w="38100">
            <a:noFill/>
          </a:ln>
        </p:spPr>
        <p:txBody>
          <a:bodyPr>
            <a:noAutofit/>
          </a:bodyPr>
          <a:lstStyle/>
          <a:p>
            <a:pPr>
              <a:defRPr/>
            </a:pPr>
            <a:r>
              <a:rPr lang="nb-NO" sz="2000" dirty="0">
                <a:latin typeface="Aptos" panose="020B0004020202020204" pitchFamily="34" charset="0"/>
              </a:rPr>
              <a:t>Opioider omfattar opiater som är naturligt extraherade från opium och syntetiska analoger. Missbruket har ökat i Asien och Afrika, medan det har varit stabilt eller minskat något i Europa. </a:t>
            </a:r>
          </a:p>
          <a:p>
            <a:pPr>
              <a:defRPr/>
            </a:pPr>
            <a:r>
              <a:rPr lang="nb-NO" sz="2000" dirty="0">
                <a:latin typeface="Aptos" panose="020B0004020202020204" pitchFamily="34" charset="0"/>
              </a:rPr>
              <a:t>I Europa har missbruket varit högst i Skottland, England och Frankrike, det är oftast knutet till storstadsregionerna. </a:t>
            </a:r>
          </a:p>
          <a:p>
            <a:pPr>
              <a:defRPr/>
            </a:pPr>
            <a:r>
              <a:rPr lang="nb-NO" sz="2000" dirty="0">
                <a:latin typeface="Aptos" panose="020B0004020202020204" pitchFamily="34" charset="0"/>
              </a:rPr>
              <a:t>Relationen mellan män och kvinnor som regelbundet använder opioider är runt 4:1. Cirka 44 % av opioidanvändarna är intravenösa missbrukare. Cirka 48 procent av alla som får behandling mot drogmissbruk har heroin som huvuddrog. </a:t>
            </a:r>
          </a:p>
          <a:p>
            <a:pPr>
              <a:defRPr/>
            </a:pPr>
            <a:r>
              <a:rPr lang="nb-NO" sz="2000" dirty="0">
                <a:latin typeface="Aptos" panose="020B0004020202020204" pitchFamily="34" charset="0"/>
              </a:rPr>
              <a:t>Heroinmissbruket inom EU är stabilt och lätt nedåtgående under de senaste åren. </a:t>
            </a:r>
          </a:p>
          <a:p>
            <a:pPr>
              <a:defRPr/>
            </a:pPr>
            <a:r>
              <a:rPr lang="nb-NO" sz="2000" dirty="0">
                <a:latin typeface="Aptos" panose="020B0004020202020204" pitchFamily="34" charset="0"/>
              </a:rPr>
              <a:t>Antalet dödsfall relaterade till heroin minskar rent generellt, men dödsfallen relaterade till syntetiska opioider ökar. </a:t>
            </a:r>
          </a:p>
          <a:p>
            <a:pPr>
              <a:defRPr/>
            </a:pPr>
            <a:r>
              <a:rPr lang="nb-NO" sz="2000" dirty="0">
                <a:latin typeface="Aptos" panose="020B0004020202020204" pitchFamily="34" charset="0"/>
              </a:rPr>
              <a:t>Heroin utgör 4% av alla beslag av illegal narkotika (Cannabis utgör ca 80%).</a:t>
            </a:r>
            <a:br>
              <a:rPr lang="nb-NO" sz="2000" dirty="0">
                <a:latin typeface="Aptos" panose="020B0004020202020204" pitchFamily="34" charset="0"/>
              </a:rPr>
            </a:br>
            <a:endParaRPr lang="sv-SE" sz="2000" dirty="0">
              <a:solidFill>
                <a:schemeClr val="tx1"/>
              </a:solidFill>
              <a:latin typeface="Aptos" panose="020B0004020202020204" pitchFamily="34" charset="0"/>
            </a:endParaRPr>
          </a:p>
        </p:txBody>
      </p:sp>
    </p:spTree>
    <p:extLst>
      <p:ext uri="{BB962C8B-B14F-4D97-AF65-F5344CB8AC3E}">
        <p14:creationId xmlns:p14="http://schemas.microsoft.com/office/powerpoint/2010/main" val="2281543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8B10F522-29E9-4C2D-A8B3-23FC6AFC0764}"/>
              </a:ext>
            </a:extLst>
          </p:cNvPr>
          <p:cNvPicPr>
            <a:picLocks noChangeAspect="1"/>
          </p:cNvPicPr>
          <p:nvPr/>
        </p:nvPicPr>
        <p:blipFill>
          <a:blip r:embed="rId2"/>
          <a:stretch>
            <a:fillRect/>
          </a:stretch>
        </p:blipFill>
        <p:spPr>
          <a:xfrm>
            <a:off x="0" y="2312464"/>
            <a:ext cx="9144000" cy="2233072"/>
          </a:xfrm>
          <a:prstGeom prst="rect">
            <a:avLst/>
          </a:prstGeom>
        </p:spPr>
      </p:pic>
      <p:sp>
        <p:nvSpPr>
          <p:cNvPr id="4" name="Rectangle 2">
            <a:extLst>
              <a:ext uri="{FF2B5EF4-FFF2-40B4-BE49-F238E27FC236}">
                <a16:creationId xmlns:a16="http://schemas.microsoft.com/office/drawing/2014/main" id="{37E99218-9E51-4ADF-9EAA-006DD1DEA339}"/>
              </a:ext>
            </a:extLst>
          </p:cNvPr>
          <p:cNvSpPr txBox="1">
            <a:spLocks noChangeArrowheads="1"/>
          </p:cNvSpPr>
          <p:nvPr/>
        </p:nvSpPr>
        <p:spPr>
          <a:xfrm>
            <a:off x="498475" y="836712"/>
            <a:ext cx="8147050" cy="1368425"/>
          </a:xfrm>
          <a:prstGeom prst="rect">
            <a:avLst/>
          </a:prstGeom>
          <a:noFill/>
          <a:ln w="57150">
            <a:noFill/>
          </a:ln>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600" b="0" dirty="0" err="1">
                <a:solidFill>
                  <a:schemeClr val="tx1">
                    <a:lumMod val="75000"/>
                    <a:lumOff val="25000"/>
                  </a:schemeClr>
                </a:solidFill>
                <a:latin typeface="+mn-lt"/>
              </a:rPr>
              <a:t>Opioider</a:t>
            </a:r>
            <a:r>
              <a:rPr lang="sv-SE" sz="3600" b="0" dirty="0">
                <a:solidFill>
                  <a:schemeClr val="tx1">
                    <a:lumMod val="75000"/>
                    <a:lumOff val="25000"/>
                  </a:schemeClr>
                </a:solidFill>
                <a:latin typeface="+mn-lt"/>
              </a:rPr>
              <a:t> i Europa</a:t>
            </a:r>
          </a:p>
        </p:txBody>
      </p:sp>
    </p:spTree>
    <p:extLst>
      <p:ext uri="{BB962C8B-B14F-4D97-AF65-F5344CB8AC3E}">
        <p14:creationId xmlns:p14="http://schemas.microsoft.com/office/powerpoint/2010/main" val="1882411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06AE6-0A8B-A8AC-9206-905E63B5967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5C64D0F-4257-52A8-513B-4EA592B37971}"/>
              </a:ext>
            </a:extLst>
          </p:cNvPr>
          <p:cNvSpPr txBox="1">
            <a:spLocks noChangeArrowheads="1"/>
          </p:cNvSpPr>
          <p:nvPr/>
        </p:nvSpPr>
        <p:spPr>
          <a:xfrm>
            <a:off x="498475" y="836712"/>
            <a:ext cx="8147050" cy="1368425"/>
          </a:xfrm>
          <a:prstGeom prst="rect">
            <a:avLst/>
          </a:prstGeom>
          <a:noFill/>
          <a:ln w="57150">
            <a:noFill/>
          </a:ln>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600" b="0" dirty="0">
                <a:solidFill>
                  <a:schemeClr val="tx1">
                    <a:lumMod val="75000"/>
                    <a:lumOff val="25000"/>
                  </a:schemeClr>
                </a:solidFill>
                <a:latin typeface="+mn-lt"/>
              </a:rPr>
              <a:t>Letal dos </a:t>
            </a:r>
            <a:r>
              <a:rPr lang="sv-SE" sz="3600" b="0" dirty="0" err="1">
                <a:solidFill>
                  <a:schemeClr val="tx1">
                    <a:lumMod val="75000"/>
                    <a:lumOff val="25000"/>
                  </a:schemeClr>
                </a:solidFill>
                <a:latin typeface="+mn-lt"/>
              </a:rPr>
              <a:t>opioider</a:t>
            </a:r>
            <a:endParaRPr lang="sv-SE" sz="3600" b="0" dirty="0">
              <a:solidFill>
                <a:schemeClr val="tx1">
                  <a:lumMod val="75000"/>
                  <a:lumOff val="25000"/>
                </a:schemeClr>
              </a:solidFill>
              <a:latin typeface="+mn-lt"/>
            </a:endParaRPr>
          </a:p>
        </p:txBody>
      </p:sp>
      <p:pic>
        <p:nvPicPr>
          <p:cNvPr id="5" name="Bildobjekt 4" descr="En bild som visar text, skärmbild&#10;&#10;AI-genererat innehåll kan vara felaktigt.">
            <a:extLst>
              <a:ext uri="{FF2B5EF4-FFF2-40B4-BE49-F238E27FC236}">
                <a16:creationId xmlns:a16="http://schemas.microsoft.com/office/drawing/2014/main" id="{B5A1DB88-B9DF-3DFB-A16B-75F249F07D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610463"/>
            <a:ext cx="6660232" cy="4440155"/>
          </a:xfrm>
          <a:prstGeom prst="rect">
            <a:avLst/>
          </a:prstGeom>
        </p:spPr>
      </p:pic>
    </p:spTree>
    <p:extLst>
      <p:ext uri="{BB962C8B-B14F-4D97-AF65-F5344CB8AC3E}">
        <p14:creationId xmlns:p14="http://schemas.microsoft.com/office/powerpoint/2010/main" val="716437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364E5DAE-F244-AD40-7C81-58D922A3287A}"/>
              </a:ext>
            </a:extLst>
          </p:cNvPr>
          <p:cNvPicPr>
            <a:picLocks noChangeAspect="1"/>
          </p:cNvPicPr>
          <p:nvPr/>
        </p:nvPicPr>
        <p:blipFill>
          <a:blip r:embed="rId2"/>
          <a:stretch>
            <a:fillRect/>
          </a:stretch>
        </p:blipFill>
        <p:spPr>
          <a:xfrm>
            <a:off x="239415" y="548680"/>
            <a:ext cx="8665169" cy="5940660"/>
          </a:xfrm>
          <a:prstGeom prst="rect">
            <a:avLst/>
          </a:prstGeom>
        </p:spPr>
      </p:pic>
    </p:spTree>
    <p:extLst>
      <p:ext uri="{BB962C8B-B14F-4D97-AF65-F5344CB8AC3E}">
        <p14:creationId xmlns:p14="http://schemas.microsoft.com/office/powerpoint/2010/main" val="39396422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A023ED08-974D-DF03-0F7B-49D2CF9152EB}"/>
              </a:ext>
            </a:extLst>
          </p:cNvPr>
          <p:cNvPicPr>
            <a:picLocks noChangeAspect="1"/>
          </p:cNvPicPr>
          <p:nvPr/>
        </p:nvPicPr>
        <p:blipFill>
          <a:blip r:embed="rId2"/>
          <a:stretch>
            <a:fillRect/>
          </a:stretch>
        </p:blipFill>
        <p:spPr>
          <a:xfrm>
            <a:off x="90488" y="538425"/>
            <a:ext cx="8963025" cy="5781150"/>
          </a:xfrm>
          <a:prstGeom prst="rect">
            <a:avLst/>
          </a:prstGeom>
          <a:noFill/>
        </p:spPr>
      </p:pic>
    </p:spTree>
    <p:extLst>
      <p:ext uri="{BB962C8B-B14F-4D97-AF65-F5344CB8AC3E}">
        <p14:creationId xmlns:p14="http://schemas.microsoft.com/office/powerpoint/2010/main" val="446995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7E99218-9E51-4ADF-9EAA-006DD1DEA339}"/>
              </a:ext>
            </a:extLst>
          </p:cNvPr>
          <p:cNvSpPr txBox="1">
            <a:spLocks noChangeArrowheads="1"/>
          </p:cNvSpPr>
          <p:nvPr/>
        </p:nvSpPr>
        <p:spPr>
          <a:xfrm>
            <a:off x="395536" y="476672"/>
            <a:ext cx="8147050" cy="792088"/>
          </a:xfrm>
          <a:prstGeom prst="rect">
            <a:avLst/>
          </a:prstGeom>
          <a:noFill/>
          <a:ln w="57150">
            <a:noFill/>
          </a:ln>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600" b="0" dirty="0" err="1">
                <a:solidFill>
                  <a:schemeClr val="tx1">
                    <a:lumMod val="75000"/>
                    <a:lumOff val="25000"/>
                  </a:schemeClr>
                </a:solidFill>
                <a:latin typeface="+mn-lt"/>
              </a:rPr>
              <a:t>Opioider</a:t>
            </a:r>
            <a:r>
              <a:rPr lang="sv-SE" sz="3600" b="0" dirty="0">
                <a:solidFill>
                  <a:schemeClr val="tx1">
                    <a:lumMod val="75000"/>
                    <a:lumOff val="25000"/>
                  </a:schemeClr>
                </a:solidFill>
                <a:latin typeface="+mn-lt"/>
              </a:rPr>
              <a:t> i Europa</a:t>
            </a:r>
          </a:p>
        </p:txBody>
      </p:sp>
      <p:sp>
        <p:nvSpPr>
          <p:cNvPr id="3" name="textruta 2">
            <a:extLst>
              <a:ext uri="{FF2B5EF4-FFF2-40B4-BE49-F238E27FC236}">
                <a16:creationId xmlns:a16="http://schemas.microsoft.com/office/drawing/2014/main" id="{C115A714-085B-F8E0-C5AE-56FE86744DBF}"/>
              </a:ext>
            </a:extLst>
          </p:cNvPr>
          <p:cNvSpPr txBox="1"/>
          <p:nvPr/>
        </p:nvSpPr>
        <p:spPr>
          <a:xfrm>
            <a:off x="755576" y="1268760"/>
            <a:ext cx="7848872" cy="5355312"/>
          </a:xfrm>
          <a:prstGeom prst="rect">
            <a:avLst/>
          </a:prstGeom>
          <a:noFill/>
        </p:spPr>
        <p:txBody>
          <a:bodyPr wrap="square">
            <a:spAutoFit/>
          </a:bodyPr>
          <a:lstStyle/>
          <a:p>
            <a:pPr marL="285750" indent="-285750">
              <a:buFont typeface="Arial" panose="020B0604020202020204" pitchFamily="34" charset="0"/>
              <a:buChar char="•"/>
            </a:pPr>
            <a:r>
              <a:rPr lang="sv-SE" sz="1800" b="0" dirty="0" err="1">
                <a:latin typeface="Aptos" panose="020B0004020202020204" pitchFamily="34" charset="0"/>
              </a:rPr>
              <a:t>Opioidanvändning</a:t>
            </a:r>
            <a:r>
              <a:rPr lang="sv-SE" sz="1800" b="0" dirty="0">
                <a:latin typeface="Aptos" panose="020B0004020202020204" pitchFamily="34" charset="0"/>
              </a:rPr>
              <a:t> rapporterades som den främsta orsaken till att 63 000 klienter gick in i specialistvårdsbehandling 2022, vilket motsvarar 25 % av alla som går in i narkotikabehandling i Europa.</a:t>
            </a:r>
          </a:p>
          <a:p>
            <a:r>
              <a:rPr lang="sv-SE" sz="1800" b="0" dirty="0">
                <a:latin typeface="Aptos" panose="020B0004020202020204" pitchFamily="34" charset="0"/>
              </a:rPr>
              <a:t> </a:t>
            </a:r>
          </a:p>
          <a:p>
            <a:pPr marL="285750" indent="-285750">
              <a:buFont typeface="Arial" panose="020B0604020202020204" pitchFamily="34" charset="0"/>
              <a:buChar char="•"/>
            </a:pPr>
            <a:r>
              <a:rPr lang="sv-SE" sz="1800" b="0" dirty="0">
                <a:latin typeface="Aptos" panose="020B0004020202020204" pitchFamily="34" charset="0"/>
              </a:rPr>
              <a:t>Heroin var den primära drogen för 12 000 (64 %) av de 19 000 förstagångsdeltagare som rapporterade en specifik </a:t>
            </a:r>
            <a:r>
              <a:rPr lang="sv-SE" sz="1800" b="0" dirty="0" err="1">
                <a:latin typeface="Aptos" panose="020B0004020202020204" pitchFamily="34" charset="0"/>
              </a:rPr>
              <a:t>opioid</a:t>
            </a:r>
            <a:r>
              <a:rPr lang="sv-SE" sz="1800" b="0" dirty="0">
                <a:latin typeface="Aptos" panose="020B0004020202020204" pitchFamily="34" charset="0"/>
              </a:rPr>
              <a:t> som sin huvudsakliga problemdrog. Ytterligare 2 400 </a:t>
            </a:r>
            <a:r>
              <a:rPr lang="sv-SE" sz="1800" b="0" dirty="0" err="1">
                <a:latin typeface="Aptos" panose="020B0004020202020204" pitchFamily="34" charset="0"/>
              </a:rPr>
              <a:t>opioidklienter</a:t>
            </a:r>
            <a:r>
              <a:rPr lang="sv-SE" sz="1800" b="0" dirty="0">
                <a:latin typeface="Aptos" panose="020B0004020202020204" pitchFamily="34" charset="0"/>
              </a:rPr>
              <a:t> för första gången angav inte sitt primära läkemedel. </a:t>
            </a:r>
          </a:p>
          <a:p>
            <a:pPr marL="285750" indent="-285750">
              <a:buFont typeface="Arial" panose="020B0604020202020204" pitchFamily="34" charset="0"/>
              <a:buChar char="•"/>
            </a:pPr>
            <a:endParaRPr lang="sv-SE" sz="1800" b="0" dirty="0">
              <a:latin typeface="Aptos" panose="020B0004020202020204" pitchFamily="34" charset="0"/>
            </a:endParaRPr>
          </a:p>
          <a:p>
            <a:pPr marL="285750" indent="-285750">
              <a:buFont typeface="Arial" panose="020B0604020202020204" pitchFamily="34" charset="0"/>
              <a:buChar char="•"/>
            </a:pPr>
            <a:r>
              <a:rPr lang="sv-SE" sz="1800" b="0" dirty="0">
                <a:latin typeface="Aptos" panose="020B0004020202020204" pitchFamily="34" charset="0"/>
              </a:rPr>
              <a:t>Ändå tyder uppgifterna på att den långsiktiga nedåtgående trenden i antalet personer som går in i behandling för heroin har fortsatt </a:t>
            </a:r>
          </a:p>
          <a:p>
            <a:pPr marL="285750" indent="-285750">
              <a:buFont typeface="Arial" panose="020B0604020202020204" pitchFamily="34" charset="0"/>
              <a:buChar char="•"/>
            </a:pPr>
            <a:endParaRPr lang="sv-SE" sz="1800" b="0" dirty="0">
              <a:latin typeface="Aptos" panose="020B0004020202020204" pitchFamily="34" charset="0"/>
            </a:endParaRPr>
          </a:p>
          <a:p>
            <a:pPr marL="285750" indent="-285750">
              <a:buFont typeface="Arial" panose="020B0604020202020204" pitchFamily="34" charset="0"/>
              <a:buChar char="•"/>
            </a:pPr>
            <a:r>
              <a:rPr lang="sv-SE" sz="1800" b="0" dirty="0">
                <a:latin typeface="Aptos" panose="020B0004020202020204" pitchFamily="34" charset="0"/>
              </a:rPr>
              <a:t>De senaste europeiska uppgifterna visar en tidsförskjutning på 14 år mellan första användningen av heroin, i genomsnitt vid 23 års ålder, och första behandlingen för heroinrelaterade problem, i genomsnitt vid 37 års ålder. </a:t>
            </a:r>
          </a:p>
          <a:p>
            <a:pPr marL="285750" indent="-285750">
              <a:buFont typeface="Arial" panose="020B0604020202020204" pitchFamily="34" charset="0"/>
              <a:buChar char="•"/>
            </a:pPr>
            <a:endParaRPr lang="sv-SE" sz="1800" b="0" dirty="0">
              <a:latin typeface="Aptos" panose="020B0004020202020204" pitchFamily="34" charset="0"/>
            </a:endParaRPr>
          </a:p>
          <a:p>
            <a:pPr marL="285750" indent="-285750">
              <a:buFont typeface="Arial" panose="020B0604020202020204" pitchFamily="34" charset="0"/>
              <a:buChar char="•"/>
            </a:pPr>
            <a:r>
              <a:rPr lang="sv-SE" sz="1800" b="0" dirty="0">
                <a:latin typeface="Aptos" panose="020B0004020202020204" pitchFamily="34" charset="0"/>
              </a:rPr>
              <a:t>Nationella uppgifter från 26 EU-medlemsstater visar att uppskattningsvis 508 000 klienter fick behandling med </a:t>
            </a:r>
            <a:r>
              <a:rPr lang="sv-SE" sz="1800" b="0" dirty="0" err="1">
                <a:latin typeface="Aptos" panose="020B0004020202020204" pitchFamily="34" charset="0"/>
              </a:rPr>
              <a:t>opioidagonister</a:t>
            </a:r>
            <a:r>
              <a:rPr lang="sv-SE" sz="1800" b="0" dirty="0">
                <a:latin typeface="Aptos" panose="020B0004020202020204" pitchFamily="34" charset="0"/>
              </a:rPr>
              <a:t> 2022 (506 000 år 2021).</a:t>
            </a:r>
          </a:p>
        </p:txBody>
      </p:sp>
    </p:spTree>
    <p:extLst>
      <p:ext uri="{BB962C8B-B14F-4D97-AF65-F5344CB8AC3E}">
        <p14:creationId xmlns:p14="http://schemas.microsoft.com/office/powerpoint/2010/main" val="355260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692696"/>
            <a:ext cx="8398122" cy="55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3631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r>
              <a:rPr lang="sv-SE" sz="3600" dirty="0"/>
              <a:t>Kategorisering av nya psykoaktiva substanser</a:t>
            </a:r>
          </a:p>
        </p:txBody>
      </p:sp>
      <p:sp>
        <p:nvSpPr>
          <p:cNvPr id="3" name="Underrubrik 2">
            <a:extLst>
              <a:ext uri="{FF2B5EF4-FFF2-40B4-BE49-F238E27FC236}">
                <a16:creationId xmlns:a16="http://schemas.microsoft.com/office/drawing/2014/main" id="{BBD7978F-3A4A-7E59-4E97-2ABAC57BD767}"/>
              </a:ext>
            </a:extLst>
          </p:cNvPr>
          <p:cNvSpPr>
            <a:spLocks noGrp="1"/>
          </p:cNvSpPr>
          <p:nvPr>
            <p:ph type="subTitle" idx="1"/>
          </p:nvPr>
        </p:nvSpPr>
        <p:spPr>
          <a:xfrm>
            <a:off x="2483768" y="1916832"/>
            <a:ext cx="5040560" cy="4571132"/>
          </a:xfrm>
        </p:spPr>
        <p:txBody>
          <a:bodyPr>
            <a:noAutofit/>
          </a:bodyPr>
          <a:lstStyle/>
          <a:p>
            <a:pPr marL="457200" indent="-457200" algn="l">
              <a:buFont typeface="Arial" panose="020B0604020202020204" pitchFamily="34" charset="0"/>
              <a:buChar char="•"/>
            </a:pPr>
            <a:r>
              <a:rPr lang="sv-SE" sz="2000" dirty="0" err="1">
                <a:solidFill>
                  <a:schemeClr val="tx1"/>
                </a:solidFill>
              </a:rPr>
              <a:t>Katinoner</a:t>
            </a:r>
            <a:endParaRPr lang="sv-SE" sz="2000" dirty="0">
              <a:solidFill>
                <a:schemeClr val="tx1"/>
              </a:solidFill>
            </a:endParaRPr>
          </a:p>
          <a:p>
            <a:pPr marL="457200" indent="-457200" algn="l">
              <a:buFont typeface="Arial" panose="020B0604020202020204" pitchFamily="34" charset="0"/>
              <a:buChar char="•"/>
            </a:pPr>
            <a:r>
              <a:rPr lang="sv-SE" sz="2000" dirty="0" err="1">
                <a:solidFill>
                  <a:schemeClr val="tx1"/>
                </a:solidFill>
              </a:rPr>
              <a:t>Aminoindaner</a:t>
            </a:r>
            <a:endParaRPr lang="sv-SE" sz="2000" dirty="0">
              <a:solidFill>
                <a:schemeClr val="tx1"/>
              </a:solidFill>
            </a:endParaRPr>
          </a:p>
          <a:p>
            <a:pPr marL="457200" indent="-457200" algn="l">
              <a:buFont typeface="Arial" panose="020B0604020202020204" pitchFamily="34" charset="0"/>
              <a:buChar char="•"/>
            </a:pPr>
            <a:r>
              <a:rPr lang="sv-SE" sz="2000" dirty="0">
                <a:solidFill>
                  <a:schemeClr val="tx1"/>
                </a:solidFill>
              </a:rPr>
              <a:t>Fenetylaminer</a:t>
            </a:r>
          </a:p>
          <a:p>
            <a:pPr marL="457200" indent="-457200" algn="l">
              <a:buFont typeface="Arial" panose="020B0604020202020204" pitchFamily="34" charset="0"/>
              <a:buChar char="•"/>
            </a:pPr>
            <a:r>
              <a:rPr lang="sv-SE" sz="2000" dirty="0">
                <a:solidFill>
                  <a:schemeClr val="tx1"/>
                </a:solidFill>
              </a:rPr>
              <a:t>Plantor och växtextrakt</a:t>
            </a:r>
          </a:p>
          <a:p>
            <a:pPr marL="457200" indent="-457200" algn="l">
              <a:buFont typeface="Arial" panose="020B0604020202020204" pitchFamily="34" charset="0"/>
              <a:buChar char="•"/>
            </a:pPr>
            <a:r>
              <a:rPr lang="sv-SE" sz="2000" dirty="0">
                <a:solidFill>
                  <a:schemeClr val="tx1"/>
                </a:solidFill>
              </a:rPr>
              <a:t>Cannabinoider</a:t>
            </a:r>
          </a:p>
          <a:p>
            <a:pPr marL="457200" indent="-457200" algn="l">
              <a:buFont typeface="Arial" panose="020B0604020202020204" pitchFamily="34" charset="0"/>
              <a:buChar char="•"/>
            </a:pPr>
            <a:r>
              <a:rPr lang="sv-SE" sz="2000" dirty="0" err="1">
                <a:solidFill>
                  <a:schemeClr val="tx1"/>
                </a:solidFill>
              </a:rPr>
              <a:t>Arylalkylaminer</a:t>
            </a:r>
            <a:endParaRPr lang="sv-SE" sz="2000" dirty="0">
              <a:solidFill>
                <a:schemeClr val="tx1"/>
              </a:solidFill>
            </a:endParaRPr>
          </a:p>
          <a:p>
            <a:pPr marL="457200" indent="-457200" algn="l">
              <a:buFont typeface="Arial" panose="020B0604020202020204" pitchFamily="34" charset="0"/>
              <a:buChar char="•"/>
            </a:pPr>
            <a:r>
              <a:rPr lang="sv-SE" sz="2000" dirty="0" err="1">
                <a:solidFill>
                  <a:schemeClr val="tx1"/>
                </a:solidFill>
              </a:rPr>
              <a:t>Piperaziner</a:t>
            </a:r>
            <a:endParaRPr lang="sv-SE" sz="2000" dirty="0">
              <a:solidFill>
                <a:schemeClr val="tx1"/>
              </a:solidFill>
            </a:endParaRPr>
          </a:p>
          <a:p>
            <a:pPr marL="457200" indent="-457200" algn="l">
              <a:buFont typeface="Arial" panose="020B0604020202020204" pitchFamily="34" charset="0"/>
              <a:buChar char="•"/>
            </a:pPr>
            <a:r>
              <a:rPr lang="sv-SE" sz="2000" dirty="0">
                <a:solidFill>
                  <a:schemeClr val="tx1"/>
                </a:solidFill>
              </a:rPr>
              <a:t>Opioider</a:t>
            </a:r>
          </a:p>
          <a:p>
            <a:pPr marL="457200" indent="-457200" algn="l">
              <a:buFont typeface="Arial" panose="020B0604020202020204" pitchFamily="34" charset="0"/>
              <a:buChar char="•"/>
            </a:pPr>
            <a:r>
              <a:rPr lang="sv-SE" sz="2000" dirty="0" err="1">
                <a:solidFill>
                  <a:schemeClr val="tx1"/>
                </a:solidFill>
              </a:rPr>
              <a:t>Arylcyclohexylaminer</a:t>
            </a:r>
            <a:r>
              <a:rPr lang="sv-SE" sz="2000" dirty="0">
                <a:solidFill>
                  <a:schemeClr val="tx1"/>
                </a:solidFill>
              </a:rPr>
              <a:t> (PCP, </a:t>
            </a:r>
            <a:r>
              <a:rPr lang="sv-SE" sz="2000" dirty="0" err="1">
                <a:solidFill>
                  <a:schemeClr val="tx1"/>
                </a:solidFill>
              </a:rPr>
              <a:t>ketamin</a:t>
            </a:r>
            <a:r>
              <a:rPr lang="sv-SE" sz="2000" dirty="0">
                <a:solidFill>
                  <a:schemeClr val="tx1"/>
                </a:solidFill>
              </a:rPr>
              <a:t>)</a:t>
            </a:r>
          </a:p>
          <a:p>
            <a:pPr marL="457200" indent="-457200" algn="l">
              <a:buFont typeface="Arial" panose="020B0604020202020204" pitchFamily="34" charset="0"/>
              <a:buChar char="•"/>
            </a:pPr>
            <a:r>
              <a:rPr lang="sv-SE" sz="2000" dirty="0" err="1">
                <a:solidFill>
                  <a:schemeClr val="tx1"/>
                </a:solidFill>
              </a:rPr>
              <a:t>Piperidiner</a:t>
            </a:r>
            <a:r>
              <a:rPr lang="sv-SE" sz="2000" dirty="0">
                <a:solidFill>
                  <a:schemeClr val="tx1"/>
                </a:solidFill>
              </a:rPr>
              <a:t> &amp; </a:t>
            </a:r>
            <a:r>
              <a:rPr lang="sv-SE" sz="2000" dirty="0" err="1">
                <a:solidFill>
                  <a:schemeClr val="tx1"/>
                </a:solidFill>
              </a:rPr>
              <a:t>pyrolidiner</a:t>
            </a:r>
            <a:endParaRPr lang="sv-SE" sz="2000" dirty="0">
              <a:solidFill>
                <a:schemeClr val="tx1"/>
              </a:solidFill>
            </a:endParaRPr>
          </a:p>
          <a:p>
            <a:pPr marL="457200" indent="-457200" algn="l">
              <a:buFont typeface="Arial" panose="020B0604020202020204" pitchFamily="34" charset="0"/>
              <a:buChar char="•"/>
            </a:pPr>
            <a:r>
              <a:rPr lang="sv-SE" sz="2000" dirty="0">
                <a:solidFill>
                  <a:schemeClr val="tx1"/>
                </a:solidFill>
              </a:rPr>
              <a:t>Bensodiazepiner</a:t>
            </a:r>
          </a:p>
          <a:p>
            <a:pPr marL="457200" indent="-457200" algn="l">
              <a:buFont typeface="Arial" panose="020B0604020202020204" pitchFamily="34" charset="0"/>
              <a:buChar char="•"/>
            </a:pPr>
            <a:r>
              <a:rPr lang="sv-SE" sz="2000" dirty="0" err="1">
                <a:solidFill>
                  <a:schemeClr val="tx1"/>
                </a:solidFill>
              </a:rPr>
              <a:t>Tryptaminer</a:t>
            </a:r>
            <a:endParaRPr lang="sv-SE" sz="2000" dirty="0">
              <a:solidFill>
                <a:schemeClr val="tx1"/>
              </a:solidFill>
            </a:endParaRPr>
          </a:p>
          <a:p>
            <a:pPr marL="457200" indent="-457200" algn="l">
              <a:buFont typeface="Arial" panose="020B0604020202020204" pitchFamily="34" charset="0"/>
              <a:buChar char="•"/>
            </a:pPr>
            <a:r>
              <a:rPr lang="sv-SE" sz="2000" dirty="0">
                <a:solidFill>
                  <a:schemeClr val="tx1"/>
                </a:solidFill>
              </a:rPr>
              <a:t>Övriga</a:t>
            </a:r>
          </a:p>
          <a:p>
            <a:pPr marL="457200" indent="-457200" algn="l">
              <a:buFont typeface="Arial" panose="020B0604020202020204" pitchFamily="34" charset="0"/>
              <a:buChar char="•"/>
            </a:pPr>
            <a:endParaRPr lang="sv-SE" sz="2000" dirty="0"/>
          </a:p>
          <a:p>
            <a:pPr marL="457200" indent="-457200" algn="l">
              <a:buFont typeface="Arial" panose="020B0604020202020204" pitchFamily="34" charset="0"/>
              <a:buChar char="•"/>
            </a:pPr>
            <a:endParaRPr lang="sv-SE" sz="2000" dirty="0"/>
          </a:p>
          <a:p>
            <a:pPr marL="457200" indent="-457200" algn="l">
              <a:buFont typeface="Arial" panose="020B0604020202020204" pitchFamily="34" charset="0"/>
              <a:buChar char="•"/>
            </a:pPr>
            <a:endParaRPr lang="sv-SE" sz="2000" dirty="0"/>
          </a:p>
          <a:p>
            <a:pPr marL="457200" indent="-457200" algn="l">
              <a:buFont typeface="Arial" panose="020B0604020202020204" pitchFamily="34" charset="0"/>
              <a:buChar char="•"/>
            </a:pPr>
            <a:endParaRPr lang="sv-SE" sz="2000" dirty="0"/>
          </a:p>
        </p:txBody>
      </p:sp>
    </p:spTree>
    <p:extLst>
      <p:ext uri="{BB962C8B-B14F-4D97-AF65-F5344CB8AC3E}">
        <p14:creationId xmlns:p14="http://schemas.microsoft.com/office/powerpoint/2010/main" val="11798390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468313" y="405383"/>
            <a:ext cx="8208143" cy="935385"/>
          </a:xfrm>
          <a:prstGeom prst="rect">
            <a:avLst/>
          </a:prstGeom>
          <a:noFill/>
          <a:ln w="38100">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200" b="0" dirty="0"/>
              <a:t>NPS – på den svenska marknaden 2007-2016</a:t>
            </a:r>
          </a:p>
        </p:txBody>
      </p:sp>
      <p:sp>
        <p:nvSpPr>
          <p:cNvPr id="4" name="textruta 1"/>
          <p:cNvSpPr txBox="1">
            <a:spLocks noChangeArrowheads="1"/>
          </p:cNvSpPr>
          <p:nvPr/>
        </p:nvSpPr>
        <p:spPr bwMode="auto">
          <a:xfrm>
            <a:off x="445487" y="1052736"/>
            <a:ext cx="8302977"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5" spcCol="180000">
            <a:spAutoFit/>
          </a:bodyPr>
          <a:lstStyle>
            <a:lvl1pPr>
              <a:spcBef>
                <a:spcPct val="20000"/>
              </a:spcBef>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buFontTx/>
              <a:buNone/>
              <a:defRPr/>
            </a:pPr>
            <a:r>
              <a:rPr lang="en-US" sz="1100" b="0" dirty="0" err="1">
                <a:latin typeface="+mj-lt"/>
                <a:cs typeface="Arial" panose="020B0604020202020204" pitchFamily="34" charset="0"/>
              </a:rPr>
              <a:t>Bromodragonfly</a:t>
            </a:r>
            <a:br>
              <a:rPr lang="en-US" sz="1100" b="0" dirty="0">
                <a:latin typeface="+mj-lt"/>
                <a:cs typeface="Arial" panose="020B0604020202020204" pitchFamily="34" charset="0"/>
              </a:rPr>
            </a:br>
            <a:r>
              <a:rPr lang="en-US" sz="1100" b="0" dirty="0" err="1">
                <a:latin typeface="+mj-lt"/>
                <a:cs typeface="Arial" panose="020B0604020202020204" pitchFamily="34" charset="0"/>
              </a:rPr>
              <a:t>Mefedron</a:t>
            </a:r>
            <a:br>
              <a:rPr lang="en-US" sz="1100" b="0" dirty="0">
                <a:latin typeface="+mj-lt"/>
                <a:cs typeface="Arial" panose="020B0604020202020204" pitchFamily="34" charset="0"/>
              </a:rPr>
            </a:br>
            <a:r>
              <a:rPr lang="en-US" sz="1100" b="0" dirty="0" err="1">
                <a:latin typeface="+mj-lt"/>
                <a:cs typeface="Arial" panose="020B0604020202020204" pitchFamily="34" charset="0"/>
              </a:rPr>
              <a:t>Metedron</a:t>
            </a:r>
            <a:br>
              <a:rPr lang="en-US" sz="1100" b="0" dirty="0">
                <a:latin typeface="+mj-lt"/>
                <a:cs typeface="Arial" panose="020B0604020202020204" pitchFamily="34" charset="0"/>
              </a:rPr>
            </a:br>
            <a:r>
              <a:rPr lang="en-US" sz="1100" b="0" dirty="0">
                <a:latin typeface="+mj-lt"/>
                <a:cs typeface="Arial" panose="020B0604020202020204" pitchFamily="34" charset="0"/>
              </a:rPr>
              <a:t>A2</a:t>
            </a:r>
            <a:br>
              <a:rPr lang="en-US" sz="1100" b="0" dirty="0">
                <a:latin typeface="+mj-lt"/>
                <a:cs typeface="Arial" panose="020B0604020202020204" pitchFamily="34" charset="0"/>
              </a:rPr>
            </a:br>
            <a:r>
              <a:rPr lang="en-US" sz="1100" b="0" dirty="0" err="1">
                <a:latin typeface="+mj-lt"/>
                <a:cs typeface="Arial" panose="020B0604020202020204" pitchFamily="34" charset="0"/>
              </a:rPr>
              <a:t>Odesmetyltramadol</a:t>
            </a:r>
            <a:r>
              <a:rPr lang="en-US" sz="1100" b="0" dirty="0">
                <a:latin typeface="+mj-lt"/>
                <a:cs typeface="Arial" panose="020B0604020202020204" pitchFamily="34" charset="0"/>
              </a:rPr>
              <a:t> + </a:t>
            </a:r>
            <a:r>
              <a:rPr lang="en-US" sz="1100" b="0" dirty="0" err="1">
                <a:latin typeface="+mj-lt"/>
                <a:cs typeface="Arial" panose="020B0604020202020204" pitchFamily="34" charset="0"/>
              </a:rPr>
              <a:t>kratom</a:t>
            </a:r>
            <a:r>
              <a:rPr lang="en-US" sz="1100" b="0" dirty="0">
                <a:latin typeface="+mj-lt"/>
                <a:cs typeface="Arial" panose="020B0604020202020204" pitchFamily="34" charset="0"/>
              </a:rPr>
              <a:t> (Krypton)</a:t>
            </a:r>
            <a:br>
              <a:rPr lang="en-US" sz="1100" b="0" dirty="0">
                <a:latin typeface="+mj-lt"/>
                <a:cs typeface="Arial" panose="020B0604020202020204" pitchFamily="34" charset="0"/>
              </a:rPr>
            </a:br>
            <a:r>
              <a:rPr lang="en-US" sz="1100" b="0" dirty="0" err="1">
                <a:latin typeface="+mj-lt"/>
                <a:cs typeface="Arial" panose="020B0604020202020204" pitchFamily="34" charset="0"/>
              </a:rPr>
              <a:t>Metylon</a:t>
            </a:r>
            <a:br>
              <a:rPr lang="en-US" sz="1100" b="0" dirty="0">
                <a:latin typeface="+mj-lt"/>
                <a:cs typeface="Arial" panose="020B0604020202020204" pitchFamily="34" charset="0"/>
              </a:rPr>
            </a:br>
            <a:r>
              <a:rPr lang="en-US" sz="1100" b="0" dirty="0">
                <a:latin typeface="+mj-lt"/>
                <a:cs typeface="Arial" panose="020B0604020202020204" pitchFamily="34" charset="0"/>
              </a:rPr>
              <a:t>MDPV</a:t>
            </a:r>
            <a:br>
              <a:rPr lang="en-US" sz="1100" b="0" dirty="0">
                <a:latin typeface="+mj-lt"/>
                <a:cs typeface="Arial" panose="020B0604020202020204" pitchFamily="34" charset="0"/>
              </a:rPr>
            </a:br>
            <a:r>
              <a:rPr lang="en-US" sz="1100" b="0" dirty="0">
                <a:latin typeface="+mj-lt"/>
                <a:cs typeface="Arial" panose="020B0604020202020204" pitchFamily="34" charset="0"/>
              </a:rPr>
              <a:t>4-fluor-amfetamin</a:t>
            </a:r>
            <a:br>
              <a:rPr lang="en-US" sz="1100" b="0" dirty="0">
                <a:latin typeface="+mj-lt"/>
                <a:cs typeface="Arial" panose="020B0604020202020204" pitchFamily="34" charset="0"/>
              </a:rPr>
            </a:br>
            <a:r>
              <a:rPr lang="en-US" sz="1100" b="0" dirty="0" err="1">
                <a:latin typeface="+mj-lt"/>
                <a:cs typeface="Arial" panose="020B0604020202020204" pitchFamily="34" charset="0"/>
              </a:rPr>
              <a:t>Butylon</a:t>
            </a:r>
            <a:br>
              <a:rPr lang="en-US" sz="1100" b="0" dirty="0">
                <a:latin typeface="+mj-lt"/>
                <a:cs typeface="Arial" panose="020B0604020202020204" pitchFamily="34" charset="0"/>
              </a:rPr>
            </a:br>
            <a:r>
              <a:rPr lang="en-US" sz="1100" b="0" dirty="0">
                <a:latin typeface="+mj-lt"/>
                <a:cs typeface="Arial" panose="020B0604020202020204" pitchFamily="34" charset="0"/>
              </a:rPr>
              <a:t>2-DPMP</a:t>
            </a:r>
            <a:br>
              <a:rPr lang="en-US" sz="1100" b="0" dirty="0">
                <a:latin typeface="+mj-lt"/>
                <a:cs typeface="Arial" panose="020B0604020202020204" pitchFamily="34" charset="0"/>
              </a:rPr>
            </a:br>
            <a:r>
              <a:rPr lang="en-US" sz="1100" b="0" dirty="0" err="1">
                <a:latin typeface="+mj-lt"/>
                <a:cs typeface="Arial" panose="020B0604020202020204" pitchFamily="34" charset="0"/>
              </a:rPr>
              <a:t>Katinon</a:t>
            </a:r>
            <a:br>
              <a:rPr lang="en-US" sz="1100" b="0" dirty="0">
                <a:latin typeface="+mj-lt"/>
                <a:cs typeface="Arial" panose="020B0604020202020204" pitchFamily="34" charset="0"/>
              </a:rPr>
            </a:br>
            <a:r>
              <a:rPr lang="en-US" sz="1100" b="0" dirty="0">
                <a:latin typeface="+mj-lt"/>
                <a:cs typeface="Arial" panose="020B0604020202020204" pitchFamily="34" charset="0"/>
              </a:rPr>
              <a:t>Para-</a:t>
            </a:r>
            <a:r>
              <a:rPr lang="en-US" sz="1100" b="0" dirty="0" err="1">
                <a:latin typeface="+mj-lt"/>
                <a:cs typeface="Arial" panose="020B0604020202020204" pitchFamily="34" charset="0"/>
              </a:rPr>
              <a:t>metoxy</a:t>
            </a:r>
            <a:r>
              <a:rPr lang="en-US" sz="1100" b="0" dirty="0">
                <a:latin typeface="+mj-lt"/>
                <a:cs typeface="Arial" panose="020B0604020202020204" pitchFamily="34" charset="0"/>
              </a:rPr>
              <a:t>-</a:t>
            </a:r>
            <a:r>
              <a:rPr lang="en-US" sz="1100" b="0" dirty="0" err="1">
                <a:latin typeface="+mj-lt"/>
                <a:cs typeface="Arial" panose="020B0604020202020204" pitchFamily="34" charset="0"/>
              </a:rPr>
              <a:t>metamfetamin</a:t>
            </a:r>
            <a:r>
              <a:rPr lang="en-US" sz="1100" b="0" dirty="0">
                <a:latin typeface="+mj-lt"/>
                <a:cs typeface="Arial" panose="020B0604020202020204" pitchFamily="34" charset="0"/>
              </a:rPr>
              <a:t> (PMMA)</a:t>
            </a:r>
            <a:br>
              <a:rPr lang="en-US" sz="1100" b="0" dirty="0">
                <a:latin typeface="+mj-lt"/>
                <a:cs typeface="Arial" panose="020B0604020202020204" pitchFamily="34" charset="0"/>
              </a:rPr>
            </a:br>
            <a:r>
              <a:rPr lang="en-US" sz="1100" b="0" dirty="0" err="1">
                <a:latin typeface="+mj-lt"/>
                <a:cs typeface="Arial" panose="020B0604020202020204" pitchFamily="34" charset="0"/>
              </a:rPr>
              <a:t>Metoxetamin</a:t>
            </a:r>
            <a:br>
              <a:rPr lang="en-US" sz="1100" b="0" dirty="0">
                <a:latin typeface="+mj-lt"/>
                <a:cs typeface="Arial" panose="020B0604020202020204" pitchFamily="34" charset="0"/>
              </a:rPr>
            </a:br>
            <a:r>
              <a:rPr lang="en-US" sz="1100" b="0" dirty="0" err="1">
                <a:latin typeface="+mj-lt"/>
                <a:cs typeface="Arial" panose="020B0604020202020204" pitchFamily="34" charset="0"/>
              </a:rPr>
              <a:t>Etizolam</a:t>
            </a:r>
            <a:br>
              <a:rPr lang="en-US" sz="1100" b="0" dirty="0">
                <a:latin typeface="+mj-lt"/>
                <a:cs typeface="Arial" panose="020B0604020202020204" pitchFamily="34" charset="0"/>
              </a:rPr>
            </a:br>
            <a:r>
              <a:rPr lang="en-US" sz="1100" b="0" dirty="0" err="1">
                <a:latin typeface="+mj-lt"/>
                <a:cs typeface="Arial" panose="020B0604020202020204" pitchFamily="34" charset="0"/>
              </a:rPr>
              <a:t>Etylfenidat</a:t>
            </a:r>
            <a:br>
              <a:rPr lang="en-US" sz="1100" b="0" dirty="0">
                <a:latin typeface="+mj-lt"/>
                <a:cs typeface="Arial" panose="020B0604020202020204" pitchFamily="34" charset="0"/>
              </a:rPr>
            </a:br>
            <a:r>
              <a:rPr lang="en-US" sz="1100" b="0" dirty="0">
                <a:latin typeface="+mj-lt"/>
                <a:cs typeface="Arial" panose="020B0604020202020204" pitchFamily="34" charset="0"/>
              </a:rPr>
              <a:t>5-IT</a:t>
            </a:r>
            <a:br>
              <a:rPr lang="en-US" sz="1100" b="0" dirty="0">
                <a:latin typeface="+mj-lt"/>
                <a:cs typeface="Arial" panose="020B0604020202020204" pitchFamily="34" charset="0"/>
              </a:rPr>
            </a:br>
            <a:r>
              <a:rPr lang="en-US" sz="1100" b="0" dirty="0">
                <a:latin typeface="+mj-lt"/>
                <a:cs typeface="Arial" panose="020B0604020202020204" pitchFamily="34" charset="0"/>
              </a:rPr>
              <a:t>Alfa-PVP</a:t>
            </a:r>
            <a:br>
              <a:rPr lang="en-US" sz="1100" b="0" dirty="0">
                <a:latin typeface="+mj-lt"/>
                <a:cs typeface="Arial" panose="020B0604020202020204" pitchFamily="34" charset="0"/>
              </a:rPr>
            </a:br>
            <a:r>
              <a:rPr lang="en-US" sz="1100" b="0" dirty="0">
                <a:latin typeface="+mj-lt"/>
                <a:cs typeface="Arial" panose="020B0604020202020204" pitchFamily="34" charset="0"/>
              </a:rPr>
              <a:t>Beta-</a:t>
            </a:r>
            <a:r>
              <a:rPr lang="en-US" sz="1100" b="0" dirty="0" err="1">
                <a:latin typeface="+mj-lt"/>
                <a:cs typeface="Arial" panose="020B0604020202020204" pitchFamily="34" charset="0"/>
              </a:rPr>
              <a:t>etylmetkatinon</a:t>
            </a:r>
            <a:br>
              <a:rPr lang="en-US" sz="1100" b="0" dirty="0">
                <a:latin typeface="+mj-lt"/>
                <a:cs typeface="Arial" panose="020B0604020202020204" pitchFamily="34" charset="0"/>
              </a:rPr>
            </a:br>
            <a:r>
              <a:rPr lang="en-US" sz="1100" b="0" dirty="0" err="1">
                <a:latin typeface="+mj-lt"/>
                <a:cs typeface="Arial" panose="020B0604020202020204" pitchFamily="34" charset="0"/>
              </a:rPr>
              <a:t>Bufedron</a:t>
            </a:r>
            <a:br>
              <a:rPr lang="en-US" sz="1100" b="0" dirty="0">
                <a:latin typeface="+mj-lt"/>
                <a:cs typeface="Arial" panose="020B0604020202020204" pitchFamily="34" charset="0"/>
              </a:rPr>
            </a:br>
            <a:r>
              <a:rPr lang="en-US" sz="1100" b="0" dirty="0">
                <a:latin typeface="+mj-lt"/>
                <a:cs typeface="Arial" panose="020B0604020202020204" pitchFamily="34" charset="0"/>
              </a:rPr>
              <a:t>4-APB</a:t>
            </a:r>
            <a:br>
              <a:rPr lang="en-US" sz="1100" b="0" dirty="0">
                <a:latin typeface="+mj-lt"/>
                <a:cs typeface="Arial" panose="020B0604020202020204" pitchFamily="34" charset="0"/>
              </a:rPr>
            </a:br>
            <a:r>
              <a:rPr lang="en-US" sz="1100" b="0" dirty="0">
                <a:latin typeface="+mj-lt"/>
                <a:cs typeface="Arial" panose="020B0604020202020204" pitchFamily="34" charset="0"/>
              </a:rPr>
              <a:t>2-fluor-amfetamin</a:t>
            </a:r>
            <a:br>
              <a:rPr lang="en-US" sz="1100" b="0" dirty="0">
                <a:latin typeface="+mj-lt"/>
                <a:cs typeface="Arial" panose="020B0604020202020204" pitchFamily="34" charset="0"/>
              </a:rPr>
            </a:br>
            <a:r>
              <a:rPr lang="en-US" sz="1100" b="0" dirty="0">
                <a:latin typeface="+mj-lt"/>
                <a:cs typeface="Arial" panose="020B0604020202020204" pitchFamily="34" charset="0"/>
              </a:rPr>
              <a:t>2-fluor-metamfetamin</a:t>
            </a:r>
            <a:br>
              <a:rPr lang="en-US" sz="1100" b="0" dirty="0">
                <a:latin typeface="+mj-lt"/>
                <a:cs typeface="Arial" panose="020B0604020202020204" pitchFamily="34" charset="0"/>
              </a:rPr>
            </a:br>
            <a:r>
              <a:rPr lang="en-US" sz="1100" b="0" dirty="0">
                <a:latin typeface="+mj-lt"/>
                <a:cs typeface="Arial" panose="020B0604020202020204" pitchFamily="34" charset="0"/>
              </a:rPr>
              <a:t>4-fluor-metamfetamin</a:t>
            </a:r>
            <a:br>
              <a:rPr lang="en-US" sz="1100" b="0" dirty="0">
                <a:latin typeface="+mj-lt"/>
                <a:cs typeface="Arial" panose="020B0604020202020204" pitchFamily="34" charset="0"/>
              </a:rPr>
            </a:br>
            <a:r>
              <a:rPr lang="en-US" sz="1100" b="0" dirty="0">
                <a:latin typeface="+mj-lt"/>
                <a:cs typeface="Arial" panose="020B0604020202020204" pitchFamily="34" charset="0"/>
              </a:rPr>
              <a:t>AH-7921</a:t>
            </a:r>
            <a:br>
              <a:rPr lang="en-US" sz="1100" b="0" dirty="0">
                <a:latin typeface="+mj-lt"/>
                <a:cs typeface="Arial" panose="020B0604020202020204" pitchFamily="34" charset="0"/>
              </a:rPr>
            </a:br>
            <a:r>
              <a:rPr lang="en-US" sz="1100" b="0" dirty="0">
                <a:latin typeface="+mj-lt"/>
                <a:cs typeface="Arial" panose="020B0604020202020204" pitchFamily="34" charset="0"/>
              </a:rPr>
              <a:t>1-3-metylbensyl- </a:t>
            </a:r>
            <a:r>
              <a:rPr lang="en-US" sz="1100" b="0" dirty="0" err="1">
                <a:latin typeface="+mj-lt"/>
                <a:cs typeface="Arial" panose="020B0604020202020204" pitchFamily="34" charset="0"/>
              </a:rPr>
              <a:t>piperazin</a:t>
            </a:r>
            <a:br>
              <a:rPr lang="en-US" sz="1100" b="0" dirty="0">
                <a:latin typeface="+mj-lt"/>
                <a:cs typeface="Arial" panose="020B0604020202020204" pitchFamily="34" charset="0"/>
              </a:rPr>
            </a:br>
            <a:r>
              <a:rPr lang="en-US" sz="1100" b="0" dirty="0" err="1">
                <a:latin typeface="+mj-lt"/>
                <a:cs typeface="Arial" panose="020B0604020202020204" pitchFamily="34" charset="0"/>
              </a:rPr>
              <a:t>Pyrazolam</a:t>
            </a:r>
            <a:br>
              <a:rPr lang="en-US" sz="1100" b="0" dirty="0">
                <a:latin typeface="+mj-lt"/>
                <a:cs typeface="Arial" panose="020B0604020202020204" pitchFamily="34" charset="0"/>
              </a:rPr>
            </a:br>
            <a:r>
              <a:rPr lang="sv-SE" sz="1100" b="0" dirty="0">
                <a:latin typeface="+mj-lt"/>
                <a:cs typeface="Arial" panose="020B0604020202020204" pitchFamily="34" charset="0"/>
              </a:rPr>
              <a:t>MDAI</a:t>
            </a:r>
            <a:br>
              <a:rPr lang="sv-SE" sz="1100" b="0" dirty="0">
                <a:latin typeface="+mj-lt"/>
                <a:cs typeface="Arial" panose="020B0604020202020204" pitchFamily="34" charset="0"/>
              </a:rPr>
            </a:br>
            <a:r>
              <a:rPr lang="sv-SE" sz="1100" b="0" dirty="0">
                <a:latin typeface="+mj-lt"/>
                <a:cs typeface="Arial" panose="020B0604020202020204" pitchFamily="34" charset="0"/>
              </a:rPr>
              <a:t>4-MEC</a:t>
            </a:r>
            <a:br>
              <a:rPr lang="sv-SE" sz="1100" b="0" dirty="0">
                <a:latin typeface="+mj-lt"/>
                <a:cs typeface="Arial" panose="020B0604020202020204" pitchFamily="34" charset="0"/>
              </a:rPr>
            </a:br>
            <a:r>
              <a:rPr lang="sv-SE" sz="1100" b="0" dirty="0">
                <a:latin typeface="+mj-lt"/>
                <a:cs typeface="Arial" panose="020B0604020202020204" pitchFamily="34" charset="0"/>
              </a:rPr>
              <a:t>3-metylmetkatinon (3-MMC)</a:t>
            </a:r>
            <a:br>
              <a:rPr lang="sv-SE" sz="1100" b="0" dirty="0">
                <a:latin typeface="+mj-lt"/>
                <a:cs typeface="Arial" panose="020B0604020202020204" pitchFamily="34" charset="0"/>
              </a:rPr>
            </a:br>
            <a:r>
              <a:rPr lang="sv-SE" sz="1100" b="0" dirty="0">
                <a:latin typeface="+mj-lt"/>
                <a:cs typeface="Arial" panose="020B0604020202020204" pitchFamily="34" charset="0"/>
              </a:rPr>
              <a:t>N-</a:t>
            </a:r>
            <a:r>
              <a:rPr lang="sv-SE" sz="1100" b="0" dirty="0" err="1">
                <a:latin typeface="+mj-lt"/>
                <a:cs typeface="Arial" panose="020B0604020202020204" pitchFamily="34" charset="0"/>
              </a:rPr>
              <a:t>etylnorketamin</a:t>
            </a:r>
            <a:br>
              <a:rPr lang="sv-SE" sz="1100" b="0" dirty="0">
                <a:latin typeface="+mj-lt"/>
                <a:cs typeface="Arial" panose="020B0604020202020204" pitchFamily="34" charset="0"/>
              </a:rPr>
            </a:br>
            <a:r>
              <a:rPr lang="sv-SE" sz="1100" b="0" dirty="0" err="1">
                <a:latin typeface="+mj-lt"/>
                <a:cs typeface="Arial" panose="020B0604020202020204" pitchFamily="34" charset="0"/>
              </a:rPr>
              <a:t>Flubromazepam</a:t>
            </a:r>
            <a:br>
              <a:rPr lang="sv-SE" sz="1100" b="0" dirty="0">
                <a:latin typeface="+mj-lt"/>
                <a:cs typeface="Arial" panose="020B0604020202020204" pitchFamily="34" charset="0"/>
              </a:rPr>
            </a:br>
            <a:r>
              <a:rPr lang="sv-SE" sz="1100" b="0" dirty="0" err="1">
                <a:latin typeface="+mj-lt"/>
                <a:cs typeface="Arial" panose="020B0604020202020204" pitchFamily="34" charset="0"/>
              </a:rPr>
              <a:t>Metiopropamin</a:t>
            </a:r>
            <a:br>
              <a:rPr lang="sv-SE" sz="1100" b="0" dirty="0">
                <a:latin typeface="+mj-lt"/>
                <a:cs typeface="Arial" panose="020B0604020202020204" pitchFamily="34" charset="0"/>
              </a:rPr>
            </a:br>
            <a:r>
              <a:rPr lang="sv-SE" sz="1100" b="0" dirty="0">
                <a:latin typeface="+mj-lt"/>
                <a:cs typeface="Arial" panose="020B0604020202020204" pitchFamily="34" charset="0"/>
              </a:rPr>
              <a:t>2-aminoindan</a:t>
            </a:r>
            <a:br>
              <a:rPr lang="sv-SE" sz="1100" b="0" dirty="0">
                <a:latin typeface="+mj-lt"/>
                <a:cs typeface="Arial" panose="020B0604020202020204" pitchFamily="34" charset="0"/>
              </a:rPr>
            </a:br>
            <a:r>
              <a:rPr lang="sv-SE" sz="1100" b="0" dirty="0" err="1">
                <a:latin typeface="+mj-lt"/>
                <a:cs typeface="Arial" panose="020B0604020202020204" pitchFamily="34" charset="0"/>
              </a:rPr>
              <a:t>Diklazepam</a:t>
            </a:r>
            <a:br>
              <a:rPr lang="sv-SE" sz="1100" b="0" dirty="0">
                <a:latin typeface="+mj-lt"/>
                <a:cs typeface="Arial" panose="020B0604020202020204" pitchFamily="34" charset="0"/>
              </a:rPr>
            </a:br>
            <a:r>
              <a:rPr lang="sv-SE" sz="1100" b="0" dirty="0">
                <a:latin typeface="+mj-lt"/>
                <a:cs typeface="Arial" panose="020B0604020202020204" pitchFamily="34" charset="0"/>
              </a:rPr>
              <a:t>MT-45</a:t>
            </a:r>
            <a:br>
              <a:rPr lang="sv-SE" sz="1100" b="0" dirty="0">
                <a:latin typeface="+mj-lt"/>
                <a:cs typeface="Arial" panose="020B0604020202020204" pitchFamily="34" charset="0"/>
              </a:rPr>
            </a:br>
            <a:r>
              <a:rPr lang="sv-SE" sz="1100" b="0" dirty="0">
                <a:latin typeface="+mj-lt"/>
                <a:cs typeface="Arial" panose="020B0604020202020204" pitchFamily="34" charset="0"/>
              </a:rPr>
              <a:t>Alfa-PEP</a:t>
            </a:r>
            <a:br>
              <a:rPr lang="sv-SE" sz="1100" b="0" dirty="0">
                <a:latin typeface="+mj-lt"/>
                <a:cs typeface="Arial" panose="020B0604020202020204" pitchFamily="34" charset="0"/>
              </a:rPr>
            </a:br>
            <a:r>
              <a:rPr lang="sv-SE" sz="1100" b="0" dirty="0">
                <a:latin typeface="+mj-lt"/>
                <a:cs typeface="Arial" panose="020B0604020202020204" pitchFamily="34" charset="0"/>
              </a:rPr>
              <a:t>5-EAPB</a:t>
            </a:r>
            <a:br>
              <a:rPr lang="sv-SE" sz="1100" b="0" dirty="0">
                <a:latin typeface="+mj-lt"/>
                <a:cs typeface="Arial" panose="020B0604020202020204" pitchFamily="34" charset="0"/>
              </a:rPr>
            </a:br>
            <a:r>
              <a:rPr lang="sv-SE" sz="1100" b="0" dirty="0">
                <a:latin typeface="+mj-lt"/>
                <a:cs typeface="Arial" panose="020B0604020202020204" pitchFamily="34" charset="0"/>
              </a:rPr>
              <a:t>4-metyl-amfetamin</a:t>
            </a:r>
            <a:br>
              <a:rPr lang="sv-SE" sz="1100" b="0" dirty="0">
                <a:latin typeface="+mj-lt"/>
                <a:cs typeface="Arial" panose="020B0604020202020204" pitchFamily="34" charset="0"/>
              </a:rPr>
            </a:br>
            <a:r>
              <a:rPr lang="sv-SE" sz="1100" b="0" dirty="0">
                <a:latin typeface="+mj-lt"/>
                <a:cs typeface="Arial" panose="020B0604020202020204" pitchFamily="34" charset="0"/>
              </a:rPr>
              <a:t>3,4-DMMC</a:t>
            </a:r>
            <a:br>
              <a:rPr lang="sv-SE" sz="1100" b="0" dirty="0">
                <a:latin typeface="+mj-lt"/>
                <a:cs typeface="Arial" panose="020B0604020202020204" pitchFamily="34" charset="0"/>
              </a:rPr>
            </a:br>
            <a:r>
              <a:rPr lang="sv-SE" sz="1100" b="0" dirty="0">
                <a:latin typeface="+mj-lt"/>
                <a:cs typeface="Arial" panose="020B0604020202020204" pitchFamily="34" charset="0"/>
              </a:rPr>
              <a:t>5-APB</a:t>
            </a:r>
            <a:br>
              <a:rPr lang="sv-SE" sz="1100" b="0" dirty="0">
                <a:latin typeface="+mj-lt"/>
                <a:cs typeface="Arial" panose="020B0604020202020204" pitchFamily="34" charset="0"/>
              </a:rPr>
            </a:br>
            <a:r>
              <a:rPr lang="sv-SE" sz="1100" b="0" dirty="0">
                <a:latin typeface="+mj-lt"/>
                <a:cs typeface="Arial" panose="020B0604020202020204" pitchFamily="34" charset="0"/>
              </a:rPr>
              <a:t>5-MAPB</a:t>
            </a:r>
            <a:br>
              <a:rPr lang="sv-SE" sz="1100" b="0" dirty="0">
                <a:latin typeface="+mj-lt"/>
                <a:cs typeface="Arial" panose="020B0604020202020204" pitchFamily="34" charset="0"/>
              </a:rPr>
            </a:br>
            <a:r>
              <a:rPr lang="sv-SE" sz="1100" b="0" dirty="0">
                <a:latin typeface="+mj-lt"/>
                <a:cs typeface="Arial" panose="020B0604020202020204" pitchFamily="34" charset="0"/>
              </a:rPr>
              <a:t>6-MAPB</a:t>
            </a:r>
            <a:br>
              <a:rPr lang="sv-SE" sz="1100" b="0" dirty="0">
                <a:latin typeface="+mj-lt"/>
                <a:cs typeface="Arial" panose="020B0604020202020204" pitchFamily="34" charset="0"/>
              </a:rPr>
            </a:br>
            <a:r>
              <a:rPr lang="sv-SE" sz="1100" b="0" dirty="0">
                <a:latin typeface="+mj-lt"/>
                <a:cs typeface="Arial" panose="020B0604020202020204" pitchFamily="34" charset="0"/>
              </a:rPr>
              <a:t>5-APDB</a:t>
            </a:r>
            <a:br>
              <a:rPr lang="sv-SE" sz="1100" b="0" dirty="0">
                <a:latin typeface="+mj-lt"/>
                <a:cs typeface="Arial" panose="020B0604020202020204" pitchFamily="34" charset="0"/>
              </a:rPr>
            </a:br>
            <a:r>
              <a:rPr lang="sv-SE" sz="1100" b="0" dirty="0">
                <a:latin typeface="+mj-lt"/>
                <a:cs typeface="Arial" panose="020B0604020202020204" pitchFamily="34" charset="0"/>
              </a:rPr>
              <a:t>6-APDB</a:t>
            </a:r>
            <a:br>
              <a:rPr lang="sv-SE" sz="1100" b="0" dirty="0">
                <a:latin typeface="+mj-lt"/>
                <a:cs typeface="Arial" panose="020B0604020202020204" pitchFamily="34" charset="0"/>
              </a:rPr>
            </a:br>
            <a:r>
              <a:rPr lang="sv-SE" sz="1100" b="0" dirty="0">
                <a:latin typeface="+mj-lt"/>
                <a:cs typeface="Arial" panose="020B0604020202020204" pitchFamily="34" charset="0"/>
              </a:rPr>
              <a:t>4-etylmetkatinon </a:t>
            </a:r>
            <a:br>
              <a:rPr lang="sv-SE" sz="1100" b="0" dirty="0">
                <a:latin typeface="+mj-lt"/>
                <a:cs typeface="Arial" panose="020B0604020202020204" pitchFamily="34" charset="0"/>
              </a:rPr>
            </a:br>
            <a:r>
              <a:rPr lang="sv-SE" sz="1100" b="0" dirty="0">
                <a:latin typeface="+mj-lt"/>
                <a:cs typeface="Arial" panose="020B0604020202020204" pitchFamily="34" charset="0"/>
              </a:rPr>
              <a:t>5-MeO-MiPT</a:t>
            </a:r>
            <a:br>
              <a:rPr lang="sv-SE" sz="1100" b="0" dirty="0">
                <a:latin typeface="+mj-lt"/>
                <a:cs typeface="Arial" panose="020B0604020202020204" pitchFamily="34" charset="0"/>
              </a:rPr>
            </a:br>
            <a:r>
              <a:rPr lang="sv-SE" sz="1100" b="0" dirty="0">
                <a:latin typeface="+mj-lt"/>
                <a:cs typeface="Arial" panose="020B0604020202020204" pitchFamily="34" charset="0"/>
              </a:rPr>
              <a:t>N-</a:t>
            </a:r>
            <a:r>
              <a:rPr lang="sv-SE" sz="1100" b="0" dirty="0" err="1">
                <a:latin typeface="+mj-lt"/>
                <a:cs typeface="Arial" panose="020B0604020202020204" pitchFamily="34" charset="0"/>
              </a:rPr>
              <a:t>etylbufedron</a:t>
            </a:r>
            <a:br>
              <a:rPr lang="sv-SE" sz="1100" b="0" dirty="0">
                <a:latin typeface="+mj-lt"/>
                <a:cs typeface="Arial" panose="020B0604020202020204" pitchFamily="34" charset="0"/>
              </a:rPr>
            </a:br>
            <a:r>
              <a:rPr lang="sv-SE" sz="1100" b="0" dirty="0">
                <a:latin typeface="+mj-lt"/>
                <a:cs typeface="Arial" panose="020B0604020202020204" pitchFamily="34" charset="0"/>
              </a:rPr>
              <a:t>3-metoximetkatinon</a:t>
            </a:r>
            <a:br>
              <a:rPr lang="sv-SE" sz="1100" b="0" dirty="0">
                <a:latin typeface="+mj-lt"/>
                <a:cs typeface="Arial" panose="020B0604020202020204" pitchFamily="34" charset="0"/>
              </a:rPr>
            </a:br>
            <a:r>
              <a:rPr lang="sv-SE" sz="1100" b="0" dirty="0">
                <a:latin typeface="+mj-lt"/>
                <a:cs typeface="Arial" panose="020B0604020202020204" pitchFamily="34" charset="0"/>
              </a:rPr>
              <a:t>25B-NBOMe</a:t>
            </a:r>
            <a:br>
              <a:rPr lang="sv-SE" sz="1100" b="0" dirty="0">
                <a:latin typeface="+mj-lt"/>
                <a:cs typeface="Arial" panose="020B0604020202020204" pitchFamily="34" charset="0"/>
              </a:rPr>
            </a:br>
            <a:r>
              <a:rPr lang="sv-SE" sz="1100" b="0" dirty="0">
                <a:latin typeface="+mj-lt"/>
                <a:cs typeface="Arial" panose="020B0604020202020204" pitchFamily="34" charset="0"/>
              </a:rPr>
              <a:t>4-fluor-PVP</a:t>
            </a:r>
            <a:br>
              <a:rPr lang="sv-SE" sz="1100" b="0" dirty="0">
                <a:latin typeface="+mj-lt"/>
                <a:cs typeface="Arial" panose="020B0604020202020204" pitchFamily="34" charset="0"/>
              </a:rPr>
            </a:br>
            <a:r>
              <a:rPr lang="sv-SE" sz="1100" b="0" dirty="0">
                <a:latin typeface="+mj-lt"/>
                <a:cs typeface="Arial" panose="020B0604020202020204" pitchFamily="34" charset="0"/>
              </a:rPr>
              <a:t>3-MeO-PCP</a:t>
            </a:r>
            <a:br>
              <a:rPr lang="sv-SE" sz="1100" b="0" dirty="0">
                <a:latin typeface="+mj-lt"/>
                <a:cs typeface="Arial" panose="020B0604020202020204" pitchFamily="34" charset="0"/>
              </a:rPr>
            </a:br>
            <a:r>
              <a:rPr lang="sv-SE" sz="1100" b="0" dirty="0">
                <a:latin typeface="+mj-lt"/>
                <a:cs typeface="Arial" panose="020B0604020202020204" pitchFamily="34" charset="0"/>
              </a:rPr>
              <a:t>Alfa-PVT</a:t>
            </a:r>
            <a:br>
              <a:rPr lang="sv-SE" sz="1100" b="0" dirty="0">
                <a:latin typeface="+mj-lt"/>
                <a:cs typeface="Arial" panose="020B0604020202020204" pitchFamily="34" charset="0"/>
              </a:rPr>
            </a:br>
            <a:r>
              <a:rPr lang="sv-SE" sz="1100" b="0" dirty="0">
                <a:latin typeface="+mj-lt"/>
                <a:cs typeface="Arial" panose="020B0604020202020204" pitchFamily="34" charset="0"/>
              </a:rPr>
              <a:t>N-etyl-4-metylnorpentedron</a:t>
            </a:r>
            <a:br>
              <a:rPr lang="sv-SE" sz="1100" b="0" dirty="0">
                <a:latin typeface="+mj-lt"/>
                <a:cs typeface="Arial" panose="020B0604020202020204" pitchFamily="34" charset="0"/>
              </a:rPr>
            </a:br>
            <a:r>
              <a:rPr lang="sv-SE" sz="1100" b="0" dirty="0">
                <a:latin typeface="+mj-lt"/>
                <a:cs typeface="Arial" panose="020B0604020202020204" pitchFamily="34" charset="0"/>
              </a:rPr>
              <a:t>Alfa-PHP</a:t>
            </a:r>
            <a:br>
              <a:rPr lang="sv-SE" sz="1100" b="0" dirty="0">
                <a:latin typeface="+mj-lt"/>
                <a:cs typeface="Arial" panose="020B0604020202020204" pitchFamily="34" charset="0"/>
              </a:rPr>
            </a:br>
            <a:r>
              <a:rPr lang="sv-SE" sz="1100" b="0" dirty="0" err="1">
                <a:latin typeface="+mj-lt"/>
                <a:cs typeface="Arial" panose="020B0604020202020204" pitchFamily="34" charset="0"/>
              </a:rPr>
              <a:t>Difenidin</a:t>
            </a:r>
            <a:br>
              <a:rPr lang="sv-SE" sz="1100" b="0" dirty="0">
                <a:latin typeface="+mj-lt"/>
                <a:cs typeface="Arial" panose="020B0604020202020204" pitchFamily="34" charset="0"/>
              </a:rPr>
            </a:br>
            <a:r>
              <a:rPr lang="sv-SE" sz="1100" b="0" dirty="0" err="1">
                <a:latin typeface="+mj-lt"/>
                <a:cs typeface="Arial" panose="020B0604020202020204" pitchFamily="34" charset="0"/>
              </a:rPr>
              <a:t>Flubromazolam</a:t>
            </a:r>
            <a:br>
              <a:rPr lang="sv-SE" sz="1100" b="0" dirty="0">
                <a:latin typeface="+mj-lt"/>
                <a:cs typeface="Arial" panose="020B0604020202020204" pitchFamily="34" charset="0"/>
              </a:rPr>
            </a:br>
            <a:r>
              <a:rPr lang="sv-SE" sz="1100" b="0" dirty="0">
                <a:latin typeface="+mj-lt"/>
                <a:cs typeface="Arial" panose="020B0604020202020204" pitchFamily="34" charset="0"/>
              </a:rPr>
              <a:t>MDPHP</a:t>
            </a:r>
          </a:p>
          <a:p>
            <a:pPr>
              <a:buFontTx/>
              <a:buNone/>
              <a:defRPr/>
            </a:pPr>
            <a:r>
              <a:rPr lang="sv-SE" sz="1100" b="0" dirty="0" err="1">
                <a:latin typeface="+mj-lt"/>
                <a:cs typeface="Arial" panose="020B0604020202020204" pitchFamily="34" charset="0"/>
              </a:rPr>
              <a:t>Meklonazepam</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2MeO-difenidin</a:t>
            </a:r>
          </a:p>
          <a:p>
            <a:pPr>
              <a:buFontTx/>
              <a:buNone/>
              <a:defRPr/>
            </a:pPr>
            <a:r>
              <a:rPr lang="sv-SE" sz="1100" b="0" dirty="0" err="1">
                <a:latin typeface="+mj-lt"/>
                <a:cs typeface="Arial" panose="020B0604020202020204" pitchFamily="34" charset="0"/>
              </a:rPr>
              <a:t>Acetylfentanyl</a:t>
            </a:r>
            <a:endParaRPr lang="sv-SE" sz="1100" b="0" dirty="0">
              <a:latin typeface="+mj-lt"/>
              <a:cs typeface="Arial" panose="020B0604020202020204" pitchFamily="34" charset="0"/>
            </a:endParaRPr>
          </a:p>
          <a:p>
            <a:pPr>
              <a:buFontTx/>
              <a:buNone/>
              <a:defRPr/>
            </a:pPr>
            <a:r>
              <a:rPr lang="sv-SE" sz="1100" b="0" dirty="0" err="1">
                <a:latin typeface="+mj-lt"/>
                <a:cs typeface="Arial" panose="020B0604020202020204" pitchFamily="34" charset="0"/>
              </a:rPr>
              <a:t>Butyrfentanyl</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4-fluoro-butyrfentanyl</a:t>
            </a:r>
          </a:p>
          <a:p>
            <a:pPr>
              <a:buFontTx/>
              <a:buNone/>
              <a:defRPr/>
            </a:pPr>
            <a:r>
              <a:rPr lang="sv-SE" sz="1100" b="0" dirty="0">
                <a:latin typeface="+mj-lt"/>
                <a:cs typeface="Arial" panose="020B0604020202020204" pitchFamily="34" charset="0"/>
              </a:rPr>
              <a:t>4-metoxibutyrfentanyl</a:t>
            </a:r>
          </a:p>
          <a:p>
            <a:pPr>
              <a:buFontTx/>
              <a:buNone/>
              <a:defRPr/>
            </a:pPr>
            <a:r>
              <a:rPr lang="sv-SE" sz="1100" b="0" dirty="0">
                <a:latin typeface="+mj-lt"/>
                <a:cs typeface="Arial" panose="020B0604020202020204" pitchFamily="34" charset="0"/>
              </a:rPr>
              <a:t>3-CMC</a:t>
            </a:r>
          </a:p>
          <a:p>
            <a:pPr>
              <a:buFontTx/>
              <a:buNone/>
              <a:defRPr/>
            </a:pPr>
            <a:r>
              <a:rPr lang="sv-SE" sz="1100" b="0" dirty="0">
                <a:latin typeface="+mj-lt"/>
                <a:cs typeface="Arial" panose="020B0604020202020204" pitchFamily="34" charset="0"/>
              </a:rPr>
              <a:t>4-CMC</a:t>
            </a:r>
          </a:p>
          <a:p>
            <a:pPr>
              <a:buFontTx/>
              <a:buNone/>
              <a:defRPr/>
            </a:pPr>
            <a:r>
              <a:rPr lang="sv-SE" sz="1100" b="0" dirty="0">
                <a:latin typeface="+mj-lt"/>
                <a:cs typeface="Arial" panose="020B0604020202020204" pitchFamily="34" charset="0"/>
              </a:rPr>
              <a:t>3-fluoro-fenmetrazin</a:t>
            </a:r>
          </a:p>
          <a:p>
            <a:pPr>
              <a:buFontTx/>
              <a:buNone/>
              <a:defRPr/>
            </a:pPr>
            <a:r>
              <a:rPr lang="sv-SE" sz="1100" b="0" dirty="0">
                <a:latin typeface="+mj-lt"/>
                <a:cs typeface="Arial" panose="020B0604020202020204" pitchFamily="34" charset="0"/>
              </a:rPr>
              <a:t>2MEC</a:t>
            </a:r>
          </a:p>
          <a:p>
            <a:pPr>
              <a:buFontTx/>
              <a:buNone/>
              <a:defRPr/>
            </a:pPr>
            <a:r>
              <a:rPr lang="sv-SE" sz="1100" b="0" dirty="0">
                <a:latin typeface="+mj-lt"/>
                <a:cs typeface="Arial" panose="020B0604020202020204" pitchFamily="34" charset="0"/>
              </a:rPr>
              <a:t>3-OH-fenazepam</a:t>
            </a:r>
          </a:p>
          <a:p>
            <a:pPr>
              <a:buFontTx/>
              <a:buNone/>
              <a:defRPr/>
            </a:pPr>
            <a:r>
              <a:rPr lang="sv-SE" sz="1100" b="0" dirty="0">
                <a:latin typeface="+mj-lt"/>
                <a:cs typeface="Arial" panose="020B0604020202020204" pitchFamily="34" charset="0"/>
              </a:rPr>
              <a:t>4-metylbufedron</a:t>
            </a:r>
          </a:p>
          <a:p>
            <a:pPr>
              <a:buFontTx/>
              <a:buNone/>
              <a:defRPr/>
            </a:pPr>
            <a:r>
              <a:rPr lang="sv-SE" sz="1100" b="0" dirty="0" err="1">
                <a:latin typeface="+mj-lt"/>
                <a:cs typeface="Arial" panose="020B0604020202020204" pitchFamily="34" charset="0"/>
              </a:rPr>
              <a:t>Efinidin</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4-MeO-alfa-PEP</a:t>
            </a:r>
          </a:p>
          <a:p>
            <a:pPr>
              <a:buFontTx/>
              <a:buNone/>
              <a:defRPr/>
            </a:pPr>
            <a:r>
              <a:rPr lang="sv-SE" sz="1100" b="0" dirty="0">
                <a:latin typeface="+mj-lt"/>
                <a:cs typeface="Arial" panose="020B0604020202020204" pitchFamily="34" charset="0"/>
              </a:rPr>
              <a:t>4-F-alfa-PEP</a:t>
            </a:r>
          </a:p>
          <a:p>
            <a:pPr>
              <a:buFontTx/>
              <a:buNone/>
              <a:defRPr/>
            </a:pPr>
            <a:r>
              <a:rPr lang="sv-SE" sz="1100" b="0" dirty="0" err="1">
                <a:latin typeface="+mj-lt"/>
                <a:cs typeface="Arial" panose="020B0604020202020204" pitchFamily="34" charset="0"/>
              </a:rPr>
              <a:t>Etylon</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DMAA</a:t>
            </a:r>
          </a:p>
          <a:p>
            <a:pPr>
              <a:buFontTx/>
              <a:buNone/>
              <a:defRPr/>
            </a:pPr>
            <a:r>
              <a:rPr lang="sv-SE" sz="1100" b="0" dirty="0">
                <a:latin typeface="+mj-lt"/>
                <a:cs typeface="Arial" panose="020B0604020202020204" pitchFamily="34" charset="0"/>
              </a:rPr>
              <a:t>MDPBP</a:t>
            </a:r>
          </a:p>
          <a:p>
            <a:pPr>
              <a:buFontTx/>
              <a:buNone/>
              <a:defRPr/>
            </a:pPr>
            <a:r>
              <a:rPr lang="sv-SE" sz="1100" b="0" dirty="0" err="1">
                <a:latin typeface="+mj-lt"/>
                <a:cs typeface="Arial" panose="020B0604020202020204" pitchFamily="34" charset="0"/>
              </a:rPr>
              <a:t>Mitragynin</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4,4-dimetylaminorex</a:t>
            </a:r>
          </a:p>
          <a:p>
            <a:pPr>
              <a:buFontTx/>
              <a:buNone/>
              <a:defRPr/>
            </a:pPr>
            <a:r>
              <a:rPr lang="sv-SE" sz="1100" b="0" dirty="0">
                <a:latin typeface="+mj-lt"/>
                <a:cs typeface="Arial" panose="020B0604020202020204" pitchFamily="34" charset="0"/>
              </a:rPr>
              <a:t>25B-NBF</a:t>
            </a:r>
          </a:p>
          <a:p>
            <a:pPr>
              <a:buFontTx/>
              <a:buNone/>
              <a:defRPr/>
            </a:pPr>
            <a:r>
              <a:rPr lang="sv-SE" sz="1100" b="0" dirty="0">
                <a:latin typeface="+mj-lt"/>
                <a:cs typeface="Arial" panose="020B0604020202020204" pitchFamily="34" charset="0"/>
              </a:rPr>
              <a:t>5F-AKB-48</a:t>
            </a:r>
          </a:p>
          <a:p>
            <a:pPr>
              <a:buFontTx/>
              <a:buNone/>
              <a:defRPr/>
            </a:pPr>
            <a:r>
              <a:rPr lang="sv-SE" sz="1100" b="0" dirty="0">
                <a:latin typeface="+mj-lt"/>
                <a:cs typeface="Arial" panose="020B0604020202020204" pitchFamily="34" charset="0"/>
              </a:rPr>
              <a:t>5F-PB22</a:t>
            </a:r>
          </a:p>
          <a:p>
            <a:pPr>
              <a:buFontTx/>
              <a:buNone/>
              <a:defRPr/>
            </a:pPr>
            <a:r>
              <a:rPr lang="en-US" sz="1100" b="0" dirty="0">
                <a:latin typeface="+mj-lt"/>
                <a:cs typeface="Arial" panose="020B0604020202020204" pitchFamily="34" charset="0"/>
              </a:rPr>
              <a:t>AB-CHMINACA</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AB-FUBINACA</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AB-PINACA</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AKB-48</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AM2201</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BB-22</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FUB-AKB-48</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FUB-AMB</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JWH-018</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JWH-073</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JWH-122</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JWH-200</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JWH-203</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JWH-210</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MAM 2201</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MMB-CHMINACA</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RCS-4</a:t>
            </a:r>
            <a:endParaRPr lang="sv-SE" sz="1100" b="0" dirty="0">
              <a:latin typeface="+mj-lt"/>
              <a:cs typeface="Arial" panose="020B0604020202020204" pitchFamily="34" charset="0"/>
            </a:endParaRPr>
          </a:p>
          <a:p>
            <a:pPr>
              <a:buFontTx/>
              <a:buNone/>
              <a:defRPr/>
            </a:pPr>
            <a:r>
              <a:rPr lang="en-US" sz="1100" b="0" dirty="0">
                <a:latin typeface="+mj-lt"/>
                <a:cs typeface="Arial" panose="020B0604020202020204" pitchFamily="34" charset="0"/>
              </a:rPr>
              <a:t>THJ-018</a:t>
            </a:r>
            <a:endParaRPr lang="sv-SE" sz="1100" b="0" dirty="0">
              <a:latin typeface="+mj-lt"/>
              <a:cs typeface="Arial" panose="020B0604020202020204" pitchFamily="34" charset="0"/>
            </a:endParaRPr>
          </a:p>
          <a:p>
            <a:pPr>
              <a:buFontTx/>
              <a:buNone/>
              <a:defRPr/>
            </a:pPr>
            <a:r>
              <a:rPr lang="sv-SE" sz="1100" b="0" dirty="0">
                <a:latin typeface="+mj-lt"/>
                <a:cs typeface="Arial" panose="020B0604020202020204" pitchFamily="34" charset="0"/>
              </a:rPr>
              <a:t>THJ-2201</a:t>
            </a:r>
          </a:p>
          <a:p>
            <a:pPr>
              <a:buFontTx/>
              <a:buNone/>
              <a:defRPr/>
            </a:pPr>
            <a:r>
              <a:rPr lang="sv-SE" sz="1100" b="0" dirty="0">
                <a:latin typeface="+mj-lt"/>
                <a:cs typeface="Arial" panose="020B0604020202020204" pitchFamily="34" charset="0"/>
              </a:rPr>
              <a:t>UR144</a:t>
            </a:r>
          </a:p>
          <a:p>
            <a:pPr>
              <a:buFontTx/>
              <a:buNone/>
              <a:defRPr/>
            </a:pPr>
            <a:r>
              <a:rPr lang="sv-SE" sz="1100" b="0" dirty="0">
                <a:latin typeface="+mj-lt"/>
                <a:cs typeface="Arial" panose="020B0604020202020204" pitchFamily="34" charset="0"/>
              </a:rPr>
              <a:t>AM694</a:t>
            </a:r>
          </a:p>
          <a:p>
            <a:pPr>
              <a:buFontTx/>
              <a:buNone/>
              <a:defRPr/>
            </a:pPr>
            <a:r>
              <a:rPr lang="sv-SE" sz="1100" b="0" dirty="0">
                <a:latin typeface="+mj-lt"/>
                <a:cs typeface="Arial" panose="020B0604020202020204" pitchFamily="34" charset="0"/>
              </a:rPr>
              <a:t>5F-AKB-48</a:t>
            </a:r>
          </a:p>
          <a:p>
            <a:pPr>
              <a:buFontTx/>
              <a:buNone/>
              <a:defRPr/>
            </a:pPr>
            <a:r>
              <a:rPr lang="sv-SE" sz="1100" b="0" dirty="0">
                <a:latin typeface="+mj-lt"/>
                <a:cs typeface="Arial" panose="020B0604020202020204" pitchFamily="34" charset="0"/>
              </a:rPr>
              <a:t>ABD-CHMINACA</a:t>
            </a:r>
          </a:p>
          <a:p>
            <a:pPr>
              <a:buFontTx/>
              <a:buNone/>
              <a:defRPr/>
            </a:pPr>
            <a:r>
              <a:rPr lang="sv-SE" sz="1100" b="0" dirty="0">
                <a:latin typeface="+mj-lt"/>
                <a:cs typeface="Arial" panose="020B0604020202020204" pitchFamily="34" charset="0"/>
              </a:rPr>
              <a:t>EG 2201</a:t>
            </a:r>
          </a:p>
          <a:p>
            <a:pPr>
              <a:buFontTx/>
              <a:buNone/>
              <a:defRPr/>
            </a:pPr>
            <a:r>
              <a:rPr lang="sv-SE" sz="1100" b="0" dirty="0">
                <a:latin typeface="+mj-lt"/>
                <a:cs typeface="Arial" panose="020B0604020202020204" pitchFamily="34" charset="0"/>
              </a:rPr>
              <a:t>5C-AKB-48</a:t>
            </a:r>
          </a:p>
          <a:p>
            <a:pPr>
              <a:buFontTx/>
              <a:buNone/>
              <a:defRPr/>
            </a:pPr>
            <a:r>
              <a:rPr lang="sv-SE" sz="1100" b="0" dirty="0">
                <a:latin typeface="+mj-lt"/>
                <a:cs typeface="Arial" panose="020B0604020202020204" pitchFamily="34" charset="0"/>
              </a:rPr>
              <a:t>APP FUBINACA</a:t>
            </a:r>
          </a:p>
          <a:p>
            <a:pPr>
              <a:buFontTx/>
              <a:buNone/>
              <a:defRPr/>
            </a:pPr>
            <a:r>
              <a:rPr lang="sv-SE" sz="1100" b="0" dirty="0">
                <a:latin typeface="+mj-lt"/>
                <a:cs typeface="Arial" panose="020B0604020202020204" pitchFamily="34" charset="0"/>
              </a:rPr>
              <a:t>FUB-PB-22</a:t>
            </a:r>
          </a:p>
          <a:p>
            <a:pPr>
              <a:buFontTx/>
              <a:buNone/>
              <a:defRPr/>
            </a:pPr>
            <a:r>
              <a:rPr lang="sv-SE" sz="1100" b="0" dirty="0">
                <a:latin typeface="+mj-lt"/>
                <a:cs typeface="Arial" panose="020B0604020202020204" pitchFamily="34" charset="0"/>
              </a:rPr>
              <a:t>MO-CHMINACA</a:t>
            </a:r>
          </a:p>
          <a:p>
            <a:pPr>
              <a:buFontTx/>
              <a:buNone/>
              <a:defRPr/>
            </a:pPr>
            <a:r>
              <a:rPr lang="sv-SE" sz="1100" b="0" dirty="0">
                <a:latin typeface="+mj-lt"/>
                <a:cs typeface="Arial" panose="020B0604020202020204" pitchFamily="34" charset="0"/>
              </a:rPr>
              <a:t>CUMYL-4CN-BINACA</a:t>
            </a:r>
          </a:p>
          <a:p>
            <a:pPr>
              <a:buNone/>
            </a:pPr>
            <a:r>
              <a:rPr lang="sv-SE" sz="1100" b="0" dirty="0">
                <a:latin typeface="+mj-lt"/>
              </a:rPr>
              <a:t>7-aminodesmetyl-flunitrazepam</a:t>
            </a:r>
          </a:p>
          <a:p>
            <a:pPr>
              <a:buNone/>
            </a:pPr>
            <a:r>
              <a:rPr lang="sv-SE" sz="1100" b="0" dirty="0" err="1">
                <a:latin typeface="+mj-lt"/>
              </a:rPr>
              <a:t>Desmetylflunitrazepam</a:t>
            </a:r>
            <a:r>
              <a:rPr lang="sv-SE" sz="1100" b="0" dirty="0">
                <a:latin typeface="+mj-lt"/>
              </a:rPr>
              <a:t>,</a:t>
            </a:r>
          </a:p>
          <a:p>
            <a:pPr>
              <a:buNone/>
            </a:pPr>
            <a:r>
              <a:rPr lang="sv-SE" sz="1100" b="0" dirty="0">
                <a:latin typeface="+mj-lt"/>
              </a:rPr>
              <a:t>U-47700</a:t>
            </a:r>
          </a:p>
          <a:p>
            <a:pPr>
              <a:buNone/>
            </a:pPr>
            <a:r>
              <a:rPr lang="sv-SE" sz="1100" b="0" dirty="0">
                <a:latin typeface="+mj-lt"/>
              </a:rPr>
              <a:t>25C-NBOMe</a:t>
            </a:r>
          </a:p>
          <a:p>
            <a:pPr>
              <a:buNone/>
            </a:pPr>
            <a:r>
              <a:rPr lang="sv-SE" sz="1100" b="0" dirty="0">
                <a:latin typeface="+mj-lt"/>
              </a:rPr>
              <a:t>25I-NBOMe</a:t>
            </a:r>
          </a:p>
          <a:p>
            <a:pPr>
              <a:buNone/>
            </a:pPr>
            <a:r>
              <a:rPr lang="sv-SE" sz="1100" b="0" dirty="0">
                <a:latin typeface="+mj-lt"/>
              </a:rPr>
              <a:t>4-metylpentedron</a:t>
            </a:r>
          </a:p>
          <a:p>
            <a:pPr>
              <a:buNone/>
            </a:pPr>
            <a:r>
              <a:rPr lang="sv-SE" sz="1100" b="0" dirty="0">
                <a:latin typeface="+mj-lt"/>
              </a:rPr>
              <a:t>N-</a:t>
            </a:r>
            <a:r>
              <a:rPr lang="sv-SE" sz="1100" b="0" dirty="0" err="1">
                <a:latin typeface="+mj-lt"/>
              </a:rPr>
              <a:t>isopropylpentedron</a:t>
            </a:r>
            <a:endParaRPr lang="sv-SE" sz="1100" b="0" dirty="0">
              <a:latin typeface="+mj-lt"/>
            </a:endParaRPr>
          </a:p>
          <a:p>
            <a:pPr>
              <a:buNone/>
            </a:pPr>
            <a:r>
              <a:rPr lang="sv-SE" sz="1100" b="0" dirty="0">
                <a:latin typeface="+mj-lt"/>
              </a:rPr>
              <a:t>N-</a:t>
            </a:r>
            <a:r>
              <a:rPr lang="sv-SE" sz="1100" b="0" dirty="0" err="1">
                <a:latin typeface="+mj-lt"/>
              </a:rPr>
              <a:t>etylnorhexedron</a:t>
            </a:r>
            <a:endParaRPr lang="sv-SE" sz="1100" b="0" dirty="0">
              <a:latin typeface="+mj-lt"/>
            </a:endParaRPr>
          </a:p>
          <a:p>
            <a:pPr>
              <a:buNone/>
            </a:pPr>
            <a:r>
              <a:rPr lang="sv-SE" sz="1100" b="0" dirty="0">
                <a:latin typeface="+mj-lt"/>
              </a:rPr>
              <a:t>4-MeO-alfa-POP</a:t>
            </a:r>
          </a:p>
          <a:p>
            <a:pPr>
              <a:buNone/>
            </a:pPr>
            <a:r>
              <a:rPr lang="sv-SE" sz="1100" b="0" dirty="0">
                <a:latin typeface="+mj-lt"/>
              </a:rPr>
              <a:t>N-metyl-2-aminoindan</a:t>
            </a:r>
          </a:p>
          <a:p>
            <a:pPr>
              <a:buNone/>
            </a:pPr>
            <a:r>
              <a:rPr lang="sv-SE" sz="1100" b="0" dirty="0">
                <a:latin typeface="+mj-lt"/>
              </a:rPr>
              <a:t>4F-alfa-PHP</a:t>
            </a:r>
          </a:p>
          <a:p>
            <a:pPr>
              <a:buNone/>
            </a:pPr>
            <a:r>
              <a:rPr lang="sv-SE" sz="1100" b="0" dirty="0">
                <a:latin typeface="+mj-lt"/>
              </a:rPr>
              <a:t>4-Cl-alfa-PVP</a:t>
            </a:r>
          </a:p>
          <a:p>
            <a:pPr>
              <a:buNone/>
            </a:pPr>
            <a:r>
              <a:rPr lang="sv-SE" sz="1100" b="0" dirty="0" err="1">
                <a:latin typeface="+mj-lt"/>
              </a:rPr>
              <a:t>Efylon</a:t>
            </a:r>
            <a:endParaRPr lang="sv-SE" sz="1100" b="0" dirty="0">
              <a:latin typeface="+mj-lt"/>
            </a:endParaRPr>
          </a:p>
          <a:p>
            <a:pPr>
              <a:buNone/>
            </a:pPr>
            <a:r>
              <a:rPr lang="sv-SE" sz="1100" b="0" dirty="0">
                <a:latin typeface="+mj-lt"/>
              </a:rPr>
              <a:t>4-CEC</a:t>
            </a:r>
          </a:p>
          <a:p>
            <a:pPr>
              <a:buNone/>
            </a:pPr>
            <a:r>
              <a:rPr lang="sv-SE" sz="1100" b="0" dirty="0">
                <a:latin typeface="+mj-lt"/>
              </a:rPr>
              <a:t>2-fluorodesklorketamin</a:t>
            </a:r>
          </a:p>
          <a:p>
            <a:pPr>
              <a:buNone/>
            </a:pPr>
            <a:r>
              <a:rPr lang="sv-SE" sz="1100" b="0" dirty="0" err="1">
                <a:latin typeface="+mj-lt"/>
              </a:rPr>
              <a:t>Metylflefedron</a:t>
            </a:r>
            <a:endParaRPr lang="sv-SE" sz="1100" b="0" dirty="0">
              <a:latin typeface="+mj-lt"/>
            </a:endParaRPr>
          </a:p>
          <a:p>
            <a:pPr>
              <a:buNone/>
            </a:pPr>
            <a:r>
              <a:rPr lang="sv-SE" sz="1100" b="0" dirty="0" err="1">
                <a:latin typeface="+mj-lt"/>
              </a:rPr>
              <a:t>Akrylfentanyl</a:t>
            </a:r>
            <a:r>
              <a:rPr lang="sv-SE" sz="1100" b="0" dirty="0">
                <a:latin typeface="+mj-lt"/>
              </a:rPr>
              <a:t>  </a:t>
            </a:r>
          </a:p>
          <a:p>
            <a:pPr>
              <a:buNone/>
            </a:pPr>
            <a:r>
              <a:rPr lang="sv-SE" sz="1100" b="0" dirty="0" err="1">
                <a:latin typeface="+mj-lt"/>
              </a:rPr>
              <a:t>Acetylfentanyl</a:t>
            </a:r>
            <a:r>
              <a:rPr lang="sv-SE" sz="1100" b="0" dirty="0">
                <a:latin typeface="+mj-lt"/>
              </a:rPr>
              <a:t>  </a:t>
            </a:r>
          </a:p>
          <a:p>
            <a:pPr>
              <a:buNone/>
            </a:pPr>
            <a:r>
              <a:rPr lang="sv-SE" sz="1100" b="0" dirty="0">
                <a:latin typeface="+mj-lt"/>
              </a:rPr>
              <a:t>4F-isobutyrfentanyl </a:t>
            </a:r>
          </a:p>
          <a:p>
            <a:pPr>
              <a:buNone/>
            </a:pPr>
            <a:r>
              <a:rPr lang="sv-SE" sz="1100" b="0" dirty="0" err="1">
                <a:latin typeface="+mj-lt"/>
              </a:rPr>
              <a:t>Furanylfentanyl</a:t>
            </a:r>
            <a:r>
              <a:rPr lang="sv-SE" sz="1100" b="0" dirty="0">
                <a:latin typeface="+mj-lt"/>
              </a:rPr>
              <a:t> </a:t>
            </a:r>
          </a:p>
          <a:p>
            <a:pPr>
              <a:buNone/>
            </a:pPr>
            <a:r>
              <a:rPr lang="sv-SE" sz="1100" b="0" dirty="0" err="1">
                <a:latin typeface="+mj-lt"/>
              </a:rPr>
              <a:t>Tetrahydrofentanyl</a:t>
            </a:r>
            <a:r>
              <a:rPr lang="sv-SE" sz="1100" b="0" dirty="0">
                <a:latin typeface="+mj-lt"/>
              </a:rPr>
              <a:t> </a:t>
            </a:r>
          </a:p>
          <a:p>
            <a:pPr>
              <a:buNone/>
            </a:pPr>
            <a:r>
              <a:rPr lang="sv-SE" sz="1100" b="0" dirty="0">
                <a:latin typeface="+mj-lt"/>
              </a:rPr>
              <a:t>4-metoxibutyrfentanyl </a:t>
            </a:r>
          </a:p>
          <a:p>
            <a:pPr>
              <a:buNone/>
            </a:pPr>
            <a:r>
              <a:rPr lang="sv-SE" sz="1100" b="0" dirty="0">
                <a:latin typeface="+mj-lt"/>
              </a:rPr>
              <a:t>4Cl-isobutyrfentanyl</a:t>
            </a:r>
          </a:p>
          <a:p>
            <a:pPr>
              <a:buNone/>
            </a:pPr>
            <a:r>
              <a:rPr lang="sv-SE" sz="1100" b="0" dirty="0">
                <a:latin typeface="+mj-lt"/>
              </a:rPr>
              <a:t>4-fluorobutylfentanyl </a:t>
            </a:r>
          </a:p>
          <a:p>
            <a:pPr>
              <a:buNone/>
            </a:pPr>
            <a:r>
              <a:rPr lang="sv-SE" sz="1100" b="0" dirty="0" err="1">
                <a:latin typeface="+mj-lt"/>
              </a:rPr>
              <a:t>Butyrfentanyl</a:t>
            </a:r>
            <a:r>
              <a:rPr lang="sv-SE" sz="1100" b="0" dirty="0">
                <a:latin typeface="+mj-lt"/>
              </a:rPr>
              <a:t> </a:t>
            </a:r>
          </a:p>
          <a:p>
            <a:pPr>
              <a:buNone/>
            </a:pPr>
            <a:r>
              <a:rPr lang="sv-SE" sz="1100" b="0" dirty="0" err="1">
                <a:latin typeface="+mj-lt"/>
              </a:rPr>
              <a:t>Metoxyacetylfentanyl</a:t>
            </a:r>
            <a:r>
              <a:rPr lang="sv-SE" sz="1100" b="0" dirty="0">
                <a:latin typeface="+mj-lt"/>
              </a:rPr>
              <a:t> </a:t>
            </a:r>
            <a:endParaRPr lang="sv-SE" altLang="sv-SE" sz="1100" b="0" dirty="0">
              <a:latin typeface="+mj-lt"/>
              <a:cs typeface="Arial" panose="020B0604020202020204" pitchFamily="34" charset="0"/>
            </a:endParaRPr>
          </a:p>
        </p:txBody>
      </p:sp>
    </p:spTree>
    <p:extLst>
      <p:ext uri="{BB962C8B-B14F-4D97-AF65-F5344CB8AC3E}">
        <p14:creationId xmlns:p14="http://schemas.microsoft.com/office/powerpoint/2010/main" val="1789683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D869A01-7AE6-4783-844C-E60B316A482D}"/>
              </a:ext>
            </a:extLst>
          </p:cNvPr>
          <p:cNvPicPr>
            <a:picLocks noChangeAspect="1"/>
          </p:cNvPicPr>
          <p:nvPr/>
        </p:nvPicPr>
        <p:blipFill>
          <a:blip r:embed="rId2"/>
          <a:stretch>
            <a:fillRect/>
          </a:stretch>
        </p:blipFill>
        <p:spPr>
          <a:xfrm>
            <a:off x="0" y="332117"/>
            <a:ext cx="9144000" cy="6193766"/>
          </a:xfrm>
          <a:prstGeom prst="rect">
            <a:avLst/>
          </a:prstGeom>
        </p:spPr>
      </p:pic>
    </p:spTree>
    <p:extLst>
      <p:ext uri="{BB962C8B-B14F-4D97-AF65-F5344CB8AC3E}">
        <p14:creationId xmlns:p14="http://schemas.microsoft.com/office/powerpoint/2010/main" val="1646837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AFF563E-FE24-407E-BF04-54FC204D8BC4}"/>
              </a:ext>
            </a:extLst>
          </p:cNvPr>
          <p:cNvPicPr>
            <a:picLocks noChangeAspect="1"/>
          </p:cNvPicPr>
          <p:nvPr/>
        </p:nvPicPr>
        <p:blipFill>
          <a:blip r:embed="rId2"/>
          <a:stretch>
            <a:fillRect/>
          </a:stretch>
        </p:blipFill>
        <p:spPr>
          <a:xfrm>
            <a:off x="0" y="1445495"/>
            <a:ext cx="9144000" cy="3967009"/>
          </a:xfrm>
          <a:prstGeom prst="rect">
            <a:avLst/>
          </a:prstGeom>
        </p:spPr>
      </p:pic>
    </p:spTree>
    <p:extLst>
      <p:ext uri="{BB962C8B-B14F-4D97-AF65-F5344CB8AC3E}">
        <p14:creationId xmlns:p14="http://schemas.microsoft.com/office/powerpoint/2010/main" val="22694489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9E8743F-3F44-401A-8E17-08441A711FA4}"/>
              </a:ext>
            </a:extLst>
          </p:cNvPr>
          <p:cNvPicPr>
            <a:picLocks noChangeAspect="1"/>
          </p:cNvPicPr>
          <p:nvPr/>
        </p:nvPicPr>
        <p:blipFill>
          <a:blip r:embed="rId2"/>
          <a:stretch>
            <a:fillRect/>
          </a:stretch>
        </p:blipFill>
        <p:spPr>
          <a:xfrm>
            <a:off x="0" y="1446017"/>
            <a:ext cx="9144000" cy="3965965"/>
          </a:xfrm>
          <a:prstGeom prst="rect">
            <a:avLst/>
          </a:prstGeom>
        </p:spPr>
      </p:pic>
    </p:spTree>
    <p:extLst>
      <p:ext uri="{BB962C8B-B14F-4D97-AF65-F5344CB8AC3E}">
        <p14:creationId xmlns:p14="http://schemas.microsoft.com/office/powerpoint/2010/main" val="2011659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AFE33B0-856B-C242-B1D1-BCE142180E1F}"/>
              </a:ext>
            </a:extLst>
          </p:cNvPr>
          <p:cNvSpPr txBox="1"/>
          <p:nvPr/>
        </p:nvSpPr>
        <p:spPr>
          <a:xfrm>
            <a:off x="2286000" y="2151727"/>
            <a:ext cx="4572000" cy="2554545"/>
          </a:xfrm>
          <a:prstGeom prst="rect">
            <a:avLst/>
          </a:prstGeom>
          <a:noFill/>
        </p:spPr>
        <p:txBody>
          <a:bodyPr wrap="square">
            <a:spAutoFit/>
          </a:bodyPr>
          <a:lstStyle/>
          <a:p>
            <a:pPr marL="342900" indent="-342900">
              <a:buFont typeface="Arial" panose="020B0604020202020204" pitchFamily="34" charset="0"/>
              <a:buChar char="•"/>
            </a:pPr>
            <a:r>
              <a:rPr lang="sv-SE" b="0" dirty="0" err="1">
                <a:latin typeface="+mn-lt"/>
              </a:rPr>
              <a:t>Benzodioxolylbutanamin</a:t>
            </a:r>
            <a:r>
              <a:rPr lang="sv-SE" b="0" dirty="0">
                <a:latin typeface="+mn-lt"/>
              </a:rPr>
              <a:t> (BDB)</a:t>
            </a:r>
          </a:p>
          <a:p>
            <a:pPr marL="342900" indent="-342900">
              <a:buFont typeface="Arial" panose="020B0604020202020204" pitchFamily="34" charset="0"/>
              <a:buChar char="•"/>
            </a:pPr>
            <a:r>
              <a:rPr lang="sv-SE" b="0" dirty="0" err="1">
                <a:latin typeface="+mn-lt"/>
              </a:rPr>
              <a:t>Bromdimetoxifenetylamin</a:t>
            </a:r>
            <a:r>
              <a:rPr lang="sv-SE" b="0" dirty="0">
                <a:latin typeface="+mn-lt"/>
              </a:rPr>
              <a:t> (2C-B)</a:t>
            </a:r>
          </a:p>
          <a:p>
            <a:pPr marL="342900" indent="-342900">
              <a:buFont typeface="Arial" panose="020B0604020202020204" pitchFamily="34" charset="0"/>
              <a:buChar char="•"/>
            </a:pPr>
            <a:r>
              <a:rPr lang="sv-SE" b="0" dirty="0" err="1">
                <a:latin typeface="+mn-lt"/>
              </a:rPr>
              <a:t>Dimetoxietyltiofenetylamin</a:t>
            </a:r>
            <a:r>
              <a:rPr lang="sv-SE" b="0" dirty="0">
                <a:latin typeface="+mn-lt"/>
              </a:rPr>
              <a:t> (2C-T-2)</a:t>
            </a:r>
          </a:p>
          <a:p>
            <a:pPr marL="342900" indent="-342900">
              <a:buFont typeface="Arial" panose="020B0604020202020204" pitchFamily="34" charset="0"/>
              <a:buChar char="•"/>
            </a:pPr>
            <a:r>
              <a:rPr lang="sv-SE" b="0" dirty="0" err="1">
                <a:latin typeface="+mn-lt"/>
              </a:rPr>
              <a:t>Dimetoxipropyltiofenetylamin</a:t>
            </a:r>
            <a:r>
              <a:rPr lang="sv-SE" b="0" dirty="0">
                <a:latin typeface="+mn-lt"/>
              </a:rPr>
              <a:t> (2C-T-7)</a:t>
            </a:r>
          </a:p>
          <a:p>
            <a:pPr marL="342900" indent="-342900">
              <a:buFont typeface="Arial" panose="020B0604020202020204" pitchFamily="34" charset="0"/>
              <a:buChar char="•"/>
            </a:pPr>
            <a:r>
              <a:rPr lang="sv-SE" b="0" dirty="0">
                <a:latin typeface="+mn-lt"/>
              </a:rPr>
              <a:t>4-Klor-2,5-dimetoxikloramfetamin</a:t>
            </a:r>
          </a:p>
          <a:p>
            <a:pPr marL="342900" indent="-342900">
              <a:buFont typeface="Arial" panose="020B0604020202020204" pitchFamily="34" charset="0"/>
              <a:buChar char="•"/>
            </a:pPr>
            <a:r>
              <a:rPr lang="sv-SE" b="0" dirty="0">
                <a:latin typeface="+mn-lt"/>
              </a:rPr>
              <a:t>(DOC) </a:t>
            </a:r>
            <a:r>
              <a:rPr lang="sv-SE" b="0" dirty="0" err="1">
                <a:latin typeface="+mn-lt"/>
              </a:rPr>
              <a:t>Metylbensodioxolylbutanamin</a:t>
            </a:r>
            <a:endParaRPr lang="sv-SE" b="0" dirty="0">
              <a:latin typeface="+mn-lt"/>
            </a:endParaRPr>
          </a:p>
          <a:p>
            <a:pPr marL="342900" indent="-342900">
              <a:buFont typeface="Arial" panose="020B0604020202020204" pitchFamily="34" charset="0"/>
              <a:buChar char="•"/>
            </a:pPr>
            <a:r>
              <a:rPr lang="sv-SE" b="0" dirty="0">
                <a:latin typeface="+mn-lt"/>
              </a:rPr>
              <a:t>(MBDB) 2,4,6-Trimetoxiamfetamin (TMA-6) </a:t>
            </a:r>
          </a:p>
        </p:txBody>
      </p:sp>
      <p:sp>
        <p:nvSpPr>
          <p:cNvPr id="5" name="textruta 4">
            <a:extLst>
              <a:ext uri="{FF2B5EF4-FFF2-40B4-BE49-F238E27FC236}">
                <a16:creationId xmlns:a16="http://schemas.microsoft.com/office/drawing/2014/main" id="{E1D03AD4-1835-ED8D-ED4A-D072C87717DF}"/>
              </a:ext>
            </a:extLst>
          </p:cNvPr>
          <p:cNvSpPr txBox="1"/>
          <p:nvPr/>
        </p:nvSpPr>
        <p:spPr>
          <a:xfrm>
            <a:off x="1799692" y="620688"/>
            <a:ext cx="5544616" cy="954107"/>
          </a:xfrm>
          <a:prstGeom prst="rect">
            <a:avLst/>
          </a:prstGeom>
          <a:noFill/>
        </p:spPr>
        <p:txBody>
          <a:bodyPr wrap="square">
            <a:spAutoFit/>
          </a:bodyPr>
          <a:lstStyle/>
          <a:p>
            <a:pPr algn="ctr"/>
            <a:r>
              <a:rPr lang="sv-SE" sz="2800" b="0" dirty="0">
                <a:latin typeface="+mn-lt"/>
              </a:rPr>
              <a:t>NÅGRA EXEMPEL PÅ FENETYLAMINER </a:t>
            </a:r>
          </a:p>
        </p:txBody>
      </p:sp>
    </p:spTree>
    <p:extLst>
      <p:ext uri="{BB962C8B-B14F-4D97-AF65-F5344CB8AC3E}">
        <p14:creationId xmlns:p14="http://schemas.microsoft.com/office/powerpoint/2010/main" val="22636744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A8B66B5F-9679-7FB5-6C17-30A68DDB1516}"/>
              </a:ext>
            </a:extLst>
          </p:cNvPr>
          <p:cNvSpPr txBox="1"/>
          <p:nvPr/>
        </p:nvSpPr>
        <p:spPr>
          <a:xfrm>
            <a:off x="2195736" y="2276872"/>
            <a:ext cx="5526360" cy="2554545"/>
          </a:xfrm>
          <a:prstGeom prst="rect">
            <a:avLst/>
          </a:prstGeom>
          <a:noFill/>
        </p:spPr>
        <p:txBody>
          <a:bodyPr wrap="square">
            <a:spAutoFit/>
          </a:bodyPr>
          <a:lstStyle/>
          <a:p>
            <a:pPr marL="342900" indent="-342900">
              <a:buFont typeface="Arial" panose="020B0604020202020204" pitchFamily="34" charset="0"/>
              <a:buChar char="•"/>
            </a:pPr>
            <a:r>
              <a:rPr lang="sv-SE" b="0" dirty="0">
                <a:latin typeface="+mn-lt"/>
              </a:rPr>
              <a:t>Alfa-</a:t>
            </a:r>
            <a:r>
              <a:rPr lang="sv-SE" b="0" dirty="0" err="1">
                <a:latin typeface="+mn-lt"/>
              </a:rPr>
              <a:t>metyltryptamin</a:t>
            </a:r>
            <a:r>
              <a:rPr lang="sv-SE" b="0" dirty="0">
                <a:latin typeface="+mn-lt"/>
              </a:rPr>
              <a:t> (AMT)</a:t>
            </a:r>
          </a:p>
          <a:p>
            <a:pPr marL="342900" indent="-342900">
              <a:buFont typeface="Arial" panose="020B0604020202020204" pitchFamily="34" charset="0"/>
              <a:buChar char="•"/>
            </a:pPr>
            <a:r>
              <a:rPr lang="sv-SE" b="0" dirty="0" err="1">
                <a:latin typeface="+mn-lt"/>
              </a:rPr>
              <a:t>Diisopropyltryptamin</a:t>
            </a:r>
            <a:r>
              <a:rPr lang="sv-SE" b="0" dirty="0">
                <a:latin typeface="+mn-lt"/>
              </a:rPr>
              <a:t> (</a:t>
            </a:r>
            <a:r>
              <a:rPr lang="sv-SE" b="0" dirty="0" err="1">
                <a:latin typeface="+mn-lt"/>
              </a:rPr>
              <a:t>dipt</a:t>
            </a:r>
            <a:r>
              <a:rPr lang="sv-SE" b="0" dirty="0">
                <a:latin typeface="+mn-lt"/>
              </a:rPr>
              <a:t>) </a:t>
            </a:r>
          </a:p>
          <a:p>
            <a:pPr marL="342900" indent="-342900">
              <a:buFont typeface="Arial" panose="020B0604020202020204" pitchFamily="34" charset="0"/>
              <a:buChar char="•"/>
            </a:pPr>
            <a:r>
              <a:rPr lang="sv-SE" b="0" dirty="0">
                <a:latin typeface="+mn-lt"/>
              </a:rPr>
              <a:t>Dimetyl-5-metoxitryptamin </a:t>
            </a:r>
          </a:p>
          <a:p>
            <a:pPr marL="342900" indent="-342900">
              <a:buFont typeface="Arial" panose="020B0604020202020204" pitchFamily="34" charset="0"/>
              <a:buChar char="•"/>
            </a:pPr>
            <a:r>
              <a:rPr lang="sv-SE" b="0" dirty="0" err="1">
                <a:latin typeface="+mn-lt"/>
              </a:rPr>
              <a:t>Dipropyltryptamin</a:t>
            </a:r>
            <a:r>
              <a:rPr lang="sv-SE" b="0" dirty="0">
                <a:latin typeface="+mn-lt"/>
              </a:rPr>
              <a:t> (DPT) </a:t>
            </a:r>
          </a:p>
          <a:p>
            <a:pPr marL="342900" indent="-342900">
              <a:buFont typeface="Arial" panose="020B0604020202020204" pitchFamily="34" charset="0"/>
              <a:buChar char="•"/>
            </a:pPr>
            <a:r>
              <a:rPr lang="sv-SE" b="0" dirty="0">
                <a:latin typeface="+mn-lt"/>
              </a:rPr>
              <a:t>5-Metoxi-diisopropyltryptamin (5-meo-DiPT) </a:t>
            </a:r>
          </a:p>
          <a:p>
            <a:pPr marL="342900" indent="-342900">
              <a:buFont typeface="Arial" panose="020B0604020202020204" pitchFamily="34" charset="0"/>
              <a:buChar char="•"/>
            </a:pPr>
            <a:r>
              <a:rPr lang="sv-SE" b="0" dirty="0">
                <a:latin typeface="+mn-lt"/>
              </a:rPr>
              <a:t>5-Metoxi-alfa-metyltryptamin (5-meo-AMT) </a:t>
            </a:r>
          </a:p>
          <a:p>
            <a:pPr marL="342900" indent="-342900">
              <a:buFont typeface="Arial" panose="020B0604020202020204" pitchFamily="34" charset="0"/>
              <a:buChar char="•"/>
            </a:pPr>
            <a:r>
              <a:rPr lang="sv-SE" b="0" dirty="0">
                <a:latin typeface="+mn-lt"/>
              </a:rPr>
              <a:t>5-Metoxi-dimetyltryptamin (5-meo-DMT)</a:t>
            </a:r>
          </a:p>
          <a:p>
            <a:pPr marL="342900" indent="-342900">
              <a:buFont typeface="Arial" panose="020B0604020202020204" pitchFamily="34" charset="0"/>
              <a:buChar char="•"/>
            </a:pPr>
            <a:r>
              <a:rPr lang="sv-SE" b="0" dirty="0">
                <a:latin typeface="+mn-lt"/>
              </a:rPr>
              <a:t>N,N-</a:t>
            </a:r>
            <a:r>
              <a:rPr lang="sv-SE" b="0" dirty="0" err="1">
                <a:latin typeface="+mn-lt"/>
              </a:rPr>
              <a:t>Dimetyltryptamin</a:t>
            </a:r>
            <a:r>
              <a:rPr lang="sv-SE" b="0" dirty="0">
                <a:latin typeface="+mn-lt"/>
              </a:rPr>
              <a:t> (DMT) </a:t>
            </a:r>
          </a:p>
        </p:txBody>
      </p:sp>
      <p:sp>
        <p:nvSpPr>
          <p:cNvPr id="5" name="textruta 4">
            <a:extLst>
              <a:ext uri="{FF2B5EF4-FFF2-40B4-BE49-F238E27FC236}">
                <a16:creationId xmlns:a16="http://schemas.microsoft.com/office/drawing/2014/main" id="{08BA8610-E9C5-B399-5C28-630409CD524B}"/>
              </a:ext>
            </a:extLst>
          </p:cNvPr>
          <p:cNvSpPr txBox="1"/>
          <p:nvPr/>
        </p:nvSpPr>
        <p:spPr>
          <a:xfrm>
            <a:off x="1835696" y="692696"/>
            <a:ext cx="5688632" cy="1077218"/>
          </a:xfrm>
          <a:prstGeom prst="rect">
            <a:avLst/>
          </a:prstGeom>
          <a:noFill/>
        </p:spPr>
        <p:txBody>
          <a:bodyPr wrap="square">
            <a:spAutoFit/>
          </a:bodyPr>
          <a:lstStyle/>
          <a:p>
            <a:pPr algn="ctr"/>
            <a:r>
              <a:rPr lang="sv-SE" sz="3200" b="0" dirty="0">
                <a:latin typeface="+mn-lt"/>
              </a:rPr>
              <a:t>NÅGRA EXEMPEL PÅ TRYPTAMINER </a:t>
            </a:r>
            <a:endParaRPr lang="sv-SE" sz="3200" dirty="0"/>
          </a:p>
        </p:txBody>
      </p:sp>
    </p:spTree>
    <p:extLst>
      <p:ext uri="{BB962C8B-B14F-4D97-AF65-F5344CB8AC3E}">
        <p14:creationId xmlns:p14="http://schemas.microsoft.com/office/powerpoint/2010/main" val="3011892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43DFC80-F597-FFDA-BD06-BB945D77D089}"/>
              </a:ext>
            </a:extLst>
          </p:cNvPr>
          <p:cNvSpPr txBox="1"/>
          <p:nvPr/>
        </p:nvSpPr>
        <p:spPr>
          <a:xfrm>
            <a:off x="1835696" y="2132857"/>
            <a:ext cx="5832648" cy="2862322"/>
          </a:xfrm>
          <a:prstGeom prst="rect">
            <a:avLst/>
          </a:prstGeom>
          <a:noFill/>
        </p:spPr>
        <p:txBody>
          <a:bodyPr wrap="square">
            <a:spAutoFit/>
          </a:bodyPr>
          <a:lstStyle/>
          <a:p>
            <a:pPr marL="342900" indent="-342900">
              <a:buFont typeface="Arial" panose="020B0604020202020204" pitchFamily="34" charset="0"/>
              <a:buChar char="•"/>
            </a:pPr>
            <a:r>
              <a:rPr lang="sv-SE" b="0" dirty="0">
                <a:latin typeface="+mn-lt"/>
              </a:rPr>
              <a:t>CP 47, 497, i flera olika </a:t>
            </a:r>
            <a:r>
              <a:rPr lang="sv-SE" b="0" dirty="0" err="1">
                <a:latin typeface="+mn-lt"/>
              </a:rPr>
              <a:t>subtyper</a:t>
            </a:r>
            <a:r>
              <a:rPr lang="sv-SE" b="0" dirty="0">
                <a:latin typeface="+mn-lt"/>
              </a:rPr>
              <a:t> </a:t>
            </a:r>
          </a:p>
          <a:p>
            <a:pPr marL="342900" indent="-342900">
              <a:buFont typeface="Arial" panose="020B0604020202020204" pitchFamily="34" charset="0"/>
              <a:buChar char="•"/>
            </a:pPr>
            <a:r>
              <a:rPr lang="sv-SE" b="0" dirty="0">
                <a:latin typeface="+mn-lt"/>
              </a:rPr>
              <a:t>JWH-015, JWH-018, JWH-019, JWH-073, JWH-081, JWH-122, JWH-203, JWH-250 </a:t>
            </a:r>
          </a:p>
          <a:p>
            <a:pPr marL="342900" indent="-342900">
              <a:buFont typeface="Arial" panose="020B0604020202020204" pitchFamily="34" charset="0"/>
              <a:buChar char="•"/>
            </a:pPr>
            <a:r>
              <a:rPr lang="sv-SE" b="0" dirty="0">
                <a:latin typeface="+mn-lt"/>
              </a:rPr>
              <a:t>HU-210, som alla är narkotikaklassade </a:t>
            </a:r>
          </a:p>
          <a:p>
            <a:pPr marL="342900" indent="-342900">
              <a:buFont typeface="Arial" panose="020B0604020202020204" pitchFamily="34" charset="0"/>
              <a:buChar char="•"/>
            </a:pPr>
            <a:r>
              <a:rPr lang="sv-SE" b="0" dirty="0">
                <a:latin typeface="+mn-lt"/>
              </a:rPr>
              <a:t>5F-AKB-48, 5F-PB-22, 5F-UR-144 och vissa varianter av JWH-018, som är klassade som hälsofarliga varor </a:t>
            </a:r>
          </a:p>
          <a:p>
            <a:pPr marL="342900" indent="-342900">
              <a:buFont typeface="Arial" panose="020B0604020202020204" pitchFamily="34" charset="0"/>
              <a:buChar char="•"/>
            </a:pPr>
            <a:r>
              <a:rPr lang="sv-SE" b="0" dirty="0">
                <a:latin typeface="+mn-lt"/>
              </a:rPr>
              <a:t>SDB-006, 5F-SDB-006 och FUBPB-22, AB-FUBINACA, AB-PINACA och AB-CHIMINACA</a:t>
            </a:r>
          </a:p>
        </p:txBody>
      </p:sp>
      <p:sp>
        <p:nvSpPr>
          <p:cNvPr id="5" name="textruta 4">
            <a:extLst>
              <a:ext uri="{FF2B5EF4-FFF2-40B4-BE49-F238E27FC236}">
                <a16:creationId xmlns:a16="http://schemas.microsoft.com/office/drawing/2014/main" id="{2C95D504-C88A-111E-191D-DB18ADDE15BA}"/>
              </a:ext>
            </a:extLst>
          </p:cNvPr>
          <p:cNvSpPr txBox="1"/>
          <p:nvPr/>
        </p:nvSpPr>
        <p:spPr>
          <a:xfrm>
            <a:off x="1547664" y="476672"/>
            <a:ext cx="5760640" cy="1077218"/>
          </a:xfrm>
          <a:prstGeom prst="rect">
            <a:avLst/>
          </a:prstGeom>
          <a:noFill/>
        </p:spPr>
        <p:txBody>
          <a:bodyPr wrap="square">
            <a:spAutoFit/>
          </a:bodyPr>
          <a:lstStyle/>
          <a:p>
            <a:pPr algn="ctr"/>
            <a:r>
              <a:rPr lang="sv-SE" sz="3200" b="0" dirty="0">
                <a:latin typeface="+mn-lt"/>
              </a:rPr>
              <a:t>EXEMPEL PÅ SYNTETISKA CANNABINOIDER </a:t>
            </a:r>
            <a:endParaRPr lang="sv-SE" sz="3200" dirty="0"/>
          </a:p>
        </p:txBody>
      </p:sp>
    </p:spTree>
    <p:extLst>
      <p:ext uri="{BB962C8B-B14F-4D97-AF65-F5344CB8AC3E}">
        <p14:creationId xmlns:p14="http://schemas.microsoft.com/office/powerpoint/2010/main" val="1866991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05AC438-6F33-40BE-A724-BDD02DBA7C62}"/>
              </a:ext>
            </a:extLst>
          </p:cNvPr>
          <p:cNvSpPr txBox="1"/>
          <p:nvPr/>
        </p:nvSpPr>
        <p:spPr>
          <a:xfrm>
            <a:off x="1979712" y="692696"/>
            <a:ext cx="5544616" cy="1384995"/>
          </a:xfrm>
          <a:prstGeom prst="rect">
            <a:avLst/>
          </a:prstGeom>
          <a:noFill/>
        </p:spPr>
        <p:txBody>
          <a:bodyPr wrap="square">
            <a:spAutoFit/>
          </a:bodyPr>
          <a:lstStyle/>
          <a:p>
            <a:pPr algn="ctr"/>
            <a:r>
              <a:rPr lang="sv-SE" sz="2800" b="0" dirty="0">
                <a:latin typeface="+mn-lt"/>
              </a:rPr>
              <a:t>Rekord för smuggling av syntetiska </a:t>
            </a:r>
            <a:r>
              <a:rPr lang="sv-SE" sz="2800" b="0" dirty="0" err="1">
                <a:latin typeface="+mn-lt"/>
              </a:rPr>
              <a:t>katinoner</a:t>
            </a:r>
            <a:r>
              <a:rPr lang="sv-SE" sz="2800" b="0" dirty="0">
                <a:latin typeface="+mn-lt"/>
              </a:rPr>
              <a:t> till Europa och skador föranleder nya kontrollåtgärder</a:t>
            </a:r>
          </a:p>
        </p:txBody>
      </p:sp>
      <p:sp>
        <p:nvSpPr>
          <p:cNvPr id="5" name="textruta 4">
            <a:extLst>
              <a:ext uri="{FF2B5EF4-FFF2-40B4-BE49-F238E27FC236}">
                <a16:creationId xmlns:a16="http://schemas.microsoft.com/office/drawing/2014/main" id="{647CC1D5-E823-4583-8835-98D1706566CB}"/>
              </a:ext>
            </a:extLst>
          </p:cNvPr>
          <p:cNvSpPr txBox="1"/>
          <p:nvPr/>
        </p:nvSpPr>
        <p:spPr>
          <a:xfrm>
            <a:off x="683568" y="2399397"/>
            <a:ext cx="8136904" cy="3477875"/>
          </a:xfrm>
          <a:prstGeom prst="rect">
            <a:avLst/>
          </a:prstGeom>
          <a:noFill/>
        </p:spPr>
        <p:txBody>
          <a:bodyPr wrap="square">
            <a:spAutoFit/>
          </a:bodyPr>
          <a:lstStyle/>
          <a:p>
            <a:r>
              <a:rPr lang="sv-SE" b="0" dirty="0">
                <a:latin typeface="+mn-lt"/>
              </a:rPr>
              <a:t>I slutet av 2021 övervakade EMCDDA 162 </a:t>
            </a:r>
            <a:r>
              <a:rPr lang="sv-SE" b="0" dirty="0" err="1">
                <a:latin typeface="+mn-lt"/>
              </a:rPr>
              <a:t>katinoner</a:t>
            </a:r>
            <a:r>
              <a:rPr lang="sv-SE" b="0" dirty="0">
                <a:latin typeface="+mn-lt"/>
              </a:rPr>
              <a:t>, vilket gjorde dem till den näst största kategorin nya psykoaktiva substanser som övervakas av EU:s system för tidig varning, efter syntetiska cannabinoider. </a:t>
            </a:r>
          </a:p>
          <a:p>
            <a:endParaRPr lang="sv-SE" b="0" dirty="0">
              <a:latin typeface="+mn-lt"/>
            </a:endParaRPr>
          </a:p>
          <a:p>
            <a:r>
              <a:rPr lang="sv-SE" b="0" dirty="0">
                <a:latin typeface="+mn-lt"/>
              </a:rPr>
              <a:t>Beslagen av </a:t>
            </a:r>
            <a:r>
              <a:rPr lang="sv-SE" b="0" dirty="0" err="1">
                <a:latin typeface="+mn-lt"/>
              </a:rPr>
              <a:t>katinoner</a:t>
            </a:r>
            <a:r>
              <a:rPr lang="sv-SE" b="0" dirty="0">
                <a:latin typeface="+mn-lt"/>
              </a:rPr>
              <a:t> ökade till 3,3 ton 2020, från 0,75 ton 2019, och stora beslag har fortsatt att rapporteras under 2021 och 2022. </a:t>
            </a:r>
          </a:p>
          <a:p>
            <a:endParaRPr lang="sv-SE" b="0" dirty="0">
              <a:latin typeface="+mn-lt"/>
            </a:endParaRPr>
          </a:p>
          <a:p>
            <a:r>
              <a:rPr lang="sv-SE" b="0" dirty="0">
                <a:latin typeface="+mn-lt"/>
              </a:rPr>
              <a:t>Denna ökning berodde till stor del på ett litet antal storskaliga beslag av </a:t>
            </a:r>
          </a:p>
          <a:p>
            <a:r>
              <a:rPr lang="sv-SE" b="0" dirty="0">
                <a:latin typeface="+mn-lt"/>
              </a:rPr>
              <a:t>N-</a:t>
            </a:r>
            <a:r>
              <a:rPr lang="sv-SE" b="0" dirty="0" err="1">
                <a:latin typeface="+mn-lt"/>
              </a:rPr>
              <a:t>etylhexron</a:t>
            </a:r>
            <a:r>
              <a:rPr lang="sv-SE" b="0" dirty="0">
                <a:latin typeface="+mn-lt"/>
              </a:rPr>
              <a:t> och två ämnen, </a:t>
            </a:r>
            <a:r>
              <a:rPr lang="sv-SE" dirty="0">
                <a:latin typeface="+mn-lt"/>
              </a:rPr>
              <a:t>3-MMC</a:t>
            </a:r>
            <a:r>
              <a:rPr lang="sv-SE" b="0" dirty="0">
                <a:latin typeface="+mn-lt"/>
              </a:rPr>
              <a:t> och </a:t>
            </a:r>
            <a:r>
              <a:rPr lang="sv-SE" dirty="0">
                <a:latin typeface="+mn-lt"/>
              </a:rPr>
              <a:t>3-CMC</a:t>
            </a:r>
            <a:r>
              <a:rPr lang="sv-SE" b="0" dirty="0">
                <a:latin typeface="+mn-lt"/>
              </a:rPr>
              <a:t>, som strukturellt liknar de internationellt kontrollerade substanserna </a:t>
            </a:r>
            <a:r>
              <a:rPr lang="sv-SE" dirty="0">
                <a:latin typeface="+mn-lt"/>
              </a:rPr>
              <a:t>4-MMC</a:t>
            </a:r>
            <a:r>
              <a:rPr lang="sv-SE" b="0" dirty="0">
                <a:latin typeface="+mn-lt"/>
              </a:rPr>
              <a:t> (</a:t>
            </a:r>
            <a:r>
              <a:rPr lang="sv-SE" b="0" dirty="0" err="1">
                <a:latin typeface="+mn-lt"/>
              </a:rPr>
              <a:t>mefedron</a:t>
            </a:r>
            <a:r>
              <a:rPr lang="sv-SE" b="0" dirty="0">
                <a:latin typeface="+mn-lt"/>
              </a:rPr>
              <a:t>) och </a:t>
            </a:r>
            <a:r>
              <a:rPr lang="sv-SE" dirty="0">
                <a:latin typeface="+mn-lt"/>
              </a:rPr>
              <a:t>4-CMC</a:t>
            </a:r>
            <a:r>
              <a:rPr lang="sv-SE" b="0" dirty="0">
                <a:latin typeface="+mn-lt"/>
              </a:rPr>
              <a:t> (</a:t>
            </a:r>
            <a:r>
              <a:rPr lang="sv-SE" b="0" dirty="0" err="1">
                <a:latin typeface="+mn-lt"/>
              </a:rPr>
              <a:t>clephedron</a:t>
            </a:r>
            <a:r>
              <a:rPr lang="sv-SE" b="0" dirty="0">
                <a:latin typeface="+mn-lt"/>
              </a:rPr>
              <a:t>)</a:t>
            </a:r>
          </a:p>
        </p:txBody>
      </p:sp>
    </p:spTree>
    <p:extLst>
      <p:ext uri="{BB962C8B-B14F-4D97-AF65-F5344CB8AC3E}">
        <p14:creationId xmlns:p14="http://schemas.microsoft.com/office/powerpoint/2010/main" val="29514030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3DEC30B-A5CE-488E-8D4D-B99007808F12}"/>
              </a:ext>
            </a:extLst>
          </p:cNvPr>
          <p:cNvPicPr>
            <a:picLocks noChangeAspect="1"/>
          </p:cNvPicPr>
          <p:nvPr/>
        </p:nvPicPr>
        <p:blipFill>
          <a:blip r:embed="rId2"/>
          <a:stretch>
            <a:fillRect/>
          </a:stretch>
        </p:blipFill>
        <p:spPr>
          <a:xfrm>
            <a:off x="0" y="271201"/>
            <a:ext cx="9144000" cy="6315597"/>
          </a:xfrm>
          <a:prstGeom prst="rect">
            <a:avLst/>
          </a:prstGeom>
        </p:spPr>
      </p:pic>
    </p:spTree>
    <p:extLst>
      <p:ext uri="{BB962C8B-B14F-4D97-AF65-F5344CB8AC3E}">
        <p14:creationId xmlns:p14="http://schemas.microsoft.com/office/powerpoint/2010/main" val="2512171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E7AA48C-D8B6-79CC-9EEF-FFEFDDBA4348}"/>
              </a:ext>
            </a:extLst>
          </p:cNvPr>
          <p:cNvPicPr>
            <a:picLocks noChangeAspect="1"/>
          </p:cNvPicPr>
          <p:nvPr/>
        </p:nvPicPr>
        <p:blipFill>
          <a:blip r:embed="rId2"/>
          <a:stretch>
            <a:fillRect/>
          </a:stretch>
        </p:blipFill>
        <p:spPr>
          <a:xfrm>
            <a:off x="962752" y="0"/>
            <a:ext cx="7218496" cy="6858000"/>
          </a:xfrm>
          <a:prstGeom prst="rect">
            <a:avLst/>
          </a:prstGeom>
        </p:spPr>
      </p:pic>
    </p:spTree>
    <p:extLst>
      <p:ext uri="{BB962C8B-B14F-4D97-AF65-F5344CB8AC3E}">
        <p14:creationId xmlns:p14="http://schemas.microsoft.com/office/powerpoint/2010/main" val="1395275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3A16D24-5FBB-2E28-A4EB-679124D00175}"/>
              </a:ext>
            </a:extLst>
          </p:cNvPr>
          <p:cNvSpPr txBox="1"/>
          <p:nvPr/>
        </p:nvSpPr>
        <p:spPr>
          <a:xfrm>
            <a:off x="971600" y="1052736"/>
            <a:ext cx="7848872" cy="5324535"/>
          </a:xfrm>
          <a:prstGeom prst="rect">
            <a:avLst/>
          </a:prstGeom>
          <a:noFill/>
        </p:spPr>
        <p:txBody>
          <a:bodyPr wrap="square">
            <a:spAutoFit/>
          </a:bodyPr>
          <a:lstStyle/>
          <a:p>
            <a:r>
              <a:rPr lang="sv-SE" sz="2000" spc="10" dirty="0">
                <a:solidFill>
                  <a:srgbClr val="3E4547"/>
                </a:solidFill>
                <a:effectLst/>
                <a:latin typeface="+mn-lt"/>
                <a:ea typeface="Times New Roman" panose="02020603050405020304" pitchFamily="18" charset="0"/>
              </a:rPr>
              <a:t> </a:t>
            </a:r>
            <a:endParaRPr lang="sv-SE" sz="2000" dirty="0">
              <a:effectLst/>
              <a:latin typeface="+mn-lt"/>
              <a:ea typeface="Times New Roman" panose="02020603050405020304" pitchFamily="18" charset="0"/>
            </a:endParaRPr>
          </a:p>
          <a:p>
            <a:r>
              <a:rPr lang="sv-SE" sz="2000" b="0" spc="10" dirty="0" err="1">
                <a:solidFill>
                  <a:srgbClr val="3E4547"/>
                </a:solidFill>
                <a:effectLst/>
                <a:latin typeface="+mn-lt"/>
                <a:ea typeface="Calibri" panose="020F0502020204030204" pitchFamily="34" charset="0"/>
                <a:cs typeface="Calibri" panose="020F0502020204030204" pitchFamily="34" charset="0"/>
              </a:rPr>
              <a:t>Captagon</a:t>
            </a:r>
            <a:r>
              <a:rPr lang="sv-SE" sz="2000" b="0" spc="10" dirty="0">
                <a:solidFill>
                  <a:srgbClr val="3E4547"/>
                </a:solidFill>
                <a:effectLst/>
                <a:latin typeface="+mn-lt"/>
                <a:ea typeface="Calibri" panose="020F0502020204030204" pitchFamily="34" charset="0"/>
                <a:cs typeface="Calibri" panose="020F0502020204030204" pitchFamily="34" charset="0"/>
              </a:rPr>
              <a:t> är en centralstimulerande drog som innehåller fenetyllin. Substansen betecknas även som amfetaminetylteofyllin vilket är en mildare form av amfetamin. </a:t>
            </a:r>
            <a:r>
              <a:rPr lang="sv-SE" b="0" dirty="0">
                <a:solidFill>
                  <a:srgbClr val="4D5156"/>
                </a:solidFill>
                <a:latin typeface="+mn-lt"/>
              </a:rPr>
              <a:t>Preparatet är en sammanslagning av amfetamin och teofyllin. Fenetyllin är narkotikaklassat och används inte som läkemedel i Sverige eller övriga EU.</a:t>
            </a:r>
            <a:endParaRPr lang="sv-SE" sz="2000" b="0" spc="10" dirty="0">
              <a:solidFill>
                <a:srgbClr val="3E4547"/>
              </a:solidFill>
              <a:effectLst/>
              <a:latin typeface="+mn-lt"/>
              <a:ea typeface="Calibri" panose="020F0502020204030204" pitchFamily="34" charset="0"/>
              <a:cs typeface="Calibri" panose="020F0502020204030204" pitchFamily="34" charset="0"/>
            </a:endParaRPr>
          </a:p>
          <a:p>
            <a:endParaRPr lang="sv-SE" sz="2000" b="0" spc="10" dirty="0">
              <a:solidFill>
                <a:srgbClr val="3E4547"/>
              </a:solidFill>
              <a:effectLst/>
              <a:latin typeface="+mn-lt"/>
              <a:ea typeface="Calibri" panose="020F0502020204030204" pitchFamily="34" charset="0"/>
              <a:cs typeface="Calibri" panose="020F0502020204030204" pitchFamily="34" charset="0"/>
            </a:endParaRPr>
          </a:p>
          <a:p>
            <a:r>
              <a:rPr lang="sv-SE" sz="2000" b="0" spc="10" dirty="0">
                <a:solidFill>
                  <a:srgbClr val="3E4547"/>
                </a:solidFill>
                <a:effectLst/>
                <a:latin typeface="+mn-lt"/>
                <a:ea typeface="Calibri" panose="020F0502020204030204" pitchFamily="34" charset="0"/>
                <a:cs typeface="Calibri" panose="020F0502020204030204" pitchFamily="34" charset="0"/>
              </a:rPr>
              <a:t>Medlet har använts i behandlingen av ADHD. </a:t>
            </a:r>
            <a:r>
              <a:rPr lang="sv-SE" b="0" i="0" dirty="0">
                <a:solidFill>
                  <a:srgbClr val="4D5156"/>
                </a:solidFill>
                <a:effectLst/>
                <a:latin typeface="+mn-lt"/>
              </a:rPr>
              <a:t>Fenetyllin, med varumärkesnamnen </a:t>
            </a:r>
            <a:r>
              <a:rPr lang="sv-SE" b="0" i="0" dirty="0" err="1">
                <a:solidFill>
                  <a:srgbClr val="4D5156"/>
                </a:solidFill>
                <a:effectLst/>
                <a:latin typeface="+mn-lt"/>
              </a:rPr>
              <a:t>Captagon</a:t>
            </a:r>
            <a:r>
              <a:rPr lang="sv-SE" b="0" i="0" dirty="0">
                <a:solidFill>
                  <a:srgbClr val="4D5156"/>
                </a:solidFill>
                <a:effectLst/>
                <a:latin typeface="+mn-lt"/>
              </a:rPr>
              <a:t>, </a:t>
            </a:r>
            <a:r>
              <a:rPr lang="sv-SE" b="0" i="0" dirty="0" err="1">
                <a:solidFill>
                  <a:srgbClr val="4D5156"/>
                </a:solidFill>
                <a:effectLst/>
                <a:latin typeface="+mn-lt"/>
              </a:rPr>
              <a:t>Biocapton</a:t>
            </a:r>
            <a:r>
              <a:rPr lang="sv-SE" b="0" i="0" dirty="0">
                <a:solidFill>
                  <a:srgbClr val="4D5156"/>
                </a:solidFill>
                <a:effectLst/>
                <a:latin typeface="+mn-lt"/>
              </a:rPr>
              <a:t> och </a:t>
            </a:r>
            <a:r>
              <a:rPr lang="sv-SE" b="0" i="0" dirty="0" err="1">
                <a:solidFill>
                  <a:srgbClr val="4D5156"/>
                </a:solidFill>
                <a:effectLst/>
                <a:latin typeface="+mn-lt"/>
              </a:rPr>
              <a:t>Fitton</a:t>
            </a:r>
            <a:r>
              <a:rPr lang="sv-SE" b="0" i="0" dirty="0">
                <a:solidFill>
                  <a:srgbClr val="4D5156"/>
                </a:solidFill>
                <a:effectLst/>
                <a:latin typeface="+mn-lt"/>
              </a:rPr>
              <a:t>, är ett centralstimulerande läkemedel för att behandla depression, ADHD och narkolepsi. </a:t>
            </a:r>
            <a:endParaRPr lang="sv-SE" sz="2000" b="0" spc="10" dirty="0">
              <a:solidFill>
                <a:srgbClr val="3E4547"/>
              </a:solidFill>
              <a:effectLst/>
              <a:latin typeface="+mn-lt"/>
              <a:ea typeface="Calibri" panose="020F0502020204030204" pitchFamily="34" charset="0"/>
              <a:cs typeface="Calibri" panose="020F0502020204030204" pitchFamily="34" charset="0"/>
            </a:endParaRPr>
          </a:p>
          <a:p>
            <a:endParaRPr lang="sv-SE" b="0" spc="10" dirty="0">
              <a:solidFill>
                <a:srgbClr val="3E4547"/>
              </a:solidFill>
              <a:latin typeface="+mn-lt"/>
              <a:ea typeface="Calibri" panose="020F0502020204030204" pitchFamily="34" charset="0"/>
              <a:cs typeface="Calibri" panose="020F0502020204030204" pitchFamily="34" charset="0"/>
            </a:endParaRPr>
          </a:p>
          <a:p>
            <a:r>
              <a:rPr lang="sv-SE" sz="2000" b="0" spc="10" dirty="0">
                <a:solidFill>
                  <a:srgbClr val="3E4547"/>
                </a:solidFill>
                <a:effectLst/>
                <a:latin typeface="+mn-lt"/>
                <a:ea typeface="Calibri" panose="020F0502020204030204" pitchFamily="34" charset="0"/>
                <a:cs typeface="Calibri" panose="020F0502020204030204" pitchFamily="34" charset="0"/>
              </a:rPr>
              <a:t>Drogen förekommer framför allt bland soldater i mellanöstern som ett centralstimulerande medel men har även sålts som rekreationsdrog till ungdomar i länder som Syrien och Libanon. Drogen förekommer än så länge i Europa endast i mycket begränsad omfattning. </a:t>
            </a:r>
            <a:r>
              <a:rPr lang="sv-SE" sz="2000" b="0" spc="10" dirty="0" err="1">
                <a:solidFill>
                  <a:srgbClr val="3E4547"/>
                </a:solidFill>
                <a:effectLst/>
                <a:latin typeface="+mn-lt"/>
                <a:ea typeface="Calibri" panose="020F0502020204030204" pitchFamily="34" charset="0"/>
                <a:cs typeface="Calibri" panose="020F0502020204030204" pitchFamily="34" charset="0"/>
              </a:rPr>
              <a:t>Captagon</a:t>
            </a:r>
            <a:r>
              <a:rPr lang="sv-SE" sz="2000" b="0" spc="10" dirty="0">
                <a:solidFill>
                  <a:srgbClr val="3E4547"/>
                </a:solidFill>
                <a:effectLst/>
                <a:latin typeface="+mn-lt"/>
                <a:ea typeface="Calibri" panose="020F0502020204030204" pitchFamily="34" charset="0"/>
                <a:cs typeface="Calibri" panose="020F0502020204030204" pitchFamily="34" charset="0"/>
              </a:rPr>
              <a:t> tillverkas i första hand i Syrien och Irak.</a:t>
            </a:r>
            <a:endParaRPr lang="sv-SE" b="0" dirty="0">
              <a:latin typeface="+mn-lt"/>
              <a:cs typeface="Calibri" panose="020F0502020204030204" pitchFamily="34" charset="0"/>
            </a:endParaRPr>
          </a:p>
        </p:txBody>
      </p:sp>
      <p:sp>
        <p:nvSpPr>
          <p:cNvPr id="4" name="textruta 3">
            <a:extLst>
              <a:ext uri="{FF2B5EF4-FFF2-40B4-BE49-F238E27FC236}">
                <a16:creationId xmlns:a16="http://schemas.microsoft.com/office/drawing/2014/main" id="{BB5693B7-77C1-4478-7490-5A801283E851}"/>
              </a:ext>
            </a:extLst>
          </p:cNvPr>
          <p:cNvSpPr txBox="1"/>
          <p:nvPr/>
        </p:nvSpPr>
        <p:spPr>
          <a:xfrm>
            <a:off x="2286000" y="384621"/>
            <a:ext cx="4572000" cy="584775"/>
          </a:xfrm>
          <a:prstGeom prst="rect">
            <a:avLst/>
          </a:prstGeom>
          <a:noFill/>
        </p:spPr>
        <p:txBody>
          <a:bodyPr wrap="square">
            <a:spAutoFit/>
          </a:bodyPr>
          <a:lstStyle/>
          <a:p>
            <a:pPr algn="ctr">
              <a:spcBef>
                <a:spcPts val="2250"/>
              </a:spcBef>
            </a:pPr>
            <a:r>
              <a:rPr lang="sv-SE" sz="3200" b="0" dirty="0">
                <a:effectLst/>
                <a:latin typeface="+mn-lt"/>
                <a:ea typeface="Times New Roman" panose="02020603050405020304" pitchFamily="18" charset="0"/>
                <a:cs typeface="Times New Roman" panose="02020603050405020304" pitchFamily="18" charset="0"/>
              </a:rPr>
              <a:t>CAPTAGON</a:t>
            </a:r>
          </a:p>
        </p:txBody>
      </p:sp>
    </p:spTree>
    <p:extLst>
      <p:ext uri="{BB962C8B-B14F-4D97-AF65-F5344CB8AC3E}">
        <p14:creationId xmlns:p14="http://schemas.microsoft.com/office/powerpoint/2010/main" val="20156675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innehåll 3" descr="Marijuana, Cannabis, OgrÃ¤s, Bud, GrÃ¶n, Kruka, Medicinsk">
            <a:extLst>
              <a:ext uri="{FF2B5EF4-FFF2-40B4-BE49-F238E27FC236}">
                <a16:creationId xmlns:a16="http://schemas.microsoft.com/office/drawing/2014/main" id="{A43F99A0-81BB-EC07-94A1-2AB7FEAA7BD5}"/>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40768"/>
            <a:ext cx="6264696" cy="4326024"/>
          </a:xfrm>
          <a:prstGeom prst="rect">
            <a:avLst/>
          </a:prstGeom>
          <a:noFill/>
          <a:ln>
            <a:noFill/>
          </a:ln>
        </p:spPr>
      </p:pic>
      <p:sp>
        <p:nvSpPr>
          <p:cNvPr id="4" name="textruta 3">
            <a:extLst>
              <a:ext uri="{FF2B5EF4-FFF2-40B4-BE49-F238E27FC236}">
                <a16:creationId xmlns:a16="http://schemas.microsoft.com/office/drawing/2014/main" id="{57DBF3C4-568F-1818-6387-AF10F2E21399}"/>
              </a:ext>
            </a:extLst>
          </p:cNvPr>
          <p:cNvSpPr txBox="1"/>
          <p:nvPr/>
        </p:nvSpPr>
        <p:spPr>
          <a:xfrm>
            <a:off x="2195736" y="544877"/>
            <a:ext cx="4572000" cy="646331"/>
          </a:xfrm>
          <a:prstGeom prst="rect">
            <a:avLst/>
          </a:prstGeom>
          <a:noFill/>
        </p:spPr>
        <p:txBody>
          <a:bodyPr wrap="square">
            <a:spAutoFit/>
          </a:bodyPr>
          <a:lstStyle/>
          <a:p>
            <a:pPr algn="ctr"/>
            <a:r>
              <a:rPr lang="en-GB" altLang="en-US" sz="3600" b="0" dirty="0">
                <a:latin typeface="Aptos" panose="020B0004020202020204" pitchFamily="34" charset="0"/>
              </a:rPr>
              <a:t>Cannabis</a:t>
            </a:r>
            <a:endParaRPr lang="sv-SE" sz="3600" b="0" dirty="0">
              <a:latin typeface="Aptos" panose="020B0004020202020204" pitchFamily="34" charset="0"/>
            </a:endParaRPr>
          </a:p>
        </p:txBody>
      </p:sp>
    </p:spTree>
    <p:extLst>
      <p:ext uri="{BB962C8B-B14F-4D97-AF65-F5344CB8AC3E}">
        <p14:creationId xmlns:p14="http://schemas.microsoft.com/office/powerpoint/2010/main" val="30415224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57DBF3C4-568F-1818-6387-AF10F2E21399}"/>
              </a:ext>
            </a:extLst>
          </p:cNvPr>
          <p:cNvSpPr txBox="1"/>
          <p:nvPr/>
        </p:nvSpPr>
        <p:spPr>
          <a:xfrm>
            <a:off x="2286000" y="476672"/>
            <a:ext cx="4572000" cy="646331"/>
          </a:xfrm>
          <a:prstGeom prst="rect">
            <a:avLst/>
          </a:prstGeom>
          <a:noFill/>
        </p:spPr>
        <p:txBody>
          <a:bodyPr wrap="square">
            <a:spAutoFit/>
          </a:bodyPr>
          <a:lstStyle/>
          <a:p>
            <a:pPr algn="ctr"/>
            <a:r>
              <a:rPr lang="en-GB" altLang="en-US" sz="3600" b="0" dirty="0">
                <a:latin typeface="Aptos" panose="020B0004020202020204" pitchFamily="34" charset="0"/>
              </a:rPr>
              <a:t>Cannabis</a:t>
            </a:r>
            <a:endParaRPr lang="sv-SE" sz="3600" b="0" dirty="0">
              <a:latin typeface="Aptos" panose="020B0004020202020204" pitchFamily="34" charset="0"/>
            </a:endParaRPr>
          </a:p>
        </p:txBody>
      </p:sp>
      <p:sp>
        <p:nvSpPr>
          <p:cNvPr id="5" name="textruta 4">
            <a:extLst>
              <a:ext uri="{FF2B5EF4-FFF2-40B4-BE49-F238E27FC236}">
                <a16:creationId xmlns:a16="http://schemas.microsoft.com/office/drawing/2014/main" id="{55B1C98A-92A2-D515-7CDA-9F0562BE8F2D}"/>
              </a:ext>
            </a:extLst>
          </p:cNvPr>
          <p:cNvSpPr txBox="1"/>
          <p:nvPr/>
        </p:nvSpPr>
        <p:spPr>
          <a:xfrm>
            <a:off x="1115616" y="1412776"/>
            <a:ext cx="7704856" cy="4401205"/>
          </a:xfrm>
          <a:prstGeom prst="rect">
            <a:avLst/>
          </a:prstGeom>
          <a:noFill/>
        </p:spPr>
        <p:txBody>
          <a:bodyPr wrap="square">
            <a:spAutoFit/>
          </a:bodyPr>
          <a:lstStyle/>
          <a:p>
            <a:pPr marL="342900" indent="-342900">
              <a:buFont typeface="Arial" panose="020B0604020202020204" pitchFamily="34" charset="0"/>
              <a:buChar char="•"/>
            </a:pPr>
            <a:r>
              <a:rPr lang="sv-SE" b="0" dirty="0">
                <a:latin typeface="Calibri" panose="020F0502020204030204" pitchFamily="34" charset="0"/>
                <a:ea typeface="Calibri" panose="020F0502020204030204" pitchFamily="34" charset="0"/>
                <a:cs typeface="Calibri" panose="020F0502020204030204" pitchFamily="34" charset="0"/>
              </a:rPr>
              <a:t>Cannabis är en drog som under mycket lång tid har använts i vissa kulturer som lugnande medel, ångestdämpande medel, smärtstillande medel och humörhöjare.</a:t>
            </a:r>
          </a:p>
          <a:p>
            <a:pPr marL="342900" indent="-342900">
              <a:buFont typeface="Arial" panose="020B0604020202020204" pitchFamily="34" charset="0"/>
              <a:buChar char="•"/>
            </a:pPr>
            <a:r>
              <a:rPr lang="sv-SE" b="0" dirty="0">
                <a:latin typeface="Calibri" panose="020F0502020204030204" pitchFamily="34" charset="0"/>
                <a:ea typeface="Calibri" panose="020F0502020204030204" pitchFamily="34" charset="0"/>
                <a:cs typeface="Calibri" panose="020F0502020204030204" pitchFamily="34" charset="0"/>
              </a:rPr>
              <a:t>Det uppskattas att 147 miljoner människor världen över använder cannabis regelbundet. Den vanligaste användningen tycks förekomma i anglosaxiska länder såsom Storbritannien, Nya Zeeland, Australien och USA.</a:t>
            </a:r>
          </a:p>
          <a:p>
            <a:pPr marL="342900" indent="-342900">
              <a:buFont typeface="Arial" panose="020B0604020202020204" pitchFamily="34" charset="0"/>
              <a:buChar char="•"/>
            </a:pPr>
            <a:r>
              <a:rPr lang="sv-SE" b="0" dirty="0">
                <a:latin typeface="Calibri" panose="020F0502020204030204" pitchFamily="34" charset="0"/>
                <a:ea typeface="Calibri" panose="020F0502020204030204" pitchFamily="34" charset="0"/>
                <a:cs typeface="Calibri" panose="020F0502020204030204" pitchFamily="34" charset="0"/>
              </a:rPr>
              <a:t>Cannabis används också i stor utsträckning i Europa, där 17,2 miljoner, eller 14,1 % av alla unga vuxna (15–34 år), har använt cannabis någon gång under det senaste året.</a:t>
            </a:r>
          </a:p>
          <a:p>
            <a:pPr marL="342900" indent="-342900">
              <a:buFont typeface="Arial" panose="020B0604020202020204" pitchFamily="34" charset="0"/>
              <a:buChar char="•"/>
            </a:pPr>
            <a:r>
              <a:rPr lang="sv-SE" b="0" dirty="0">
                <a:latin typeface="Calibri" panose="020F0502020204030204" pitchFamily="34" charset="0"/>
                <a:ea typeface="Calibri" panose="020F0502020204030204" pitchFamily="34" charset="0"/>
                <a:cs typeface="Calibri" panose="020F0502020204030204" pitchFamily="34" charset="0"/>
              </a:rPr>
              <a:t>I Sverige har 7,2 % av åldersgruppen 15–34 år använt cannabis någon gång under det senaste året, vilket är lägre än genomsnittet i Europa (ungefär hälften så vanligt) och betydligt lägre jämfört med delstater i USA där användning av cannabis har legaliserats.</a:t>
            </a:r>
          </a:p>
        </p:txBody>
      </p:sp>
    </p:spTree>
    <p:extLst>
      <p:ext uri="{BB962C8B-B14F-4D97-AF65-F5344CB8AC3E}">
        <p14:creationId xmlns:p14="http://schemas.microsoft.com/office/powerpoint/2010/main" val="21973511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B4C0156-FFB7-05F7-6770-61A8E799CD83}"/>
              </a:ext>
            </a:extLst>
          </p:cNvPr>
          <p:cNvSpPr txBox="1"/>
          <p:nvPr/>
        </p:nvSpPr>
        <p:spPr>
          <a:xfrm>
            <a:off x="1835696" y="1536174"/>
            <a:ext cx="5742384" cy="3785652"/>
          </a:xfrm>
          <a:prstGeom prst="rect">
            <a:avLst/>
          </a:prstGeom>
          <a:noFill/>
        </p:spPr>
        <p:txBody>
          <a:bodyPr wrap="square">
            <a:spAutoFit/>
          </a:bodyPr>
          <a:lstStyle/>
          <a:p>
            <a:pPr marL="342900" indent="-342900">
              <a:buFont typeface="Arial" panose="020B0604020202020204" pitchFamily="34" charset="0"/>
              <a:buChar char="•"/>
            </a:pPr>
            <a:r>
              <a:rPr lang="sv-SE" sz="2000" b="0" i="0" u="none" strike="noStrike" baseline="0" dirty="0">
                <a:solidFill>
                  <a:srgbClr val="000000"/>
                </a:solidFill>
                <a:latin typeface="+mn-lt"/>
              </a:rPr>
              <a:t>Cannabisanvändning har negativa hälsoeffekter som inkluderar en risk för beroende och koppling till allvarlig psykisk sjukdom</a:t>
            </a:r>
          </a:p>
          <a:p>
            <a:pPr marL="342900" indent="-342900">
              <a:buFont typeface="Arial" panose="020B0604020202020204" pitchFamily="34" charset="0"/>
              <a:buChar char="•"/>
            </a:pPr>
            <a:endParaRPr lang="sv-SE" b="0" dirty="0">
              <a:solidFill>
                <a:srgbClr val="000000"/>
              </a:solidFill>
              <a:latin typeface="+mn-lt"/>
            </a:endParaRPr>
          </a:p>
          <a:p>
            <a:pPr marL="342900" indent="-342900">
              <a:buFont typeface="Arial" panose="020B0604020202020204" pitchFamily="34" charset="0"/>
              <a:buChar char="•"/>
            </a:pPr>
            <a:r>
              <a:rPr lang="sv-SE" sz="2000" b="0" i="0" u="none" strike="noStrike" baseline="0" dirty="0">
                <a:solidFill>
                  <a:srgbClr val="000000"/>
                </a:solidFill>
                <a:latin typeface="+mn-lt"/>
              </a:rPr>
              <a:t>Cannabis har också stora negativa sociala effekter och påverkan på brottslighet</a:t>
            </a:r>
          </a:p>
          <a:p>
            <a:pPr marL="342900" indent="-342900">
              <a:buFont typeface="Arial" panose="020B0604020202020204" pitchFamily="34" charset="0"/>
              <a:buChar char="•"/>
            </a:pPr>
            <a:endParaRPr lang="sv-SE" b="0" dirty="0">
              <a:solidFill>
                <a:srgbClr val="000000"/>
              </a:solidFill>
              <a:latin typeface="+mn-lt"/>
            </a:endParaRPr>
          </a:p>
          <a:p>
            <a:pPr marL="342900" indent="-342900">
              <a:buFont typeface="Arial" panose="020B0604020202020204" pitchFamily="34" charset="0"/>
              <a:buChar char="•"/>
            </a:pPr>
            <a:r>
              <a:rPr lang="sv-SE" sz="2000" b="0" i="0" u="none" strike="noStrike" baseline="0" dirty="0">
                <a:solidFill>
                  <a:srgbClr val="000000"/>
                </a:solidFill>
                <a:latin typeface="+mn-lt"/>
              </a:rPr>
              <a:t>Högkonsumenter klarar sig betydligt sämre i skolan och på arbetsmarknaden, samtidigt som den illegala cannabismarknaden driver kriminalitet och är en möjlig orsak till det ökande vapenvåldet</a:t>
            </a:r>
            <a:endParaRPr lang="sv-SE" dirty="0">
              <a:latin typeface="+mn-lt"/>
            </a:endParaRPr>
          </a:p>
        </p:txBody>
      </p:sp>
    </p:spTree>
    <p:extLst>
      <p:ext uri="{BB962C8B-B14F-4D97-AF65-F5344CB8AC3E}">
        <p14:creationId xmlns:p14="http://schemas.microsoft.com/office/powerpoint/2010/main" val="15640990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FC5DA96-9E4A-4D36-42DC-8473AE9B6403}"/>
              </a:ext>
            </a:extLst>
          </p:cNvPr>
          <p:cNvSpPr txBox="1"/>
          <p:nvPr/>
        </p:nvSpPr>
        <p:spPr>
          <a:xfrm>
            <a:off x="1403648" y="1052736"/>
            <a:ext cx="6462464" cy="5016758"/>
          </a:xfrm>
          <a:prstGeom prst="rect">
            <a:avLst/>
          </a:prstGeom>
          <a:noFill/>
        </p:spPr>
        <p:txBody>
          <a:bodyPr wrap="square">
            <a:spAutoFit/>
          </a:bodyPr>
          <a:lstStyle/>
          <a:p>
            <a:r>
              <a:rPr lang="sv-SE" sz="2000" b="0" i="0" u="none" strike="noStrike" baseline="0" dirty="0">
                <a:solidFill>
                  <a:srgbClr val="000000"/>
                </a:solidFill>
                <a:latin typeface="+mn-lt"/>
              </a:rPr>
              <a:t>Under 2000-talet har personer som är inblandade i grovt och dödligt våld i Sverige, i ökande utsträckning varit påverkade av narkotika. </a:t>
            </a:r>
          </a:p>
          <a:p>
            <a:endParaRPr lang="sv-SE" sz="2000" b="0" i="0" u="none" strike="noStrike" baseline="0" dirty="0">
              <a:solidFill>
                <a:srgbClr val="000000"/>
              </a:solidFill>
              <a:latin typeface="+mn-lt"/>
            </a:endParaRPr>
          </a:p>
          <a:p>
            <a:r>
              <a:rPr lang="sv-SE" sz="2000" b="0" i="0" u="none" strike="noStrike" baseline="0" dirty="0">
                <a:solidFill>
                  <a:srgbClr val="000000"/>
                </a:solidFill>
                <a:latin typeface="+mn-lt"/>
              </a:rPr>
              <a:t>I en rapport undersöktes i vilken omfattning förövarna och offren var påverkade av cannabis vid dödligt våld mellan år 2008 och 2019. </a:t>
            </a:r>
          </a:p>
          <a:p>
            <a:endParaRPr lang="sv-SE" sz="2000" b="0" i="0" u="none" strike="noStrike" baseline="0" dirty="0">
              <a:solidFill>
                <a:srgbClr val="000000"/>
              </a:solidFill>
              <a:latin typeface="+mn-lt"/>
            </a:endParaRPr>
          </a:p>
          <a:p>
            <a:r>
              <a:rPr lang="sv-SE" sz="2000" b="0" i="0" u="none" strike="noStrike" baseline="0" dirty="0">
                <a:solidFill>
                  <a:srgbClr val="000000"/>
                </a:solidFill>
                <a:latin typeface="+mn-lt"/>
              </a:rPr>
              <a:t>Man undersökte också hur ofta brotten var motiverade av konflikter kring cannabishantering eller av jakt på pengar till cannabiskonsumtion. Undersökningen omfattade samtliga fall av dödligt våld i Sverige under perioden, omkring 1 000 stycken, men man la särskilt fokus på Stockholms län. Undersökningen utgick från data i Brottsförebyggande rådets (Brå) forskningsdata om dödligt våld samt data från domar och förundersökningar. </a:t>
            </a:r>
            <a:endParaRPr lang="sv-SE" dirty="0">
              <a:latin typeface="+mn-lt"/>
            </a:endParaRPr>
          </a:p>
        </p:txBody>
      </p:sp>
    </p:spTree>
    <p:extLst>
      <p:ext uri="{BB962C8B-B14F-4D97-AF65-F5344CB8AC3E}">
        <p14:creationId xmlns:p14="http://schemas.microsoft.com/office/powerpoint/2010/main" val="17879452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D6EFA-E8E8-B657-B110-D9688E1ABA56}"/>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A2E8A0B6-906F-8930-58CD-D563F40F1411}"/>
              </a:ext>
            </a:extLst>
          </p:cNvPr>
          <p:cNvSpPr txBox="1"/>
          <p:nvPr/>
        </p:nvSpPr>
        <p:spPr>
          <a:xfrm>
            <a:off x="1331640" y="1628800"/>
            <a:ext cx="7056784" cy="3170099"/>
          </a:xfrm>
          <a:prstGeom prst="rect">
            <a:avLst/>
          </a:prstGeom>
          <a:noFill/>
        </p:spPr>
        <p:txBody>
          <a:bodyPr wrap="square">
            <a:spAutoFit/>
          </a:bodyPr>
          <a:lstStyle/>
          <a:p>
            <a:r>
              <a:rPr lang="sv-SE" b="0" dirty="0"/>
              <a:t>I 301 av de 420 drogrelaterade fallen av dödligt våld i Sverige vet vi vilket eller vilka preparat det handlar om. </a:t>
            </a:r>
          </a:p>
          <a:p>
            <a:endParaRPr lang="sv-SE" b="0" dirty="0"/>
          </a:p>
          <a:p>
            <a:r>
              <a:rPr lang="sv-SE" b="0" dirty="0"/>
              <a:t>Cannabis förekom, ensamt eller tillsammans med andra droger, i 172 av dessa fall. </a:t>
            </a:r>
          </a:p>
          <a:p>
            <a:endParaRPr lang="sv-SE" b="0" dirty="0"/>
          </a:p>
          <a:p>
            <a:r>
              <a:rPr lang="sv-SE" b="0" dirty="0"/>
              <a:t>Det innebär att cannabis är det vanligaste droginslaget och att drogen förekom, på ett eller annat sätt, vid drygt 26 procent av allt dödligt våld i Sverige mellan år 2008 och 2019.</a:t>
            </a:r>
            <a:endParaRPr lang="sv-SE" b="0" dirty="0">
              <a:latin typeface="+mn-lt"/>
            </a:endParaRPr>
          </a:p>
        </p:txBody>
      </p:sp>
    </p:spTree>
    <p:extLst>
      <p:ext uri="{BB962C8B-B14F-4D97-AF65-F5344CB8AC3E}">
        <p14:creationId xmlns:p14="http://schemas.microsoft.com/office/powerpoint/2010/main" val="370427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FF07240A-83BD-40D2-90EF-E317F1BA7AE5}"/>
              </a:ext>
            </a:extLst>
          </p:cNvPr>
          <p:cNvSpPr txBox="1"/>
          <p:nvPr/>
        </p:nvSpPr>
        <p:spPr>
          <a:xfrm>
            <a:off x="467544" y="332657"/>
            <a:ext cx="8568952" cy="1200329"/>
          </a:xfrm>
          <a:prstGeom prst="rect">
            <a:avLst/>
          </a:prstGeom>
          <a:noFill/>
        </p:spPr>
        <p:txBody>
          <a:bodyPr wrap="square">
            <a:spAutoFit/>
          </a:bodyPr>
          <a:lstStyle/>
          <a:p>
            <a:pPr algn="ctr"/>
            <a:r>
              <a:rPr lang="en-US" sz="2400" b="0" i="0" u="none" strike="noStrike" baseline="0" dirty="0">
                <a:latin typeface="OpenSans-Semibold"/>
              </a:rPr>
              <a:t>Acute recreational drug and new psychoactive substance toxicity in Europe: 12 months data collection from the European Drug Emergencies </a:t>
            </a:r>
            <a:r>
              <a:rPr lang="sv-SE" sz="2400" b="0" i="0" u="none" strike="noStrike" baseline="0" dirty="0" err="1">
                <a:latin typeface="OpenSans-Semibold"/>
              </a:rPr>
              <a:t>Network</a:t>
            </a:r>
            <a:r>
              <a:rPr lang="sv-SE" sz="2400" b="0" i="0" u="none" strike="noStrike" baseline="0" dirty="0">
                <a:latin typeface="OpenSans-Semibold"/>
              </a:rPr>
              <a:t> (Euro-DEN)</a:t>
            </a:r>
            <a:endParaRPr lang="sv-SE" sz="2400" dirty="0"/>
          </a:p>
        </p:txBody>
      </p:sp>
      <p:pic>
        <p:nvPicPr>
          <p:cNvPr id="5" name="Bildobjekt 4">
            <a:extLst>
              <a:ext uri="{FF2B5EF4-FFF2-40B4-BE49-F238E27FC236}">
                <a16:creationId xmlns:a16="http://schemas.microsoft.com/office/drawing/2014/main" id="{0F419323-06B8-4F04-9030-074FB5F53198}"/>
              </a:ext>
            </a:extLst>
          </p:cNvPr>
          <p:cNvPicPr>
            <a:picLocks noChangeAspect="1"/>
          </p:cNvPicPr>
          <p:nvPr/>
        </p:nvPicPr>
        <p:blipFill>
          <a:blip r:embed="rId2"/>
          <a:stretch>
            <a:fillRect/>
          </a:stretch>
        </p:blipFill>
        <p:spPr>
          <a:xfrm>
            <a:off x="0" y="1197186"/>
            <a:ext cx="9144000" cy="5688198"/>
          </a:xfrm>
          <a:prstGeom prst="rect">
            <a:avLst/>
          </a:prstGeom>
        </p:spPr>
      </p:pic>
    </p:spTree>
    <p:extLst>
      <p:ext uri="{BB962C8B-B14F-4D97-AF65-F5344CB8AC3E}">
        <p14:creationId xmlns:p14="http://schemas.microsoft.com/office/powerpoint/2010/main" val="21902050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6A465A73-DAF3-4628-B900-5EC0C3255243}"/>
              </a:ext>
            </a:extLst>
          </p:cNvPr>
          <p:cNvPicPr>
            <a:picLocks noChangeAspect="1"/>
          </p:cNvPicPr>
          <p:nvPr/>
        </p:nvPicPr>
        <p:blipFill>
          <a:blip r:embed="rId2"/>
          <a:stretch>
            <a:fillRect/>
          </a:stretch>
        </p:blipFill>
        <p:spPr>
          <a:xfrm>
            <a:off x="661450" y="0"/>
            <a:ext cx="7821100" cy="6858000"/>
          </a:xfrm>
          <a:prstGeom prst="rect">
            <a:avLst/>
          </a:prstGeom>
        </p:spPr>
      </p:pic>
    </p:spTree>
    <p:extLst>
      <p:ext uri="{BB962C8B-B14F-4D97-AF65-F5344CB8AC3E}">
        <p14:creationId xmlns:p14="http://schemas.microsoft.com/office/powerpoint/2010/main" val="3071138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C4EE11-434D-5B7D-2D19-7728ECF6EA7C}"/>
              </a:ext>
            </a:extLst>
          </p:cNvPr>
          <p:cNvSpPr>
            <a:spLocks noGrp="1"/>
          </p:cNvSpPr>
          <p:nvPr>
            <p:ph type="ctrTitle"/>
          </p:nvPr>
        </p:nvSpPr>
        <p:spPr>
          <a:xfrm>
            <a:off x="685800" y="484187"/>
            <a:ext cx="7772400" cy="1470025"/>
          </a:xfrm>
        </p:spPr>
        <p:txBody>
          <a:bodyPr>
            <a:normAutofit/>
          </a:bodyPr>
          <a:lstStyle/>
          <a:p>
            <a:pPr>
              <a:lnSpc>
                <a:spcPts val="1600"/>
              </a:lnSpc>
              <a:spcBef>
                <a:spcPts val="565"/>
              </a:spcBef>
            </a:pPr>
            <a:r>
              <a:rPr lang="en-US" sz="3200" dirty="0">
                <a:solidFill>
                  <a:srgbClr val="000000"/>
                </a:solidFill>
                <a:effectLst/>
                <a:ea typeface="Times New Roman" panose="02020603050405020304" pitchFamily="18" charset="0"/>
                <a:cs typeface="Times-Roman"/>
              </a:rPr>
              <a:t>Cannabinoider</a:t>
            </a:r>
            <a:endParaRPr lang="sv-SE" sz="3200" dirty="0">
              <a:solidFill>
                <a:schemeClr val="tx1"/>
              </a:solidFill>
            </a:endParaRPr>
          </a:p>
        </p:txBody>
      </p:sp>
      <p:graphicFrame>
        <p:nvGraphicFramePr>
          <p:cNvPr id="4" name="Tabell 3">
            <a:extLst>
              <a:ext uri="{FF2B5EF4-FFF2-40B4-BE49-F238E27FC236}">
                <a16:creationId xmlns:a16="http://schemas.microsoft.com/office/drawing/2014/main" id="{A68947CD-435F-B31B-68CC-523C525FBF13}"/>
              </a:ext>
            </a:extLst>
          </p:cNvPr>
          <p:cNvGraphicFramePr>
            <a:graphicFrameLocks noGrp="1"/>
          </p:cNvGraphicFramePr>
          <p:nvPr>
            <p:extLst>
              <p:ext uri="{D42A27DB-BD31-4B8C-83A1-F6EECF244321}">
                <p14:modId xmlns:p14="http://schemas.microsoft.com/office/powerpoint/2010/main" val="3720812231"/>
              </p:ext>
            </p:extLst>
          </p:nvPr>
        </p:nvGraphicFramePr>
        <p:xfrm>
          <a:off x="1547664" y="2060848"/>
          <a:ext cx="5848350" cy="326390"/>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1126804211"/>
                    </a:ext>
                  </a:extLst>
                </a:gridCol>
                <a:gridCol w="3426323">
                  <a:extLst>
                    <a:ext uri="{9D8B030D-6E8A-4147-A177-3AD203B41FA5}">
                      <a16:colId xmlns:a16="http://schemas.microsoft.com/office/drawing/2014/main" val="3680867966"/>
                    </a:ext>
                  </a:extLst>
                </a:gridCol>
              </a:tblGrid>
              <a:tr h="326390">
                <a:tc>
                  <a:txBody>
                    <a:bodyPr/>
                    <a:lstStyle/>
                    <a:p>
                      <a:pPr>
                        <a:lnSpc>
                          <a:spcPts val="1600"/>
                        </a:lnSpc>
                        <a:spcBef>
                          <a:spcPts val="565"/>
                        </a:spcBef>
                      </a:pPr>
                      <a:r>
                        <a:rPr lang="sv-SE" sz="2000">
                          <a:effectLst/>
                        </a:rPr>
                        <a:t>Substans</a:t>
                      </a:r>
                      <a:endParaRPr lang="sv-SE" sz="2000" b="1">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Vanliga användarnamn</a:t>
                      </a:r>
                      <a:endParaRPr lang="sv-SE" sz="2000" b="1"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443642618"/>
                  </a:ext>
                </a:extLst>
              </a:tr>
            </a:tbl>
          </a:graphicData>
        </a:graphic>
      </p:graphicFrame>
      <p:graphicFrame>
        <p:nvGraphicFramePr>
          <p:cNvPr id="5" name="Tabell 4">
            <a:extLst>
              <a:ext uri="{FF2B5EF4-FFF2-40B4-BE49-F238E27FC236}">
                <a16:creationId xmlns:a16="http://schemas.microsoft.com/office/drawing/2014/main" id="{707C3973-5891-851B-D736-FD66FF143504}"/>
              </a:ext>
            </a:extLst>
          </p:cNvPr>
          <p:cNvGraphicFramePr>
            <a:graphicFrameLocks noGrp="1"/>
          </p:cNvGraphicFramePr>
          <p:nvPr>
            <p:extLst>
              <p:ext uri="{D42A27DB-BD31-4B8C-83A1-F6EECF244321}">
                <p14:modId xmlns:p14="http://schemas.microsoft.com/office/powerpoint/2010/main" val="3943471879"/>
              </p:ext>
            </p:extLst>
          </p:nvPr>
        </p:nvGraphicFramePr>
        <p:xfrm>
          <a:off x="1547664" y="2692248"/>
          <a:ext cx="5848350" cy="931164"/>
        </p:xfrm>
        <a:graphic>
          <a:graphicData uri="http://schemas.openxmlformats.org/drawingml/2006/table">
            <a:tbl>
              <a:tblPr>
                <a:tableStyleId>{5C22544A-7EE6-4342-B048-85BDC9FD1C3A}</a:tableStyleId>
              </a:tblPr>
              <a:tblGrid>
                <a:gridCol w="2422027">
                  <a:extLst>
                    <a:ext uri="{9D8B030D-6E8A-4147-A177-3AD203B41FA5}">
                      <a16:colId xmlns:a16="http://schemas.microsoft.com/office/drawing/2014/main" val="4071917022"/>
                    </a:ext>
                  </a:extLst>
                </a:gridCol>
                <a:gridCol w="3426323">
                  <a:extLst>
                    <a:ext uri="{9D8B030D-6E8A-4147-A177-3AD203B41FA5}">
                      <a16:colId xmlns:a16="http://schemas.microsoft.com/office/drawing/2014/main" val="3963846475"/>
                    </a:ext>
                  </a:extLst>
                </a:gridCol>
              </a:tblGrid>
              <a:tr h="437515">
                <a:tc>
                  <a:txBody>
                    <a:bodyPr/>
                    <a:lstStyle/>
                    <a:p>
                      <a:pPr>
                        <a:lnSpc>
                          <a:spcPts val="1600"/>
                        </a:lnSpc>
                        <a:spcBef>
                          <a:spcPts val="565"/>
                        </a:spcBef>
                      </a:pPr>
                      <a:r>
                        <a:rPr lang="sv-SE" sz="2000">
                          <a:effectLst/>
                        </a:rPr>
                        <a:t>Hasch, marijuana, hascholja, skunk, spice, SCRA</a:t>
                      </a:r>
                      <a:endParaRPr lang="sv-SE" sz="200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tc>
                  <a:txBody>
                    <a:bodyPr/>
                    <a:lstStyle/>
                    <a:p>
                      <a:pPr>
                        <a:lnSpc>
                          <a:spcPts val="1600"/>
                        </a:lnSpc>
                        <a:spcBef>
                          <a:spcPts val="565"/>
                        </a:spcBef>
                      </a:pPr>
                      <a:r>
                        <a:rPr lang="sv-SE" sz="2000" dirty="0">
                          <a:effectLst/>
                        </a:rPr>
                        <a:t>”Brass, kitt, gräskitt, joint, sticka, holk, </a:t>
                      </a:r>
                      <a:r>
                        <a:rPr lang="sv-SE" sz="2000" dirty="0" err="1">
                          <a:effectLst/>
                        </a:rPr>
                        <a:t>weed</a:t>
                      </a:r>
                      <a:r>
                        <a:rPr lang="sv-SE" sz="2000" dirty="0">
                          <a:effectLst/>
                        </a:rPr>
                        <a:t>, braja, </a:t>
                      </a:r>
                      <a:r>
                        <a:rPr lang="sv-SE" sz="2000" dirty="0" err="1">
                          <a:effectLst/>
                        </a:rPr>
                        <a:t>spice</a:t>
                      </a:r>
                      <a:r>
                        <a:rPr lang="sv-SE" sz="2000" dirty="0">
                          <a:effectLst/>
                        </a:rPr>
                        <a:t> silver, </a:t>
                      </a:r>
                      <a:r>
                        <a:rPr lang="sv-SE" sz="2000" dirty="0" err="1">
                          <a:effectLst/>
                        </a:rPr>
                        <a:t>gold</a:t>
                      </a:r>
                      <a:r>
                        <a:rPr lang="sv-SE" sz="2000" dirty="0">
                          <a:effectLst/>
                        </a:rPr>
                        <a:t> och </a:t>
                      </a:r>
                      <a:r>
                        <a:rPr lang="sv-SE" sz="2000" dirty="0" err="1">
                          <a:effectLst/>
                        </a:rPr>
                        <a:t>diamond</a:t>
                      </a:r>
                      <a:r>
                        <a:rPr lang="sv-SE" sz="2000" dirty="0">
                          <a:effectLst/>
                        </a:rPr>
                        <a:t>” m.fl.</a:t>
                      </a:r>
                      <a:endParaRPr lang="sv-SE" sz="2000" dirty="0">
                        <a:effectLst/>
                        <a:latin typeface="Helvetica" panose="020B0604020202020204" pitchFamily="34" charset="0"/>
                        <a:ea typeface="Times New Roman" panose="02020603050405020304" pitchFamily="18" charset="0"/>
                        <a:cs typeface="Times New Roman" panose="02020603050405020304" pitchFamily="18" charset="0"/>
                      </a:endParaRPr>
                    </a:p>
                  </a:txBody>
                  <a:tcPr marL="50800" marR="50800" marT="50800" marB="50800"/>
                </a:tc>
                <a:extLst>
                  <a:ext uri="{0D108BD9-81ED-4DB2-BD59-A6C34878D82A}">
                    <a16:rowId xmlns:a16="http://schemas.microsoft.com/office/drawing/2014/main" val="3053766837"/>
                  </a:ext>
                </a:extLst>
              </a:tr>
            </a:tbl>
          </a:graphicData>
        </a:graphic>
      </p:graphicFrame>
    </p:spTree>
    <p:extLst>
      <p:ext uri="{BB962C8B-B14F-4D97-AF65-F5344CB8AC3E}">
        <p14:creationId xmlns:p14="http://schemas.microsoft.com/office/powerpoint/2010/main" val="40986645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Title 1">
            <a:extLst>
              <a:ext uri="{FF2B5EF4-FFF2-40B4-BE49-F238E27FC236}">
                <a16:creationId xmlns:a16="http://schemas.microsoft.com/office/drawing/2014/main" id="{ED4EEF9D-82CE-D678-1E84-5BE8BAB16341}"/>
              </a:ext>
            </a:extLst>
          </p:cNvPr>
          <p:cNvSpPr>
            <a:spLocks noGrp="1"/>
          </p:cNvSpPr>
          <p:nvPr>
            <p:ph type="title"/>
          </p:nvPr>
        </p:nvSpPr>
        <p:spPr>
          <a:xfrm>
            <a:off x="457200" y="274638"/>
            <a:ext cx="8229600" cy="1143000"/>
          </a:xfrm>
        </p:spPr>
        <p:txBody>
          <a:bodyPr/>
          <a:lstStyle/>
          <a:p>
            <a:r>
              <a:rPr lang="en-US" dirty="0" err="1"/>
              <a:t>Cannabinoider</a:t>
            </a:r>
            <a:endParaRPr lang="en-US" dirty="0"/>
          </a:p>
        </p:txBody>
      </p:sp>
      <p:pic>
        <p:nvPicPr>
          <p:cNvPr id="1026" name="Picture 2">
            <a:extLst>
              <a:ext uri="{FF2B5EF4-FFF2-40B4-BE49-F238E27FC236}">
                <a16:creationId xmlns:a16="http://schemas.microsoft.com/office/drawing/2014/main" id="{0397C4C5-F84E-1561-7951-2094B67EC6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395183" y="1600200"/>
            <a:ext cx="4353634" cy="4525963"/>
          </a:xfrm>
          <a:prstGeom prst="rect">
            <a:avLst/>
          </a:prstGeom>
          <a:solidFill>
            <a:srgbClr val="FFFFFF"/>
          </a:solidFill>
        </p:spPr>
      </p:pic>
    </p:spTree>
    <p:extLst>
      <p:ext uri="{BB962C8B-B14F-4D97-AF65-F5344CB8AC3E}">
        <p14:creationId xmlns:p14="http://schemas.microsoft.com/office/powerpoint/2010/main" val="17809600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BA3CE2CC-8841-4AC1-8AC7-5AB244258665}"/>
              </a:ext>
            </a:extLst>
          </p:cNvPr>
          <p:cNvPicPr>
            <a:picLocks noChangeAspect="1"/>
          </p:cNvPicPr>
          <p:nvPr/>
        </p:nvPicPr>
        <p:blipFill>
          <a:blip r:embed="rId2"/>
          <a:stretch>
            <a:fillRect/>
          </a:stretch>
        </p:blipFill>
        <p:spPr>
          <a:xfrm>
            <a:off x="887625" y="0"/>
            <a:ext cx="7368749" cy="6858000"/>
          </a:xfrm>
          <a:prstGeom prst="rect">
            <a:avLst/>
          </a:prstGeom>
        </p:spPr>
      </p:pic>
    </p:spTree>
    <p:extLst>
      <p:ext uri="{BB962C8B-B14F-4D97-AF65-F5344CB8AC3E}">
        <p14:creationId xmlns:p14="http://schemas.microsoft.com/office/powerpoint/2010/main" val="15489041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B522F192-5DD9-9EF9-5B0A-DEA9A07A567A}"/>
              </a:ext>
            </a:extLst>
          </p:cNvPr>
          <p:cNvSpPr txBox="1"/>
          <p:nvPr/>
        </p:nvSpPr>
        <p:spPr>
          <a:xfrm>
            <a:off x="1547664" y="1988840"/>
            <a:ext cx="6768752" cy="3416320"/>
          </a:xfrm>
          <a:prstGeom prst="rect">
            <a:avLst/>
          </a:prstGeom>
          <a:noFill/>
        </p:spPr>
        <p:txBody>
          <a:bodyPr wrap="square">
            <a:spAutoFit/>
          </a:bodyPr>
          <a:lstStyle/>
          <a:p>
            <a:pPr marL="342900" indent="-342900">
              <a:buFont typeface="Arial" panose="020B0604020202020204" pitchFamily="34" charset="0"/>
              <a:buChar char="•"/>
            </a:pPr>
            <a:r>
              <a:rPr lang="sv-SE" sz="2400" b="0" i="0" u="none" strike="noStrike" baseline="0" dirty="0">
                <a:solidFill>
                  <a:srgbClr val="000000"/>
                </a:solidFill>
                <a:latin typeface="+mn-lt"/>
              </a:rPr>
              <a:t>Cannabis är den i särklass vanligaste drogen i Sverige och användningen är större i Stockholm än resten av landet</a:t>
            </a:r>
            <a:endParaRPr lang="sv-SE" sz="2400" b="0" dirty="0">
              <a:solidFill>
                <a:srgbClr val="000000"/>
              </a:solidFill>
              <a:latin typeface="+mn-lt"/>
            </a:endParaRPr>
          </a:p>
          <a:p>
            <a:pPr marL="342900" indent="-342900">
              <a:buFont typeface="Arial" panose="020B0604020202020204" pitchFamily="34" charset="0"/>
              <a:buChar char="•"/>
            </a:pPr>
            <a:endParaRPr lang="sv-SE" sz="2400" b="0" dirty="0">
              <a:solidFill>
                <a:srgbClr val="000000"/>
              </a:solidFill>
              <a:latin typeface="+mn-lt"/>
            </a:endParaRPr>
          </a:p>
          <a:p>
            <a:pPr marL="342900" indent="-342900">
              <a:buFont typeface="Arial" panose="020B0604020202020204" pitchFamily="34" charset="0"/>
              <a:buChar char="•"/>
            </a:pPr>
            <a:r>
              <a:rPr lang="sv-SE" sz="2400" b="0" i="0" u="none" strike="noStrike" baseline="0" dirty="0">
                <a:solidFill>
                  <a:srgbClr val="000000"/>
                </a:solidFill>
                <a:latin typeface="+mn-lt"/>
              </a:rPr>
              <a:t>Samtidigt som alkoholkonsumtionen sjunker, ökar cannabismarknaden i komplexitet och omfattning</a:t>
            </a:r>
          </a:p>
          <a:p>
            <a:pPr marL="342900" indent="-342900">
              <a:buFont typeface="Arial" panose="020B0604020202020204" pitchFamily="34" charset="0"/>
              <a:buChar char="•"/>
            </a:pPr>
            <a:endParaRPr lang="sv-SE" sz="2400" b="0" i="0" u="none" strike="noStrike" baseline="0" dirty="0">
              <a:solidFill>
                <a:srgbClr val="000000"/>
              </a:solidFill>
              <a:latin typeface="+mn-lt"/>
            </a:endParaRPr>
          </a:p>
          <a:p>
            <a:pPr marL="342900" indent="-342900">
              <a:buFont typeface="Arial" panose="020B0604020202020204" pitchFamily="34" charset="0"/>
              <a:buChar char="•"/>
            </a:pPr>
            <a:r>
              <a:rPr lang="sv-SE" sz="2400" b="0" i="0" u="none" strike="noStrike" baseline="0" dirty="0">
                <a:solidFill>
                  <a:srgbClr val="000000"/>
                </a:solidFill>
                <a:latin typeface="+mn-lt"/>
              </a:rPr>
              <a:t>Konsumtionen är högst hos unga vuxna</a:t>
            </a:r>
            <a:endParaRPr lang="sv-SE" sz="2400" dirty="0">
              <a:latin typeface="+mn-lt"/>
            </a:endParaRPr>
          </a:p>
        </p:txBody>
      </p:sp>
    </p:spTree>
    <p:extLst>
      <p:ext uri="{BB962C8B-B14F-4D97-AF65-F5344CB8AC3E}">
        <p14:creationId xmlns:p14="http://schemas.microsoft.com/office/powerpoint/2010/main" val="14360256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F591A85-3A20-4C18-BEBD-9E991AC6FE4E}"/>
              </a:ext>
            </a:extLst>
          </p:cNvPr>
          <p:cNvSpPr txBox="1"/>
          <p:nvPr/>
        </p:nvSpPr>
        <p:spPr>
          <a:xfrm>
            <a:off x="1331640" y="1556792"/>
            <a:ext cx="6696744" cy="3785652"/>
          </a:xfrm>
          <a:prstGeom prst="rect">
            <a:avLst/>
          </a:prstGeom>
          <a:noFill/>
        </p:spPr>
        <p:txBody>
          <a:bodyPr wrap="square">
            <a:spAutoFit/>
          </a:bodyPr>
          <a:lstStyle/>
          <a:p>
            <a:r>
              <a:rPr lang="sv-SE" sz="2400" b="0" i="0" dirty="0">
                <a:solidFill>
                  <a:srgbClr val="000000"/>
                </a:solidFill>
                <a:effectLst/>
                <a:latin typeface="Aptos" panose="020B0004020202020204" pitchFamily="34" charset="0"/>
                <a:cs typeface="Arial" panose="020B0604020202020204" pitchFamily="34" charset="0"/>
              </a:rPr>
              <a:t>Cannabis är fortsatt den mest använda drogen i Europa. </a:t>
            </a:r>
          </a:p>
          <a:p>
            <a:endParaRPr lang="sv-SE" sz="2400" b="0" dirty="0">
              <a:solidFill>
                <a:srgbClr val="000000"/>
              </a:solidFill>
              <a:latin typeface="Aptos" panose="020B0004020202020204" pitchFamily="34" charset="0"/>
              <a:cs typeface="Arial" panose="020B0604020202020204" pitchFamily="34" charset="0"/>
            </a:endParaRPr>
          </a:p>
          <a:p>
            <a:r>
              <a:rPr lang="sv-SE" sz="2400" b="0" i="0" dirty="0">
                <a:solidFill>
                  <a:srgbClr val="000000"/>
                </a:solidFill>
                <a:effectLst/>
                <a:latin typeface="Aptos" panose="020B0004020202020204" pitchFamily="34" charset="0"/>
                <a:cs typeface="Arial" panose="020B0604020202020204" pitchFamily="34" charset="0"/>
              </a:rPr>
              <a:t>Omkring 22,6 miljoner, eller 8 procent, av européerna i åldrarna 15 till 64 år beräknades år 2021 ha använt cannabis någon gång under det senaste året. </a:t>
            </a:r>
          </a:p>
          <a:p>
            <a:endParaRPr lang="sv-SE" sz="2400" b="0" dirty="0">
              <a:solidFill>
                <a:srgbClr val="000000"/>
              </a:solidFill>
              <a:latin typeface="Aptos" panose="020B0004020202020204" pitchFamily="34" charset="0"/>
              <a:cs typeface="Arial" panose="020B0604020202020204" pitchFamily="34" charset="0"/>
            </a:endParaRPr>
          </a:p>
          <a:p>
            <a:r>
              <a:rPr lang="sv-SE" sz="2400" b="0" i="0" dirty="0">
                <a:solidFill>
                  <a:srgbClr val="000000"/>
                </a:solidFill>
                <a:effectLst/>
                <a:latin typeface="Aptos" panose="020B0004020202020204" pitchFamily="34" charset="0"/>
                <a:cs typeface="Arial" panose="020B0604020202020204" pitchFamily="34" charset="0"/>
              </a:rPr>
              <a:t>I Sverige var andelen 3,3 procent i åldersgruppen 16 till 64 år, enligt Folkhälsomyndigheten</a:t>
            </a:r>
            <a:endParaRPr lang="sv-SE" sz="2400" dirty="0">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7408010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1F830184-3C65-47E5-BFAF-0B2636A5043F}"/>
              </a:ext>
            </a:extLst>
          </p:cNvPr>
          <p:cNvSpPr txBox="1"/>
          <p:nvPr/>
        </p:nvSpPr>
        <p:spPr>
          <a:xfrm>
            <a:off x="1619672" y="1988840"/>
            <a:ext cx="6624736" cy="3785652"/>
          </a:xfrm>
          <a:prstGeom prst="rect">
            <a:avLst/>
          </a:prstGeom>
          <a:noFill/>
        </p:spPr>
        <p:txBody>
          <a:bodyPr wrap="square">
            <a:spAutoFit/>
          </a:bodyPr>
          <a:lstStyle/>
          <a:p>
            <a:pPr algn="l"/>
            <a:r>
              <a:rPr lang="sv-SE" b="0" i="0" dirty="0">
                <a:solidFill>
                  <a:srgbClr val="000000"/>
                </a:solidFill>
                <a:effectLst/>
                <a:latin typeface="Aptos" panose="020B0004020202020204" pitchFamily="34" charset="0"/>
              </a:rPr>
              <a:t>I sin rapport lyfter EU:s narkotikabyrå fram att nya former av cannabis och cannabisprodukter utgör en risk för hälsan. En del produkter som säljs som naturlig cannabis kan vara blandade med syntetiska cannabinoider, som kan vara mycket giftiga.</a:t>
            </a:r>
          </a:p>
          <a:p>
            <a:pPr algn="l"/>
            <a:endParaRPr lang="sv-SE" b="0" dirty="0">
              <a:solidFill>
                <a:srgbClr val="000000"/>
              </a:solidFill>
              <a:latin typeface="Aptos" panose="020B0004020202020204" pitchFamily="34" charset="0"/>
            </a:endParaRPr>
          </a:p>
          <a:p>
            <a:pPr algn="l"/>
            <a:r>
              <a:rPr lang="sv-SE" b="0" i="0" dirty="0">
                <a:solidFill>
                  <a:srgbClr val="000000"/>
                </a:solidFill>
                <a:effectLst/>
                <a:latin typeface="Aptos" panose="020B0004020202020204" pitchFamily="34" charset="0"/>
              </a:rPr>
              <a:t>Syntetiska cannabinoider benämns ibland som ”Spice”. </a:t>
            </a:r>
          </a:p>
          <a:p>
            <a:pPr algn="l"/>
            <a:endParaRPr lang="sv-SE" b="0" dirty="0">
              <a:solidFill>
                <a:srgbClr val="000000"/>
              </a:solidFill>
              <a:latin typeface="Aptos" panose="020B0004020202020204" pitchFamily="34" charset="0"/>
            </a:endParaRPr>
          </a:p>
          <a:p>
            <a:pPr algn="l"/>
            <a:r>
              <a:rPr lang="sv-SE" b="0" i="0" dirty="0">
                <a:solidFill>
                  <a:srgbClr val="000000"/>
                </a:solidFill>
                <a:effectLst/>
                <a:latin typeface="Aptos" panose="020B0004020202020204" pitchFamily="34" charset="0"/>
              </a:rPr>
              <a:t>Syntetiska cannabinoider kallas även för ”cannabinoidreceptoragonister” vilket förkortas till: </a:t>
            </a:r>
          </a:p>
          <a:p>
            <a:pPr algn="l"/>
            <a:endParaRPr lang="sv-SE" b="0" dirty="0">
              <a:solidFill>
                <a:srgbClr val="000000"/>
              </a:solidFill>
              <a:latin typeface="Aptos" panose="020B0004020202020204" pitchFamily="34" charset="0"/>
            </a:endParaRPr>
          </a:p>
          <a:p>
            <a:pPr algn="l"/>
            <a:r>
              <a:rPr lang="sv-SE" i="0" dirty="0">
                <a:solidFill>
                  <a:srgbClr val="000000"/>
                </a:solidFill>
                <a:effectLst/>
                <a:latin typeface="Aptos" panose="020B0004020202020204" pitchFamily="34" charset="0"/>
              </a:rPr>
              <a:t>SCRA</a:t>
            </a:r>
            <a:r>
              <a:rPr lang="sv-SE" b="0" i="0" dirty="0">
                <a:solidFill>
                  <a:srgbClr val="000000"/>
                </a:solidFill>
                <a:effectLst/>
                <a:latin typeface="Aptos" panose="020B0004020202020204" pitchFamily="34" charset="0"/>
              </a:rPr>
              <a:t> - synthetic </a:t>
            </a:r>
            <a:r>
              <a:rPr lang="sv-SE" b="0" i="0" dirty="0" err="1">
                <a:solidFill>
                  <a:srgbClr val="000000"/>
                </a:solidFill>
                <a:effectLst/>
                <a:latin typeface="Aptos" panose="020B0004020202020204" pitchFamily="34" charset="0"/>
              </a:rPr>
              <a:t>cannabioid</a:t>
            </a:r>
            <a:r>
              <a:rPr lang="sv-SE" b="0" i="0" dirty="0">
                <a:solidFill>
                  <a:srgbClr val="000000"/>
                </a:solidFill>
                <a:effectLst/>
                <a:latin typeface="Aptos" panose="020B0004020202020204" pitchFamily="34" charset="0"/>
              </a:rPr>
              <a:t> receptor </a:t>
            </a:r>
            <a:r>
              <a:rPr lang="sv-SE" b="0" i="0" dirty="0" err="1">
                <a:solidFill>
                  <a:srgbClr val="000000"/>
                </a:solidFill>
                <a:effectLst/>
                <a:latin typeface="Aptos" panose="020B0004020202020204" pitchFamily="34" charset="0"/>
              </a:rPr>
              <a:t>agonists</a:t>
            </a:r>
            <a:endParaRPr lang="sv-SE" b="0" i="0" dirty="0">
              <a:solidFill>
                <a:srgbClr val="000000"/>
              </a:solidFill>
              <a:effectLst/>
              <a:latin typeface="Aptos" panose="020B0004020202020204" pitchFamily="34" charset="0"/>
            </a:endParaRPr>
          </a:p>
        </p:txBody>
      </p:sp>
      <p:sp>
        <p:nvSpPr>
          <p:cNvPr id="5" name="textruta 4">
            <a:extLst>
              <a:ext uri="{FF2B5EF4-FFF2-40B4-BE49-F238E27FC236}">
                <a16:creationId xmlns:a16="http://schemas.microsoft.com/office/drawing/2014/main" id="{F63C1FE8-26AD-4CE9-950F-0A4997C001F2}"/>
              </a:ext>
            </a:extLst>
          </p:cNvPr>
          <p:cNvSpPr txBox="1"/>
          <p:nvPr/>
        </p:nvSpPr>
        <p:spPr>
          <a:xfrm>
            <a:off x="1331640" y="980728"/>
            <a:ext cx="7128792" cy="584775"/>
          </a:xfrm>
          <a:prstGeom prst="rect">
            <a:avLst/>
          </a:prstGeom>
          <a:noFill/>
        </p:spPr>
        <p:txBody>
          <a:bodyPr wrap="square">
            <a:spAutoFit/>
          </a:bodyPr>
          <a:lstStyle/>
          <a:p>
            <a:pPr algn="l"/>
            <a:r>
              <a:rPr lang="sv-SE" sz="3200" b="0" i="0" dirty="0">
                <a:solidFill>
                  <a:srgbClr val="000000"/>
                </a:solidFill>
                <a:effectLst/>
                <a:latin typeface="Aptos" panose="020B0004020202020204" pitchFamily="34" charset="0"/>
              </a:rPr>
              <a:t>Ökad förekomst av cannabisprodukter</a:t>
            </a:r>
          </a:p>
        </p:txBody>
      </p:sp>
    </p:spTree>
    <p:extLst>
      <p:ext uri="{BB962C8B-B14F-4D97-AF65-F5344CB8AC3E}">
        <p14:creationId xmlns:p14="http://schemas.microsoft.com/office/powerpoint/2010/main" val="26186927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98CDA771-6726-426F-7F9D-A4C1EA6C0078}"/>
              </a:ext>
            </a:extLst>
          </p:cNvPr>
          <p:cNvPicPr>
            <a:picLocks noChangeAspect="1"/>
          </p:cNvPicPr>
          <p:nvPr/>
        </p:nvPicPr>
        <p:blipFill>
          <a:blip r:embed="rId2"/>
          <a:stretch>
            <a:fillRect/>
          </a:stretch>
        </p:blipFill>
        <p:spPr>
          <a:xfrm>
            <a:off x="1338262" y="1333500"/>
            <a:ext cx="6467475" cy="4191000"/>
          </a:xfrm>
          <a:prstGeom prst="rect">
            <a:avLst/>
          </a:prstGeom>
        </p:spPr>
      </p:pic>
    </p:spTree>
    <p:extLst>
      <p:ext uri="{BB962C8B-B14F-4D97-AF65-F5344CB8AC3E}">
        <p14:creationId xmlns:p14="http://schemas.microsoft.com/office/powerpoint/2010/main" val="23871005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66D5469-ED74-00CD-6FCB-1E9B58EB68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36663"/>
            <a:ext cx="9144000" cy="4383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9972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AD32FF8-DA6A-CEDC-5993-EC8B78BE08C6}"/>
              </a:ext>
            </a:extLst>
          </p:cNvPr>
          <p:cNvPicPr>
            <a:picLocks noChangeAspect="1"/>
          </p:cNvPicPr>
          <p:nvPr/>
        </p:nvPicPr>
        <p:blipFill>
          <a:blip r:embed="rId2"/>
          <a:stretch>
            <a:fillRect/>
          </a:stretch>
        </p:blipFill>
        <p:spPr>
          <a:xfrm>
            <a:off x="562854" y="1844824"/>
            <a:ext cx="8018292" cy="3559845"/>
          </a:xfrm>
          <a:prstGeom prst="rect">
            <a:avLst/>
          </a:prstGeom>
        </p:spPr>
      </p:pic>
    </p:spTree>
    <p:extLst>
      <p:ext uri="{BB962C8B-B14F-4D97-AF65-F5344CB8AC3E}">
        <p14:creationId xmlns:p14="http://schemas.microsoft.com/office/powerpoint/2010/main" val="4745101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3">
            <a:extLst>
              <a:ext uri="{FF2B5EF4-FFF2-40B4-BE49-F238E27FC236}">
                <a16:creationId xmlns:a16="http://schemas.microsoft.com/office/drawing/2014/main" id="{CABE108A-6601-DE25-E149-30B4B0542DFF}"/>
              </a:ext>
            </a:extLst>
          </p:cNvPr>
          <p:cNvSpPr>
            <a:spLocks noGrp="1" noChangeArrowheads="1"/>
          </p:cNvSpPr>
          <p:nvPr>
            <p:ph type="title"/>
          </p:nvPr>
        </p:nvSpPr>
        <p:spPr>
          <a:xfrm>
            <a:off x="611188" y="274638"/>
            <a:ext cx="7620000" cy="1066800"/>
          </a:xfrm>
        </p:spPr>
        <p:txBody>
          <a:bodyPr>
            <a:normAutofit/>
          </a:bodyPr>
          <a:lstStyle/>
          <a:p>
            <a:pPr eaLnBrk="1" hangingPunct="1"/>
            <a:r>
              <a:rPr lang="en-GB" altLang="en-US" sz="3600" dirty="0" err="1">
                <a:latin typeface="Aptos" panose="020B0004020202020204" pitchFamily="34" charset="0"/>
              </a:rPr>
              <a:t>Innehåll</a:t>
            </a:r>
            <a:r>
              <a:rPr lang="en-GB" altLang="en-US" sz="3600" dirty="0">
                <a:latin typeface="Aptos" panose="020B0004020202020204" pitchFamily="34" charset="0"/>
              </a:rPr>
              <a:t> </a:t>
            </a:r>
            <a:r>
              <a:rPr lang="en-GB" altLang="en-US" sz="3600" dirty="0" err="1">
                <a:latin typeface="Aptos" panose="020B0004020202020204" pitchFamily="34" charset="0"/>
              </a:rPr>
              <a:t>i</a:t>
            </a:r>
            <a:r>
              <a:rPr lang="en-GB" altLang="en-US" sz="3600" dirty="0">
                <a:latin typeface="Aptos" panose="020B0004020202020204" pitchFamily="34" charset="0"/>
              </a:rPr>
              <a:t> cannabis</a:t>
            </a:r>
          </a:p>
        </p:txBody>
      </p:sp>
      <p:sp>
        <p:nvSpPr>
          <p:cNvPr id="34818" name="Rectangle 4">
            <a:extLst>
              <a:ext uri="{FF2B5EF4-FFF2-40B4-BE49-F238E27FC236}">
                <a16:creationId xmlns:a16="http://schemas.microsoft.com/office/drawing/2014/main" id="{1E2B1379-6D95-93EB-AE3E-F0C4A2DB1398}"/>
              </a:ext>
            </a:extLst>
          </p:cNvPr>
          <p:cNvSpPr>
            <a:spLocks noGrp="1" noChangeArrowheads="1"/>
          </p:cNvSpPr>
          <p:nvPr>
            <p:ph type="body" sz="half" idx="1"/>
          </p:nvPr>
        </p:nvSpPr>
        <p:spPr>
          <a:xfrm>
            <a:off x="298326" y="1333501"/>
            <a:ext cx="4273674" cy="3103562"/>
          </a:xfrm>
        </p:spPr>
        <p:txBody>
          <a:bodyPr>
            <a:noAutofit/>
          </a:bodyPr>
          <a:lstStyle/>
          <a:p>
            <a:r>
              <a:rPr lang="sv-SE" sz="2000" b="1" dirty="0" err="1"/>
              <a:t>Tetrahydrocannabinol</a:t>
            </a:r>
            <a:r>
              <a:rPr lang="sv-SE" sz="2000" b="1" dirty="0"/>
              <a:t> (THC)</a:t>
            </a:r>
            <a:r>
              <a:rPr lang="sv-SE" sz="2000" dirty="0"/>
              <a:t> </a:t>
            </a:r>
          </a:p>
          <a:p>
            <a:r>
              <a:rPr lang="sv-SE" sz="2000" dirty="0"/>
              <a:t>Partiell </a:t>
            </a:r>
            <a:r>
              <a:rPr lang="sv-SE" sz="2000" dirty="0" err="1"/>
              <a:t>agonist</a:t>
            </a:r>
            <a:r>
              <a:rPr lang="sv-SE" sz="2000" dirty="0"/>
              <a:t> vid CB1-receptorn</a:t>
            </a:r>
          </a:p>
          <a:p>
            <a:r>
              <a:rPr lang="sv-SE" sz="2000" dirty="0"/>
              <a:t>Eufori</a:t>
            </a:r>
          </a:p>
          <a:p>
            <a:r>
              <a:rPr lang="sv-SE" sz="2000" dirty="0"/>
              <a:t>Välbehag</a:t>
            </a:r>
          </a:p>
          <a:p>
            <a:r>
              <a:rPr lang="sv-SE" sz="2000" dirty="0"/>
              <a:t>Nedsättning av uppmärksamhet, minne och inlärning</a:t>
            </a:r>
          </a:p>
          <a:p>
            <a:r>
              <a:rPr lang="sv-SE" sz="2000" dirty="0"/>
              <a:t>Paranoida tankar och hallucinationer vid höga doser</a:t>
            </a:r>
            <a:endParaRPr lang="en-US" altLang="en-US" sz="1800" dirty="0">
              <a:solidFill>
                <a:srgbClr val="FF0000"/>
              </a:solidFill>
              <a:latin typeface="Aptos" panose="020B0004020202020204" pitchFamily="34" charset="0"/>
            </a:endParaRPr>
          </a:p>
        </p:txBody>
      </p:sp>
      <p:sp>
        <p:nvSpPr>
          <p:cNvPr id="34819" name="Rectangle 5">
            <a:extLst>
              <a:ext uri="{FF2B5EF4-FFF2-40B4-BE49-F238E27FC236}">
                <a16:creationId xmlns:a16="http://schemas.microsoft.com/office/drawing/2014/main" id="{9B2F7EC7-9E56-BADB-0ECB-D4030994B875}"/>
              </a:ext>
            </a:extLst>
          </p:cNvPr>
          <p:cNvSpPr>
            <a:spLocks noGrp="1" noChangeArrowheads="1"/>
          </p:cNvSpPr>
          <p:nvPr>
            <p:ph type="body" sz="half" idx="2"/>
          </p:nvPr>
        </p:nvSpPr>
        <p:spPr>
          <a:xfrm>
            <a:off x="4711701" y="1346626"/>
            <a:ext cx="4324350" cy="1685925"/>
          </a:xfrm>
        </p:spPr>
        <p:txBody>
          <a:bodyPr>
            <a:noAutofit/>
          </a:bodyPr>
          <a:lstStyle/>
          <a:p>
            <a:r>
              <a:rPr lang="sv-SE" sz="2000" b="1" dirty="0" err="1"/>
              <a:t>Cannabidiol</a:t>
            </a:r>
            <a:r>
              <a:rPr lang="sv-SE" sz="2000" b="1" dirty="0"/>
              <a:t> (CBD)</a:t>
            </a:r>
          </a:p>
          <a:p>
            <a:r>
              <a:rPr lang="sv-SE" sz="2000" dirty="0"/>
              <a:t>Är inte hallucinogent</a:t>
            </a:r>
          </a:p>
          <a:p>
            <a:r>
              <a:rPr lang="sv-SE" sz="2000" dirty="0"/>
              <a:t>Har ångestdämpande egenskaper</a:t>
            </a:r>
          </a:p>
          <a:p>
            <a:r>
              <a:rPr lang="sv-SE" sz="2000" dirty="0"/>
              <a:t>Motverkar effekterna av THC i mycket höga doser</a:t>
            </a:r>
            <a:endParaRPr lang="en-US" altLang="en-US" sz="1800" dirty="0">
              <a:latin typeface="Aptos" panose="020B0004020202020204" pitchFamily="34" charset="0"/>
            </a:endParaRPr>
          </a:p>
        </p:txBody>
      </p:sp>
      <p:sp>
        <p:nvSpPr>
          <p:cNvPr id="34820" name="AutoShape 6">
            <a:extLst>
              <a:ext uri="{FF2B5EF4-FFF2-40B4-BE49-F238E27FC236}">
                <a16:creationId xmlns:a16="http://schemas.microsoft.com/office/drawing/2014/main" id="{E55B5F26-127E-4063-3339-1DA221E2B7B5}"/>
              </a:ext>
            </a:extLst>
          </p:cNvPr>
          <p:cNvSpPr>
            <a:spLocks noChangeArrowheads="1"/>
          </p:cNvSpPr>
          <p:nvPr/>
        </p:nvSpPr>
        <p:spPr bwMode="auto">
          <a:xfrm>
            <a:off x="5588000" y="4373563"/>
            <a:ext cx="1439863" cy="865187"/>
          </a:xfrm>
          <a:prstGeom prst="flowChartMerge">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endParaRPr lang="en-GB" altLang="en-US"/>
          </a:p>
        </p:txBody>
      </p:sp>
      <p:sp>
        <p:nvSpPr>
          <p:cNvPr id="34821" name="Oval 7">
            <a:extLst>
              <a:ext uri="{FF2B5EF4-FFF2-40B4-BE49-F238E27FC236}">
                <a16:creationId xmlns:a16="http://schemas.microsoft.com/office/drawing/2014/main" id="{004F0361-0EEE-C0B9-E703-19F583641790}"/>
              </a:ext>
            </a:extLst>
          </p:cNvPr>
          <p:cNvSpPr>
            <a:spLocks noChangeArrowheads="1"/>
          </p:cNvSpPr>
          <p:nvPr/>
        </p:nvSpPr>
        <p:spPr bwMode="auto">
          <a:xfrm>
            <a:off x="3838575" y="6362700"/>
            <a:ext cx="1381125" cy="276225"/>
          </a:xfrm>
          <a:prstGeom prst="ellipse">
            <a:avLst/>
          </a:prstGeom>
          <a:solidFill>
            <a:schemeClr val="tx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endParaRPr lang="en-GB" altLang="en-US"/>
          </a:p>
        </p:txBody>
      </p:sp>
      <p:sp>
        <p:nvSpPr>
          <p:cNvPr id="34822" name="Line 9">
            <a:extLst>
              <a:ext uri="{FF2B5EF4-FFF2-40B4-BE49-F238E27FC236}">
                <a16:creationId xmlns:a16="http://schemas.microsoft.com/office/drawing/2014/main" id="{8ABD1625-A436-ECEF-0FBD-6F25D03CFD14}"/>
              </a:ext>
            </a:extLst>
          </p:cNvPr>
          <p:cNvSpPr>
            <a:spLocks noChangeShapeType="1"/>
          </p:cNvSpPr>
          <p:nvPr/>
        </p:nvSpPr>
        <p:spPr bwMode="auto">
          <a:xfrm>
            <a:off x="2411413" y="5300663"/>
            <a:ext cx="3959225"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823" name="Rectangle 10">
            <a:extLst>
              <a:ext uri="{FF2B5EF4-FFF2-40B4-BE49-F238E27FC236}">
                <a16:creationId xmlns:a16="http://schemas.microsoft.com/office/drawing/2014/main" id="{D3E162ED-2712-8FE3-0F8C-7A4519F5E11B}"/>
              </a:ext>
            </a:extLst>
          </p:cNvPr>
          <p:cNvSpPr>
            <a:spLocks noChangeArrowheads="1"/>
          </p:cNvSpPr>
          <p:nvPr/>
        </p:nvSpPr>
        <p:spPr bwMode="auto">
          <a:xfrm>
            <a:off x="5651500" y="4076700"/>
            <a:ext cx="1512888"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GB" altLang="en-US" b="1" u="none"/>
          </a:p>
          <a:p>
            <a:pPr algn="ctr" eaLnBrk="1" hangingPunct="1"/>
            <a:r>
              <a:rPr lang="en-GB" altLang="en-US" b="1" u="none">
                <a:solidFill>
                  <a:schemeClr val="bg2"/>
                </a:solidFill>
              </a:rPr>
              <a:t>CBD</a:t>
            </a:r>
          </a:p>
        </p:txBody>
      </p:sp>
      <p:sp>
        <p:nvSpPr>
          <p:cNvPr id="34824" name="Oval 11">
            <a:extLst>
              <a:ext uri="{FF2B5EF4-FFF2-40B4-BE49-F238E27FC236}">
                <a16:creationId xmlns:a16="http://schemas.microsoft.com/office/drawing/2014/main" id="{E87E7C88-CE5A-10B2-4D4B-F30A2A689CE4}"/>
              </a:ext>
            </a:extLst>
          </p:cNvPr>
          <p:cNvSpPr>
            <a:spLocks noChangeArrowheads="1"/>
          </p:cNvSpPr>
          <p:nvPr/>
        </p:nvSpPr>
        <p:spPr bwMode="auto">
          <a:xfrm>
            <a:off x="3914775" y="5305425"/>
            <a:ext cx="1238250" cy="1238250"/>
          </a:xfrm>
          <a:prstGeom prst="ellipse">
            <a:avLst/>
          </a:prstGeom>
          <a:gradFill rotWithShape="1">
            <a:gsLst>
              <a:gs pos="0">
                <a:schemeClr val="tx1"/>
              </a:gs>
              <a:gs pos="100000">
                <a:schemeClr val="folHlink"/>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endParaRPr lang="en-GB" altLang="en-US"/>
          </a:p>
        </p:txBody>
      </p:sp>
      <p:pic>
        <p:nvPicPr>
          <p:cNvPr id="34825" name="Picture 15">
            <a:extLst>
              <a:ext uri="{FF2B5EF4-FFF2-40B4-BE49-F238E27FC236}">
                <a16:creationId xmlns:a16="http://schemas.microsoft.com/office/drawing/2014/main" id="{8260F8FB-DAE0-83E6-8E9F-C3FC24364D7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1351" y="5147166"/>
            <a:ext cx="1826375" cy="1353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6" name="AutoShape 16">
            <a:extLst>
              <a:ext uri="{FF2B5EF4-FFF2-40B4-BE49-F238E27FC236}">
                <a16:creationId xmlns:a16="http://schemas.microsoft.com/office/drawing/2014/main" id="{E07CBC07-BE50-2E3E-80E5-FB0793B5C862}"/>
              </a:ext>
            </a:extLst>
          </p:cNvPr>
          <p:cNvSpPr>
            <a:spLocks noChangeArrowheads="1"/>
          </p:cNvSpPr>
          <p:nvPr/>
        </p:nvSpPr>
        <p:spPr bwMode="auto">
          <a:xfrm>
            <a:off x="1720850" y="4437063"/>
            <a:ext cx="1439863" cy="865187"/>
          </a:xfrm>
          <a:prstGeom prst="flowChartMerge">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endParaRPr lang="en-GB" altLang="en-US"/>
          </a:p>
        </p:txBody>
      </p:sp>
      <p:pic>
        <p:nvPicPr>
          <p:cNvPr id="34827" name="Picture 17">
            <a:extLst>
              <a:ext uri="{FF2B5EF4-FFF2-40B4-BE49-F238E27FC236}">
                <a16:creationId xmlns:a16="http://schemas.microsoft.com/office/drawing/2014/main" id="{00BA6029-FB58-9596-0C9E-5013FF2EAFF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164388" y="5377582"/>
            <a:ext cx="18716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8" name="Rectangle 2">
            <a:extLst>
              <a:ext uri="{FF2B5EF4-FFF2-40B4-BE49-F238E27FC236}">
                <a16:creationId xmlns:a16="http://schemas.microsoft.com/office/drawing/2014/main" id="{1D655B84-62EB-826C-A069-32014B631A12}"/>
              </a:ext>
            </a:extLst>
          </p:cNvPr>
          <p:cNvSpPr>
            <a:spLocks noChangeArrowheads="1"/>
          </p:cNvSpPr>
          <p:nvPr/>
        </p:nvSpPr>
        <p:spPr bwMode="auto">
          <a:xfrm>
            <a:off x="2058988" y="4149725"/>
            <a:ext cx="7080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GB" altLang="en-US" b="1" u="none"/>
          </a:p>
          <a:p>
            <a:pPr algn="ctr" eaLnBrk="1" hangingPunct="1"/>
            <a:r>
              <a:rPr lang="en-GB" altLang="en-US" b="1" u="none">
                <a:solidFill>
                  <a:schemeClr val="bg2"/>
                </a:solidFill>
              </a:rPr>
              <a:t>THC</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Tm="158000"/>
    </mc:Choice>
    <mc:Fallback xmlns="">
      <p:transition advTm="15800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AA647911-CF53-BCFB-2A2A-4B621B73D63D}"/>
              </a:ext>
            </a:extLst>
          </p:cNvPr>
          <p:cNvSpPr txBox="1">
            <a:spLocks/>
          </p:cNvSpPr>
          <p:nvPr/>
        </p:nvSpPr>
        <p:spPr>
          <a:xfrm>
            <a:off x="1187624" y="1268760"/>
            <a:ext cx="7344816" cy="4680520"/>
          </a:xfrm>
          <a:prstGeom prst="rect">
            <a:avLst/>
          </a:prstGeom>
        </p:spPr>
        <p:txBody>
          <a:bodyPr>
            <a:normAutofit/>
          </a:bodyPr>
          <a:lstStyle>
            <a:lvl1pPr marL="273050" indent="-273050" algn="l" rtl="0" eaLnBrk="0" fontAlgn="base" hangingPunct="0">
              <a:spcBef>
                <a:spcPct val="20000"/>
              </a:spcBef>
              <a:spcAft>
                <a:spcPct val="0"/>
              </a:spcAft>
              <a:buClr>
                <a:srgbClr val="ACC2C9"/>
              </a:buClr>
              <a:buFont typeface="Arial" pitchFamily="34" charset="0"/>
              <a:buChar char="•"/>
              <a:defRPr sz="2400" kern="1200">
                <a:solidFill>
                  <a:schemeClr val="tx2"/>
                </a:solidFill>
                <a:latin typeface="+mn-lt"/>
                <a:ea typeface="+mn-ea"/>
                <a:cs typeface="+mn-cs"/>
              </a:defRPr>
            </a:lvl1pPr>
            <a:lvl2pPr marL="547688" indent="-182563" algn="l" rtl="0" eaLnBrk="0" fontAlgn="base" hangingPunct="0">
              <a:spcBef>
                <a:spcPct val="20000"/>
              </a:spcBef>
              <a:spcAft>
                <a:spcPct val="0"/>
              </a:spcAft>
              <a:buClr>
                <a:srgbClr val="ACC2C9"/>
              </a:buClr>
              <a:buFont typeface="Arial" pitchFamily="34" charset="0"/>
              <a:buChar char="•"/>
              <a:defRPr sz="2000" kern="1200">
                <a:solidFill>
                  <a:schemeClr val="tx1"/>
                </a:solidFill>
                <a:latin typeface="+mn-lt"/>
                <a:ea typeface="+mn-ea"/>
                <a:cs typeface="+mn-cs"/>
              </a:defRPr>
            </a:lvl2pPr>
            <a:lvl3pPr marL="914400" indent="-228600" algn="l" rtl="0" eaLnBrk="0" fontAlgn="base" hangingPunct="0">
              <a:spcBef>
                <a:spcPct val="20000"/>
              </a:spcBef>
              <a:spcAft>
                <a:spcPct val="0"/>
              </a:spcAft>
              <a:buClr>
                <a:schemeClr val="accent2"/>
              </a:buClr>
              <a:buFont typeface="Arial" pitchFamily="34" charset="0"/>
              <a:buChar char="•"/>
              <a:defRPr sz="2000" kern="1200">
                <a:solidFill>
                  <a:schemeClr val="tx2"/>
                </a:solidFill>
                <a:latin typeface="+mn-lt"/>
                <a:ea typeface="+mn-ea"/>
                <a:cs typeface="+mn-cs"/>
              </a:defRPr>
            </a:lvl3pPr>
            <a:lvl4pPr marL="1187450" indent="-228600" algn="l" rtl="0" eaLnBrk="0" fontAlgn="base" hangingPunct="0">
              <a:spcBef>
                <a:spcPct val="20000"/>
              </a:spcBef>
              <a:spcAft>
                <a:spcPct val="0"/>
              </a:spcAft>
              <a:buClr>
                <a:srgbClr val="99987F"/>
              </a:buClr>
              <a:buFont typeface="Arial" pitchFamily="34" charset="0"/>
              <a:buChar char="•"/>
              <a:defRPr kern="1200">
                <a:solidFill>
                  <a:schemeClr val="tx1"/>
                </a:solidFill>
                <a:latin typeface="+mn-lt"/>
                <a:ea typeface="+mn-ea"/>
                <a:cs typeface="+mn-cs"/>
              </a:defRPr>
            </a:lvl4pPr>
            <a:lvl5pPr marL="1462088" indent="-228600" algn="l" rtl="0" eaLnBrk="0" fontAlgn="base" hangingPunct="0">
              <a:spcBef>
                <a:spcPct val="20000"/>
              </a:spcBef>
              <a:spcAft>
                <a:spcPct val="0"/>
              </a:spcAft>
              <a:buClr>
                <a:srgbClr val="90AC97"/>
              </a:buClr>
              <a:buFont typeface="Arial" pitchFamily="34" charset="0"/>
              <a:buChar char="•"/>
              <a:defRPr sz="1600" kern="120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CB-1</a:t>
            </a:r>
          </a:p>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CB-2</a:t>
            </a:r>
          </a:p>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CB-1 finns cortex, </a:t>
            </a:r>
            <a:r>
              <a:rPr lang="sv-SE" b="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hippocampus</a:t>
            </a: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sv-SE" b="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amygdala</a:t>
            </a: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basala ganglier, </a:t>
            </a:r>
            <a:r>
              <a:rPr lang="sv-SE" b="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cerebellum</a:t>
            </a: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thalamus och hjärnstammen</a:t>
            </a:r>
          </a:p>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CB-2 finns framförallt i lymfocyter </a:t>
            </a:r>
          </a:p>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Kroppsegen substans med affinitet för </a:t>
            </a:r>
            <a:r>
              <a:rPr lang="sv-SE" b="0"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CB</a:t>
            </a: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-receptorn:</a:t>
            </a:r>
          </a:p>
          <a:p>
            <a:pPr>
              <a:lnSpc>
                <a:spcPct val="107000"/>
              </a:lnSpc>
              <a:spcAft>
                <a:spcPts val="800"/>
              </a:spcAft>
            </a:pPr>
            <a:r>
              <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Anandamid och 2-arachidonylglycerol = </a:t>
            </a:r>
            <a:r>
              <a:rPr lang="sv-SE" b="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endocannabinoider</a:t>
            </a:r>
            <a:endParaRPr lang="sv-SE"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ruta 4">
            <a:extLst>
              <a:ext uri="{FF2B5EF4-FFF2-40B4-BE49-F238E27FC236}">
                <a16:creationId xmlns:a16="http://schemas.microsoft.com/office/drawing/2014/main" id="{86E1F036-9D35-AD00-4060-1B567AC386EF}"/>
              </a:ext>
            </a:extLst>
          </p:cNvPr>
          <p:cNvSpPr txBox="1"/>
          <p:nvPr/>
        </p:nvSpPr>
        <p:spPr>
          <a:xfrm>
            <a:off x="1259632" y="404664"/>
            <a:ext cx="6624736" cy="658835"/>
          </a:xfrm>
          <a:prstGeom prst="rect">
            <a:avLst/>
          </a:prstGeom>
          <a:noFill/>
        </p:spPr>
        <p:txBody>
          <a:bodyPr wrap="square">
            <a:spAutoFit/>
          </a:bodyPr>
          <a:lstStyle/>
          <a:p>
            <a:pPr algn="ctr">
              <a:lnSpc>
                <a:spcPct val="107000"/>
              </a:lnSpc>
              <a:spcAft>
                <a:spcPts val="800"/>
              </a:spcAft>
            </a:pPr>
            <a:r>
              <a:rPr lang="sv-SE" sz="3600" b="0" kern="1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Två typer av cannabisreceptorer</a:t>
            </a:r>
          </a:p>
        </p:txBody>
      </p:sp>
    </p:spTree>
    <p:extLst>
      <p:ext uri="{BB962C8B-B14F-4D97-AF65-F5344CB8AC3E}">
        <p14:creationId xmlns:p14="http://schemas.microsoft.com/office/powerpoint/2010/main" val="37930704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innehåll 3">
            <a:extLst>
              <a:ext uri="{FF2B5EF4-FFF2-40B4-BE49-F238E27FC236}">
                <a16:creationId xmlns:a16="http://schemas.microsoft.com/office/drawing/2014/main" id="{7D72E977-EF0D-0BE2-6A2F-BA105AE27C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 y="116632"/>
            <a:ext cx="9145016" cy="7026999"/>
          </a:xfrm>
          <a:prstGeom prst="rect">
            <a:avLst/>
          </a:prstGeom>
        </p:spPr>
      </p:pic>
    </p:spTree>
    <p:extLst>
      <p:ext uri="{BB962C8B-B14F-4D97-AF65-F5344CB8AC3E}">
        <p14:creationId xmlns:p14="http://schemas.microsoft.com/office/powerpoint/2010/main" val="39120556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48200-D73D-AEEE-6197-3C763430C7B5}"/>
            </a:ext>
          </a:extLst>
        </p:cNvPr>
        <p:cNvGrpSpPr/>
        <p:nvPr/>
      </p:nvGrpSpPr>
      <p:grpSpPr>
        <a:xfrm>
          <a:off x="0" y="0"/>
          <a:ext cx="0" cy="0"/>
          <a:chOff x="0" y="0"/>
          <a:chExt cx="0" cy="0"/>
        </a:xfrm>
      </p:grpSpPr>
      <p:pic>
        <p:nvPicPr>
          <p:cNvPr id="2050" name="Picture 2" descr="Delta-9-tetrahydrocannabinol (THC) and Cannabidiol (CBD) Potency of Cannabis Samples Seized by the Drug Enforcement Administration (DEA), Percent Averages from 1995-2021">
            <a:extLst>
              <a:ext uri="{FF2B5EF4-FFF2-40B4-BE49-F238E27FC236}">
                <a16:creationId xmlns:a16="http://schemas.microsoft.com/office/drawing/2014/main" id="{33198FCF-DE17-2EA4-C219-D9437FEDCAD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1560" y="1340768"/>
            <a:ext cx="7575709"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9189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5090" name="Title 1"/>
          <p:cNvSpPr>
            <a:spLocks noGrp="1"/>
          </p:cNvSpPr>
          <p:nvPr>
            <p:ph type="title" idx="4294967295"/>
          </p:nvPr>
        </p:nvSpPr>
        <p:spPr>
          <a:xfrm>
            <a:off x="503548" y="764704"/>
            <a:ext cx="8136904" cy="936104"/>
          </a:xfrm>
        </p:spPr>
        <p:txBody>
          <a:bodyPr lIns="95787" tIns="47893" rIns="95787" bIns="47893" anchor="t">
            <a:normAutofit/>
          </a:bodyPr>
          <a:lstStyle/>
          <a:p>
            <a:pPr algn="ctr"/>
            <a:r>
              <a:rPr lang="en-US" sz="3200" dirty="0">
                <a:latin typeface="Arial" panose="020B0604020202020204" pitchFamily="34" charset="0"/>
                <a:cs typeface="Arial" panose="020B0604020202020204" pitchFamily="34" charset="0"/>
              </a:rPr>
              <a:t>Cannabinoider </a:t>
            </a:r>
            <a:r>
              <a:rPr lang="en-US" sz="3200" dirty="0" err="1">
                <a:latin typeface="Arial" panose="020B0604020202020204" pitchFamily="34" charset="0"/>
                <a:cs typeface="Arial" panose="020B0604020202020204" pitchFamily="34" charset="0"/>
              </a:rPr>
              <a:t>för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medicinskt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bruk</a:t>
            </a:r>
            <a:endParaRPr lang="en-US" sz="3200" dirty="0">
              <a:latin typeface="Arial" panose="020B0604020202020204" pitchFamily="34" charset="0"/>
              <a:cs typeface="Arial" panose="020B0604020202020204" pitchFamily="34" charset="0"/>
            </a:endParaRPr>
          </a:p>
        </p:txBody>
      </p:sp>
      <p:sp>
        <p:nvSpPr>
          <p:cNvPr id="43011" name="Content Placeholder 2"/>
          <p:cNvSpPr>
            <a:spLocks noGrp="1"/>
          </p:cNvSpPr>
          <p:nvPr>
            <p:ph idx="4294967295"/>
          </p:nvPr>
        </p:nvSpPr>
        <p:spPr>
          <a:xfrm>
            <a:off x="395536" y="1988840"/>
            <a:ext cx="8424936" cy="3960440"/>
          </a:xfrm>
        </p:spPr>
        <p:txBody>
          <a:bodyPr lIns="95787" tIns="47893" rIns="95787" bIns="47893"/>
          <a:lstStyle/>
          <a:p>
            <a:pPr lvl="1">
              <a:buFont typeface="Arial" panose="020B0604020202020204" pitchFamily="34" charset="0"/>
              <a:buChar char="•"/>
            </a:pPr>
            <a:r>
              <a:rPr lang="sv-SE" sz="2400" dirty="0">
                <a:latin typeface="Calibri" panose="020F0502020204030204" pitchFamily="34" charset="0"/>
                <a:cs typeface="Calibri" panose="020F0502020204030204" pitchFamily="34" charset="0"/>
              </a:rPr>
              <a:t>Bara i Kalifornien beräknas den ”medicinska” cannabisproduktionen omsätta två miljarder dollar (ca 15 miljarder kronor) och dra in 100 miljoner dollar i försäljningsskatter till delstaten. </a:t>
            </a:r>
          </a:p>
          <a:p>
            <a:pPr lvl="1">
              <a:buFont typeface="Arial" panose="020B0604020202020204" pitchFamily="34" charset="0"/>
              <a:buChar char="•"/>
            </a:pPr>
            <a:r>
              <a:rPr lang="sv-SE" sz="2400" dirty="0">
                <a:latin typeface="Calibri" panose="020F0502020204030204" pitchFamily="34" charset="0"/>
                <a:cs typeface="Calibri" panose="020F0502020204030204" pitchFamily="34" charset="0"/>
              </a:rPr>
              <a:t>Mer än 2000 mottagningar och kollektiv är verksamma i utdelningen till patienter</a:t>
            </a:r>
            <a:endParaRPr lang="en-GB" sz="24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47767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259632" y="1268760"/>
            <a:ext cx="6408712" cy="954107"/>
          </a:xfrm>
          <a:prstGeom prst="rect">
            <a:avLst/>
          </a:prstGeom>
        </p:spPr>
        <p:txBody>
          <a:bodyPr wrap="square">
            <a:spAutoFit/>
          </a:bodyPr>
          <a:lstStyle/>
          <a:p>
            <a:pPr algn="ctr"/>
            <a:r>
              <a:rPr lang="sv-SE" sz="2800" b="0" dirty="0">
                <a:latin typeface="Calibri" panose="020F0502020204030204" pitchFamily="34" charset="0"/>
                <a:cs typeface="Calibri" panose="020F0502020204030204" pitchFamily="34" charset="0"/>
              </a:rPr>
              <a:t>Det finns viss vetenskaplig evidens för effekt av cannabis vid behandling av:</a:t>
            </a:r>
            <a:endParaRPr lang="en-US" sz="1200" b="0" dirty="0">
              <a:latin typeface="Calibri" panose="020F0502020204030204" pitchFamily="34" charset="0"/>
              <a:cs typeface="Calibri" panose="020F0502020204030204" pitchFamily="34" charset="0"/>
            </a:endParaRPr>
          </a:p>
        </p:txBody>
      </p:sp>
      <p:sp>
        <p:nvSpPr>
          <p:cNvPr id="3" name="Rektangel 2"/>
          <p:cNvSpPr/>
          <p:nvPr/>
        </p:nvSpPr>
        <p:spPr>
          <a:xfrm>
            <a:off x="1475656" y="2060848"/>
            <a:ext cx="7128792" cy="3046988"/>
          </a:xfrm>
          <a:prstGeom prst="rect">
            <a:avLst/>
          </a:prstGeom>
        </p:spPr>
        <p:txBody>
          <a:bodyPr wrap="square">
            <a:spAutoFit/>
          </a:bodyPr>
          <a:lstStyle/>
          <a:p>
            <a:endParaRPr lang="en-US" sz="1800" b="0" dirty="0">
              <a:latin typeface="Calibri" panose="020F0502020204030204" pitchFamily="34" charset="0"/>
              <a:cs typeface="Calibri" panose="020F0502020204030204" pitchFamily="34" charset="0"/>
            </a:endParaRPr>
          </a:p>
          <a:p>
            <a:endParaRPr lang="sv-SE" sz="1800" b="0" dirty="0">
              <a:latin typeface="Calibri" panose="020F0502020204030204" pitchFamily="34" charset="0"/>
              <a:cs typeface="Calibri" panose="020F0502020204030204" pitchFamily="34" charset="0"/>
            </a:endParaRPr>
          </a:p>
          <a:p>
            <a:endParaRPr lang="sv-SE" sz="1800" b="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sz="2400" b="0" dirty="0">
                <a:latin typeface="Calibri" panose="020F0502020204030204" pitchFamily="34" charset="0"/>
                <a:cs typeface="Calibri" panose="020F0502020204030204" pitchFamily="34" charset="0"/>
              </a:rPr>
              <a:t>Kronisk smärta hos vuxna</a:t>
            </a:r>
          </a:p>
          <a:p>
            <a:pPr marL="285750" indent="-285750">
              <a:buFont typeface="Arial" panose="020B0604020202020204" pitchFamily="34" charset="0"/>
              <a:buChar char="•"/>
            </a:pPr>
            <a:endParaRPr lang="sv-SE" sz="2400" b="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sz="2400" b="0" dirty="0">
                <a:latin typeface="Calibri" panose="020F0502020204030204" pitchFamily="34" charset="0"/>
                <a:cs typeface="Calibri" panose="020F0502020204030204" pitchFamily="34" charset="0"/>
              </a:rPr>
              <a:t>Illamående i samband med kemoterapi</a:t>
            </a:r>
          </a:p>
          <a:p>
            <a:pPr marL="285750" indent="-285750">
              <a:buFont typeface="Arial" panose="020B0604020202020204" pitchFamily="34" charset="0"/>
              <a:buChar char="•"/>
            </a:pPr>
            <a:endParaRPr lang="sv-SE" sz="2400" b="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sz="2400" b="0" dirty="0">
                <a:latin typeface="Calibri" panose="020F0502020204030204" pitchFamily="34" charset="0"/>
                <a:cs typeface="Calibri" panose="020F0502020204030204" pitchFamily="34" charset="0"/>
              </a:rPr>
              <a:t>Spasticitet vid MS</a:t>
            </a:r>
          </a:p>
          <a:p>
            <a:endParaRPr lang="en-US" sz="1800" b="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50774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3D12A3B1-4294-0401-F25B-8CD4CBFFCF42}"/>
              </a:ext>
            </a:extLst>
          </p:cNvPr>
          <p:cNvSpPr txBox="1"/>
          <p:nvPr/>
        </p:nvSpPr>
        <p:spPr>
          <a:xfrm>
            <a:off x="1353177" y="2060848"/>
            <a:ext cx="6984776" cy="2920800"/>
          </a:xfrm>
          <a:prstGeom prst="rect">
            <a:avLst/>
          </a:prstGeom>
          <a:noFill/>
        </p:spPr>
        <p:txBody>
          <a:bodyPr wrap="square">
            <a:spAutoFit/>
          </a:bodyPr>
          <a:lstStyle/>
          <a:p>
            <a:pPr>
              <a:lnSpc>
                <a:spcPct val="107000"/>
              </a:lnSpc>
              <a:spcAft>
                <a:spcPts val="800"/>
              </a:spcAft>
            </a:pPr>
            <a:r>
              <a:rPr lang="sv-SE" sz="2000" b="0" kern="100" dirty="0">
                <a:effectLst/>
                <a:latin typeface="Aptos" panose="020B0004020202020204" pitchFamily="34" charset="0"/>
                <a:ea typeface="Aptos" panose="020B0004020202020204" pitchFamily="34" charset="0"/>
                <a:cs typeface="Times New Roman" panose="02020603050405020304" pitchFamily="18" charset="0"/>
              </a:rPr>
              <a:t>En retrospektiv kohortstudie med </a:t>
            </a:r>
            <a:r>
              <a:rPr lang="sv-SE" sz="2000" b="0" kern="100" dirty="0" err="1">
                <a:effectLst/>
                <a:latin typeface="Aptos" panose="020B0004020202020204" pitchFamily="34" charset="0"/>
                <a:ea typeface="Aptos" panose="020B0004020202020204" pitchFamily="34" charset="0"/>
                <a:cs typeface="Times New Roman" panose="02020603050405020304" pitchFamily="18" charset="0"/>
              </a:rPr>
              <a:t>propensity</a:t>
            </a:r>
            <a:r>
              <a:rPr lang="sv-SE" sz="2000" b="0" kern="100" dirty="0">
                <a:effectLst/>
                <a:latin typeface="Aptos" panose="020B0004020202020204" pitchFamily="34" charset="0"/>
                <a:ea typeface="Aptos" panose="020B0004020202020204" pitchFamily="34" charset="0"/>
                <a:cs typeface="Times New Roman" panose="02020603050405020304" pitchFamily="18" charset="0"/>
              </a:rPr>
              <a:t> score-matchning¹ undersökte om cannabisbruk inom 60 dagar före kirurgi påverkar smärta och </a:t>
            </a:r>
            <a:r>
              <a:rPr lang="sv-SE" sz="2000" b="0" kern="100" dirty="0" err="1">
                <a:effectLst/>
                <a:latin typeface="Aptos" panose="020B0004020202020204" pitchFamily="34" charset="0"/>
                <a:ea typeface="Aptos" panose="020B0004020202020204" pitchFamily="34" charset="0"/>
                <a:cs typeface="Times New Roman" panose="02020603050405020304" pitchFamily="18" charset="0"/>
              </a:rPr>
              <a:t>opioidkonsumtion</a:t>
            </a:r>
            <a:r>
              <a:rPr lang="sv-SE" sz="2000" b="0" kern="100" dirty="0">
                <a:effectLst/>
                <a:latin typeface="Aptos" panose="020B0004020202020204" pitchFamily="34" charset="0"/>
                <a:ea typeface="Aptos" panose="020B0004020202020204" pitchFamily="34" charset="0"/>
                <a:cs typeface="Times New Roman" panose="02020603050405020304" pitchFamily="18" charset="0"/>
              </a:rPr>
              <a:t> hos äldre vuxna (≥ 65 år). </a:t>
            </a:r>
          </a:p>
          <a:p>
            <a:pPr>
              <a:lnSpc>
                <a:spcPct val="107000"/>
              </a:lnSpc>
              <a:spcAft>
                <a:spcPts val="800"/>
              </a:spcAft>
            </a:pPr>
            <a:endParaRPr lang="sv-SE" b="0" kern="100" dirty="0">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sv-SE" sz="2000" b="0" kern="100" dirty="0">
                <a:effectLst/>
                <a:latin typeface="Aptos" panose="020B0004020202020204" pitchFamily="34" charset="0"/>
                <a:ea typeface="Aptos" panose="020B0004020202020204" pitchFamily="34" charset="0"/>
                <a:cs typeface="Times New Roman" panose="02020603050405020304" pitchFamily="18" charset="0"/>
              </a:rPr>
              <a:t>Efter matchning analyserades totalt 504 patienter: 126 cannabisbrukare och 378 icke-brukare, fördelade över ett brett spektrum av större slutenvårdsoperationer.</a:t>
            </a:r>
          </a:p>
        </p:txBody>
      </p:sp>
      <p:sp>
        <p:nvSpPr>
          <p:cNvPr id="5" name="textruta 4">
            <a:extLst>
              <a:ext uri="{FF2B5EF4-FFF2-40B4-BE49-F238E27FC236}">
                <a16:creationId xmlns:a16="http://schemas.microsoft.com/office/drawing/2014/main" id="{1EB33F03-1DAE-3E3A-67D5-25FFE9329A8B}"/>
              </a:ext>
            </a:extLst>
          </p:cNvPr>
          <p:cNvSpPr txBox="1"/>
          <p:nvPr/>
        </p:nvSpPr>
        <p:spPr>
          <a:xfrm>
            <a:off x="1353177" y="620688"/>
            <a:ext cx="6870945" cy="998607"/>
          </a:xfrm>
          <a:prstGeom prst="rect">
            <a:avLst/>
          </a:prstGeom>
          <a:noFill/>
        </p:spPr>
        <p:txBody>
          <a:bodyPr wrap="square">
            <a:spAutoFit/>
          </a:bodyPr>
          <a:lstStyle/>
          <a:p>
            <a:pPr>
              <a:lnSpc>
                <a:spcPct val="107000"/>
              </a:lnSpc>
              <a:spcAft>
                <a:spcPts val="800"/>
              </a:spcAft>
              <a:buNone/>
            </a:pPr>
            <a:r>
              <a:rPr lang="sv-SE" sz="2800" b="0" kern="100" dirty="0">
                <a:effectLst/>
                <a:latin typeface="Aptos" panose="020B0004020202020204" pitchFamily="34" charset="0"/>
                <a:ea typeface="Aptos" panose="020B0004020202020204" pitchFamily="34" charset="0"/>
                <a:cs typeface="Times New Roman" panose="02020603050405020304" pitchFamily="18" charset="0"/>
              </a:rPr>
              <a:t>En ny studie belyser cannabis och kirurgisk smärta hos äldre</a:t>
            </a:r>
          </a:p>
        </p:txBody>
      </p:sp>
    </p:spTree>
    <p:extLst>
      <p:ext uri="{BB962C8B-B14F-4D97-AF65-F5344CB8AC3E}">
        <p14:creationId xmlns:p14="http://schemas.microsoft.com/office/powerpoint/2010/main" val="19805340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A8033932-ADC3-E1A2-9AEB-5381F124A3E6}"/>
              </a:ext>
            </a:extLst>
          </p:cNvPr>
          <p:cNvSpPr txBox="1"/>
          <p:nvPr/>
        </p:nvSpPr>
        <p:spPr>
          <a:xfrm>
            <a:off x="1619672" y="1423322"/>
            <a:ext cx="6840760" cy="3349378"/>
          </a:xfrm>
          <a:prstGeom prst="rect">
            <a:avLst/>
          </a:prstGeom>
          <a:noFill/>
        </p:spPr>
        <p:txBody>
          <a:bodyPr wrap="square">
            <a:spAutoFit/>
          </a:bodyPr>
          <a:lstStyle/>
          <a:p>
            <a:pPr>
              <a:lnSpc>
                <a:spcPct val="107000"/>
              </a:lnSpc>
              <a:spcAft>
                <a:spcPts val="800"/>
              </a:spcAft>
              <a:buNone/>
            </a:pPr>
            <a:r>
              <a:rPr lang="sv-SE" sz="2000" kern="100" dirty="0">
                <a:effectLst/>
                <a:latin typeface="Calibri" panose="020F0502020204030204" pitchFamily="34" charset="0"/>
                <a:ea typeface="Calibri" panose="020F0502020204030204" pitchFamily="34" charset="0"/>
                <a:cs typeface="Calibri" panose="020F0502020204030204" pitchFamily="34" charset="0"/>
              </a:rPr>
              <a:t>Huvudfynd</a:t>
            </a:r>
          </a:p>
          <a:p>
            <a:pPr>
              <a:lnSpc>
                <a:spcPct val="107000"/>
              </a:lnSpc>
              <a:spcAft>
                <a:spcPts val="800"/>
              </a:spcAft>
              <a:buNone/>
            </a:pPr>
            <a:r>
              <a:rPr lang="sv-SE" sz="2000" b="0" kern="100" dirty="0">
                <a:effectLst/>
                <a:latin typeface="Calibri" panose="020F0502020204030204" pitchFamily="34" charset="0"/>
                <a:ea typeface="Calibri" panose="020F0502020204030204" pitchFamily="34" charset="0"/>
                <a:cs typeface="Calibri" panose="020F0502020204030204" pitchFamily="34" charset="0"/>
              </a:rPr>
              <a:t>• </a:t>
            </a:r>
            <a:r>
              <a:rPr lang="sv-SE" sz="2000" kern="100" dirty="0">
                <a:effectLst/>
                <a:latin typeface="Calibri" panose="020F0502020204030204" pitchFamily="34" charset="0"/>
                <a:ea typeface="Calibri" panose="020F0502020204030204" pitchFamily="34" charset="0"/>
                <a:cs typeface="Calibri" panose="020F0502020204030204" pitchFamily="34" charset="0"/>
              </a:rPr>
              <a:t>Mer smärta</a:t>
            </a:r>
            <a:br>
              <a:rPr lang="sv-SE" sz="2000" kern="100" dirty="0">
                <a:effectLst/>
                <a:latin typeface="Calibri" panose="020F0502020204030204" pitchFamily="34" charset="0"/>
                <a:ea typeface="Calibri" panose="020F0502020204030204" pitchFamily="34" charset="0"/>
                <a:cs typeface="Calibri" panose="020F0502020204030204" pitchFamily="34" charset="0"/>
              </a:rPr>
            </a:br>
            <a:r>
              <a:rPr lang="sv-SE" sz="2000" b="0" kern="100" dirty="0">
                <a:effectLst/>
                <a:latin typeface="Calibri" panose="020F0502020204030204" pitchFamily="34" charset="0"/>
                <a:ea typeface="Calibri" panose="020F0502020204030204" pitchFamily="34" charset="0"/>
                <a:cs typeface="Calibri" panose="020F0502020204030204" pitchFamily="34" charset="0"/>
              </a:rPr>
              <a:t>DVPRS-smärtscore: 4,68 vs 3,88. Cannabisbrukare försköts till intervallet måttlig - svår smärta.</a:t>
            </a:r>
          </a:p>
          <a:p>
            <a:pPr>
              <a:lnSpc>
                <a:spcPct val="107000"/>
              </a:lnSpc>
              <a:spcAft>
                <a:spcPts val="800"/>
              </a:spcAft>
              <a:buNone/>
            </a:pPr>
            <a:r>
              <a:rPr lang="sv-SE" sz="2000" b="0" kern="100" dirty="0">
                <a:effectLst/>
                <a:latin typeface="Calibri" panose="020F0502020204030204" pitchFamily="34" charset="0"/>
                <a:ea typeface="Calibri" panose="020F0502020204030204" pitchFamily="34" charset="0"/>
                <a:cs typeface="Calibri" panose="020F0502020204030204" pitchFamily="34" charset="0"/>
              </a:rPr>
              <a:t>• </a:t>
            </a:r>
            <a:r>
              <a:rPr lang="sv-SE" sz="2000" kern="100" dirty="0">
                <a:effectLst/>
                <a:latin typeface="Calibri" panose="020F0502020204030204" pitchFamily="34" charset="0"/>
                <a:ea typeface="Calibri" panose="020F0502020204030204" pitchFamily="34" charset="0"/>
                <a:cs typeface="Calibri" panose="020F0502020204030204" pitchFamily="34" charset="0"/>
              </a:rPr>
              <a:t>Högre </a:t>
            </a:r>
            <a:r>
              <a:rPr lang="sv-SE" sz="2000" kern="100" dirty="0" err="1">
                <a:effectLst/>
                <a:latin typeface="Calibri" panose="020F0502020204030204" pitchFamily="34" charset="0"/>
                <a:ea typeface="Calibri" panose="020F0502020204030204" pitchFamily="34" charset="0"/>
                <a:cs typeface="Calibri" panose="020F0502020204030204" pitchFamily="34" charset="0"/>
              </a:rPr>
              <a:t>opioidförbrukning</a:t>
            </a:r>
            <a:br>
              <a:rPr lang="sv-SE" sz="2000" b="0" kern="100" dirty="0">
                <a:effectLst/>
                <a:latin typeface="Calibri" panose="020F0502020204030204" pitchFamily="34" charset="0"/>
                <a:ea typeface="Calibri" panose="020F0502020204030204" pitchFamily="34" charset="0"/>
                <a:cs typeface="Calibri" panose="020F0502020204030204" pitchFamily="34" charset="0"/>
              </a:rPr>
            </a:br>
            <a:r>
              <a:rPr lang="sv-SE" sz="2000" b="0" kern="100" dirty="0">
                <a:effectLst/>
                <a:latin typeface="Calibri" panose="020F0502020204030204" pitchFamily="34" charset="0"/>
                <a:ea typeface="Calibri" panose="020F0502020204030204" pitchFamily="34" charset="0"/>
                <a:cs typeface="Calibri" panose="020F0502020204030204" pitchFamily="34" charset="0"/>
              </a:rPr>
              <a:t>OME under 24 timmar: 42,5 mg vs 30 mg. Även efter justering för </a:t>
            </a:r>
            <a:r>
              <a:rPr lang="sv-SE" sz="2000" b="0" kern="100" dirty="0" err="1">
                <a:effectLst/>
                <a:latin typeface="Calibri" panose="020F0502020204030204" pitchFamily="34" charset="0"/>
                <a:ea typeface="Calibri" panose="020F0502020204030204" pitchFamily="34" charset="0"/>
                <a:cs typeface="Calibri" panose="020F0502020204030204" pitchFamily="34" charset="0"/>
              </a:rPr>
              <a:t>opioiddos</a:t>
            </a:r>
            <a:r>
              <a:rPr lang="sv-SE" sz="2000" b="0" kern="100" dirty="0">
                <a:effectLst/>
                <a:latin typeface="Calibri" panose="020F0502020204030204" pitchFamily="34" charset="0"/>
                <a:ea typeface="Calibri" panose="020F0502020204030204" pitchFamily="34" charset="0"/>
                <a:cs typeface="Calibri" panose="020F0502020204030204" pitchFamily="34" charset="0"/>
              </a:rPr>
              <a:t> rapporterade cannabisbrukare högre smärta.</a:t>
            </a:r>
          </a:p>
          <a:p>
            <a:pPr>
              <a:lnSpc>
                <a:spcPct val="107000"/>
              </a:lnSpc>
              <a:spcAft>
                <a:spcPts val="800"/>
              </a:spcAft>
            </a:pPr>
            <a:r>
              <a:rPr lang="sv-SE" sz="2000" b="0" kern="100" dirty="0">
                <a:effectLst/>
                <a:latin typeface="Calibri" panose="020F0502020204030204" pitchFamily="34" charset="0"/>
                <a:ea typeface="Calibri" panose="020F0502020204030204" pitchFamily="34" charset="0"/>
                <a:cs typeface="Calibri" panose="020F0502020204030204" pitchFamily="34" charset="0"/>
              </a:rPr>
              <a:t>• </a:t>
            </a:r>
            <a:r>
              <a:rPr lang="sv-SE" sz="2000" kern="100" dirty="0">
                <a:effectLst/>
                <a:latin typeface="Calibri" panose="020F0502020204030204" pitchFamily="34" charset="0"/>
                <a:ea typeface="Calibri" panose="020F0502020204030204" pitchFamily="34" charset="0"/>
                <a:cs typeface="Calibri" panose="020F0502020204030204" pitchFamily="34" charset="0"/>
              </a:rPr>
              <a:t>Ökad risk för måttlig – svår smärta</a:t>
            </a:r>
            <a:br>
              <a:rPr lang="sv-SE" sz="2000" b="0" kern="100" dirty="0">
                <a:effectLst/>
                <a:latin typeface="Calibri" panose="020F0502020204030204" pitchFamily="34" charset="0"/>
                <a:ea typeface="Calibri" panose="020F0502020204030204" pitchFamily="34" charset="0"/>
                <a:cs typeface="Calibri" panose="020F0502020204030204" pitchFamily="34" charset="0"/>
              </a:rPr>
            </a:br>
            <a:r>
              <a:rPr lang="sv-SE" sz="2000" b="0" kern="100" dirty="0">
                <a:effectLst/>
                <a:latin typeface="Calibri" panose="020F0502020204030204" pitchFamily="34" charset="0"/>
                <a:ea typeface="Calibri" panose="020F0502020204030204" pitchFamily="34" charset="0"/>
                <a:cs typeface="Calibri" panose="020F0502020204030204" pitchFamily="34" charset="0"/>
              </a:rPr>
              <a:t>60 % av cannabisbrukarna jämfört med 47 % av icke-brukarna.</a:t>
            </a:r>
          </a:p>
        </p:txBody>
      </p:sp>
    </p:spTree>
    <p:extLst>
      <p:ext uri="{BB962C8B-B14F-4D97-AF65-F5344CB8AC3E}">
        <p14:creationId xmlns:p14="http://schemas.microsoft.com/office/powerpoint/2010/main" val="2374297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59C13-DF1C-DCEB-D8EE-960D9018AB07}"/>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27A76F41-FB63-0DBF-4FAB-0A8B099777D1}"/>
              </a:ext>
            </a:extLst>
          </p:cNvPr>
          <p:cNvSpPr txBox="1"/>
          <p:nvPr/>
        </p:nvSpPr>
        <p:spPr>
          <a:xfrm>
            <a:off x="1187624" y="1556792"/>
            <a:ext cx="7416824" cy="2246769"/>
          </a:xfrm>
          <a:prstGeom prst="rect">
            <a:avLst/>
          </a:prstGeom>
          <a:noFill/>
        </p:spPr>
        <p:txBody>
          <a:bodyPr wrap="square">
            <a:spAutoFit/>
          </a:bodyPr>
          <a:lstStyle/>
          <a:p>
            <a:r>
              <a:rPr lang="sv-SE" dirty="0">
                <a:latin typeface="Calibri" panose="020F0502020204030204" pitchFamily="34" charset="0"/>
                <a:ea typeface="Calibri" panose="020F0502020204030204" pitchFamily="34" charset="0"/>
                <a:cs typeface="Calibri" panose="020F0502020204030204" pitchFamily="34" charset="0"/>
              </a:rPr>
              <a:t>Slutsats</a:t>
            </a:r>
          </a:p>
          <a:p>
            <a:endParaRPr lang="sv-SE" b="0" dirty="0">
              <a:latin typeface="Calibri" panose="020F0502020204030204" pitchFamily="34" charset="0"/>
              <a:ea typeface="Calibri" panose="020F0502020204030204" pitchFamily="34" charset="0"/>
              <a:cs typeface="Calibri" panose="020F0502020204030204" pitchFamily="34" charset="0"/>
            </a:endParaRPr>
          </a:p>
          <a:p>
            <a:r>
              <a:rPr lang="sv-SE" b="0" dirty="0">
                <a:latin typeface="Calibri" panose="020F0502020204030204" pitchFamily="34" charset="0"/>
                <a:ea typeface="Calibri" panose="020F0502020204030204" pitchFamily="34" charset="0"/>
                <a:cs typeface="Calibri" panose="020F0502020204030204" pitchFamily="34" charset="0"/>
              </a:rPr>
              <a:t>Preoperativt cannabisbruk hos äldre är kopplat till signifikant högre smärta och högre </a:t>
            </a:r>
            <a:r>
              <a:rPr lang="sv-SE" b="0" dirty="0" err="1">
                <a:latin typeface="Calibri" panose="020F0502020204030204" pitchFamily="34" charset="0"/>
                <a:ea typeface="Calibri" panose="020F0502020204030204" pitchFamily="34" charset="0"/>
                <a:cs typeface="Calibri" panose="020F0502020204030204" pitchFamily="34" charset="0"/>
              </a:rPr>
              <a:t>opioidbehov</a:t>
            </a:r>
            <a:r>
              <a:rPr lang="sv-SE" b="0" dirty="0">
                <a:latin typeface="Calibri" panose="020F0502020204030204" pitchFamily="34" charset="0"/>
                <a:ea typeface="Calibri" panose="020F0502020204030204" pitchFamily="34" charset="0"/>
                <a:cs typeface="Calibri" panose="020F0502020204030204" pitchFamily="34" charset="0"/>
              </a:rPr>
              <a:t>. </a:t>
            </a:r>
          </a:p>
          <a:p>
            <a:endParaRPr lang="sv-SE" b="0" dirty="0">
              <a:latin typeface="Calibri" panose="020F0502020204030204" pitchFamily="34" charset="0"/>
              <a:ea typeface="Calibri" panose="020F0502020204030204" pitchFamily="34" charset="0"/>
              <a:cs typeface="Calibri" panose="020F0502020204030204" pitchFamily="34" charset="0"/>
            </a:endParaRPr>
          </a:p>
          <a:p>
            <a:r>
              <a:rPr lang="sv-SE" b="0" dirty="0">
                <a:latin typeface="Calibri" panose="020F0502020204030204" pitchFamily="34" charset="0"/>
                <a:ea typeface="Calibri" panose="020F0502020204030204" pitchFamily="34" charset="0"/>
                <a:cs typeface="Calibri" panose="020F0502020204030204" pitchFamily="34" charset="0"/>
              </a:rPr>
              <a:t>Anpassa smärtbehandlingsplanen därefter</a:t>
            </a:r>
          </a:p>
          <a:p>
            <a:endParaRPr lang="sv-SE" b="0" dirty="0">
              <a:latin typeface="Calibri" panose="020F0502020204030204" pitchFamily="34" charset="0"/>
              <a:ea typeface="Calibri" panose="020F0502020204030204" pitchFamily="34" charset="0"/>
              <a:cs typeface="Calibri" panose="020F0502020204030204" pitchFamily="34" charset="0"/>
            </a:endParaRPr>
          </a:p>
        </p:txBody>
      </p:sp>
      <p:sp>
        <p:nvSpPr>
          <p:cNvPr id="4" name="textruta 3">
            <a:extLst>
              <a:ext uri="{FF2B5EF4-FFF2-40B4-BE49-F238E27FC236}">
                <a16:creationId xmlns:a16="http://schemas.microsoft.com/office/drawing/2014/main" id="{F71CA46A-126F-6628-EB14-B1ADE367987B}"/>
              </a:ext>
            </a:extLst>
          </p:cNvPr>
          <p:cNvSpPr txBox="1"/>
          <p:nvPr/>
        </p:nvSpPr>
        <p:spPr>
          <a:xfrm>
            <a:off x="683568" y="5949280"/>
            <a:ext cx="8208912" cy="400110"/>
          </a:xfrm>
          <a:prstGeom prst="rect">
            <a:avLst/>
          </a:prstGeom>
          <a:noFill/>
        </p:spPr>
        <p:txBody>
          <a:bodyPr wrap="square">
            <a:spAutoFit/>
          </a:bodyPr>
          <a:lstStyle/>
          <a:p>
            <a:r>
              <a:rPr lang="sv-SE" b="0" dirty="0">
                <a:latin typeface="Calibri" panose="020F0502020204030204" pitchFamily="34" charset="0"/>
                <a:ea typeface="Calibri" panose="020F0502020204030204" pitchFamily="34" charset="0"/>
                <a:cs typeface="Calibri" panose="020F0502020204030204" pitchFamily="34" charset="0"/>
              </a:rPr>
              <a:t>¹ </a:t>
            </a:r>
            <a:r>
              <a:rPr lang="sv-SE" b="0" dirty="0" err="1">
                <a:latin typeface="Calibri" panose="020F0502020204030204" pitchFamily="34" charset="0"/>
                <a:ea typeface="Calibri" panose="020F0502020204030204" pitchFamily="34" charset="0"/>
                <a:cs typeface="Calibri" panose="020F0502020204030204" pitchFamily="34" charset="0"/>
              </a:rPr>
              <a:t>Sajdeya</a:t>
            </a:r>
            <a:r>
              <a:rPr lang="sv-SE" b="0" dirty="0">
                <a:latin typeface="Calibri" panose="020F0502020204030204" pitchFamily="34" charset="0"/>
                <a:ea typeface="Calibri" panose="020F0502020204030204" pitchFamily="34" charset="0"/>
                <a:cs typeface="Calibri" panose="020F0502020204030204" pitchFamily="34" charset="0"/>
              </a:rPr>
              <a:t> R. et al. </a:t>
            </a:r>
            <a:r>
              <a:rPr lang="sv-SE" b="0" i="1" dirty="0">
                <a:latin typeface="Calibri" panose="020F0502020204030204" pitchFamily="34" charset="0"/>
                <a:ea typeface="Calibri" panose="020F0502020204030204" pitchFamily="34" charset="0"/>
                <a:cs typeface="Calibri" panose="020F0502020204030204" pitchFamily="34" charset="0"/>
              </a:rPr>
              <a:t>Regional </a:t>
            </a:r>
            <a:r>
              <a:rPr lang="sv-SE" b="0" i="1" dirty="0" err="1">
                <a:latin typeface="Calibri" panose="020F0502020204030204" pitchFamily="34" charset="0"/>
                <a:ea typeface="Calibri" panose="020F0502020204030204" pitchFamily="34" charset="0"/>
                <a:cs typeface="Calibri" panose="020F0502020204030204" pitchFamily="34" charset="0"/>
              </a:rPr>
              <a:t>Anesthesia</a:t>
            </a:r>
            <a:r>
              <a:rPr lang="sv-SE" b="0" i="1" dirty="0">
                <a:latin typeface="Calibri" panose="020F0502020204030204" pitchFamily="34" charset="0"/>
                <a:ea typeface="Calibri" panose="020F0502020204030204" pitchFamily="34" charset="0"/>
                <a:cs typeface="Calibri" panose="020F0502020204030204" pitchFamily="34" charset="0"/>
              </a:rPr>
              <a:t> &amp; Pain Medicine</a:t>
            </a:r>
            <a:r>
              <a:rPr lang="sv-SE" b="0" dirty="0">
                <a:latin typeface="Calibri" panose="020F0502020204030204" pitchFamily="34" charset="0"/>
                <a:ea typeface="Calibri" panose="020F0502020204030204" pitchFamily="34" charset="0"/>
                <a:cs typeface="Calibri" panose="020F0502020204030204" pitchFamily="34" charset="0"/>
              </a:rPr>
              <a:t>. 2025;50:771–778.</a:t>
            </a:r>
          </a:p>
        </p:txBody>
      </p:sp>
    </p:spTree>
    <p:extLst>
      <p:ext uri="{BB962C8B-B14F-4D97-AF65-F5344CB8AC3E}">
        <p14:creationId xmlns:p14="http://schemas.microsoft.com/office/powerpoint/2010/main" val="7648552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4CB61BB0-BF6C-4FE0-9D39-A9F331BCB527}"/>
              </a:ext>
            </a:extLst>
          </p:cNvPr>
          <p:cNvSpPr>
            <a:spLocks noGrp="1"/>
          </p:cNvSpPr>
          <p:nvPr>
            <p:ph idx="1"/>
          </p:nvPr>
        </p:nvSpPr>
        <p:spPr>
          <a:xfrm>
            <a:off x="1187624" y="2060848"/>
            <a:ext cx="7128792" cy="3312368"/>
          </a:xfrm>
        </p:spPr>
        <p:txBody>
          <a:bodyPr>
            <a:normAutofit/>
          </a:bodyPr>
          <a:lstStyle/>
          <a:p>
            <a:pPr marL="0" indent="0">
              <a:buNone/>
            </a:pPr>
            <a:r>
              <a:rPr lang="sv-SE" sz="2000" dirty="0"/>
              <a:t>”Sammantaget finns det, som bäst, endast otillräckliga och osäkra belägg för att </a:t>
            </a:r>
            <a:r>
              <a:rPr lang="sv-SE" sz="2000" dirty="0" err="1"/>
              <a:t>cannabinoider</a:t>
            </a:r>
            <a:r>
              <a:rPr lang="sv-SE" sz="2000" dirty="0"/>
              <a:t> effektivt behandlar kronisk smärta, och ett stort antal patienter måste behandlas med </a:t>
            </a:r>
            <a:r>
              <a:rPr lang="sv-SE" sz="2000" dirty="0" err="1"/>
              <a:t>cannabinoider</a:t>
            </a:r>
            <a:r>
              <a:rPr lang="sv-SE" sz="2000" dirty="0"/>
              <a:t> för att några få ska ha nytta av behandlingen, medan relativt få behöver behandlas för att skada ska uppstå.”</a:t>
            </a:r>
            <a:endParaRPr lang="sv-SE" sz="2000" dirty="0">
              <a:solidFill>
                <a:schemeClr val="tx1"/>
              </a:solidFill>
              <a:latin typeface="Calibri" panose="020F0502020204030204" pitchFamily="34" charset="0"/>
              <a:cs typeface="Calibri" panose="020F0502020204030204" pitchFamily="34" charset="0"/>
            </a:endParaRPr>
          </a:p>
        </p:txBody>
      </p:sp>
      <p:sp>
        <p:nvSpPr>
          <p:cNvPr id="4" name="Rubrik 1">
            <a:extLst>
              <a:ext uri="{FF2B5EF4-FFF2-40B4-BE49-F238E27FC236}">
                <a16:creationId xmlns:a16="http://schemas.microsoft.com/office/drawing/2014/main" id="{AE4DB16A-DEF2-0D6C-798C-601E86A0BB2E}"/>
              </a:ext>
            </a:extLst>
          </p:cNvPr>
          <p:cNvSpPr>
            <a:spLocks noGrp="1"/>
          </p:cNvSpPr>
          <p:nvPr>
            <p:ph type="title"/>
          </p:nvPr>
        </p:nvSpPr>
        <p:spPr>
          <a:xfrm>
            <a:off x="323528" y="773832"/>
            <a:ext cx="8229600" cy="1143000"/>
          </a:xfrm>
        </p:spPr>
        <p:txBody>
          <a:bodyPr>
            <a:normAutofit/>
          </a:bodyPr>
          <a:lstStyle/>
          <a:p>
            <a:pPr algn="ctr"/>
            <a:r>
              <a:rPr lang="sv-SE" sz="3200" dirty="0" err="1">
                <a:latin typeface="Calibri" panose="020F0502020204030204" pitchFamily="34" charset="0"/>
                <a:cs typeface="Calibri" panose="020F0502020204030204" pitchFamily="34" charset="0"/>
              </a:rPr>
              <a:t>Cannabinoid</a:t>
            </a:r>
            <a:r>
              <a:rPr lang="sv-SE" sz="3200" dirty="0">
                <a:latin typeface="Calibri" panose="020F0502020204030204" pitchFamily="34" charset="0"/>
                <a:cs typeface="Calibri" panose="020F0502020204030204" pitchFamily="34" charset="0"/>
              </a:rPr>
              <a:t> inducerad analgesi</a:t>
            </a:r>
          </a:p>
        </p:txBody>
      </p:sp>
      <p:sp>
        <p:nvSpPr>
          <p:cNvPr id="5" name="textruta 4">
            <a:extLst>
              <a:ext uri="{FF2B5EF4-FFF2-40B4-BE49-F238E27FC236}">
                <a16:creationId xmlns:a16="http://schemas.microsoft.com/office/drawing/2014/main" id="{073D16E5-5FF1-F433-2388-8A0E6BBB1F00}"/>
              </a:ext>
            </a:extLst>
          </p:cNvPr>
          <p:cNvSpPr txBox="1"/>
          <p:nvPr/>
        </p:nvSpPr>
        <p:spPr>
          <a:xfrm>
            <a:off x="1475656" y="5877272"/>
            <a:ext cx="6408712" cy="400110"/>
          </a:xfrm>
          <a:prstGeom prst="rect">
            <a:avLst/>
          </a:prstGeom>
          <a:noFill/>
        </p:spPr>
        <p:txBody>
          <a:bodyPr wrap="square">
            <a:spAutoFit/>
          </a:bodyPr>
          <a:lstStyle/>
          <a:p>
            <a:pPr marL="0" indent="0">
              <a:buNone/>
            </a:pPr>
            <a:r>
              <a:rPr lang="sv-SE" sz="2000" dirty="0">
                <a:solidFill>
                  <a:schemeClr val="tx1"/>
                </a:solidFill>
                <a:latin typeface="Calibri" panose="020F0502020204030204" pitchFamily="34" charset="0"/>
                <a:cs typeface="Calibri" panose="020F0502020204030204" pitchFamily="34" charset="0"/>
              </a:rPr>
              <a:t>Jama </a:t>
            </a:r>
            <a:r>
              <a:rPr lang="sv-SE" sz="2000" dirty="0" err="1">
                <a:solidFill>
                  <a:schemeClr val="tx1"/>
                </a:solidFill>
                <a:latin typeface="Calibri" panose="020F0502020204030204" pitchFamily="34" charset="0"/>
                <a:cs typeface="Calibri" panose="020F0502020204030204" pitchFamily="34" charset="0"/>
              </a:rPr>
              <a:t>Insights</a:t>
            </a:r>
            <a:r>
              <a:rPr lang="sv-SE" sz="2000" dirty="0">
                <a:solidFill>
                  <a:schemeClr val="tx1"/>
                </a:solidFill>
                <a:latin typeface="Calibri" panose="020F0502020204030204" pitchFamily="34" charset="0"/>
                <a:cs typeface="Calibri" panose="020F0502020204030204" pitchFamily="34" charset="0"/>
              </a:rPr>
              <a:t>: Medical </a:t>
            </a:r>
            <a:r>
              <a:rPr lang="sv-SE" sz="2000" dirty="0" err="1">
                <a:solidFill>
                  <a:schemeClr val="tx1"/>
                </a:solidFill>
                <a:latin typeface="Calibri" panose="020F0502020204030204" pitchFamily="34" charset="0"/>
                <a:cs typeface="Calibri" panose="020F0502020204030204" pitchFamily="34" charset="0"/>
              </a:rPr>
              <a:t>use</a:t>
            </a:r>
            <a:r>
              <a:rPr lang="sv-SE" sz="2000" dirty="0">
                <a:solidFill>
                  <a:schemeClr val="tx1"/>
                </a:solidFill>
                <a:latin typeface="Calibri" panose="020F0502020204030204" pitchFamily="34" charset="0"/>
                <a:cs typeface="Calibri" panose="020F0502020204030204" pitchFamily="34" charset="0"/>
              </a:rPr>
              <a:t> </a:t>
            </a:r>
            <a:r>
              <a:rPr lang="sv-SE" sz="2000" dirty="0" err="1">
                <a:solidFill>
                  <a:schemeClr val="tx1"/>
                </a:solidFill>
                <a:latin typeface="Calibri" panose="020F0502020204030204" pitchFamily="34" charset="0"/>
                <a:cs typeface="Calibri" panose="020F0502020204030204" pitchFamily="34" charset="0"/>
              </a:rPr>
              <a:t>of</a:t>
            </a:r>
            <a:r>
              <a:rPr lang="sv-SE" sz="2000" dirty="0">
                <a:solidFill>
                  <a:schemeClr val="tx1"/>
                </a:solidFill>
                <a:latin typeface="Calibri" panose="020F0502020204030204" pitchFamily="34" charset="0"/>
                <a:cs typeface="Calibri" panose="020F0502020204030204" pitchFamily="34" charset="0"/>
              </a:rPr>
              <a:t> cannabis 2019, Kevin P. MD </a:t>
            </a:r>
          </a:p>
        </p:txBody>
      </p:sp>
    </p:spTree>
    <p:extLst>
      <p:ext uri="{BB962C8B-B14F-4D97-AF65-F5344CB8AC3E}">
        <p14:creationId xmlns:p14="http://schemas.microsoft.com/office/powerpoint/2010/main" val="35488010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22808B2-6214-4F52-9AF5-E3B8BE30FACA}"/>
              </a:ext>
            </a:extLst>
          </p:cNvPr>
          <p:cNvSpPr>
            <a:spLocks noGrp="1"/>
          </p:cNvSpPr>
          <p:nvPr>
            <p:ph type="title"/>
          </p:nvPr>
        </p:nvSpPr>
        <p:spPr>
          <a:xfrm>
            <a:off x="628650" y="548680"/>
            <a:ext cx="7886700" cy="683419"/>
          </a:xfrm>
        </p:spPr>
        <p:txBody>
          <a:bodyPr>
            <a:normAutofit/>
          </a:bodyPr>
          <a:lstStyle/>
          <a:p>
            <a:pPr algn="ctr"/>
            <a:r>
              <a:rPr lang="sv-SE" sz="3200" dirty="0">
                <a:solidFill>
                  <a:schemeClr val="tx1"/>
                </a:solidFill>
                <a:latin typeface="Calibri" panose="020F0502020204030204" pitchFamily="34" charset="0"/>
                <a:cs typeface="Calibri" panose="020F0502020204030204" pitchFamily="34" charset="0"/>
              </a:rPr>
              <a:t>Vilka funktioner påverkar Cannabis?</a:t>
            </a:r>
          </a:p>
        </p:txBody>
      </p:sp>
      <p:sp>
        <p:nvSpPr>
          <p:cNvPr id="3" name="Platshållare för innehåll 2">
            <a:extLst>
              <a:ext uri="{FF2B5EF4-FFF2-40B4-BE49-F238E27FC236}">
                <a16:creationId xmlns:a16="http://schemas.microsoft.com/office/drawing/2014/main" id="{A393AB42-22E9-4793-994B-B9619809F22C}"/>
              </a:ext>
            </a:extLst>
          </p:cNvPr>
          <p:cNvSpPr>
            <a:spLocks noGrp="1"/>
          </p:cNvSpPr>
          <p:nvPr>
            <p:ph idx="1"/>
          </p:nvPr>
        </p:nvSpPr>
        <p:spPr>
          <a:xfrm>
            <a:off x="2483768" y="1560958"/>
            <a:ext cx="5688632" cy="4748362"/>
          </a:xfrm>
        </p:spPr>
        <p:txBody>
          <a:bodyPr>
            <a:normAutofit/>
          </a:bodyPr>
          <a:lstStyle/>
          <a:p>
            <a:r>
              <a:rPr lang="sv-SE" sz="2000" dirty="0">
                <a:solidFill>
                  <a:schemeClr val="tx1"/>
                </a:solidFill>
                <a:latin typeface="Calibri" panose="020F0502020204030204" pitchFamily="34" charset="0"/>
                <a:cs typeface="Calibri" panose="020F0502020204030204" pitchFamily="34" charset="0"/>
              </a:rPr>
              <a:t>Inlärning – sänkt</a:t>
            </a:r>
          </a:p>
          <a:p>
            <a:r>
              <a:rPr lang="sv-SE" sz="2000" dirty="0">
                <a:solidFill>
                  <a:schemeClr val="tx1"/>
                </a:solidFill>
                <a:latin typeface="Calibri" panose="020F0502020204030204" pitchFamily="34" charset="0"/>
                <a:cs typeface="Calibri" panose="020F0502020204030204" pitchFamily="34" charset="0"/>
              </a:rPr>
              <a:t>Minne – sänkt</a:t>
            </a:r>
          </a:p>
          <a:p>
            <a:r>
              <a:rPr lang="sv-SE" sz="2000" dirty="0">
                <a:solidFill>
                  <a:schemeClr val="tx1"/>
                </a:solidFill>
                <a:latin typeface="Calibri" panose="020F0502020204030204" pitchFamily="34" charset="0"/>
                <a:cs typeface="Calibri" panose="020F0502020204030204" pitchFamily="34" charset="0"/>
              </a:rPr>
              <a:t>Kognitiv funktion – sänkt</a:t>
            </a:r>
          </a:p>
          <a:p>
            <a:r>
              <a:rPr lang="sv-SE" sz="2000" dirty="0">
                <a:solidFill>
                  <a:schemeClr val="tx1"/>
                </a:solidFill>
                <a:latin typeface="Calibri" panose="020F0502020204030204" pitchFamily="34" charset="0"/>
                <a:cs typeface="Calibri" panose="020F0502020204030204" pitchFamily="34" charset="0"/>
              </a:rPr>
              <a:t>Motor kontroll – sänkt</a:t>
            </a:r>
          </a:p>
          <a:p>
            <a:r>
              <a:rPr lang="sv-SE" sz="2000" dirty="0">
                <a:solidFill>
                  <a:schemeClr val="tx1"/>
                </a:solidFill>
                <a:latin typeface="Calibri" panose="020F0502020204030204" pitchFamily="34" charset="0"/>
                <a:cs typeface="Calibri" panose="020F0502020204030204" pitchFamily="34" charset="0"/>
              </a:rPr>
              <a:t>Ångest och depression</a:t>
            </a:r>
          </a:p>
          <a:p>
            <a:r>
              <a:rPr lang="sv-SE" sz="2000" dirty="0">
                <a:solidFill>
                  <a:schemeClr val="tx1"/>
                </a:solidFill>
                <a:latin typeface="Calibri" panose="020F0502020204030204" pitchFamily="34" charset="0"/>
                <a:cs typeface="Calibri" panose="020F0502020204030204" pitchFamily="34" charset="0"/>
              </a:rPr>
              <a:t>Aptit och födointag</a:t>
            </a:r>
          </a:p>
          <a:p>
            <a:r>
              <a:rPr lang="sv-SE" sz="2000" dirty="0">
                <a:solidFill>
                  <a:schemeClr val="tx1"/>
                </a:solidFill>
                <a:latin typeface="Calibri" panose="020F0502020204030204" pitchFamily="34" charset="0"/>
                <a:cs typeface="Calibri" panose="020F0502020204030204" pitchFamily="34" charset="0"/>
              </a:rPr>
              <a:t>Belöningssystemet och beroende</a:t>
            </a:r>
          </a:p>
          <a:p>
            <a:r>
              <a:rPr lang="sv-SE" sz="2000" dirty="0">
                <a:solidFill>
                  <a:schemeClr val="tx1"/>
                </a:solidFill>
                <a:latin typeface="Calibri" panose="020F0502020204030204" pitchFamily="34" charset="0"/>
                <a:cs typeface="Calibri" panose="020F0502020204030204" pitchFamily="34" charset="0"/>
              </a:rPr>
              <a:t>Sömn</a:t>
            </a:r>
          </a:p>
          <a:p>
            <a:r>
              <a:rPr lang="sv-SE" sz="2000" dirty="0">
                <a:solidFill>
                  <a:schemeClr val="tx1"/>
                </a:solidFill>
                <a:latin typeface="Calibri" panose="020F0502020204030204" pitchFamily="34" charset="0"/>
                <a:cs typeface="Calibri" panose="020F0502020204030204" pitchFamily="34" charset="0"/>
              </a:rPr>
              <a:t>Fertilitet</a:t>
            </a:r>
          </a:p>
          <a:p>
            <a:r>
              <a:rPr lang="sv-SE" sz="2000" dirty="0">
                <a:solidFill>
                  <a:schemeClr val="tx1"/>
                </a:solidFill>
                <a:latin typeface="Calibri" panose="020F0502020204030204" pitchFamily="34" charset="0"/>
                <a:cs typeface="Calibri" panose="020F0502020204030204" pitchFamily="34" charset="0"/>
              </a:rPr>
              <a:t>Smärtmodulation</a:t>
            </a:r>
          </a:p>
          <a:p>
            <a:r>
              <a:rPr lang="sv-SE" sz="2000" dirty="0">
                <a:solidFill>
                  <a:schemeClr val="tx1"/>
                </a:solidFill>
                <a:latin typeface="Calibri" panose="020F0502020204030204" pitchFamily="34" charset="0"/>
                <a:cs typeface="Calibri" panose="020F0502020204030204" pitchFamily="34" charset="0"/>
              </a:rPr>
              <a:t>Kardiovaskulär funktion</a:t>
            </a:r>
          </a:p>
          <a:p>
            <a:r>
              <a:rPr lang="sv-SE" sz="2000" dirty="0">
                <a:solidFill>
                  <a:schemeClr val="tx1"/>
                </a:solidFill>
                <a:latin typeface="Calibri" panose="020F0502020204030204" pitchFamily="34" charset="0"/>
                <a:cs typeface="Calibri" panose="020F0502020204030204" pitchFamily="34" charset="0"/>
              </a:rPr>
              <a:t>Immunsystemet</a:t>
            </a:r>
          </a:p>
        </p:txBody>
      </p:sp>
    </p:spTree>
    <p:extLst>
      <p:ext uri="{BB962C8B-B14F-4D97-AF65-F5344CB8AC3E}">
        <p14:creationId xmlns:p14="http://schemas.microsoft.com/office/powerpoint/2010/main" val="22736182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
          <p:cNvSpPr>
            <a:spLocks noChangeArrowheads="1"/>
          </p:cNvSpPr>
          <p:nvPr/>
        </p:nvSpPr>
        <p:spPr bwMode="auto">
          <a:xfrm>
            <a:off x="0" y="687388"/>
            <a:ext cx="9144000" cy="914400"/>
          </a:xfrm>
          <a:prstGeom prst="rect">
            <a:avLst/>
          </a:prstGeom>
          <a:solidFill>
            <a:srgbClr val="EEEEEE"/>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endParaRPr lang="sv-SE" altLang="sv-SE">
              <a:solidFill>
                <a:srgbClr val="FFFFFF"/>
              </a:solidFill>
            </a:endParaRPr>
          </a:p>
        </p:txBody>
      </p:sp>
      <p:sp>
        <p:nvSpPr>
          <p:cNvPr id="14339" name="Date Placeholder 3"/>
          <p:cNvSpPr txBox="1">
            <a:spLocks noGrp="1"/>
          </p:cNvSpPr>
          <p:nvPr/>
        </p:nvSpPr>
        <p:spPr bwMode="auto">
          <a:xfrm>
            <a:off x="0" y="6223000"/>
            <a:ext cx="2540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63500" rIns="127000" bIns="63500"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altLang="sv-SE" sz="1100">
                <a:solidFill>
                  <a:srgbClr val="999999"/>
                </a:solidFill>
                <a:latin typeface="Helvetica" charset="0"/>
              </a:rPr>
              <a:t>Date of download:  11/15/2016</a:t>
            </a:r>
          </a:p>
        </p:txBody>
      </p:sp>
      <p:sp>
        <p:nvSpPr>
          <p:cNvPr id="14340" name="Footer Placeholder 4"/>
          <p:cNvSpPr txBox="1">
            <a:spLocks noGrp="1"/>
          </p:cNvSpPr>
          <p:nvPr/>
        </p:nvSpPr>
        <p:spPr bwMode="auto">
          <a:xfrm>
            <a:off x="2971800" y="6223000"/>
            <a:ext cx="32004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altLang="sv-SE" sz="1100">
                <a:solidFill>
                  <a:srgbClr val="999999"/>
                </a:solidFill>
                <a:latin typeface="Helvetica" charset="0"/>
              </a:rPr>
              <a:t>Copyright © 2016 American Medical Association. All rights reserved.</a:t>
            </a:r>
          </a:p>
        </p:txBody>
      </p:sp>
      <p:cxnSp>
        <p:nvCxnSpPr>
          <p:cNvPr id="14342" name="Straight Connector 8"/>
          <p:cNvCxnSpPr>
            <a:cxnSpLocks noChangeShapeType="1"/>
          </p:cNvCxnSpPr>
          <p:nvPr/>
        </p:nvCxnSpPr>
        <p:spPr bwMode="auto">
          <a:xfrm flipV="1">
            <a:off x="0" y="6215063"/>
            <a:ext cx="9144000" cy="7937"/>
          </a:xfrm>
          <a:prstGeom prst="line">
            <a:avLst/>
          </a:prstGeom>
          <a:noFill/>
          <a:ln w="12700" algn="ctr">
            <a:solidFill>
              <a:srgbClr val="999999"/>
            </a:solidFill>
            <a:round/>
            <a:headEnd/>
            <a:tailEnd/>
          </a:ln>
          <a:extLst>
            <a:ext uri="{909E8E84-426E-40DD-AFC4-6F175D3DCCD1}">
              <a14:hiddenFill xmlns:a14="http://schemas.microsoft.com/office/drawing/2010/main">
                <a:noFill/>
              </a14:hiddenFill>
            </a:ext>
          </a:extLst>
        </p:spPr>
      </p:cxnSp>
      <p:cxnSp>
        <p:nvCxnSpPr>
          <p:cNvPr id="14346" name="Straight Connector 5"/>
          <p:cNvCxnSpPr>
            <a:cxnSpLocks noChangeShapeType="1"/>
          </p:cNvCxnSpPr>
          <p:nvPr/>
        </p:nvCxnSpPr>
        <p:spPr bwMode="auto">
          <a:xfrm>
            <a:off x="0" y="666750"/>
            <a:ext cx="9144000" cy="0"/>
          </a:xfrm>
          <a:prstGeom prst="line">
            <a:avLst/>
          </a:prstGeom>
          <a:noFill/>
          <a:ln w="38100" algn="ctr">
            <a:solidFill>
              <a:srgbClr val="999999"/>
            </a:solidFill>
            <a:round/>
            <a:headEnd/>
            <a:tailEnd/>
          </a:ln>
          <a:extLst>
            <a:ext uri="{909E8E84-426E-40DD-AFC4-6F175D3DCCD1}">
              <a14:hiddenFill xmlns:a14="http://schemas.microsoft.com/office/drawing/2010/main">
                <a:noFill/>
              </a14:hiddenFill>
            </a:ext>
          </a:extLst>
        </p:spPr>
      </p:cxnSp>
      <p:pic>
        <p:nvPicPr>
          <p:cNvPr id="14347" name="Picture 1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0" y="127000"/>
            <a:ext cx="26416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ktangel 1"/>
          <p:cNvSpPr/>
          <p:nvPr/>
        </p:nvSpPr>
        <p:spPr>
          <a:xfrm>
            <a:off x="1115616" y="1916832"/>
            <a:ext cx="8136904" cy="3785652"/>
          </a:xfrm>
          <a:prstGeom prst="rect">
            <a:avLst/>
          </a:prstGeom>
        </p:spPr>
        <p:txBody>
          <a:bodyPr wrap="square">
            <a:spAutoFit/>
          </a:bodyPr>
          <a:lstStyle/>
          <a:p>
            <a:r>
              <a:rPr lang="sv-SE" b="0" dirty="0">
                <a:latin typeface="Calibri" panose="020F0502020204030204" pitchFamily="34" charset="0"/>
                <a:cs typeface="Calibri" panose="020F0502020204030204" pitchFamily="34" charset="0"/>
              </a:rPr>
              <a:t>Det fanns en ökad risk för kortvariga biverkningar med </a:t>
            </a:r>
            <a:r>
              <a:rPr lang="sv-SE" b="0" dirty="0" err="1">
                <a:latin typeface="Calibri" panose="020F0502020204030204" pitchFamily="34" charset="0"/>
                <a:cs typeface="Calibri" panose="020F0502020204030204" pitchFamily="34" charset="0"/>
              </a:rPr>
              <a:t>cannabinoidanvändning</a:t>
            </a:r>
            <a:r>
              <a:rPr lang="sv-SE" b="0" dirty="0">
                <a:latin typeface="Calibri" panose="020F0502020204030204" pitchFamily="34" charset="0"/>
                <a:cs typeface="Calibri" panose="020F0502020204030204" pitchFamily="34" charset="0"/>
              </a:rPr>
              <a:t>, inklusive allvarliga biverkningar. </a:t>
            </a:r>
          </a:p>
          <a:p>
            <a:r>
              <a:rPr lang="sv-SE" b="0" dirty="0">
                <a:latin typeface="Calibri" panose="020F0502020204030204" pitchFamily="34" charset="0"/>
                <a:cs typeface="Calibri" panose="020F0502020204030204" pitchFamily="34" charset="0"/>
              </a:rPr>
              <a:t>Vanliga biverkningar inkluderade </a:t>
            </a:r>
          </a:p>
          <a:p>
            <a:endParaRPr lang="sv-SE" b="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Asteni (ängslighet)</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Balansproblem</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Förvirring</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Yrsel</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Desorientering</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Diarré</a:t>
            </a:r>
          </a:p>
          <a:p>
            <a:pPr marL="285750" indent="-285750">
              <a:buFont typeface="Arial" panose="020B0604020202020204" pitchFamily="34" charset="0"/>
              <a:buChar char="•"/>
            </a:pPr>
            <a:r>
              <a:rPr lang="sv-SE" b="0" dirty="0">
                <a:latin typeface="Calibri" panose="020F0502020204030204" pitchFamily="34" charset="0"/>
                <a:cs typeface="Calibri" panose="020F0502020204030204" pitchFamily="34" charset="0"/>
              </a:rPr>
              <a:t>Eufori</a:t>
            </a:r>
          </a:p>
          <a:p>
            <a:endParaRPr lang="sv-SE" b="0" dirty="0">
              <a:latin typeface="Calibri" panose="020F0502020204030204" pitchFamily="34" charset="0"/>
              <a:cs typeface="Calibri" panose="020F0502020204030204" pitchFamily="34" charset="0"/>
            </a:endParaRPr>
          </a:p>
        </p:txBody>
      </p:sp>
      <p:sp>
        <p:nvSpPr>
          <p:cNvPr id="11" name="Rectangle 10"/>
          <p:cNvSpPr>
            <a:spLocks noChangeArrowheads="1"/>
          </p:cNvSpPr>
          <p:nvPr/>
        </p:nvSpPr>
        <p:spPr bwMode="auto">
          <a:xfrm>
            <a:off x="-36512" y="692696"/>
            <a:ext cx="9144000" cy="914400"/>
          </a:xfrm>
          <a:prstGeom prst="rect">
            <a:avLst/>
          </a:prstGeom>
          <a:solidFill>
            <a:srgbClr val="EEEEEE"/>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r>
              <a:rPr lang="sv-SE" dirty="0">
                <a:solidFill>
                  <a:schemeClr val="bg2"/>
                </a:solidFill>
              </a:rPr>
              <a:t>Sammanfattning</a:t>
            </a:r>
            <a:endParaRPr lang="en-US" sz="1800" dirty="0">
              <a:solidFill>
                <a:schemeClr val="bg2"/>
              </a:solidFill>
            </a:endParaRPr>
          </a:p>
        </p:txBody>
      </p:sp>
      <p:sp>
        <p:nvSpPr>
          <p:cNvPr id="10" name="Rektangel 9"/>
          <p:cNvSpPr/>
          <p:nvPr/>
        </p:nvSpPr>
        <p:spPr>
          <a:xfrm>
            <a:off x="5292080" y="3129161"/>
            <a:ext cx="2797865" cy="2862322"/>
          </a:xfrm>
          <a:prstGeom prst="rect">
            <a:avLst/>
          </a:prstGeom>
        </p:spPr>
        <p:txBody>
          <a:bodyPr wrap="square">
            <a:spAutoFit/>
          </a:bodyPr>
          <a:lstStyle/>
          <a:p>
            <a:pPr marL="285750" indent="-285750">
              <a:buFont typeface="Arial" panose="020B0604020202020204" pitchFamily="34" charset="0"/>
              <a:buChar char="•"/>
            </a:pPr>
            <a:r>
              <a:rPr lang="sv-SE" b="0" dirty="0">
                <a:latin typeface="Calibri" panose="020F0502020204030204" pitchFamily="34" charset="0"/>
                <a:ea typeface="Calibri" panose="020F0502020204030204" pitchFamily="34" charset="0"/>
                <a:cs typeface="Calibri" panose="020F0502020204030204" pitchFamily="34" charset="0"/>
              </a:rPr>
              <a:t>Sömnighet</a:t>
            </a:r>
          </a:p>
          <a:p>
            <a:pPr marL="285750" indent="-285750">
              <a:buFont typeface="Arial" panose="020B0604020202020204" pitchFamily="34" charset="0"/>
              <a:buChar char="•"/>
            </a:pPr>
            <a:r>
              <a:rPr lang="sv-SE" b="0" dirty="0">
                <a:latin typeface="Calibri" panose="020F0502020204030204" pitchFamily="34" charset="0"/>
                <a:ea typeface="Calibri" panose="020F0502020204030204" pitchFamily="34" charset="0"/>
                <a:cs typeface="Calibri" panose="020F0502020204030204" pitchFamily="34" charset="0"/>
              </a:rPr>
              <a:t>Muntorrhet</a:t>
            </a:r>
          </a:p>
          <a:p>
            <a:pPr marL="285750" indent="-285750">
              <a:buFont typeface="Arial" panose="020B0604020202020204" pitchFamily="34" charset="0"/>
              <a:buChar char="•"/>
            </a:pPr>
            <a:r>
              <a:rPr lang="sv-SE" b="0" dirty="0">
                <a:latin typeface="Calibri" panose="020F0502020204030204" pitchFamily="34" charset="0"/>
                <a:ea typeface="Calibri" panose="020F0502020204030204" pitchFamily="34" charset="0"/>
                <a:cs typeface="Calibri" panose="020F0502020204030204" pitchFamily="34" charset="0"/>
              </a:rPr>
              <a:t>Trötthet</a:t>
            </a:r>
          </a:p>
          <a:p>
            <a:pPr marL="285750" indent="-285750">
              <a:buFont typeface="Arial" panose="020B0604020202020204" pitchFamily="34" charset="0"/>
              <a:buChar char="•"/>
            </a:pPr>
            <a:r>
              <a:rPr lang="sv-SE" b="0" dirty="0">
                <a:latin typeface="Calibri" panose="020F0502020204030204" pitchFamily="34" charset="0"/>
                <a:ea typeface="Calibri" panose="020F0502020204030204" pitchFamily="34" charset="0"/>
                <a:cs typeface="Calibri" panose="020F0502020204030204" pitchFamily="34" charset="0"/>
              </a:rPr>
              <a:t>Hallucination</a:t>
            </a:r>
          </a:p>
          <a:p>
            <a:pPr marL="285750" indent="-285750">
              <a:buFont typeface="Arial" panose="020B0604020202020204" pitchFamily="34" charset="0"/>
              <a:buChar char="•"/>
            </a:pPr>
            <a:r>
              <a:rPr lang="sv-SE" b="0" dirty="0">
                <a:latin typeface="Calibri" panose="020F0502020204030204" pitchFamily="34" charset="0"/>
                <a:ea typeface="Calibri" panose="020F0502020204030204" pitchFamily="34" charset="0"/>
                <a:cs typeface="Calibri" panose="020F0502020204030204" pitchFamily="34" charset="0"/>
              </a:rPr>
              <a:t>Illamående</a:t>
            </a:r>
          </a:p>
          <a:p>
            <a:pPr marL="285750" indent="-285750">
              <a:buFont typeface="Arial" panose="020B0604020202020204" pitchFamily="34" charset="0"/>
              <a:buChar char="•"/>
            </a:pPr>
            <a:r>
              <a:rPr lang="sv-SE" b="0" dirty="0">
                <a:latin typeface="Calibri" panose="020F0502020204030204" pitchFamily="34" charset="0"/>
                <a:ea typeface="Calibri" panose="020F0502020204030204" pitchFamily="34" charset="0"/>
                <a:cs typeface="Calibri" panose="020F0502020204030204" pitchFamily="34" charset="0"/>
              </a:rPr>
              <a:t>Sömnighet</a:t>
            </a:r>
          </a:p>
          <a:p>
            <a:pPr marL="285750" indent="-285750">
              <a:buFont typeface="Arial" panose="020B0604020202020204" pitchFamily="34" charset="0"/>
              <a:buChar char="•"/>
            </a:pPr>
            <a:r>
              <a:rPr lang="sv-SE" b="0" dirty="0">
                <a:latin typeface="Calibri" panose="020F0502020204030204" pitchFamily="34" charset="0"/>
                <a:ea typeface="Calibri" panose="020F0502020204030204" pitchFamily="34" charset="0"/>
                <a:cs typeface="Calibri" panose="020F0502020204030204" pitchFamily="34" charset="0"/>
              </a:rPr>
              <a:t>Kräkningar</a:t>
            </a:r>
          </a:p>
          <a:p>
            <a:endParaRPr lang="sv-SE" b="0" dirty="0"/>
          </a:p>
          <a:p>
            <a:endParaRPr lang="sv-SE" b="0" dirty="0"/>
          </a:p>
        </p:txBody>
      </p:sp>
    </p:spTree>
    <p:extLst>
      <p:ext uri="{BB962C8B-B14F-4D97-AF65-F5344CB8AC3E}">
        <p14:creationId xmlns:p14="http://schemas.microsoft.com/office/powerpoint/2010/main" val="22482199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AB2AB6C-093F-4480-B913-4EB86FD0252B}"/>
              </a:ext>
            </a:extLst>
          </p:cNvPr>
          <p:cNvSpPr>
            <a:spLocks noGrp="1"/>
          </p:cNvSpPr>
          <p:nvPr>
            <p:ph type="title"/>
          </p:nvPr>
        </p:nvSpPr>
        <p:spPr/>
        <p:txBody>
          <a:bodyPr>
            <a:normAutofit/>
          </a:bodyPr>
          <a:lstStyle/>
          <a:p>
            <a:pPr algn="ctr"/>
            <a:r>
              <a:rPr lang="sv-SE" sz="3600" dirty="0">
                <a:solidFill>
                  <a:schemeClr val="tx1"/>
                </a:solidFill>
                <a:latin typeface="Calibri" panose="020F0502020204030204" pitchFamily="34" charset="0"/>
                <a:cs typeface="Calibri" panose="020F0502020204030204" pitchFamily="34" charset="0"/>
              </a:rPr>
              <a:t>Risker med cannabismissbruk</a:t>
            </a:r>
          </a:p>
        </p:txBody>
      </p:sp>
      <p:sp>
        <p:nvSpPr>
          <p:cNvPr id="3" name="Platshållare för innehåll 2">
            <a:extLst>
              <a:ext uri="{FF2B5EF4-FFF2-40B4-BE49-F238E27FC236}">
                <a16:creationId xmlns:a16="http://schemas.microsoft.com/office/drawing/2014/main" id="{9FEE29FF-D9A9-4DF0-9AC1-7284ADD1FFFB}"/>
              </a:ext>
            </a:extLst>
          </p:cNvPr>
          <p:cNvSpPr>
            <a:spLocks noGrp="1"/>
          </p:cNvSpPr>
          <p:nvPr>
            <p:ph idx="1"/>
          </p:nvPr>
        </p:nvSpPr>
        <p:spPr>
          <a:xfrm>
            <a:off x="1403648" y="1556792"/>
            <a:ext cx="6563072" cy="4925144"/>
          </a:xfrm>
        </p:spPr>
        <p:txBody>
          <a:bodyPr>
            <a:normAutofit/>
          </a:bodyPr>
          <a:lstStyle/>
          <a:p>
            <a:r>
              <a:rPr lang="sv-SE" sz="2000" dirty="0">
                <a:solidFill>
                  <a:schemeClr val="tx1"/>
                </a:solidFill>
                <a:latin typeface="Calibri" panose="020F0502020204030204" pitchFamily="34" charset="0"/>
                <a:cs typeface="Calibri" panose="020F0502020204030204" pitchFamily="34" charset="0"/>
              </a:rPr>
              <a:t>Ökad risk för psykostillstånd</a:t>
            </a:r>
          </a:p>
          <a:p>
            <a:r>
              <a:rPr lang="sv-SE" sz="2000" dirty="0">
                <a:solidFill>
                  <a:schemeClr val="tx1"/>
                </a:solidFill>
                <a:latin typeface="Calibri" panose="020F0502020204030204" pitchFamily="34" charset="0"/>
                <a:cs typeface="Calibri" panose="020F0502020204030204" pitchFamily="34" charset="0"/>
              </a:rPr>
              <a:t>Ökad risk för att utveckla schizofreni om tidig debutålder (</a:t>
            </a:r>
            <a:r>
              <a:rPr lang="sv-SE" sz="2000" dirty="0" err="1">
                <a:solidFill>
                  <a:schemeClr val="tx1"/>
                </a:solidFill>
                <a:latin typeface="Calibri" panose="020F0502020204030204" pitchFamily="34" charset="0"/>
                <a:cs typeface="Calibri" panose="020F0502020204030204" pitchFamily="34" charset="0"/>
              </a:rPr>
              <a:t>ff.a</a:t>
            </a:r>
            <a:r>
              <a:rPr lang="sv-SE" sz="2000" dirty="0">
                <a:solidFill>
                  <a:schemeClr val="tx1"/>
                </a:solidFill>
                <a:latin typeface="Calibri" panose="020F0502020204030204" pitchFamily="34" charset="0"/>
                <a:cs typeface="Calibri" panose="020F0502020204030204" pitchFamily="34" charset="0"/>
              </a:rPr>
              <a:t>.&lt; 18  års ålder)</a:t>
            </a:r>
          </a:p>
          <a:p>
            <a:r>
              <a:rPr lang="sv-SE" sz="2000" dirty="0">
                <a:solidFill>
                  <a:schemeClr val="tx1"/>
                </a:solidFill>
                <a:latin typeface="Calibri" panose="020F0502020204030204" pitchFamily="34" charset="0"/>
                <a:cs typeface="Calibri" panose="020F0502020204030204" pitchFamily="34" charset="0"/>
              </a:rPr>
              <a:t>Sänkt kognitiv funktion, dvs sänkt IQ</a:t>
            </a:r>
          </a:p>
          <a:p>
            <a:r>
              <a:rPr lang="sv-SE" sz="2000" dirty="0">
                <a:solidFill>
                  <a:schemeClr val="tx1"/>
                </a:solidFill>
                <a:latin typeface="Calibri" panose="020F0502020204030204" pitchFamily="34" charset="0"/>
                <a:cs typeface="Calibri" panose="020F0502020204030204" pitchFamily="34" charset="0"/>
              </a:rPr>
              <a:t>Ökad risk för trafikolyckor </a:t>
            </a:r>
          </a:p>
          <a:p>
            <a:r>
              <a:rPr lang="sv-SE" sz="2000" dirty="0">
                <a:solidFill>
                  <a:schemeClr val="tx1"/>
                </a:solidFill>
                <a:latin typeface="Calibri" panose="020F0502020204030204" pitchFamily="34" charset="0"/>
                <a:cs typeface="Calibri" panose="020F0502020204030204" pitchFamily="34" charset="0"/>
              </a:rPr>
              <a:t>Kardiovaskulära problem</a:t>
            </a:r>
          </a:p>
          <a:p>
            <a:r>
              <a:rPr lang="sv-SE" sz="2000" dirty="0">
                <a:solidFill>
                  <a:schemeClr val="tx1"/>
                </a:solidFill>
                <a:latin typeface="Calibri" panose="020F0502020204030204" pitchFamily="34" charset="0"/>
                <a:cs typeface="Calibri" panose="020F0502020204030204" pitchFamily="34" charset="0"/>
              </a:rPr>
              <a:t>Andningsproblem</a:t>
            </a:r>
          </a:p>
          <a:p>
            <a:r>
              <a:rPr lang="sv-SE" sz="2000" dirty="0">
                <a:solidFill>
                  <a:schemeClr val="tx1"/>
                </a:solidFill>
                <a:latin typeface="Calibri" panose="020F0502020204030204" pitchFamily="34" charset="0"/>
                <a:cs typeface="Calibri" panose="020F0502020204030204" pitchFamily="34" charset="0"/>
              </a:rPr>
              <a:t>Låg födselvikt om mamman använder cannabis regelbundet</a:t>
            </a:r>
          </a:p>
          <a:p>
            <a:r>
              <a:rPr lang="sv-SE" sz="2000" dirty="0">
                <a:solidFill>
                  <a:schemeClr val="tx1"/>
                </a:solidFill>
                <a:latin typeface="Calibri" panose="020F0502020204030204" pitchFamily="34" charset="0"/>
                <a:cs typeface="Calibri" panose="020F0502020204030204" pitchFamily="34" charset="0"/>
              </a:rPr>
              <a:t>Beroendeutveckling</a:t>
            </a:r>
          </a:p>
        </p:txBody>
      </p:sp>
    </p:spTree>
    <p:extLst>
      <p:ext uri="{BB962C8B-B14F-4D97-AF65-F5344CB8AC3E}">
        <p14:creationId xmlns:p14="http://schemas.microsoft.com/office/powerpoint/2010/main" val="6276535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BE4671A7-6E4C-4732-A49B-3D20CA0EB903}"/>
              </a:ext>
            </a:extLst>
          </p:cNvPr>
          <p:cNvSpPr>
            <a:spLocks noGrp="1"/>
          </p:cNvSpPr>
          <p:nvPr>
            <p:ph idx="1"/>
          </p:nvPr>
        </p:nvSpPr>
        <p:spPr>
          <a:xfrm>
            <a:off x="628650" y="1772816"/>
            <a:ext cx="8229600" cy="4392488"/>
          </a:xfrm>
        </p:spPr>
        <p:txBody>
          <a:bodyPr>
            <a:normAutofit fontScale="92500" lnSpcReduction="10000"/>
          </a:bodyPr>
          <a:lstStyle/>
          <a:p>
            <a:r>
              <a:rPr lang="sv-SE" sz="2000" dirty="0">
                <a:solidFill>
                  <a:schemeClr val="tx1"/>
                </a:solidFill>
                <a:latin typeface="Calibri" panose="020F0502020204030204" pitchFamily="34" charset="0"/>
                <a:cs typeface="Calibri" panose="020F0502020204030204" pitchFamily="34" charset="0"/>
              </a:rPr>
              <a:t>Suicid 		OR = 2,56 (1,25-5,27) Borges 2016</a:t>
            </a:r>
          </a:p>
          <a:p>
            <a:r>
              <a:rPr lang="sv-SE" sz="2000" dirty="0">
                <a:solidFill>
                  <a:schemeClr val="tx1"/>
                </a:solidFill>
                <a:latin typeface="Calibri" panose="020F0502020204030204" pitchFamily="34" charset="0"/>
                <a:cs typeface="Calibri" panose="020F0502020204030204" pitchFamily="34" charset="0"/>
              </a:rPr>
              <a:t>Depression		OR = 1,29 (1,10-1,51) </a:t>
            </a:r>
            <a:r>
              <a:rPr lang="sv-SE" sz="2000" dirty="0" err="1">
                <a:solidFill>
                  <a:schemeClr val="tx1"/>
                </a:solidFill>
                <a:latin typeface="Calibri" panose="020F0502020204030204" pitchFamily="34" charset="0"/>
                <a:cs typeface="Calibri" panose="020F0502020204030204" pitchFamily="34" charset="0"/>
              </a:rPr>
              <a:t>Esmaeelzadeh</a:t>
            </a:r>
            <a:r>
              <a:rPr lang="sv-SE" sz="2000" dirty="0">
                <a:solidFill>
                  <a:schemeClr val="tx1"/>
                </a:solidFill>
                <a:latin typeface="Calibri" panose="020F0502020204030204" pitchFamily="34" charset="0"/>
                <a:cs typeface="Calibri" panose="020F0502020204030204" pitchFamily="34" charset="0"/>
              </a:rPr>
              <a:t> 2018</a:t>
            </a:r>
          </a:p>
          <a:p>
            <a:r>
              <a:rPr lang="sv-SE" sz="2000" dirty="0">
                <a:solidFill>
                  <a:schemeClr val="tx1"/>
                </a:solidFill>
                <a:latin typeface="Calibri" panose="020F0502020204030204" pitchFamily="34" charset="0"/>
                <a:cs typeface="Calibri" panose="020F0502020204030204" pitchFamily="34" charset="0"/>
              </a:rPr>
              <a:t>Suicid-försök		OR = 3,46 (1,53-7,84) Gobbi 2019</a:t>
            </a:r>
          </a:p>
          <a:p>
            <a:r>
              <a:rPr lang="sv-SE" sz="2000" dirty="0">
                <a:solidFill>
                  <a:schemeClr val="tx1"/>
                </a:solidFill>
                <a:latin typeface="Calibri" panose="020F0502020204030204" pitchFamily="34" charset="0"/>
                <a:cs typeface="Calibri" panose="020F0502020204030204" pitchFamily="34" charset="0"/>
              </a:rPr>
              <a:t>Start av mani		OR = 2,97 (1,80-4,90) </a:t>
            </a:r>
            <a:r>
              <a:rPr lang="sv-SE" sz="2000" dirty="0" err="1">
                <a:solidFill>
                  <a:schemeClr val="tx1"/>
                </a:solidFill>
                <a:latin typeface="Calibri" panose="020F0502020204030204" pitchFamily="34" charset="0"/>
                <a:cs typeface="Calibri" panose="020F0502020204030204" pitchFamily="34" charset="0"/>
              </a:rPr>
              <a:t>Gibbs</a:t>
            </a:r>
            <a:r>
              <a:rPr lang="sv-SE" sz="2000" dirty="0">
                <a:solidFill>
                  <a:schemeClr val="tx1"/>
                </a:solidFill>
                <a:latin typeface="Calibri" panose="020F0502020204030204" pitchFamily="34" charset="0"/>
                <a:cs typeface="Calibri" panose="020F0502020204030204" pitchFamily="34" charset="0"/>
              </a:rPr>
              <a:t> 2015</a:t>
            </a:r>
          </a:p>
          <a:p>
            <a:r>
              <a:rPr lang="sv-SE" sz="2000" dirty="0" err="1">
                <a:solidFill>
                  <a:schemeClr val="tx1"/>
                </a:solidFill>
                <a:latin typeface="Calibri" panose="020F0502020204030204" pitchFamily="34" charset="0"/>
                <a:cs typeface="Calibri" panose="020F0502020204030204" pitchFamily="34" charset="0"/>
              </a:rPr>
              <a:t>Anxiety</a:t>
            </a:r>
            <a:r>
              <a:rPr lang="sv-SE" sz="2000" dirty="0">
                <a:solidFill>
                  <a:schemeClr val="tx1"/>
                </a:solidFill>
                <a:latin typeface="Calibri" panose="020F0502020204030204" pitchFamily="34" charset="0"/>
                <a:cs typeface="Calibri" panose="020F0502020204030204" pitchFamily="34" charset="0"/>
              </a:rPr>
              <a:t>		OR = 1,24 (1,06-1,45) </a:t>
            </a:r>
            <a:r>
              <a:rPr lang="sv-SE" sz="2000" dirty="0" err="1">
                <a:solidFill>
                  <a:schemeClr val="tx1"/>
                </a:solidFill>
                <a:latin typeface="Calibri" panose="020F0502020204030204" pitchFamily="34" charset="0"/>
                <a:cs typeface="Calibri" panose="020F0502020204030204" pitchFamily="34" charset="0"/>
              </a:rPr>
              <a:t>Kedzior</a:t>
            </a:r>
            <a:r>
              <a:rPr lang="sv-SE" sz="2000" dirty="0">
                <a:solidFill>
                  <a:schemeClr val="tx1"/>
                </a:solidFill>
                <a:latin typeface="Calibri" panose="020F0502020204030204" pitchFamily="34" charset="0"/>
                <a:cs typeface="Calibri" panose="020F0502020204030204" pitchFamily="34" charset="0"/>
              </a:rPr>
              <a:t> 2014</a:t>
            </a:r>
          </a:p>
          <a:p>
            <a:r>
              <a:rPr lang="sv-SE" sz="2000" dirty="0" err="1">
                <a:solidFill>
                  <a:schemeClr val="tx1"/>
                </a:solidFill>
                <a:latin typeface="Calibri" panose="020F0502020204030204" pitchFamily="34" charset="0"/>
                <a:cs typeface="Calibri" panose="020F0502020204030204" pitchFamily="34" charset="0"/>
              </a:rPr>
              <a:t>Anxiety</a:t>
            </a:r>
            <a:r>
              <a:rPr lang="sv-SE" sz="2000" dirty="0">
                <a:solidFill>
                  <a:schemeClr val="tx1"/>
                </a:solidFill>
                <a:latin typeface="Calibri" panose="020F0502020204030204" pitchFamily="34" charset="0"/>
                <a:cs typeface="Calibri" panose="020F0502020204030204" pitchFamily="34" charset="0"/>
              </a:rPr>
              <a:t> &amp; Depression	OR = 1,68 (1,17-2,40) </a:t>
            </a:r>
            <a:r>
              <a:rPr lang="sv-SE" sz="2000" dirty="0" err="1">
                <a:solidFill>
                  <a:schemeClr val="tx1"/>
                </a:solidFill>
                <a:latin typeface="Calibri" panose="020F0502020204030204" pitchFamily="34" charset="0"/>
                <a:cs typeface="Calibri" panose="020F0502020204030204" pitchFamily="34" charset="0"/>
              </a:rPr>
              <a:t>Kedzior</a:t>
            </a:r>
            <a:r>
              <a:rPr lang="sv-SE" sz="2000" dirty="0">
                <a:solidFill>
                  <a:schemeClr val="tx1"/>
                </a:solidFill>
                <a:latin typeface="Calibri" panose="020F0502020204030204" pitchFamily="34" charset="0"/>
                <a:cs typeface="Calibri" panose="020F0502020204030204" pitchFamily="34" charset="0"/>
              </a:rPr>
              <a:t> 2014</a:t>
            </a:r>
          </a:p>
          <a:p>
            <a:r>
              <a:rPr lang="sv-SE" sz="2000" dirty="0">
                <a:solidFill>
                  <a:schemeClr val="tx1"/>
                </a:solidFill>
                <a:latin typeface="Calibri" panose="020F0502020204030204" pitchFamily="34" charset="0"/>
                <a:cs typeface="Calibri" panose="020F0502020204030204" pitchFamily="34" charset="0"/>
              </a:rPr>
              <a:t>IQ (sänkning)		OR = -0,40 (-0,59- -0,20) </a:t>
            </a:r>
            <a:r>
              <a:rPr lang="sv-SE" sz="2000" dirty="0" err="1">
                <a:solidFill>
                  <a:schemeClr val="tx1"/>
                </a:solidFill>
                <a:latin typeface="Calibri" panose="020F0502020204030204" pitchFamily="34" charset="0"/>
                <a:cs typeface="Calibri" panose="020F0502020204030204" pitchFamily="34" charset="0"/>
              </a:rPr>
              <a:t>Bogaty</a:t>
            </a:r>
            <a:r>
              <a:rPr lang="sv-SE" sz="2000" dirty="0">
                <a:solidFill>
                  <a:schemeClr val="tx1"/>
                </a:solidFill>
                <a:latin typeface="Calibri" panose="020F0502020204030204" pitchFamily="34" charset="0"/>
                <a:cs typeface="Calibri" panose="020F0502020204030204" pitchFamily="34" charset="0"/>
              </a:rPr>
              <a:t> 2018</a:t>
            </a:r>
          </a:p>
          <a:p>
            <a:r>
              <a:rPr lang="sv-SE" sz="2000" dirty="0" err="1">
                <a:solidFill>
                  <a:schemeClr val="tx1"/>
                </a:solidFill>
                <a:latin typeface="Calibri" panose="020F0502020204030204" pitchFamily="34" charset="0"/>
                <a:cs typeface="Calibri" panose="020F0502020204030204" pitchFamily="34" charset="0"/>
              </a:rPr>
              <a:t>Neurokognitiv</a:t>
            </a:r>
            <a:r>
              <a:rPr lang="sv-SE" sz="2000" dirty="0">
                <a:solidFill>
                  <a:schemeClr val="tx1"/>
                </a:solidFill>
                <a:latin typeface="Calibri" panose="020F0502020204030204" pitchFamily="34" charset="0"/>
                <a:cs typeface="Calibri" panose="020F0502020204030204" pitchFamily="34" charset="0"/>
              </a:rPr>
              <a:t> störning	OR = 0,31 (0,25-0,36) </a:t>
            </a:r>
            <a:r>
              <a:rPr lang="sv-SE" sz="2000" dirty="0" err="1">
                <a:solidFill>
                  <a:schemeClr val="tx1"/>
                </a:solidFill>
                <a:latin typeface="Calibri" panose="020F0502020204030204" pitchFamily="34" charset="0"/>
                <a:cs typeface="Calibri" panose="020F0502020204030204" pitchFamily="34" charset="0"/>
              </a:rPr>
              <a:t>Ganzer</a:t>
            </a:r>
            <a:r>
              <a:rPr lang="sv-SE" sz="2000" dirty="0">
                <a:solidFill>
                  <a:schemeClr val="tx1"/>
                </a:solidFill>
                <a:latin typeface="Calibri" panose="020F0502020204030204" pitchFamily="34" charset="0"/>
                <a:cs typeface="Calibri" panose="020F0502020204030204" pitchFamily="34" charset="0"/>
              </a:rPr>
              <a:t> 2016</a:t>
            </a:r>
          </a:p>
          <a:p>
            <a:r>
              <a:rPr lang="sv-SE" sz="2000" dirty="0">
                <a:solidFill>
                  <a:schemeClr val="tx1"/>
                </a:solidFill>
                <a:latin typeface="Calibri" panose="020F0502020204030204" pitchFamily="34" charset="0"/>
                <a:cs typeface="Calibri" panose="020F0502020204030204" pitchFamily="34" charset="0"/>
              </a:rPr>
              <a:t>Inlärningsfunktion	OR = -0,21 (-0,39- -0,04) Grant 2003</a:t>
            </a:r>
          </a:p>
          <a:p>
            <a:r>
              <a:rPr lang="sv-SE" sz="2000" dirty="0">
                <a:solidFill>
                  <a:schemeClr val="tx1"/>
                </a:solidFill>
                <a:latin typeface="Calibri" panose="020F0502020204030204" pitchFamily="34" charset="0"/>
                <a:cs typeface="Calibri" panose="020F0502020204030204" pitchFamily="34" charset="0"/>
              </a:rPr>
              <a:t>Kriminalitet		OR = 1,51 (1,31-1,74) Bennet 2008</a:t>
            </a:r>
          </a:p>
          <a:p>
            <a:r>
              <a:rPr lang="sv-SE" sz="2000" dirty="0">
                <a:solidFill>
                  <a:schemeClr val="tx1"/>
                </a:solidFill>
                <a:latin typeface="Calibri" panose="020F0502020204030204" pitchFamily="34" charset="0"/>
                <a:cs typeface="Calibri" panose="020F0502020204030204" pitchFamily="34" charset="0"/>
              </a:rPr>
              <a:t>Våldsbrott		OR = 3,02 (2,01-4,54) </a:t>
            </a:r>
            <a:r>
              <a:rPr lang="sv-SE" sz="2000" dirty="0" err="1">
                <a:solidFill>
                  <a:schemeClr val="tx1"/>
                </a:solidFill>
                <a:latin typeface="Calibri" panose="020F0502020204030204" pitchFamily="34" charset="0"/>
                <a:cs typeface="Calibri" panose="020F0502020204030204" pitchFamily="34" charset="0"/>
              </a:rPr>
              <a:t>Dellazizzo</a:t>
            </a:r>
            <a:r>
              <a:rPr lang="sv-SE" sz="2000" dirty="0">
                <a:solidFill>
                  <a:schemeClr val="tx1"/>
                </a:solidFill>
                <a:latin typeface="Calibri" panose="020F0502020204030204" pitchFamily="34" charset="0"/>
                <a:cs typeface="Calibri" panose="020F0502020204030204" pitchFamily="34" charset="0"/>
              </a:rPr>
              <a:t> 2019</a:t>
            </a:r>
          </a:p>
          <a:p>
            <a:r>
              <a:rPr lang="sv-SE" sz="2000" dirty="0">
                <a:solidFill>
                  <a:schemeClr val="tx1"/>
                </a:solidFill>
                <a:latin typeface="Calibri" panose="020F0502020204030204" pitchFamily="34" charset="0"/>
                <a:cs typeface="Calibri" panose="020F0502020204030204" pitchFamily="34" charset="0"/>
              </a:rPr>
              <a:t>Fysiskt våld mot partner   OR = 1,54 (1,22-1,93) Johnson 2017</a:t>
            </a:r>
          </a:p>
          <a:p>
            <a:r>
              <a:rPr lang="sv-SE" sz="2000" dirty="0">
                <a:solidFill>
                  <a:schemeClr val="tx1"/>
                </a:solidFill>
                <a:latin typeface="Calibri" panose="020F0502020204030204" pitchFamily="34" charset="0"/>
                <a:cs typeface="Calibri" panose="020F0502020204030204" pitchFamily="34" charset="0"/>
              </a:rPr>
              <a:t>Krock med motorfordon 	OR = 2,66 (2,07-3,41) Li 2002</a:t>
            </a:r>
          </a:p>
          <a:p>
            <a:endParaRPr lang="sv-SE" sz="2000" dirty="0">
              <a:solidFill>
                <a:schemeClr val="tx1"/>
              </a:solidFill>
              <a:latin typeface="Calibri" panose="020F0502020204030204" pitchFamily="34" charset="0"/>
              <a:cs typeface="Calibri" panose="020F0502020204030204" pitchFamily="34" charset="0"/>
            </a:endParaRPr>
          </a:p>
        </p:txBody>
      </p:sp>
      <p:sp>
        <p:nvSpPr>
          <p:cNvPr id="5" name="Rubrik 4">
            <a:extLst>
              <a:ext uri="{FF2B5EF4-FFF2-40B4-BE49-F238E27FC236}">
                <a16:creationId xmlns:a16="http://schemas.microsoft.com/office/drawing/2014/main" id="{8608ABDE-E9D7-2423-0FB8-E4CCF9259458}"/>
              </a:ext>
            </a:extLst>
          </p:cNvPr>
          <p:cNvSpPr>
            <a:spLocks noGrp="1"/>
          </p:cNvSpPr>
          <p:nvPr>
            <p:ph type="title"/>
          </p:nvPr>
        </p:nvSpPr>
        <p:spPr/>
        <p:txBody>
          <a:bodyPr>
            <a:normAutofit/>
          </a:bodyPr>
          <a:lstStyle/>
          <a:p>
            <a:r>
              <a:rPr lang="sv-SE" sz="3200" dirty="0">
                <a:latin typeface="Calibri" panose="020F0502020204030204" pitchFamily="34" charset="0"/>
                <a:cs typeface="Calibri" panose="020F0502020204030204" pitchFamily="34" charset="0"/>
              </a:rPr>
              <a:t>Riskindex från ett antal olika studier</a:t>
            </a:r>
            <a:endParaRPr lang="sv-SE" sz="3200" dirty="0"/>
          </a:p>
        </p:txBody>
      </p:sp>
    </p:spTree>
    <p:extLst>
      <p:ext uri="{BB962C8B-B14F-4D97-AF65-F5344CB8AC3E}">
        <p14:creationId xmlns:p14="http://schemas.microsoft.com/office/powerpoint/2010/main" val="34880877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59CE4A-DE4E-4072-AB83-F049D45B5BC8}"/>
              </a:ext>
            </a:extLst>
          </p:cNvPr>
          <p:cNvSpPr>
            <a:spLocks noGrp="1"/>
          </p:cNvSpPr>
          <p:nvPr>
            <p:ph type="title"/>
          </p:nvPr>
        </p:nvSpPr>
        <p:spPr>
          <a:xfrm>
            <a:off x="628650" y="476672"/>
            <a:ext cx="7886700" cy="650678"/>
          </a:xfrm>
        </p:spPr>
        <p:txBody>
          <a:bodyPr>
            <a:normAutofit/>
          </a:bodyPr>
          <a:lstStyle/>
          <a:p>
            <a:pPr algn="ctr"/>
            <a:r>
              <a:rPr lang="sv-SE" sz="3200" dirty="0">
                <a:latin typeface="Calibri" panose="020F0502020204030204" pitchFamily="34" charset="0"/>
                <a:cs typeface="Calibri" panose="020F0502020204030204" pitchFamily="34" charset="0"/>
              </a:rPr>
              <a:t>Riskindex från ett antal olika studier</a:t>
            </a:r>
          </a:p>
        </p:txBody>
      </p:sp>
      <p:sp>
        <p:nvSpPr>
          <p:cNvPr id="3" name="Platshållare för innehåll 2">
            <a:extLst>
              <a:ext uri="{FF2B5EF4-FFF2-40B4-BE49-F238E27FC236}">
                <a16:creationId xmlns:a16="http://schemas.microsoft.com/office/drawing/2014/main" id="{4E38594F-7827-4182-B98A-90897F70C0F7}"/>
              </a:ext>
            </a:extLst>
          </p:cNvPr>
          <p:cNvSpPr>
            <a:spLocks noGrp="1"/>
          </p:cNvSpPr>
          <p:nvPr>
            <p:ph idx="1"/>
          </p:nvPr>
        </p:nvSpPr>
        <p:spPr>
          <a:xfrm>
            <a:off x="228600" y="1484784"/>
            <a:ext cx="8686800" cy="4121944"/>
          </a:xfrm>
        </p:spPr>
        <p:txBody>
          <a:bodyPr/>
          <a:lstStyle/>
          <a:p>
            <a:r>
              <a:rPr lang="sv-SE" sz="2000" dirty="0">
                <a:solidFill>
                  <a:schemeClr val="tx1"/>
                </a:solidFill>
                <a:latin typeface="Calibri" panose="020F0502020204030204" pitchFamily="34" charset="0"/>
                <a:cs typeface="Calibri" panose="020F0502020204030204" pitchFamily="34" charset="0"/>
              </a:rPr>
              <a:t>Testikelcancer (</a:t>
            </a:r>
            <a:r>
              <a:rPr lang="sv-SE" sz="2000" dirty="0" err="1">
                <a:solidFill>
                  <a:schemeClr val="tx1"/>
                </a:solidFill>
                <a:latin typeface="Calibri" panose="020F0502020204030204" pitchFamily="34" charset="0"/>
                <a:cs typeface="Calibri" panose="020F0502020204030204" pitchFamily="34" charset="0"/>
              </a:rPr>
              <a:t>Germ</a:t>
            </a:r>
            <a:r>
              <a:rPr lang="sv-SE" sz="2000" dirty="0">
                <a:solidFill>
                  <a:schemeClr val="tx1"/>
                </a:solidFill>
                <a:latin typeface="Calibri" panose="020F0502020204030204" pitchFamily="34" charset="0"/>
                <a:cs typeface="Calibri" panose="020F0502020204030204" pitchFamily="34" charset="0"/>
              </a:rPr>
              <a:t> Cell)	OR = 1,36 (1,03-1,81) (10 år användning)</a:t>
            </a:r>
          </a:p>
          <a:p>
            <a:r>
              <a:rPr lang="sv-SE" sz="2000" dirty="0">
                <a:solidFill>
                  <a:schemeClr val="tx1"/>
                </a:solidFill>
                <a:latin typeface="Calibri" panose="020F0502020204030204" pitchFamily="34" charset="0"/>
                <a:cs typeface="Calibri" panose="020F0502020204030204" pitchFamily="34" charset="0"/>
              </a:rPr>
              <a:t>Testikelcancer (</a:t>
            </a:r>
            <a:r>
              <a:rPr lang="sv-SE" sz="2000" dirty="0" err="1">
                <a:solidFill>
                  <a:schemeClr val="tx1"/>
                </a:solidFill>
                <a:latin typeface="Calibri" panose="020F0502020204030204" pitchFamily="34" charset="0"/>
                <a:cs typeface="Calibri" panose="020F0502020204030204" pitchFamily="34" charset="0"/>
              </a:rPr>
              <a:t>Germ</a:t>
            </a:r>
            <a:r>
              <a:rPr lang="sv-SE" sz="2000" dirty="0">
                <a:solidFill>
                  <a:schemeClr val="tx1"/>
                </a:solidFill>
                <a:latin typeface="Calibri" panose="020F0502020204030204" pitchFamily="34" charset="0"/>
                <a:cs typeface="Calibri" panose="020F0502020204030204" pitchFamily="34" charset="0"/>
              </a:rPr>
              <a:t> Cell)	OR = 1,36 (1,03-1,81) (någon gång användning)</a:t>
            </a:r>
          </a:p>
          <a:p>
            <a:r>
              <a:rPr lang="sv-SE" sz="2000" dirty="0">
                <a:solidFill>
                  <a:schemeClr val="tx1"/>
                </a:solidFill>
                <a:latin typeface="Calibri" panose="020F0502020204030204" pitchFamily="34" charset="0"/>
                <a:cs typeface="Calibri" panose="020F0502020204030204" pitchFamily="34" charset="0"/>
              </a:rPr>
              <a:t>Testikelcancer (</a:t>
            </a:r>
            <a:r>
              <a:rPr lang="sv-SE" sz="2000" dirty="0" err="1">
                <a:solidFill>
                  <a:schemeClr val="tx1"/>
                </a:solidFill>
                <a:latin typeface="Calibri" panose="020F0502020204030204" pitchFamily="34" charset="0"/>
                <a:cs typeface="Calibri" panose="020F0502020204030204" pitchFamily="34" charset="0"/>
              </a:rPr>
              <a:t>Nonseminom</a:t>
            </a:r>
            <a:r>
              <a:rPr lang="sv-SE" sz="2000" dirty="0">
                <a:solidFill>
                  <a:schemeClr val="tx1"/>
                </a:solidFill>
                <a:latin typeface="Calibri" panose="020F0502020204030204" pitchFamily="34" charset="0"/>
                <a:cs typeface="Calibri" panose="020F0502020204030204" pitchFamily="34" charset="0"/>
              </a:rPr>
              <a:t>)	OR = 1,85 (1,10-3,11) (10 år anv.) </a:t>
            </a:r>
            <a:r>
              <a:rPr lang="sv-SE" sz="2000" dirty="0" err="1">
                <a:solidFill>
                  <a:schemeClr val="tx1"/>
                </a:solidFill>
                <a:latin typeface="Calibri" panose="020F0502020204030204" pitchFamily="34" charset="0"/>
                <a:cs typeface="Calibri" panose="020F0502020204030204" pitchFamily="34" charset="0"/>
              </a:rPr>
              <a:t>Ghasemiesfe</a:t>
            </a:r>
            <a:r>
              <a:rPr lang="sv-SE" sz="2000" dirty="0">
                <a:solidFill>
                  <a:schemeClr val="tx1"/>
                </a:solidFill>
                <a:latin typeface="Calibri" panose="020F0502020204030204" pitchFamily="34" charset="0"/>
                <a:cs typeface="Calibri" panose="020F0502020204030204" pitchFamily="34" charset="0"/>
              </a:rPr>
              <a:t> 2018</a:t>
            </a:r>
          </a:p>
          <a:p>
            <a:r>
              <a:rPr lang="sv-SE" sz="2000" dirty="0">
                <a:solidFill>
                  <a:schemeClr val="tx1"/>
                </a:solidFill>
                <a:latin typeface="Calibri" panose="020F0502020204030204" pitchFamily="34" charset="0"/>
                <a:cs typeface="Calibri" panose="020F0502020204030204" pitchFamily="34" charset="0"/>
              </a:rPr>
              <a:t>Risk för låg födelsevikt		OR 1,43 (1,27-1,62)</a:t>
            </a:r>
          </a:p>
          <a:p>
            <a:r>
              <a:rPr lang="sv-SE" sz="2000" dirty="0">
                <a:solidFill>
                  <a:schemeClr val="tx1"/>
                </a:solidFill>
                <a:latin typeface="Calibri" panose="020F0502020204030204" pitchFamily="34" charset="0"/>
                <a:cs typeface="Calibri" panose="020F0502020204030204" pitchFamily="34" charset="0"/>
              </a:rPr>
              <a:t>Risk för </a:t>
            </a:r>
            <a:r>
              <a:rPr lang="sv-SE" sz="2000" dirty="0" err="1">
                <a:solidFill>
                  <a:schemeClr val="tx1"/>
                </a:solidFill>
                <a:latin typeface="Calibri" panose="020F0502020204030204" pitchFamily="34" charset="0"/>
                <a:cs typeface="Calibri" panose="020F0502020204030204" pitchFamily="34" charset="0"/>
              </a:rPr>
              <a:t>förtida</a:t>
            </a:r>
            <a:r>
              <a:rPr lang="sv-SE" sz="2000" dirty="0">
                <a:solidFill>
                  <a:schemeClr val="tx1"/>
                </a:solidFill>
                <a:latin typeface="Calibri" panose="020F0502020204030204" pitchFamily="34" charset="0"/>
                <a:cs typeface="Calibri" panose="020F0502020204030204" pitchFamily="34" charset="0"/>
              </a:rPr>
              <a:t> förlossning 	OR 1,32 (1,14-1,54)</a:t>
            </a:r>
          </a:p>
          <a:p>
            <a:r>
              <a:rPr lang="sv-SE" sz="2000" dirty="0">
                <a:solidFill>
                  <a:schemeClr val="tx1"/>
                </a:solidFill>
                <a:latin typeface="Calibri" panose="020F0502020204030204" pitchFamily="34" charset="0"/>
                <a:cs typeface="Calibri" panose="020F0502020204030204" pitchFamily="34" charset="0"/>
              </a:rPr>
              <a:t>Risk för placenta lossning	OR 1,60 (1,29-2,02)</a:t>
            </a:r>
          </a:p>
          <a:p>
            <a:r>
              <a:rPr lang="sv-SE" sz="2000" dirty="0">
                <a:solidFill>
                  <a:schemeClr val="tx1"/>
                </a:solidFill>
                <a:latin typeface="Calibri" panose="020F0502020204030204" pitchFamily="34" charset="0"/>
                <a:cs typeface="Calibri" panose="020F0502020204030204" pitchFamily="34" charset="0"/>
              </a:rPr>
              <a:t>Anemi vid graviditet		OR 1,36 (1,10-1,69)</a:t>
            </a:r>
          </a:p>
          <a:p>
            <a:r>
              <a:rPr lang="sv-SE" sz="2000" dirty="0">
                <a:solidFill>
                  <a:schemeClr val="tx1"/>
                </a:solidFill>
                <a:latin typeface="Calibri" panose="020F0502020204030204" pitchFamily="34" charset="0"/>
                <a:cs typeface="Calibri" panose="020F0502020204030204" pitchFamily="34" charset="0"/>
              </a:rPr>
              <a:t>IVA-vård vid graviditet		OR 2,02 (1,27-3,21)Gunn 2016</a:t>
            </a:r>
          </a:p>
          <a:p>
            <a:r>
              <a:rPr lang="sv-SE" sz="2000" dirty="0">
                <a:solidFill>
                  <a:schemeClr val="tx1"/>
                </a:solidFill>
                <a:latin typeface="Calibri" panose="020F0502020204030204" pitchFamily="34" charset="0"/>
                <a:cs typeface="Calibri" panose="020F0502020204030204" pitchFamily="34" charset="0"/>
              </a:rPr>
              <a:t>Psykos				OR 5,79 (2,86-11,76) </a:t>
            </a:r>
            <a:r>
              <a:rPr lang="sv-SE" sz="2000" dirty="0" err="1">
                <a:solidFill>
                  <a:schemeClr val="tx1"/>
                </a:solidFill>
                <a:latin typeface="Calibri" panose="020F0502020204030204" pitchFamily="34" charset="0"/>
                <a:cs typeface="Calibri" panose="020F0502020204030204" pitchFamily="34" charset="0"/>
              </a:rPr>
              <a:t>Foglia</a:t>
            </a:r>
            <a:r>
              <a:rPr lang="sv-SE" sz="2000" dirty="0">
                <a:solidFill>
                  <a:schemeClr val="tx1"/>
                </a:solidFill>
                <a:latin typeface="Calibri" panose="020F0502020204030204" pitchFamily="34" charset="0"/>
                <a:cs typeface="Calibri" panose="020F0502020204030204" pitchFamily="34" charset="0"/>
              </a:rPr>
              <a:t> 2017</a:t>
            </a:r>
          </a:p>
          <a:p>
            <a:r>
              <a:rPr lang="sv-SE" sz="2000" dirty="0">
                <a:solidFill>
                  <a:schemeClr val="tx1"/>
                </a:solidFill>
                <a:latin typeface="Calibri" panose="020F0502020204030204" pitchFamily="34" charset="0"/>
                <a:cs typeface="Calibri" panose="020F0502020204030204" pitchFamily="34" charset="0"/>
              </a:rPr>
              <a:t>Debut av Schizofreni		OR 5,07 (3,62-7,09) </a:t>
            </a:r>
            <a:r>
              <a:rPr lang="sv-SE" sz="2000" dirty="0" err="1">
                <a:solidFill>
                  <a:schemeClr val="tx1"/>
                </a:solidFill>
                <a:latin typeface="Calibri" panose="020F0502020204030204" pitchFamily="34" charset="0"/>
                <a:cs typeface="Calibri" panose="020F0502020204030204" pitchFamily="34" charset="0"/>
              </a:rPr>
              <a:t>Marcomi</a:t>
            </a:r>
            <a:r>
              <a:rPr lang="sv-SE" sz="2000" dirty="0">
                <a:solidFill>
                  <a:schemeClr val="tx1"/>
                </a:solidFill>
                <a:latin typeface="Calibri" panose="020F0502020204030204" pitchFamily="34" charset="0"/>
                <a:cs typeface="Calibri" panose="020F0502020204030204" pitchFamily="34" charset="0"/>
              </a:rPr>
              <a:t> 2016</a:t>
            </a:r>
          </a:p>
          <a:p>
            <a:endParaRPr lang="sv-SE" sz="2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666677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A250B3-6F0D-45AC-82AF-A1416460651C}"/>
              </a:ext>
            </a:extLst>
          </p:cNvPr>
          <p:cNvSpPr>
            <a:spLocks noGrp="1"/>
          </p:cNvSpPr>
          <p:nvPr>
            <p:ph type="title"/>
          </p:nvPr>
        </p:nvSpPr>
        <p:spPr/>
        <p:txBody>
          <a:bodyPr>
            <a:normAutofit/>
          </a:bodyPr>
          <a:lstStyle/>
          <a:p>
            <a:r>
              <a:rPr lang="sv-SE" sz="3200" dirty="0">
                <a:latin typeface="Calibri" panose="020F0502020204030204" pitchFamily="34" charset="0"/>
                <a:cs typeface="Calibri" panose="020F0502020204030204" pitchFamily="34" charset="0"/>
              </a:rPr>
              <a:t>Påverkan på hjärta/kärl och lungor av cannabis användning regelbundet</a:t>
            </a:r>
          </a:p>
        </p:txBody>
      </p:sp>
      <p:sp>
        <p:nvSpPr>
          <p:cNvPr id="3" name="Platshållare för innehåll 2">
            <a:extLst>
              <a:ext uri="{FF2B5EF4-FFF2-40B4-BE49-F238E27FC236}">
                <a16:creationId xmlns:a16="http://schemas.microsoft.com/office/drawing/2014/main" id="{3BA14679-3DCD-42C6-9954-7B5D6ACDDA35}"/>
              </a:ext>
            </a:extLst>
          </p:cNvPr>
          <p:cNvSpPr>
            <a:spLocks noGrp="1"/>
          </p:cNvSpPr>
          <p:nvPr>
            <p:ph idx="1"/>
          </p:nvPr>
        </p:nvSpPr>
        <p:spPr>
          <a:xfrm>
            <a:off x="683568" y="1772816"/>
            <a:ext cx="8229600" cy="4536504"/>
          </a:xfrm>
        </p:spPr>
        <p:txBody>
          <a:bodyPr>
            <a:normAutofit/>
          </a:bodyPr>
          <a:lstStyle/>
          <a:p>
            <a:r>
              <a:rPr lang="sv-SE" sz="2000" dirty="0">
                <a:solidFill>
                  <a:schemeClr val="tx1"/>
                </a:solidFill>
                <a:latin typeface="Calibri" panose="020F0502020204030204" pitchFamily="34" charset="0"/>
                <a:cs typeface="Calibri" panose="020F0502020204030204" pitchFamily="34" charset="0"/>
              </a:rPr>
              <a:t>Ökad risk för </a:t>
            </a:r>
            <a:r>
              <a:rPr lang="sv-SE" sz="2000" dirty="0" err="1">
                <a:solidFill>
                  <a:schemeClr val="tx1"/>
                </a:solidFill>
                <a:latin typeface="Calibri" panose="020F0502020204030204" pitchFamily="34" charset="0"/>
                <a:cs typeface="Calibri" panose="020F0502020204030204" pitchFamily="34" charset="0"/>
              </a:rPr>
              <a:t>hyperlipidemi</a:t>
            </a:r>
            <a:r>
              <a:rPr lang="sv-SE" sz="2000" dirty="0">
                <a:solidFill>
                  <a:schemeClr val="tx1"/>
                </a:solidFill>
                <a:latin typeface="Calibri" panose="020F0502020204030204" pitchFamily="34" charset="0"/>
                <a:cs typeface="Calibri" panose="020F0502020204030204" pitchFamily="34" charset="0"/>
              </a:rPr>
              <a:t>, akut hjärtinfarkt och stroke!</a:t>
            </a:r>
          </a:p>
          <a:p>
            <a:r>
              <a:rPr lang="sv-SE" sz="2000" dirty="0">
                <a:solidFill>
                  <a:schemeClr val="tx1"/>
                </a:solidFill>
                <a:latin typeface="Calibri" panose="020F0502020204030204" pitchFamily="34" charset="0"/>
                <a:cs typeface="Calibri" panose="020F0502020204030204" pitchFamily="34" charset="0"/>
              </a:rPr>
              <a:t>Ökad risk för kardiovaskulär död</a:t>
            </a:r>
          </a:p>
          <a:p>
            <a:r>
              <a:rPr lang="sv-SE" sz="2000" dirty="0">
                <a:solidFill>
                  <a:schemeClr val="tx1"/>
                </a:solidFill>
                <a:latin typeface="Calibri" panose="020F0502020204030204" pitchFamily="34" charset="0"/>
                <a:cs typeface="Calibri" panose="020F0502020204030204" pitchFamily="34" charset="0"/>
              </a:rPr>
              <a:t>Ökad risk för Burgers </a:t>
            </a:r>
            <a:r>
              <a:rPr lang="sv-SE" sz="2000" dirty="0" err="1">
                <a:solidFill>
                  <a:schemeClr val="tx1"/>
                </a:solidFill>
                <a:latin typeface="Calibri" panose="020F0502020204030204" pitchFamily="34" charset="0"/>
                <a:cs typeface="Calibri" panose="020F0502020204030204" pitchFamily="34" charset="0"/>
              </a:rPr>
              <a:t>disease</a:t>
            </a:r>
            <a:r>
              <a:rPr lang="sv-SE" sz="2000" dirty="0">
                <a:solidFill>
                  <a:schemeClr val="tx1"/>
                </a:solidFill>
                <a:latin typeface="Calibri" panose="020F0502020204030204" pitchFamily="34" charset="0"/>
                <a:cs typeface="Calibri" panose="020F0502020204030204" pitchFamily="34" charset="0"/>
              </a:rPr>
              <a:t> med distal </a:t>
            </a:r>
            <a:r>
              <a:rPr lang="sv-SE" sz="2000" dirty="0" err="1">
                <a:solidFill>
                  <a:schemeClr val="tx1"/>
                </a:solidFill>
                <a:latin typeface="Calibri" panose="020F0502020204030204" pitchFamily="34" charset="0"/>
                <a:cs typeface="Calibri" panose="020F0502020204030204" pitchFamily="34" charset="0"/>
              </a:rPr>
              <a:t>ischemi</a:t>
            </a:r>
            <a:r>
              <a:rPr lang="sv-SE" sz="2000" dirty="0">
                <a:solidFill>
                  <a:schemeClr val="tx1"/>
                </a:solidFill>
                <a:latin typeface="Calibri" panose="020F0502020204030204" pitchFamily="34" charset="0"/>
                <a:cs typeface="Calibri" panose="020F0502020204030204" pitchFamily="34" charset="0"/>
              </a:rPr>
              <a:t> i extremiteter, unga</a:t>
            </a:r>
          </a:p>
          <a:p>
            <a:r>
              <a:rPr lang="sv-SE" sz="2000" dirty="0">
                <a:solidFill>
                  <a:schemeClr val="tx1"/>
                </a:solidFill>
                <a:latin typeface="Calibri" panose="020F0502020204030204" pitchFamily="34" charset="0"/>
                <a:cs typeface="Calibri" panose="020F0502020204030204" pitchFamily="34" charset="0"/>
              </a:rPr>
              <a:t>Det finns också beskrivet förmaksflimmer, takykardi och hypertension, emfysem, pneumoni med TBC, </a:t>
            </a:r>
            <a:r>
              <a:rPr lang="sv-SE" sz="2000" dirty="0" err="1">
                <a:solidFill>
                  <a:schemeClr val="tx1"/>
                </a:solidFill>
                <a:latin typeface="Calibri" panose="020F0502020204030204" pitchFamily="34" charset="0"/>
                <a:cs typeface="Calibri" panose="020F0502020204030204" pitchFamily="34" charset="0"/>
              </a:rPr>
              <a:t>legionärsjd</a:t>
            </a:r>
            <a:r>
              <a:rPr lang="sv-SE" sz="2000" dirty="0">
                <a:solidFill>
                  <a:schemeClr val="tx1"/>
                </a:solidFill>
                <a:latin typeface="Calibri" panose="020F0502020204030204" pitchFamily="34" charset="0"/>
                <a:cs typeface="Calibri" panose="020F0502020204030204" pitchFamily="34" charset="0"/>
              </a:rPr>
              <a:t>, </a:t>
            </a:r>
            <a:r>
              <a:rPr lang="sv-SE" sz="2000" dirty="0" err="1">
                <a:solidFill>
                  <a:schemeClr val="tx1"/>
                </a:solidFill>
                <a:latin typeface="Calibri" panose="020F0502020204030204" pitchFamily="34" charset="0"/>
                <a:cs typeface="Calibri" panose="020F0502020204030204" pitchFamily="34" charset="0"/>
              </a:rPr>
              <a:t>aspergillus</a:t>
            </a:r>
            <a:r>
              <a:rPr lang="sv-SE" sz="2000" dirty="0">
                <a:solidFill>
                  <a:schemeClr val="tx1"/>
                </a:solidFill>
                <a:latin typeface="Calibri" panose="020F0502020204030204" pitchFamily="34" charset="0"/>
                <a:cs typeface="Calibri" panose="020F0502020204030204" pitchFamily="34" charset="0"/>
              </a:rPr>
              <a:t>.</a:t>
            </a:r>
          </a:p>
          <a:p>
            <a:r>
              <a:rPr lang="sv-SE" sz="2000" dirty="0">
                <a:solidFill>
                  <a:schemeClr val="tx1"/>
                </a:solidFill>
                <a:latin typeface="Calibri" panose="020F0502020204030204" pitchFamily="34" charset="0"/>
                <a:cs typeface="Calibri" panose="020F0502020204030204" pitchFamily="34" charset="0"/>
              </a:rPr>
              <a:t>Risk för hosta 		OR 4,37 (1,71-11,19)</a:t>
            </a:r>
          </a:p>
          <a:p>
            <a:r>
              <a:rPr lang="sv-SE" sz="2000" dirty="0">
                <a:solidFill>
                  <a:schemeClr val="tx1"/>
                </a:solidFill>
                <a:latin typeface="Calibri" panose="020F0502020204030204" pitchFamily="34" charset="0"/>
                <a:cs typeface="Calibri" panose="020F0502020204030204" pitchFamily="34" charset="0"/>
              </a:rPr>
              <a:t>Ökad salivproduktion 		OR 3,84 (1,62-9,07)</a:t>
            </a:r>
          </a:p>
          <a:p>
            <a:r>
              <a:rPr lang="sv-SE" sz="2000" dirty="0">
                <a:solidFill>
                  <a:schemeClr val="tx1"/>
                </a:solidFill>
                <a:latin typeface="Calibri" panose="020F0502020204030204" pitchFamily="34" charset="0"/>
                <a:cs typeface="Calibri" panose="020F0502020204030204" pitchFamily="34" charset="0"/>
              </a:rPr>
              <a:t>Bronkit			OR 2,3 (1,2-4,4)</a:t>
            </a:r>
          </a:p>
          <a:p>
            <a:r>
              <a:rPr lang="sv-SE" sz="2000" dirty="0">
                <a:solidFill>
                  <a:schemeClr val="tx1"/>
                </a:solidFill>
                <a:latin typeface="Calibri" panose="020F0502020204030204" pitchFamily="34" charset="0"/>
                <a:cs typeface="Calibri" panose="020F0502020204030204" pitchFamily="34" charset="0"/>
              </a:rPr>
              <a:t>Heshet			OR 1,55 (1,23-1,94)</a:t>
            </a:r>
          </a:p>
          <a:p>
            <a:r>
              <a:rPr lang="sv-SE" sz="2000" dirty="0" err="1">
                <a:solidFill>
                  <a:schemeClr val="tx1"/>
                </a:solidFill>
                <a:latin typeface="Calibri" panose="020F0502020204030204" pitchFamily="34" charset="0"/>
                <a:cs typeface="Calibri" panose="020F0502020204030204" pitchFamily="34" charset="0"/>
              </a:rPr>
              <a:t>Dyspné</a:t>
            </a:r>
            <a:r>
              <a:rPr lang="sv-SE" sz="2000" dirty="0">
                <a:solidFill>
                  <a:schemeClr val="tx1"/>
                </a:solidFill>
                <a:latin typeface="Calibri" panose="020F0502020204030204" pitchFamily="34" charset="0"/>
                <a:cs typeface="Calibri" panose="020F0502020204030204" pitchFamily="34" charset="0"/>
              </a:rPr>
              <a:t>			OR 1,56 (1,33-1,83)</a:t>
            </a:r>
          </a:p>
          <a:p>
            <a:endParaRPr lang="sv-SE" sz="2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49847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8379" y="391934"/>
            <a:ext cx="6912768" cy="797335"/>
          </a:xfrm>
        </p:spPr>
        <p:txBody>
          <a:bodyPr>
            <a:normAutofit/>
          </a:bodyPr>
          <a:lstStyle/>
          <a:p>
            <a:r>
              <a:rPr lang="en-US" sz="3200" dirty="0">
                <a:latin typeface="Aptos" panose="020B0004020202020204" pitchFamily="34" charset="0"/>
              </a:rPr>
              <a:t>Cannabis use and Psychotic Disorders</a:t>
            </a:r>
          </a:p>
        </p:txBody>
      </p:sp>
      <p:sp>
        <p:nvSpPr>
          <p:cNvPr id="14" name="Right Arrow Callout 13"/>
          <p:cNvSpPr/>
          <p:nvPr/>
        </p:nvSpPr>
        <p:spPr>
          <a:xfrm>
            <a:off x="245418" y="1581203"/>
            <a:ext cx="4752528" cy="3323217"/>
          </a:xfrm>
          <a:prstGeom prst="rightArrowCallou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0" dirty="0">
                <a:solidFill>
                  <a:schemeClr val="tx1"/>
                </a:solidFill>
              </a:rPr>
              <a:t>3 Meta-analyses</a:t>
            </a:r>
          </a:p>
          <a:p>
            <a:pPr algn="ctr"/>
            <a:endParaRPr lang="en-US" sz="2000" b="0" dirty="0">
              <a:solidFill>
                <a:schemeClr val="tx1"/>
              </a:solidFill>
            </a:endParaRPr>
          </a:p>
          <a:p>
            <a:pPr algn="ctr"/>
            <a:r>
              <a:rPr lang="en-US" sz="2000" b="0" dirty="0">
                <a:solidFill>
                  <a:schemeClr val="tx1"/>
                </a:solidFill>
              </a:rPr>
              <a:t>point </a:t>
            </a:r>
            <a:r>
              <a:rPr lang="en-US" b="0" dirty="0">
                <a:solidFill>
                  <a:schemeClr val="tx1"/>
                </a:solidFill>
              </a:rPr>
              <a:t>to</a:t>
            </a:r>
            <a:r>
              <a:rPr lang="en-US" sz="2000" b="0" dirty="0">
                <a:solidFill>
                  <a:schemeClr val="tx1"/>
                </a:solidFill>
              </a:rPr>
              <a:t> cannabis use as a risk factor for Psychotic Disorders</a:t>
            </a:r>
          </a:p>
          <a:p>
            <a:pPr algn="ctr"/>
            <a:endParaRPr lang="en-US" sz="1400" b="0" dirty="0">
              <a:solidFill>
                <a:schemeClr val="tx1"/>
              </a:solidFill>
            </a:endParaRPr>
          </a:p>
        </p:txBody>
      </p:sp>
      <p:sp>
        <p:nvSpPr>
          <p:cNvPr id="4" name="TextBox 3"/>
          <p:cNvSpPr txBox="1"/>
          <p:nvPr/>
        </p:nvSpPr>
        <p:spPr>
          <a:xfrm>
            <a:off x="245418" y="6274793"/>
            <a:ext cx="6990878" cy="523220"/>
          </a:xfrm>
          <a:prstGeom prst="rect">
            <a:avLst/>
          </a:prstGeom>
          <a:noFill/>
        </p:spPr>
        <p:txBody>
          <a:bodyPr wrap="square" rtlCol="0">
            <a:spAutoFit/>
          </a:bodyPr>
          <a:lstStyle/>
          <a:p>
            <a:pPr algn="l"/>
            <a:r>
              <a:rPr lang="en-US" sz="1400" b="0" dirty="0" err="1">
                <a:latin typeface="Calibri" panose="020F0502020204030204" pitchFamily="34" charset="0"/>
              </a:rPr>
              <a:t>Henquet</a:t>
            </a:r>
            <a:r>
              <a:rPr lang="en-US" sz="1400" b="0" dirty="0">
                <a:latin typeface="Calibri" panose="020F0502020204030204" pitchFamily="34" charset="0"/>
              </a:rPr>
              <a:t> C, </a:t>
            </a:r>
            <a:r>
              <a:rPr lang="en-US" sz="1400" b="0" i="1" dirty="0">
                <a:latin typeface="Calibri" panose="020F0502020204030204" pitchFamily="34" charset="0"/>
              </a:rPr>
              <a:t>et al. </a:t>
            </a:r>
            <a:r>
              <a:rPr lang="sv-SE" sz="1400" b="0" i="1" dirty="0">
                <a:latin typeface="Calibri" panose="020F0502020204030204" pitchFamily="34" charset="0"/>
              </a:rPr>
              <a:t>Schizophr Bull</a:t>
            </a:r>
            <a:r>
              <a:rPr lang="sv-SE" sz="1400" b="0" dirty="0">
                <a:latin typeface="Calibri" panose="020F0502020204030204" pitchFamily="34" charset="0"/>
              </a:rPr>
              <a:t> 2005;31:608–12; </a:t>
            </a:r>
            <a:r>
              <a:rPr lang="en-US" sz="1400" b="0" dirty="0">
                <a:latin typeface="Calibri" panose="020F0502020204030204" pitchFamily="34" charset="0"/>
              </a:rPr>
              <a:t>Moore TH, </a:t>
            </a:r>
            <a:r>
              <a:rPr lang="en-US" sz="1400" b="0" i="1" dirty="0">
                <a:latin typeface="Calibri" panose="020F0502020204030204" pitchFamily="34" charset="0"/>
              </a:rPr>
              <a:t>et al. </a:t>
            </a:r>
            <a:r>
              <a:rPr lang="en-GB" sz="1400" b="0" i="1" dirty="0">
                <a:latin typeface="Calibri" panose="020F0502020204030204" pitchFamily="34" charset="0"/>
              </a:rPr>
              <a:t>Lancet</a:t>
            </a:r>
            <a:r>
              <a:rPr lang="en-GB" sz="1400" b="0" dirty="0">
                <a:latin typeface="Calibri" panose="020F0502020204030204" pitchFamily="34" charset="0"/>
              </a:rPr>
              <a:t> 2007;370:319–28;</a:t>
            </a:r>
            <a:br>
              <a:rPr lang="en-US" sz="1400" b="0" dirty="0">
                <a:latin typeface="Calibri" panose="020F0502020204030204" pitchFamily="34" charset="0"/>
              </a:rPr>
            </a:br>
            <a:r>
              <a:rPr lang="en-US" sz="1400" b="0" dirty="0">
                <a:latin typeface="Calibri" panose="020F0502020204030204" pitchFamily="34" charset="0"/>
              </a:rPr>
              <a:t>Marconi A, </a:t>
            </a:r>
            <a:r>
              <a:rPr lang="en-US" sz="1400" b="0" i="1" dirty="0">
                <a:latin typeface="Calibri" panose="020F0502020204030204" pitchFamily="34" charset="0"/>
              </a:rPr>
              <a:t>et al.</a:t>
            </a:r>
            <a:r>
              <a:rPr lang="en-US" sz="1400" b="0" dirty="0">
                <a:latin typeface="Calibri" panose="020F0502020204030204" pitchFamily="34" charset="0"/>
              </a:rPr>
              <a:t> </a:t>
            </a:r>
            <a:r>
              <a:rPr lang="de-DE" sz="1400" b="0" i="1" dirty="0">
                <a:latin typeface="Calibri" panose="020F0502020204030204" pitchFamily="34" charset="0"/>
              </a:rPr>
              <a:t>Schizophr Bull </a:t>
            </a:r>
            <a:r>
              <a:rPr lang="de-DE" sz="1400" b="0" dirty="0">
                <a:latin typeface="Calibri" panose="020F0502020204030204" pitchFamily="34" charset="0"/>
              </a:rPr>
              <a:t>2016;42:1262–9. </a:t>
            </a:r>
            <a:endParaRPr lang="en-US" sz="1400" b="0" dirty="0">
              <a:latin typeface="Calibri" panose="020F0502020204030204" pitchFamily="34" charset="0"/>
            </a:endParaRPr>
          </a:p>
        </p:txBody>
      </p:sp>
      <p:pic>
        <p:nvPicPr>
          <p:cNvPr id="9" name="Picture 3" descr="C:\Users\spharmm\AppData\Local\Microsoft\Windows\Temporary Internet Files\Content.Outlook\UNF9GS26\Figure 2 alt.pn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2498" r="3694" b="1414"/>
          <a:stretch/>
        </p:blipFill>
        <p:spPr bwMode="auto">
          <a:xfrm>
            <a:off x="3517996" y="1568884"/>
            <a:ext cx="5518500" cy="47108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6E2230AD-741C-4195-A1FD-B2F375129850}"/>
              </a:ext>
            </a:extLst>
          </p:cNvPr>
          <p:cNvSpPr/>
          <p:nvPr/>
        </p:nvSpPr>
        <p:spPr>
          <a:xfrm>
            <a:off x="6777227" y="2037148"/>
            <a:ext cx="1368152" cy="72008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pooled OR=3.9</a:t>
            </a:r>
          </a:p>
        </p:txBody>
      </p:sp>
      <p:pic>
        <p:nvPicPr>
          <p:cNvPr id="8" name="Picture 7">
            <a:extLst>
              <a:ext uri="{FF2B5EF4-FFF2-40B4-BE49-F238E27FC236}">
                <a16:creationId xmlns:a16="http://schemas.microsoft.com/office/drawing/2014/main" id="{B42A6FC8-6C1A-6343-979D-888FDD71161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434" y="0"/>
            <a:ext cx="1378378" cy="1378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2553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11"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Freeform: Shape 59396">
            <a:extLst>
              <a:ext uri="{FF2B5EF4-FFF2-40B4-BE49-F238E27FC236}">
                <a16:creationId xmlns:a16="http://schemas.microsoft.com/office/drawing/2014/main" id="{26E63EC3-4256-1147-B275-5699E56395E3}"/>
              </a:ext>
            </a:extLst>
          </p:cNvPr>
          <p:cNvSpPr/>
          <p:nvPr/>
        </p:nvSpPr>
        <p:spPr>
          <a:xfrm>
            <a:off x="1433513" y="3316288"/>
            <a:ext cx="5541962" cy="1225550"/>
          </a:xfrm>
          <a:custGeom>
            <a:avLst/>
            <a:gdLst>
              <a:gd name="connsiteX0" fmla="*/ 0 w 7389091"/>
              <a:gd name="connsiteY0" fmla="*/ 193963 h 1634836"/>
              <a:gd name="connsiteX1" fmla="*/ 932873 w 7389091"/>
              <a:gd name="connsiteY1" fmla="*/ 1634836 h 1634836"/>
              <a:gd name="connsiteX2" fmla="*/ 1856509 w 7389091"/>
              <a:gd name="connsiteY2" fmla="*/ 0 h 1634836"/>
              <a:gd name="connsiteX3" fmla="*/ 2761673 w 7389091"/>
              <a:gd name="connsiteY3" fmla="*/ 1256145 h 1634836"/>
              <a:gd name="connsiteX4" fmla="*/ 3703782 w 7389091"/>
              <a:gd name="connsiteY4" fmla="*/ 378691 h 1634836"/>
              <a:gd name="connsiteX5" fmla="*/ 4618182 w 7389091"/>
              <a:gd name="connsiteY5" fmla="*/ 1274618 h 1634836"/>
              <a:gd name="connsiteX6" fmla="*/ 5541818 w 7389091"/>
              <a:gd name="connsiteY6" fmla="*/ 554181 h 1634836"/>
              <a:gd name="connsiteX7" fmla="*/ 6465455 w 7389091"/>
              <a:gd name="connsiteY7" fmla="*/ 1634836 h 1634836"/>
              <a:gd name="connsiteX8" fmla="*/ 7389091 w 7389091"/>
              <a:gd name="connsiteY8" fmla="*/ 1431636 h 163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9091" h="1634836">
                <a:moveTo>
                  <a:pt x="0" y="193963"/>
                </a:moveTo>
                <a:lnTo>
                  <a:pt x="932873" y="1634836"/>
                </a:lnTo>
                <a:lnTo>
                  <a:pt x="1856509" y="0"/>
                </a:lnTo>
                <a:lnTo>
                  <a:pt x="2761673" y="1256145"/>
                </a:lnTo>
                <a:lnTo>
                  <a:pt x="3703782" y="378691"/>
                </a:lnTo>
                <a:lnTo>
                  <a:pt x="4618182" y="1274618"/>
                </a:lnTo>
                <a:lnTo>
                  <a:pt x="5541818" y="554181"/>
                </a:lnTo>
                <a:lnTo>
                  <a:pt x="6465455" y="1634836"/>
                </a:lnTo>
                <a:lnTo>
                  <a:pt x="7389091" y="1431636"/>
                </a:lnTo>
              </a:path>
            </a:pathLst>
          </a:cu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GB" sz="1500">
              <a:latin typeface="Aptos" panose="020B0004020202020204" pitchFamily="34" charset="0"/>
            </a:endParaRPr>
          </a:p>
        </p:txBody>
      </p:sp>
      <p:sp>
        <p:nvSpPr>
          <p:cNvPr id="59396" name="Freeform: Shape 59395">
            <a:extLst>
              <a:ext uri="{FF2B5EF4-FFF2-40B4-BE49-F238E27FC236}">
                <a16:creationId xmlns:a16="http://schemas.microsoft.com/office/drawing/2014/main" id="{1A132742-C3B0-E949-927C-3F32FDAD6520}"/>
              </a:ext>
            </a:extLst>
          </p:cNvPr>
          <p:cNvSpPr/>
          <p:nvPr/>
        </p:nvSpPr>
        <p:spPr>
          <a:xfrm>
            <a:off x="1433513" y="3011488"/>
            <a:ext cx="5535612" cy="1476375"/>
          </a:xfrm>
          <a:custGeom>
            <a:avLst/>
            <a:gdLst>
              <a:gd name="connsiteX0" fmla="*/ 0 w 7379855"/>
              <a:gd name="connsiteY0" fmla="*/ 0 h 1967345"/>
              <a:gd name="connsiteX1" fmla="*/ 932873 w 7379855"/>
              <a:gd name="connsiteY1" fmla="*/ 1727200 h 1967345"/>
              <a:gd name="connsiteX2" fmla="*/ 1847273 w 7379855"/>
              <a:gd name="connsiteY2" fmla="*/ 508000 h 1967345"/>
              <a:gd name="connsiteX3" fmla="*/ 2770909 w 7379855"/>
              <a:gd name="connsiteY3" fmla="*/ 1265381 h 1967345"/>
              <a:gd name="connsiteX4" fmla="*/ 3694546 w 7379855"/>
              <a:gd name="connsiteY4" fmla="*/ 1505527 h 1967345"/>
              <a:gd name="connsiteX5" fmla="*/ 4627418 w 7379855"/>
              <a:gd name="connsiteY5" fmla="*/ 1967345 h 1967345"/>
              <a:gd name="connsiteX6" fmla="*/ 5541818 w 7379855"/>
              <a:gd name="connsiteY6" fmla="*/ 277091 h 1967345"/>
              <a:gd name="connsiteX7" fmla="*/ 6446982 w 7379855"/>
              <a:gd name="connsiteY7" fmla="*/ 1487054 h 1967345"/>
              <a:gd name="connsiteX8" fmla="*/ 7379855 w 7379855"/>
              <a:gd name="connsiteY8" fmla="*/ 1838036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79855" h="1967345">
                <a:moveTo>
                  <a:pt x="0" y="0"/>
                </a:moveTo>
                <a:lnTo>
                  <a:pt x="932873" y="1727200"/>
                </a:lnTo>
                <a:lnTo>
                  <a:pt x="1847273" y="508000"/>
                </a:lnTo>
                <a:lnTo>
                  <a:pt x="2770909" y="1265381"/>
                </a:lnTo>
                <a:lnTo>
                  <a:pt x="3694546" y="1505527"/>
                </a:lnTo>
                <a:lnTo>
                  <a:pt x="4627418" y="1967345"/>
                </a:lnTo>
                <a:lnTo>
                  <a:pt x="5541818" y="277091"/>
                </a:lnTo>
                <a:lnTo>
                  <a:pt x="6446982" y="1487054"/>
                </a:lnTo>
                <a:lnTo>
                  <a:pt x="7379855" y="1838036"/>
                </a:lnTo>
              </a:path>
            </a:pathLst>
          </a:cu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grpSp>
        <p:nvGrpSpPr>
          <p:cNvPr id="58371" name="Group 59392">
            <a:extLst>
              <a:ext uri="{FF2B5EF4-FFF2-40B4-BE49-F238E27FC236}">
                <a16:creationId xmlns:a16="http://schemas.microsoft.com/office/drawing/2014/main" id="{3438F86D-AD92-CC1A-658F-F5A359CD7CD6}"/>
              </a:ext>
            </a:extLst>
          </p:cNvPr>
          <p:cNvGrpSpPr>
            <a:grpSpLocks/>
          </p:cNvGrpSpPr>
          <p:nvPr/>
        </p:nvGrpSpPr>
        <p:grpSpPr bwMode="auto">
          <a:xfrm>
            <a:off x="1366838" y="3248025"/>
            <a:ext cx="5680075" cy="1371600"/>
            <a:chOff x="1822582" y="3251488"/>
            <a:chExt cx="7573953" cy="1828800"/>
          </a:xfrm>
        </p:grpSpPr>
        <p:sp>
          <p:nvSpPr>
            <p:cNvPr id="89" name="Oval 88">
              <a:extLst>
                <a:ext uri="{FF2B5EF4-FFF2-40B4-BE49-F238E27FC236}">
                  <a16:creationId xmlns:a16="http://schemas.microsoft.com/office/drawing/2014/main" id="{D7469EF4-702F-C044-89CC-4FE8A280793D}"/>
                </a:ext>
              </a:extLst>
            </p:cNvPr>
            <p:cNvSpPr/>
            <p:nvPr/>
          </p:nvSpPr>
          <p:spPr>
            <a:xfrm>
              <a:off x="1822582" y="3445452"/>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0" name="Oval 89">
              <a:extLst>
                <a:ext uri="{FF2B5EF4-FFF2-40B4-BE49-F238E27FC236}">
                  <a16:creationId xmlns:a16="http://schemas.microsoft.com/office/drawing/2014/main" id="{555B712C-5AA1-3147-A7ED-6DB450C56AED}"/>
                </a:ext>
              </a:extLst>
            </p:cNvPr>
            <p:cNvSpPr/>
            <p:nvPr/>
          </p:nvSpPr>
          <p:spPr>
            <a:xfrm>
              <a:off x="2743926" y="4877088"/>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1" name="Oval 90">
              <a:extLst>
                <a:ext uri="{FF2B5EF4-FFF2-40B4-BE49-F238E27FC236}">
                  <a16:creationId xmlns:a16="http://schemas.microsoft.com/office/drawing/2014/main" id="{38563C05-B6EB-9D43-9ABF-751B8819F72B}"/>
                </a:ext>
              </a:extLst>
            </p:cNvPr>
            <p:cNvSpPr/>
            <p:nvPr/>
          </p:nvSpPr>
          <p:spPr>
            <a:xfrm>
              <a:off x="3665270" y="3251488"/>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2" name="Oval 91">
              <a:extLst>
                <a:ext uri="{FF2B5EF4-FFF2-40B4-BE49-F238E27FC236}">
                  <a16:creationId xmlns:a16="http://schemas.microsoft.com/office/drawing/2014/main" id="{C71902D4-3F24-C840-B111-64C0121B1174}"/>
                </a:ext>
              </a:extLst>
            </p:cNvPr>
            <p:cNvSpPr/>
            <p:nvPr/>
          </p:nvSpPr>
          <p:spPr>
            <a:xfrm>
              <a:off x="4586614" y="4498397"/>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3" name="Oval 92">
              <a:extLst>
                <a:ext uri="{FF2B5EF4-FFF2-40B4-BE49-F238E27FC236}">
                  <a16:creationId xmlns:a16="http://schemas.microsoft.com/office/drawing/2014/main" id="{0BD6CA7C-64B7-C348-8BE5-A469DE696067}"/>
                </a:ext>
              </a:extLst>
            </p:cNvPr>
            <p:cNvSpPr/>
            <p:nvPr/>
          </p:nvSpPr>
          <p:spPr>
            <a:xfrm>
              <a:off x="5507958" y="3611707"/>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4" name="Oval 93">
              <a:extLst>
                <a:ext uri="{FF2B5EF4-FFF2-40B4-BE49-F238E27FC236}">
                  <a16:creationId xmlns:a16="http://schemas.microsoft.com/office/drawing/2014/main" id="{D23EB273-5D5E-AE40-ABCB-B96C1FD705CC}"/>
                </a:ext>
              </a:extLst>
            </p:cNvPr>
            <p:cNvSpPr/>
            <p:nvPr/>
          </p:nvSpPr>
          <p:spPr>
            <a:xfrm>
              <a:off x="6429302" y="4507633"/>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5" name="Oval 94">
              <a:extLst>
                <a:ext uri="{FF2B5EF4-FFF2-40B4-BE49-F238E27FC236}">
                  <a16:creationId xmlns:a16="http://schemas.microsoft.com/office/drawing/2014/main" id="{4C81DBE7-6575-6A4A-B1B7-CD2A535B3163}"/>
                </a:ext>
              </a:extLst>
            </p:cNvPr>
            <p:cNvSpPr/>
            <p:nvPr/>
          </p:nvSpPr>
          <p:spPr>
            <a:xfrm>
              <a:off x="7350646" y="3796434"/>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6" name="Oval 95">
              <a:extLst>
                <a:ext uri="{FF2B5EF4-FFF2-40B4-BE49-F238E27FC236}">
                  <a16:creationId xmlns:a16="http://schemas.microsoft.com/office/drawing/2014/main" id="{7D4AF574-B8A3-6B4F-885C-F2E0D9BC533F}"/>
                </a:ext>
              </a:extLst>
            </p:cNvPr>
            <p:cNvSpPr/>
            <p:nvPr/>
          </p:nvSpPr>
          <p:spPr>
            <a:xfrm>
              <a:off x="8271990" y="4877088"/>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97" name="Oval 96">
              <a:extLst>
                <a:ext uri="{FF2B5EF4-FFF2-40B4-BE49-F238E27FC236}">
                  <a16:creationId xmlns:a16="http://schemas.microsoft.com/office/drawing/2014/main" id="{82B50F5E-8EE3-BF4F-B87E-2475552597DC}"/>
                </a:ext>
              </a:extLst>
            </p:cNvPr>
            <p:cNvSpPr/>
            <p:nvPr/>
          </p:nvSpPr>
          <p:spPr>
            <a:xfrm>
              <a:off x="9193335" y="4673888"/>
              <a:ext cx="203200" cy="2032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grpSp>
      <p:sp>
        <p:nvSpPr>
          <p:cNvPr id="58373" name="Title 4">
            <a:extLst>
              <a:ext uri="{FF2B5EF4-FFF2-40B4-BE49-F238E27FC236}">
                <a16:creationId xmlns:a16="http://schemas.microsoft.com/office/drawing/2014/main" id="{3F299C67-1C30-FCDD-EC4E-E8473DB4C443}"/>
              </a:ext>
            </a:extLst>
          </p:cNvPr>
          <p:cNvSpPr>
            <a:spLocks noGrp="1" noChangeArrowheads="1"/>
          </p:cNvSpPr>
          <p:nvPr>
            <p:ph type="title"/>
          </p:nvPr>
        </p:nvSpPr>
        <p:spPr>
          <a:xfrm>
            <a:off x="676270" y="552450"/>
            <a:ext cx="7213600" cy="704850"/>
          </a:xfrm>
        </p:spPr>
        <p:txBody>
          <a:bodyPr>
            <a:normAutofit fontScale="90000"/>
          </a:bodyPr>
          <a:lstStyle/>
          <a:p>
            <a:r>
              <a:rPr lang="en-US" altLang="en-US" sz="3200" dirty="0">
                <a:latin typeface="Aptos" panose="020B0004020202020204" pitchFamily="34" charset="0"/>
              </a:rPr>
              <a:t>Relationship between the frequency of cannabis use and the rate of psychosis</a:t>
            </a:r>
            <a:endParaRPr lang="en-GB" altLang="en-US" sz="3200" dirty="0">
              <a:latin typeface="Aptos" panose="020B0004020202020204" pitchFamily="34" charset="0"/>
            </a:endParaRPr>
          </a:p>
        </p:txBody>
      </p:sp>
      <p:cxnSp>
        <p:nvCxnSpPr>
          <p:cNvPr id="17" name="Straight Connector 16">
            <a:extLst>
              <a:ext uri="{FF2B5EF4-FFF2-40B4-BE49-F238E27FC236}">
                <a16:creationId xmlns:a16="http://schemas.microsoft.com/office/drawing/2014/main" id="{CE573648-EE4F-6647-9A9F-F946EF324935}"/>
              </a:ext>
            </a:extLst>
          </p:cNvPr>
          <p:cNvCxnSpPr>
            <a:cxnSpLocks/>
          </p:cNvCxnSpPr>
          <p:nvPr/>
        </p:nvCxnSpPr>
        <p:spPr>
          <a:xfrm rot="5400000" flipH="1">
            <a:off x="1069975"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375" name="TextBox 17">
            <a:extLst>
              <a:ext uri="{FF2B5EF4-FFF2-40B4-BE49-F238E27FC236}">
                <a16:creationId xmlns:a16="http://schemas.microsoft.com/office/drawing/2014/main" id="{3F0C3511-BF6F-EC88-22E1-F4256FF23048}"/>
              </a:ext>
            </a:extLst>
          </p:cNvPr>
          <p:cNvSpPr txBox="1">
            <a:spLocks noChangeArrowheads="1"/>
          </p:cNvSpPr>
          <p:nvPr/>
        </p:nvSpPr>
        <p:spPr bwMode="auto">
          <a:xfrm>
            <a:off x="1088101" y="5086350"/>
            <a:ext cx="7098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London</a:t>
            </a:r>
          </a:p>
        </p:txBody>
      </p:sp>
      <p:grpSp>
        <p:nvGrpSpPr>
          <p:cNvPr id="58376" name="Group 18">
            <a:extLst>
              <a:ext uri="{FF2B5EF4-FFF2-40B4-BE49-F238E27FC236}">
                <a16:creationId xmlns:a16="http://schemas.microsoft.com/office/drawing/2014/main" id="{0A7FF4C6-E6F6-7B46-B9DF-523F35381C0D}"/>
              </a:ext>
            </a:extLst>
          </p:cNvPr>
          <p:cNvGrpSpPr>
            <a:grpSpLocks/>
          </p:cNvGrpSpPr>
          <p:nvPr/>
        </p:nvGrpSpPr>
        <p:grpSpPr bwMode="auto">
          <a:xfrm>
            <a:off x="796925" y="4940300"/>
            <a:ext cx="304800" cy="276225"/>
            <a:chOff x="1127394" y="5157743"/>
            <a:chExt cx="407138" cy="369332"/>
          </a:xfrm>
        </p:grpSpPr>
        <p:cxnSp>
          <p:nvCxnSpPr>
            <p:cNvPr id="20" name="Straight Connector 19">
              <a:extLst>
                <a:ext uri="{FF2B5EF4-FFF2-40B4-BE49-F238E27FC236}">
                  <a16:creationId xmlns:a16="http://schemas.microsoft.com/office/drawing/2014/main" id="{E104D01D-45A7-7846-9DA2-AED4B99F071C}"/>
                </a:ext>
              </a:extLst>
            </p:cNvPr>
            <p:cNvCxnSpPr/>
            <p:nvPr/>
          </p:nvCxnSpPr>
          <p:spPr>
            <a:xfrm flipH="1">
              <a:off x="1462435" y="5338164"/>
              <a:ext cx="720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71" name="TextBox 20">
              <a:extLst>
                <a:ext uri="{FF2B5EF4-FFF2-40B4-BE49-F238E27FC236}">
                  <a16:creationId xmlns:a16="http://schemas.microsoft.com/office/drawing/2014/main" id="{A0AF7749-2B85-D91C-5D07-1959E0A671C0}"/>
                </a:ext>
              </a:extLst>
            </p:cNvPr>
            <p:cNvSpPr txBox="1">
              <a:spLocks noChangeArrowheads="1"/>
            </p:cNvSpPr>
            <p:nvPr/>
          </p:nvSpPr>
          <p:spPr bwMode="auto">
            <a:xfrm>
              <a:off x="1127394" y="5157743"/>
              <a:ext cx="3595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r"/>
              <a:r>
                <a:rPr lang="en-GB" altLang="en-US" sz="1200">
                  <a:latin typeface="Aptos" panose="020B0004020202020204" pitchFamily="34" charset="0"/>
                </a:rPr>
                <a:t>0</a:t>
              </a:r>
            </a:p>
          </p:txBody>
        </p:sp>
      </p:grpSp>
      <p:sp>
        <p:nvSpPr>
          <p:cNvPr id="11" name="Right Bracket 10">
            <a:extLst>
              <a:ext uri="{FF2B5EF4-FFF2-40B4-BE49-F238E27FC236}">
                <a16:creationId xmlns:a16="http://schemas.microsoft.com/office/drawing/2014/main" id="{FCD282D9-F9C5-4D46-AB05-5621589D8E2A}"/>
              </a:ext>
            </a:extLst>
          </p:cNvPr>
          <p:cNvSpPr/>
          <p:nvPr/>
        </p:nvSpPr>
        <p:spPr>
          <a:xfrm rot="5400000">
            <a:off x="2871788" y="633413"/>
            <a:ext cx="2668587" cy="6218237"/>
          </a:xfrm>
          <a:prstGeom prst="rightBracket">
            <a:avLst>
              <a:gd name="adj" fmla="val 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sz="1500">
              <a:latin typeface="Aptos" panose="020B0004020202020204" pitchFamily="34" charset="0"/>
            </a:endParaRPr>
          </a:p>
        </p:txBody>
      </p:sp>
      <p:grpSp>
        <p:nvGrpSpPr>
          <p:cNvPr id="58378" name="Group 22">
            <a:extLst>
              <a:ext uri="{FF2B5EF4-FFF2-40B4-BE49-F238E27FC236}">
                <a16:creationId xmlns:a16="http://schemas.microsoft.com/office/drawing/2014/main" id="{48878E82-97D9-9B99-AC33-74BA70E2C974}"/>
              </a:ext>
            </a:extLst>
          </p:cNvPr>
          <p:cNvGrpSpPr>
            <a:grpSpLocks/>
          </p:cNvGrpSpPr>
          <p:nvPr/>
        </p:nvGrpSpPr>
        <p:grpSpPr bwMode="auto">
          <a:xfrm>
            <a:off x="796925" y="4273550"/>
            <a:ext cx="304800" cy="276225"/>
            <a:chOff x="1127394" y="5157743"/>
            <a:chExt cx="407138" cy="369332"/>
          </a:xfrm>
        </p:grpSpPr>
        <p:cxnSp>
          <p:nvCxnSpPr>
            <p:cNvPr id="24" name="Straight Connector 23">
              <a:extLst>
                <a:ext uri="{FF2B5EF4-FFF2-40B4-BE49-F238E27FC236}">
                  <a16:creationId xmlns:a16="http://schemas.microsoft.com/office/drawing/2014/main" id="{3C6E1A35-82C4-8843-8E58-CB9CC573C977}"/>
                </a:ext>
              </a:extLst>
            </p:cNvPr>
            <p:cNvCxnSpPr/>
            <p:nvPr/>
          </p:nvCxnSpPr>
          <p:spPr>
            <a:xfrm flipH="1">
              <a:off x="1462435" y="5338164"/>
              <a:ext cx="720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69" name="TextBox 24">
              <a:extLst>
                <a:ext uri="{FF2B5EF4-FFF2-40B4-BE49-F238E27FC236}">
                  <a16:creationId xmlns:a16="http://schemas.microsoft.com/office/drawing/2014/main" id="{3CBCC4C4-2D47-7EA9-0F5D-C17BA4AC5249}"/>
                </a:ext>
              </a:extLst>
            </p:cNvPr>
            <p:cNvSpPr txBox="1">
              <a:spLocks noChangeArrowheads="1"/>
            </p:cNvSpPr>
            <p:nvPr/>
          </p:nvSpPr>
          <p:spPr bwMode="auto">
            <a:xfrm>
              <a:off x="1127394" y="5157743"/>
              <a:ext cx="3595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r"/>
              <a:r>
                <a:rPr lang="en-GB" altLang="en-US" sz="1200">
                  <a:latin typeface="Aptos" panose="020B0004020202020204" pitchFamily="34" charset="0"/>
                </a:rPr>
                <a:t>5</a:t>
              </a:r>
            </a:p>
          </p:txBody>
        </p:sp>
      </p:grpSp>
      <p:grpSp>
        <p:nvGrpSpPr>
          <p:cNvPr id="58379" name="Group 25">
            <a:extLst>
              <a:ext uri="{FF2B5EF4-FFF2-40B4-BE49-F238E27FC236}">
                <a16:creationId xmlns:a16="http://schemas.microsoft.com/office/drawing/2014/main" id="{CFBA572B-0329-E450-C3B6-40C7FC6ED0C1}"/>
              </a:ext>
            </a:extLst>
          </p:cNvPr>
          <p:cNvGrpSpPr>
            <a:grpSpLocks/>
          </p:cNvGrpSpPr>
          <p:nvPr/>
        </p:nvGrpSpPr>
        <p:grpSpPr bwMode="auto">
          <a:xfrm>
            <a:off x="712788" y="3606800"/>
            <a:ext cx="388937" cy="276225"/>
            <a:chOff x="1014116" y="5157743"/>
            <a:chExt cx="520416" cy="369332"/>
          </a:xfrm>
        </p:grpSpPr>
        <p:cxnSp>
          <p:nvCxnSpPr>
            <p:cNvPr id="27" name="Straight Connector 26">
              <a:extLst>
                <a:ext uri="{FF2B5EF4-FFF2-40B4-BE49-F238E27FC236}">
                  <a16:creationId xmlns:a16="http://schemas.microsoft.com/office/drawing/2014/main" id="{FD73ECD2-153C-D443-BBA9-03CA635C7EED}"/>
                </a:ext>
              </a:extLst>
            </p:cNvPr>
            <p:cNvCxnSpPr/>
            <p:nvPr/>
          </p:nvCxnSpPr>
          <p:spPr>
            <a:xfrm flipH="1">
              <a:off x="1462311" y="5338164"/>
              <a:ext cx="7222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67" name="TextBox 27">
              <a:extLst>
                <a:ext uri="{FF2B5EF4-FFF2-40B4-BE49-F238E27FC236}">
                  <a16:creationId xmlns:a16="http://schemas.microsoft.com/office/drawing/2014/main" id="{96BF60C3-C101-05AC-3315-0D62E3BEBB47}"/>
                </a:ext>
              </a:extLst>
            </p:cNvPr>
            <p:cNvSpPr txBox="1">
              <a:spLocks noChangeArrowheads="1"/>
            </p:cNvSpPr>
            <p:nvPr/>
          </p:nvSpPr>
          <p:spPr bwMode="auto">
            <a:xfrm>
              <a:off x="1014116"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r"/>
              <a:r>
                <a:rPr lang="en-GB" altLang="en-US" sz="1200">
                  <a:latin typeface="Aptos" panose="020B0004020202020204" pitchFamily="34" charset="0"/>
                </a:rPr>
                <a:t>10</a:t>
              </a:r>
            </a:p>
          </p:txBody>
        </p:sp>
      </p:grpSp>
      <p:grpSp>
        <p:nvGrpSpPr>
          <p:cNvPr id="58380" name="Group 28">
            <a:extLst>
              <a:ext uri="{FF2B5EF4-FFF2-40B4-BE49-F238E27FC236}">
                <a16:creationId xmlns:a16="http://schemas.microsoft.com/office/drawing/2014/main" id="{52016C46-FC32-A887-4D17-A48D02F4A950}"/>
              </a:ext>
            </a:extLst>
          </p:cNvPr>
          <p:cNvGrpSpPr>
            <a:grpSpLocks/>
          </p:cNvGrpSpPr>
          <p:nvPr/>
        </p:nvGrpSpPr>
        <p:grpSpPr bwMode="auto">
          <a:xfrm>
            <a:off x="712788" y="2940050"/>
            <a:ext cx="388937" cy="276225"/>
            <a:chOff x="1014116" y="5157743"/>
            <a:chExt cx="520416" cy="369332"/>
          </a:xfrm>
        </p:grpSpPr>
        <p:cxnSp>
          <p:nvCxnSpPr>
            <p:cNvPr id="30" name="Straight Connector 29">
              <a:extLst>
                <a:ext uri="{FF2B5EF4-FFF2-40B4-BE49-F238E27FC236}">
                  <a16:creationId xmlns:a16="http://schemas.microsoft.com/office/drawing/2014/main" id="{488D4487-6679-3D4A-A027-F2A653FDD91F}"/>
                </a:ext>
              </a:extLst>
            </p:cNvPr>
            <p:cNvCxnSpPr/>
            <p:nvPr/>
          </p:nvCxnSpPr>
          <p:spPr>
            <a:xfrm flipH="1">
              <a:off x="1462311" y="5338164"/>
              <a:ext cx="7222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65" name="TextBox 30">
              <a:extLst>
                <a:ext uri="{FF2B5EF4-FFF2-40B4-BE49-F238E27FC236}">
                  <a16:creationId xmlns:a16="http://schemas.microsoft.com/office/drawing/2014/main" id="{5FADB109-2637-4A9D-2A93-2A38025B463C}"/>
                </a:ext>
              </a:extLst>
            </p:cNvPr>
            <p:cNvSpPr txBox="1">
              <a:spLocks noChangeArrowheads="1"/>
            </p:cNvSpPr>
            <p:nvPr/>
          </p:nvSpPr>
          <p:spPr bwMode="auto">
            <a:xfrm>
              <a:off x="1014116"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r"/>
              <a:r>
                <a:rPr lang="en-GB" altLang="en-US" sz="1200">
                  <a:latin typeface="Aptos" panose="020B0004020202020204" pitchFamily="34" charset="0"/>
                </a:rPr>
                <a:t>15</a:t>
              </a:r>
            </a:p>
          </p:txBody>
        </p:sp>
      </p:grpSp>
      <p:grpSp>
        <p:nvGrpSpPr>
          <p:cNvPr id="58381" name="Group 31">
            <a:extLst>
              <a:ext uri="{FF2B5EF4-FFF2-40B4-BE49-F238E27FC236}">
                <a16:creationId xmlns:a16="http://schemas.microsoft.com/office/drawing/2014/main" id="{65AC2421-F4B0-75B4-338F-8F72C4B76CDA}"/>
              </a:ext>
            </a:extLst>
          </p:cNvPr>
          <p:cNvGrpSpPr>
            <a:grpSpLocks/>
          </p:cNvGrpSpPr>
          <p:nvPr/>
        </p:nvGrpSpPr>
        <p:grpSpPr bwMode="auto">
          <a:xfrm>
            <a:off x="712788" y="2273300"/>
            <a:ext cx="388937" cy="276225"/>
            <a:chOff x="1014116" y="5157743"/>
            <a:chExt cx="520416" cy="369332"/>
          </a:xfrm>
        </p:grpSpPr>
        <p:cxnSp>
          <p:nvCxnSpPr>
            <p:cNvPr id="33" name="Straight Connector 32">
              <a:extLst>
                <a:ext uri="{FF2B5EF4-FFF2-40B4-BE49-F238E27FC236}">
                  <a16:creationId xmlns:a16="http://schemas.microsoft.com/office/drawing/2014/main" id="{CD00EE21-50D9-3346-BD60-28610CB4E605}"/>
                </a:ext>
              </a:extLst>
            </p:cNvPr>
            <p:cNvCxnSpPr/>
            <p:nvPr/>
          </p:nvCxnSpPr>
          <p:spPr>
            <a:xfrm flipH="1">
              <a:off x="1462311" y="5338164"/>
              <a:ext cx="7222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63" name="TextBox 33">
              <a:extLst>
                <a:ext uri="{FF2B5EF4-FFF2-40B4-BE49-F238E27FC236}">
                  <a16:creationId xmlns:a16="http://schemas.microsoft.com/office/drawing/2014/main" id="{0A72FF55-FF99-786B-F6C7-A98A0994EDD8}"/>
                </a:ext>
              </a:extLst>
            </p:cNvPr>
            <p:cNvSpPr txBox="1">
              <a:spLocks noChangeArrowheads="1"/>
            </p:cNvSpPr>
            <p:nvPr/>
          </p:nvSpPr>
          <p:spPr bwMode="auto">
            <a:xfrm>
              <a:off x="1014116"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r"/>
              <a:r>
                <a:rPr lang="en-GB" altLang="en-US" sz="1200">
                  <a:latin typeface="Aptos" panose="020B0004020202020204" pitchFamily="34" charset="0"/>
                </a:rPr>
                <a:t>20</a:t>
              </a:r>
            </a:p>
          </p:txBody>
        </p:sp>
      </p:grpSp>
      <p:grpSp>
        <p:nvGrpSpPr>
          <p:cNvPr id="58382" name="Group 34">
            <a:extLst>
              <a:ext uri="{FF2B5EF4-FFF2-40B4-BE49-F238E27FC236}">
                <a16:creationId xmlns:a16="http://schemas.microsoft.com/office/drawing/2014/main" id="{DA7DA034-6015-FAFF-F953-7DADCAF1C4F3}"/>
              </a:ext>
            </a:extLst>
          </p:cNvPr>
          <p:cNvGrpSpPr>
            <a:grpSpLocks/>
          </p:cNvGrpSpPr>
          <p:nvPr/>
        </p:nvGrpSpPr>
        <p:grpSpPr bwMode="auto">
          <a:xfrm>
            <a:off x="7318375" y="4940300"/>
            <a:ext cx="306388" cy="276225"/>
            <a:chOff x="1462532" y="5157743"/>
            <a:chExt cx="408511" cy="369332"/>
          </a:xfrm>
        </p:grpSpPr>
        <p:cxnSp>
          <p:nvCxnSpPr>
            <p:cNvPr id="36" name="Straight Connector 35">
              <a:extLst>
                <a:ext uri="{FF2B5EF4-FFF2-40B4-BE49-F238E27FC236}">
                  <a16:creationId xmlns:a16="http://schemas.microsoft.com/office/drawing/2014/main" id="{725AC461-2432-7B4A-9DB8-102EDFBBCF65}"/>
                </a:ext>
              </a:extLst>
            </p:cNvPr>
            <p:cNvCxnSpPr/>
            <p:nvPr/>
          </p:nvCxnSpPr>
          <p:spPr>
            <a:xfrm flipH="1">
              <a:off x="1462532" y="5338164"/>
              <a:ext cx="7196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61" name="TextBox 36">
              <a:extLst>
                <a:ext uri="{FF2B5EF4-FFF2-40B4-BE49-F238E27FC236}">
                  <a16:creationId xmlns:a16="http://schemas.microsoft.com/office/drawing/2014/main" id="{13049280-7E06-4713-4604-9DD75909EC7B}"/>
                </a:ext>
              </a:extLst>
            </p:cNvPr>
            <p:cNvSpPr txBox="1">
              <a:spLocks noChangeArrowheads="1"/>
            </p:cNvSpPr>
            <p:nvPr/>
          </p:nvSpPr>
          <p:spPr bwMode="auto">
            <a:xfrm>
              <a:off x="1511541" y="5157743"/>
              <a:ext cx="359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0</a:t>
              </a:r>
            </a:p>
          </p:txBody>
        </p:sp>
      </p:grpSp>
      <p:grpSp>
        <p:nvGrpSpPr>
          <p:cNvPr id="58383" name="Group 37">
            <a:extLst>
              <a:ext uri="{FF2B5EF4-FFF2-40B4-BE49-F238E27FC236}">
                <a16:creationId xmlns:a16="http://schemas.microsoft.com/office/drawing/2014/main" id="{45AFFD1D-45E1-79EB-1847-090A15D48DC1}"/>
              </a:ext>
            </a:extLst>
          </p:cNvPr>
          <p:cNvGrpSpPr>
            <a:grpSpLocks/>
          </p:cNvGrpSpPr>
          <p:nvPr/>
        </p:nvGrpSpPr>
        <p:grpSpPr bwMode="auto">
          <a:xfrm>
            <a:off x="7318375" y="2273300"/>
            <a:ext cx="392113" cy="276225"/>
            <a:chOff x="1462532" y="5157743"/>
            <a:chExt cx="521787" cy="369332"/>
          </a:xfrm>
        </p:grpSpPr>
        <p:cxnSp>
          <p:nvCxnSpPr>
            <p:cNvPr id="39" name="Straight Connector 38">
              <a:extLst>
                <a:ext uri="{FF2B5EF4-FFF2-40B4-BE49-F238E27FC236}">
                  <a16:creationId xmlns:a16="http://schemas.microsoft.com/office/drawing/2014/main" id="{F83F5EA7-249E-2C42-87C2-DC07577256CB}"/>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59" name="TextBox 39">
              <a:extLst>
                <a:ext uri="{FF2B5EF4-FFF2-40B4-BE49-F238E27FC236}">
                  <a16:creationId xmlns:a16="http://schemas.microsoft.com/office/drawing/2014/main" id="{1D48860E-755C-E104-2676-ECBE022EB018}"/>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60</a:t>
              </a:r>
            </a:p>
          </p:txBody>
        </p:sp>
      </p:grpSp>
      <p:grpSp>
        <p:nvGrpSpPr>
          <p:cNvPr id="58384" name="Group 40">
            <a:extLst>
              <a:ext uri="{FF2B5EF4-FFF2-40B4-BE49-F238E27FC236}">
                <a16:creationId xmlns:a16="http://schemas.microsoft.com/office/drawing/2014/main" id="{D7D7EBDB-E822-6D6E-5D1A-35BBC56A2FDF}"/>
              </a:ext>
            </a:extLst>
          </p:cNvPr>
          <p:cNvGrpSpPr>
            <a:grpSpLocks/>
          </p:cNvGrpSpPr>
          <p:nvPr/>
        </p:nvGrpSpPr>
        <p:grpSpPr bwMode="auto">
          <a:xfrm>
            <a:off x="7318375" y="2717800"/>
            <a:ext cx="392113" cy="276225"/>
            <a:chOff x="1462532" y="5157743"/>
            <a:chExt cx="521787" cy="369332"/>
          </a:xfrm>
        </p:grpSpPr>
        <p:cxnSp>
          <p:nvCxnSpPr>
            <p:cNvPr id="42" name="Straight Connector 41">
              <a:extLst>
                <a:ext uri="{FF2B5EF4-FFF2-40B4-BE49-F238E27FC236}">
                  <a16:creationId xmlns:a16="http://schemas.microsoft.com/office/drawing/2014/main" id="{2D59C655-10B2-E348-9FD4-CE6D321218B9}"/>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57" name="TextBox 42">
              <a:extLst>
                <a:ext uri="{FF2B5EF4-FFF2-40B4-BE49-F238E27FC236}">
                  <a16:creationId xmlns:a16="http://schemas.microsoft.com/office/drawing/2014/main" id="{9D1236B8-414F-32F9-7AA1-0F1B8D388E10}"/>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50</a:t>
              </a:r>
            </a:p>
          </p:txBody>
        </p:sp>
      </p:grpSp>
      <p:grpSp>
        <p:nvGrpSpPr>
          <p:cNvPr id="58385" name="Group 43">
            <a:extLst>
              <a:ext uri="{FF2B5EF4-FFF2-40B4-BE49-F238E27FC236}">
                <a16:creationId xmlns:a16="http://schemas.microsoft.com/office/drawing/2014/main" id="{D6ACDA7D-7694-7C47-A5E4-A76D65438C73}"/>
              </a:ext>
            </a:extLst>
          </p:cNvPr>
          <p:cNvGrpSpPr>
            <a:grpSpLocks/>
          </p:cNvGrpSpPr>
          <p:nvPr/>
        </p:nvGrpSpPr>
        <p:grpSpPr bwMode="auto">
          <a:xfrm>
            <a:off x="7318375" y="3162300"/>
            <a:ext cx="392113" cy="276225"/>
            <a:chOff x="1462532" y="5157743"/>
            <a:chExt cx="521787" cy="369332"/>
          </a:xfrm>
        </p:grpSpPr>
        <p:cxnSp>
          <p:nvCxnSpPr>
            <p:cNvPr id="45" name="Straight Connector 44">
              <a:extLst>
                <a:ext uri="{FF2B5EF4-FFF2-40B4-BE49-F238E27FC236}">
                  <a16:creationId xmlns:a16="http://schemas.microsoft.com/office/drawing/2014/main" id="{FA8C7198-3108-964D-A625-F2D779CC9834}"/>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55" name="TextBox 45">
              <a:extLst>
                <a:ext uri="{FF2B5EF4-FFF2-40B4-BE49-F238E27FC236}">
                  <a16:creationId xmlns:a16="http://schemas.microsoft.com/office/drawing/2014/main" id="{B8324381-1ECE-BB17-7ED1-8E7795B130C1}"/>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40</a:t>
              </a:r>
            </a:p>
          </p:txBody>
        </p:sp>
      </p:grpSp>
      <p:grpSp>
        <p:nvGrpSpPr>
          <p:cNvPr id="58386" name="Group 46">
            <a:extLst>
              <a:ext uri="{FF2B5EF4-FFF2-40B4-BE49-F238E27FC236}">
                <a16:creationId xmlns:a16="http://schemas.microsoft.com/office/drawing/2014/main" id="{3526360F-F35F-D2AC-0FB3-E08103AE3F52}"/>
              </a:ext>
            </a:extLst>
          </p:cNvPr>
          <p:cNvGrpSpPr>
            <a:grpSpLocks/>
          </p:cNvGrpSpPr>
          <p:nvPr/>
        </p:nvGrpSpPr>
        <p:grpSpPr bwMode="auto">
          <a:xfrm>
            <a:off x="7318375" y="3606800"/>
            <a:ext cx="392113" cy="276225"/>
            <a:chOff x="1462532" y="5157743"/>
            <a:chExt cx="521787" cy="369332"/>
          </a:xfrm>
        </p:grpSpPr>
        <p:cxnSp>
          <p:nvCxnSpPr>
            <p:cNvPr id="48" name="Straight Connector 47">
              <a:extLst>
                <a:ext uri="{FF2B5EF4-FFF2-40B4-BE49-F238E27FC236}">
                  <a16:creationId xmlns:a16="http://schemas.microsoft.com/office/drawing/2014/main" id="{0FB4D800-B6CD-1648-8299-FFF33A1351CE}"/>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53" name="TextBox 48">
              <a:extLst>
                <a:ext uri="{FF2B5EF4-FFF2-40B4-BE49-F238E27FC236}">
                  <a16:creationId xmlns:a16="http://schemas.microsoft.com/office/drawing/2014/main" id="{CBA80B77-9BA4-0470-55D1-B6AF61E2FD75}"/>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30</a:t>
              </a:r>
            </a:p>
          </p:txBody>
        </p:sp>
      </p:grpSp>
      <p:grpSp>
        <p:nvGrpSpPr>
          <p:cNvPr id="58387" name="Group 49">
            <a:extLst>
              <a:ext uri="{FF2B5EF4-FFF2-40B4-BE49-F238E27FC236}">
                <a16:creationId xmlns:a16="http://schemas.microsoft.com/office/drawing/2014/main" id="{A89F127C-BBC1-3D34-142A-1763BDC9468C}"/>
              </a:ext>
            </a:extLst>
          </p:cNvPr>
          <p:cNvGrpSpPr>
            <a:grpSpLocks/>
          </p:cNvGrpSpPr>
          <p:nvPr/>
        </p:nvGrpSpPr>
        <p:grpSpPr bwMode="auto">
          <a:xfrm>
            <a:off x="7318375" y="4051300"/>
            <a:ext cx="392113" cy="276225"/>
            <a:chOff x="1462532" y="5157743"/>
            <a:chExt cx="521787" cy="369332"/>
          </a:xfrm>
        </p:grpSpPr>
        <p:cxnSp>
          <p:nvCxnSpPr>
            <p:cNvPr id="51" name="Straight Connector 50">
              <a:extLst>
                <a:ext uri="{FF2B5EF4-FFF2-40B4-BE49-F238E27FC236}">
                  <a16:creationId xmlns:a16="http://schemas.microsoft.com/office/drawing/2014/main" id="{219DE54A-5E0F-C847-93E5-D2F364D4008D}"/>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51" name="TextBox 51">
              <a:extLst>
                <a:ext uri="{FF2B5EF4-FFF2-40B4-BE49-F238E27FC236}">
                  <a16:creationId xmlns:a16="http://schemas.microsoft.com/office/drawing/2014/main" id="{28EFBB5B-BC18-7AA4-48A8-4E33794FF218}"/>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20</a:t>
              </a:r>
            </a:p>
          </p:txBody>
        </p:sp>
      </p:grpSp>
      <p:grpSp>
        <p:nvGrpSpPr>
          <p:cNvPr id="58388" name="Group 52">
            <a:extLst>
              <a:ext uri="{FF2B5EF4-FFF2-40B4-BE49-F238E27FC236}">
                <a16:creationId xmlns:a16="http://schemas.microsoft.com/office/drawing/2014/main" id="{1DDAE66C-4919-9E07-716F-42575BA1E991}"/>
              </a:ext>
            </a:extLst>
          </p:cNvPr>
          <p:cNvGrpSpPr>
            <a:grpSpLocks/>
          </p:cNvGrpSpPr>
          <p:nvPr/>
        </p:nvGrpSpPr>
        <p:grpSpPr bwMode="auto">
          <a:xfrm>
            <a:off x="7318375" y="4495800"/>
            <a:ext cx="392113" cy="276225"/>
            <a:chOff x="1462532" y="5157743"/>
            <a:chExt cx="521787" cy="369332"/>
          </a:xfrm>
        </p:grpSpPr>
        <p:cxnSp>
          <p:nvCxnSpPr>
            <p:cNvPr id="54" name="Straight Connector 53">
              <a:extLst>
                <a:ext uri="{FF2B5EF4-FFF2-40B4-BE49-F238E27FC236}">
                  <a16:creationId xmlns:a16="http://schemas.microsoft.com/office/drawing/2014/main" id="{5BA6AF48-FFF0-F643-B512-C06B7F87ADDB}"/>
                </a:ext>
              </a:extLst>
            </p:cNvPr>
            <p:cNvCxnSpPr/>
            <p:nvPr/>
          </p:nvCxnSpPr>
          <p:spPr>
            <a:xfrm flipH="1">
              <a:off x="1462532" y="5338164"/>
              <a:ext cx="718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449" name="TextBox 54">
              <a:extLst>
                <a:ext uri="{FF2B5EF4-FFF2-40B4-BE49-F238E27FC236}">
                  <a16:creationId xmlns:a16="http://schemas.microsoft.com/office/drawing/2014/main" id="{E354F5B0-F5C2-4077-F288-8DEA7134910A}"/>
                </a:ext>
              </a:extLst>
            </p:cNvPr>
            <p:cNvSpPr txBox="1">
              <a:spLocks noChangeArrowheads="1"/>
            </p:cNvSpPr>
            <p:nvPr/>
          </p:nvSpPr>
          <p:spPr bwMode="auto">
            <a:xfrm>
              <a:off x="1511541" y="5157743"/>
              <a:ext cx="472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200">
                  <a:latin typeface="Aptos" panose="020B0004020202020204" pitchFamily="34" charset="0"/>
                </a:rPr>
                <a:t>10</a:t>
              </a:r>
            </a:p>
          </p:txBody>
        </p:sp>
      </p:grpSp>
      <p:cxnSp>
        <p:nvCxnSpPr>
          <p:cNvPr id="56" name="Straight Connector 55">
            <a:extLst>
              <a:ext uri="{FF2B5EF4-FFF2-40B4-BE49-F238E27FC236}">
                <a16:creationId xmlns:a16="http://schemas.microsoft.com/office/drawing/2014/main" id="{03BA4FE8-8D8C-2642-B1E1-79F3209AC2D6}"/>
              </a:ext>
            </a:extLst>
          </p:cNvPr>
          <p:cNvCxnSpPr>
            <a:cxnSpLocks/>
          </p:cNvCxnSpPr>
          <p:nvPr/>
        </p:nvCxnSpPr>
        <p:spPr>
          <a:xfrm rot="5400000" flipH="1">
            <a:off x="1762125"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464A3E73-8FB4-DA41-9CFF-FA060C5A5BB2}"/>
              </a:ext>
            </a:extLst>
          </p:cNvPr>
          <p:cNvCxnSpPr>
            <a:cxnSpLocks/>
          </p:cNvCxnSpPr>
          <p:nvPr/>
        </p:nvCxnSpPr>
        <p:spPr>
          <a:xfrm rot="5400000" flipH="1">
            <a:off x="2452687"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9F4341D-760C-3442-91AC-0B0C85AF6D99}"/>
              </a:ext>
            </a:extLst>
          </p:cNvPr>
          <p:cNvCxnSpPr>
            <a:cxnSpLocks/>
          </p:cNvCxnSpPr>
          <p:nvPr/>
        </p:nvCxnSpPr>
        <p:spPr>
          <a:xfrm rot="5400000" flipH="1">
            <a:off x="3143250"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FC2F033-793F-5546-B215-6E4CC67617F3}"/>
              </a:ext>
            </a:extLst>
          </p:cNvPr>
          <p:cNvCxnSpPr>
            <a:cxnSpLocks/>
          </p:cNvCxnSpPr>
          <p:nvPr/>
        </p:nvCxnSpPr>
        <p:spPr>
          <a:xfrm rot="5400000" flipH="1">
            <a:off x="3835400"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AAE5C34-3A00-594E-82B7-BB1C2A2C58DB}"/>
              </a:ext>
            </a:extLst>
          </p:cNvPr>
          <p:cNvCxnSpPr>
            <a:cxnSpLocks/>
          </p:cNvCxnSpPr>
          <p:nvPr/>
        </p:nvCxnSpPr>
        <p:spPr>
          <a:xfrm rot="5400000" flipH="1">
            <a:off x="4525962"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1C57BC8-9AA2-BA4E-AAE1-16CBD6FAA607}"/>
              </a:ext>
            </a:extLst>
          </p:cNvPr>
          <p:cNvCxnSpPr>
            <a:cxnSpLocks/>
          </p:cNvCxnSpPr>
          <p:nvPr/>
        </p:nvCxnSpPr>
        <p:spPr>
          <a:xfrm rot="5400000" flipH="1">
            <a:off x="5216525"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3876179-A08F-914B-95B0-6B2F70AA3342}"/>
              </a:ext>
            </a:extLst>
          </p:cNvPr>
          <p:cNvCxnSpPr>
            <a:cxnSpLocks/>
          </p:cNvCxnSpPr>
          <p:nvPr/>
        </p:nvCxnSpPr>
        <p:spPr>
          <a:xfrm rot="5400000" flipH="1">
            <a:off x="5907087"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F600F32-FF77-3644-AAC0-DFCDF67036E3}"/>
              </a:ext>
            </a:extLst>
          </p:cNvPr>
          <p:cNvCxnSpPr>
            <a:cxnSpLocks/>
          </p:cNvCxnSpPr>
          <p:nvPr/>
        </p:nvCxnSpPr>
        <p:spPr>
          <a:xfrm rot="5400000" flipH="1">
            <a:off x="6599237"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8306780-738E-BE43-BB2E-7A822C79B1BF}"/>
              </a:ext>
            </a:extLst>
          </p:cNvPr>
          <p:cNvCxnSpPr>
            <a:cxnSpLocks/>
          </p:cNvCxnSpPr>
          <p:nvPr/>
        </p:nvCxnSpPr>
        <p:spPr>
          <a:xfrm rot="5400000" flipH="1">
            <a:off x="7289800" y="5105401"/>
            <a:ext cx="53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8398" name="TextBox 64">
            <a:extLst>
              <a:ext uri="{FF2B5EF4-FFF2-40B4-BE49-F238E27FC236}">
                <a16:creationId xmlns:a16="http://schemas.microsoft.com/office/drawing/2014/main" id="{70B2B9DB-6D8E-45CD-96F3-328FDC4B7137}"/>
              </a:ext>
            </a:extLst>
          </p:cNvPr>
          <p:cNvSpPr txBox="1">
            <a:spLocks noChangeArrowheads="1"/>
          </p:cNvSpPr>
          <p:nvPr/>
        </p:nvSpPr>
        <p:spPr bwMode="auto">
          <a:xfrm>
            <a:off x="1639888" y="5218113"/>
            <a:ext cx="987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Cambridge</a:t>
            </a:r>
          </a:p>
        </p:txBody>
      </p:sp>
      <p:sp>
        <p:nvSpPr>
          <p:cNvPr id="58399" name="TextBox 65">
            <a:extLst>
              <a:ext uri="{FF2B5EF4-FFF2-40B4-BE49-F238E27FC236}">
                <a16:creationId xmlns:a16="http://schemas.microsoft.com/office/drawing/2014/main" id="{3871324F-5F3A-BFF0-AF2B-6B6B90A826B8}"/>
              </a:ext>
            </a:extLst>
          </p:cNvPr>
          <p:cNvSpPr txBox="1">
            <a:spLocks noChangeArrowheads="1"/>
          </p:cNvSpPr>
          <p:nvPr/>
        </p:nvSpPr>
        <p:spPr bwMode="auto">
          <a:xfrm>
            <a:off x="2311400" y="5086350"/>
            <a:ext cx="10271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Amsterdam</a:t>
            </a:r>
          </a:p>
        </p:txBody>
      </p:sp>
      <p:sp>
        <p:nvSpPr>
          <p:cNvPr id="58400" name="TextBox 66">
            <a:extLst>
              <a:ext uri="{FF2B5EF4-FFF2-40B4-BE49-F238E27FC236}">
                <a16:creationId xmlns:a16="http://schemas.microsoft.com/office/drawing/2014/main" id="{E190F6A3-7770-05B2-46C3-4218E8FC16B8}"/>
              </a:ext>
            </a:extLst>
          </p:cNvPr>
          <p:cNvSpPr txBox="1">
            <a:spLocks noChangeArrowheads="1"/>
          </p:cNvSpPr>
          <p:nvPr/>
        </p:nvSpPr>
        <p:spPr bwMode="auto">
          <a:xfrm>
            <a:off x="3034866" y="5218113"/>
            <a:ext cx="9628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Gouda</a:t>
            </a:r>
            <a:br>
              <a:rPr lang="en-GB" altLang="en-US" sz="1200" b="1">
                <a:latin typeface="Aptos" panose="020B0004020202020204" pitchFamily="34" charset="0"/>
              </a:rPr>
            </a:br>
            <a:r>
              <a:rPr lang="en-GB" altLang="en-US" sz="1200" b="1">
                <a:latin typeface="Aptos" panose="020B0004020202020204" pitchFamily="34" charset="0"/>
              </a:rPr>
              <a:t>&amp; Voorhout</a:t>
            </a:r>
          </a:p>
        </p:txBody>
      </p:sp>
      <p:sp>
        <p:nvSpPr>
          <p:cNvPr id="58401" name="TextBox 67">
            <a:extLst>
              <a:ext uri="{FF2B5EF4-FFF2-40B4-BE49-F238E27FC236}">
                <a16:creationId xmlns:a16="http://schemas.microsoft.com/office/drawing/2014/main" id="{B1065CF7-39E9-10BB-A45F-FEE5D98844CD}"/>
              </a:ext>
            </a:extLst>
          </p:cNvPr>
          <p:cNvSpPr txBox="1">
            <a:spLocks noChangeArrowheads="1"/>
          </p:cNvSpPr>
          <p:nvPr/>
        </p:nvSpPr>
        <p:spPr bwMode="auto">
          <a:xfrm>
            <a:off x="3862388" y="5086350"/>
            <a:ext cx="6889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Madrid</a:t>
            </a:r>
          </a:p>
        </p:txBody>
      </p:sp>
      <p:sp>
        <p:nvSpPr>
          <p:cNvPr id="58402" name="TextBox 68">
            <a:extLst>
              <a:ext uri="{FF2B5EF4-FFF2-40B4-BE49-F238E27FC236}">
                <a16:creationId xmlns:a16="http://schemas.microsoft.com/office/drawing/2014/main" id="{226243BF-0234-988D-B35A-FCBB8C393B0F}"/>
              </a:ext>
            </a:extLst>
          </p:cNvPr>
          <p:cNvSpPr txBox="1">
            <a:spLocks noChangeArrowheads="1"/>
          </p:cNvSpPr>
          <p:nvPr/>
        </p:nvSpPr>
        <p:spPr bwMode="auto">
          <a:xfrm>
            <a:off x="4435475" y="5218113"/>
            <a:ext cx="9255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Barcelona</a:t>
            </a:r>
          </a:p>
        </p:txBody>
      </p:sp>
      <p:sp>
        <p:nvSpPr>
          <p:cNvPr id="58403" name="TextBox 69">
            <a:extLst>
              <a:ext uri="{FF2B5EF4-FFF2-40B4-BE49-F238E27FC236}">
                <a16:creationId xmlns:a16="http://schemas.microsoft.com/office/drawing/2014/main" id="{0F48C44F-8892-BDF5-9385-0DE2B1FC456B}"/>
              </a:ext>
            </a:extLst>
          </p:cNvPr>
          <p:cNvSpPr txBox="1">
            <a:spLocks noChangeArrowheads="1"/>
          </p:cNvSpPr>
          <p:nvPr/>
        </p:nvSpPr>
        <p:spPr bwMode="auto">
          <a:xfrm>
            <a:off x="5320932" y="5086350"/>
            <a:ext cx="5357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Paris</a:t>
            </a:r>
          </a:p>
        </p:txBody>
      </p:sp>
      <p:sp>
        <p:nvSpPr>
          <p:cNvPr id="58404" name="TextBox 70">
            <a:extLst>
              <a:ext uri="{FF2B5EF4-FFF2-40B4-BE49-F238E27FC236}">
                <a16:creationId xmlns:a16="http://schemas.microsoft.com/office/drawing/2014/main" id="{D8EAFE64-EF6B-F351-560E-C169BCE15088}"/>
              </a:ext>
            </a:extLst>
          </p:cNvPr>
          <p:cNvSpPr txBox="1">
            <a:spLocks noChangeArrowheads="1"/>
          </p:cNvSpPr>
          <p:nvPr/>
        </p:nvSpPr>
        <p:spPr bwMode="auto">
          <a:xfrm>
            <a:off x="5903285" y="5218113"/>
            <a:ext cx="753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Bologna</a:t>
            </a:r>
          </a:p>
        </p:txBody>
      </p:sp>
      <p:sp>
        <p:nvSpPr>
          <p:cNvPr id="58405" name="TextBox 71">
            <a:extLst>
              <a:ext uri="{FF2B5EF4-FFF2-40B4-BE49-F238E27FC236}">
                <a16:creationId xmlns:a16="http://schemas.microsoft.com/office/drawing/2014/main" id="{FEC1A1D2-C12F-622E-9A33-6B040DCD09CC}"/>
              </a:ext>
            </a:extLst>
          </p:cNvPr>
          <p:cNvSpPr txBox="1">
            <a:spLocks noChangeArrowheads="1"/>
          </p:cNvSpPr>
          <p:nvPr/>
        </p:nvSpPr>
        <p:spPr bwMode="auto">
          <a:xfrm>
            <a:off x="6575425" y="5086350"/>
            <a:ext cx="790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Palermo</a:t>
            </a:r>
          </a:p>
        </p:txBody>
      </p:sp>
      <p:sp>
        <p:nvSpPr>
          <p:cNvPr id="58406" name="TextBox 73">
            <a:extLst>
              <a:ext uri="{FF2B5EF4-FFF2-40B4-BE49-F238E27FC236}">
                <a16:creationId xmlns:a16="http://schemas.microsoft.com/office/drawing/2014/main" id="{200671F0-8C18-AD53-EA9B-8AE716D75D18}"/>
              </a:ext>
            </a:extLst>
          </p:cNvPr>
          <p:cNvSpPr txBox="1">
            <a:spLocks noChangeArrowheads="1"/>
          </p:cNvSpPr>
          <p:nvPr/>
        </p:nvSpPr>
        <p:spPr bwMode="auto">
          <a:xfrm rot="-5400000">
            <a:off x="-661249" y="3525986"/>
            <a:ext cx="24670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Prevalence of daily cannabis use</a:t>
            </a:r>
            <a:br>
              <a:rPr lang="en-GB" altLang="en-US" sz="1200" b="1">
                <a:latin typeface="Aptos" panose="020B0004020202020204" pitchFamily="34" charset="0"/>
              </a:rPr>
            </a:br>
            <a:r>
              <a:rPr lang="en-GB" altLang="en-US" sz="1200" b="1">
                <a:latin typeface="Aptos" panose="020B0004020202020204" pitchFamily="34" charset="0"/>
              </a:rPr>
              <a:t>in population controls </a:t>
            </a:r>
            <a:r>
              <a:rPr lang="en-GB" altLang="en-US" sz="1200">
                <a:latin typeface="Aptos" panose="020B0004020202020204" pitchFamily="34" charset="0"/>
              </a:rPr>
              <a:t>(%)</a:t>
            </a:r>
          </a:p>
        </p:txBody>
      </p:sp>
      <p:sp>
        <p:nvSpPr>
          <p:cNvPr id="58407" name="TextBox 74">
            <a:extLst>
              <a:ext uri="{FF2B5EF4-FFF2-40B4-BE49-F238E27FC236}">
                <a16:creationId xmlns:a16="http://schemas.microsoft.com/office/drawing/2014/main" id="{A2E2CE6A-E8CB-3326-89BB-F368B1EE3DBD}"/>
              </a:ext>
            </a:extLst>
          </p:cNvPr>
          <p:cNvSpPr txBox="1">
            <a:spLocks noChangeArrowheads="1"/>
          </p:cNvSpPr>
          <p:nvPr/>
        </p:nvSpPr>
        <p:spPr bwMode="auto">
          <a:xfrm rot="5400000">
            <a:off x="6737191" y="3525986"/>
            <a:ext cx="22720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pPr algn="ctr"/>
            <a:r>
              <a:rPr lang="en-GB" altLang="en-US" sz="1200" b="1">
                <a:latin typeface="Aptos" panose="020B0004020202020204" pitchFamily="34" charset="0"/>
              </a:rPr>
              <a:t>Adjusted psychosis incidence</a:t>
            </a:r>
            <a:br>
              <a:rPr lang="en-GB" altLang="en-US" sz="1200" b="1">
                <a:latin typeface="Aptos" panose="020B0004020202020204" pitchFamily="34" charset="0"/>
              </a:rPr>
            </a:br>
            <a:r>
              <a:rPr lang="en-GB" altLang="en-US" sz="1200">
                <a:latin typeface="Aptos" panose="020B0004020202020204" pitchFamily="34" charset="0"/>
              </a:rPr>
              <a:t>(rate per 100,000)</a:t>
            </a:r>
          </a:p>
        </p:txBody>
      </p:sp>
      <p:sp>
        <p:nvSpPr>
          <p:cNvPr id="58408" name="TextBox 75">
            <a:extLst>
              <a:ext uri="{FF2B5EF4-FFF2-40B4-BE49-F238E27FC236}">
                <a16:creationId xmlns:a16="http://schemas.microsoft.com/office/drawing/2014/main" id="{334A8531-C380-66CB-9EE4-51B0CEDE5C60}"/>
              </a:ext>
            </a:extLst>
          </p:cNvPr>
          <p:cNvSpPr txBox="1">
            <a:spLocks noChangeArrowheads="1"/>
          </p:cNvSpPr>
          <p:nvPr/>
        </p:nvSpPr>
        <p:spPr bwMode="auto">
          <a:xfrm>
            <a:off x="1482725" y="1900238"/>
            <a:ext cx="56496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600" b="1" dirty="0">
                <a:latin typeface="Aptos" panose="020B0004020202020204" pitchFamily="34" charset="0"/>
              </a:rPr>
              <a:t>Prevalence of daily cannabis use in population controls </a:t>
            </a:r>
            <a:r>
              <a:rPr lang="en-GB" altLang="en-US" sz="1600" dirty="0">
                <a:latin typeface="Aptos" panose="020B0004020202020204" pitchFamily="34" charset="0"/>
              </a:rPr>
              <a:t>(%)</a:t>
            </a:r>
          </a:p>
        </p:txBody>
      </p:sp>
      <p:sp>
        <p:nvSpPr>
          <p:cNvPr id="77" name="Oval 76">
            <a:extLst>
              <a:ext uri="{FF2B5EF4-FFF2-40B4-BE49-F238E27FC236}">
                <a16:creationId xmlns:a16="http://schemas.microsoft.com/office/drawing/2014/main" id="{A8FE8AC5-C443-7145-B2A2-8BAAC1E35EAB}"/>
              </a:ext>
            </a:extLst>
          </p:cNvPr>
          <p:cNvSpPr/>
          <p:nvPr/>
        </p:nvSpPr>
        <p:spPr>
          <a:xfrm>
            <a:off x="1302881" y="1951976"/>
            <a:ext cx="152400" cy="152400"/>
          </a:xfrm>
          <a:prstGeom prst="ellipse">
            <a:avLst/>
          </a:prstGeom>
          <a:solidFill>
            <a:schemeClr val="accent4"/>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58412" name="TextBox 77">
            <a:extLst>
              <a:ext uri="{FF2B5EF4-FFF2-40B4-BE49-F238E27FC236}">
                <a16:creationId xmlns:a16="http://schemas.microsoft.com/office/drawing/2014/main" id="{56465AD3-69DA-D99C-F1DE-ED990C111787}"/>
              </a:ext>
            </a:extLst>
          </p:cNvPr>
          <p:cNvSpPr txBox="1">
            <a:spLocks noChangeArrowheads="1"/>
          </p:cNvSpPr>
          <p:nvPr/>
        </p:nvSpPr>
        <p:spPr bwMode="auto">
          <a:xfrm>
            <a:off x="1482725" y="2114550"/>
            <a:ext cx="4873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sz="1600" b="1" dirty="0">
                <a:latin typeface="Aptos" panose="020B0004020202020204" pitchFamily="34" charset="0"/>
              </a:rPr>
              <a:t>Adjusted psychosis incidence </a:t>
            </a:r>
            <a:r>
              <a:rPr lang="en-GB" altLang="en-US" sz="1600" dirty="0">
                <a:latin typeface="Aptos" panose="020B0004020202020204" pitchFamily="34" charset="0"/>
              </a:rPr>
              <a:t>(rate per 100,000)</a:t>
            </a:r>
          </a:p>
        </p:txBody>
      </p:sp>
      <p:sp>
        <p:nvSpPr>
          <p:cNvPr id="79" name="Oval 78">
            <a:extLst>
              <a:ext uri="{FF2B5EF4-FFF2-40B4-BE49-F238E27FC236}">
                <a16:creationId xmlns:a16="http://schemas.microsoft.com/office/drawing/2014/main" id="{AA63B286-9937-1F40-B040-388EBD1B21DD}"/>
              </a:ext>
            </a:extLst>
          </p:cNvPr>
          <p:cNvSpPr/>
          <p:nvPr/>
        </p:nvSpPr>
        <p:spPr>
          <a:xfrm>
            <a:off x="1302881" y="2166721"/>
            <a:ext cx="152400" cy="1524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grpSp>
        <p:nvGrpSpPr>
          <p:cNvPr id="58416" name="Group 59393">
            <a:extLst>
              <a:ext uri="{FF2B5EF4-FFF2-40B4-BE49-F238E27FC236}">
                <a16:creationId xmlns:a16="http://schemas.microsoft.com/office/drawing/2014/main" id="{4FC9A25E-2AC0-9A31-6772-7340BF9BD934}"/>
              </a:ext>
            </a:extLst>
          </p:cNvPr>
          <p:cNvGrpSpPr>
            <a:grpSpLocks/>
          </p:cNvGrpSpPr>
          <p:nvPr/>
        </p:nvGrpSpPr>
        <p:grpSpPr bwMode="auto">
          <a:xfrm>
            <a:off x="1366838" y="2943225"/>
            <a:ext cx="5680075" cy="1612900"/>
            <a:chOff x="1822582" y="2845088"/>
            <a:chExt cx="7573953" cy="2152073"/>
          </a:xfrm>
        </p:grpSpPr>
        <p:sp>
          <p:nvSpPr>
            <p:cNvPr id="80" name="Oval 79">
              <a:extLst>
                <a:ext uri="{FF2B5EF4-FFF2-40B4-BE49-F238E27FC236}">
                  <a16:creationId xmlns:a16="http://schemas.microsoft.com/office/drawing/2014/main" id="{9789E63D-0951-E84C-A8F5-93A6609B60EC}"/>
                </a:ext>
              </a:extLst>
            </p:cNvPr>
            <p:cNvSpPr/>
            <p:nvPr/>
          </p:nvSpPr>
          <p:spPr>
            <a:xfrm>
              <a:off x="1822582" y="2845088"/>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1" name="Oval 80">
              <a:extLst>
                <a:ext uri="{FF2B5EF4-FFF2-40B4-BE49-F238E27FC236}">
                  <a16:creationId xmlns:a16="http://schemas.microsoft.com/office/drawing/2014/main" id="{BDA33702-6DC4-A942-8DEC-99CC175E0B9A}"/>
                </a:ext>
              </a:extLst>
            </p:cNvPr>
            <p:cNvSpPr/>
            <p:nvPr/>
          </p:nvSpPr>
          <p:spPr>
            <a:xfrm>
              <a:off x="2743926" y="4553816"/>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2" name="Oval 81">
              <a:extLst>
                <a:ext uri="{FF2B5EF4-FFF2-40B4-BE49-F238E27FC236}">
                  <a16:creationId xmlns:a16="http://schemas.microsoft.com/office/drawing/2014/main" id="{159D2440-6839-CE40-93EA-BB709B22ED37}"/>
                </a:ext>
              </a:extLst>
            </p:cNvPr>
            <p:cNvSpPr/>
            <p:nvPr/>
          </p:nvSpPr>
          <p:spPr>
            <a:xfrm>
              <a:off x="3665270" y="3343852"/>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3" name="Oval 82">
              <a:extLst>
                <a:ext uri="{FF2B5EF4-FFF2-40B4-BE49-F238E27FC236}">
                  <a16:creationId xmlns:a16="http://schemas.microsoft.com/office/drawing/2014/main" id="{1654D3D3-0DD1-F546-83CE-A159ACE4FF00}"/>
                </a:ext>
              </a:extLst>
            </p:cNvPr>
            <p:cNvSpPr/>
            <p:nvPr/>
          </p:nvSpPr>
          <p:spPr>
            <a:xfrm>
              <a:off x="4586614" y="4101233"/>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4" name="Oval 83">
              <a:extLst>
                <a:ext uri="{FF2B5EF4-FFF2-40B4-BE49-F238E27FC236}">
                  <a16:creationId xmlns:a16="http://schemas.microsoft.com/office/drawing/2014/main" id="{1F3F7A43-572D-A144-B6CE-9A5F7BB1EF82}"/>
                </a:ext>
              </a:extLst>
            </p:cNvPr>
            <p:cNvSpPr/>
            <p:nvPr/>
          </p:nvSpPr>
          <p:spPr>
            <a:xfrm>
              <a:off x="5507958" y="4332143"/>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5" name="Oval 84">
              <a:extLst>
                <a:ext uri="{FF2B5EF4-FFF2-40B4-BE49-F238E27FC236}">
                  <a16:creationId xmlns:a16="http://schemas.microsoft.com/office/drawing/2014/main" id="{DF9E0EFC-94F3-0C4E-AFD6-E2253F2CD6F9}"/>
                </a:ext>
              </a:extLst>
            </p:cNvPr>
            <p:cNvSpPr/>
            <p:nvPr/>
          </p:nvSpPr>
          <p:spPr>
            <a:xfrm>
              <a:off x="6429302" y="4793961"/>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6" name="Oval 85">
              <a:extLst>
                <a:ext uri="{FF2B5EF4-FFF2-40B4-BE49-F238E27FC236}">
                  <a16:creationId xmlns:a16="http://schemas.microsoft.com/office/drawing/2014/main" id="{56BC1B80-2030-E840-BFB6-F67D260D4ECF}"/>
                </a:ext>
              </a:extLst>
            </p:cNvPr>
            <p:cNvSpPr/>
            <p:nvPr/>
          </p:nvSpPr>
          <p:spPr>
            <a:xfrm>
              <a:off x="7350646" y="3103707"/>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7" name="Oval 86">
              <a:extLst>
                <a:ext uri="{FF2B5EF4-FFF2-40B4-BE49-F238E27FC236}">
                  <a16:creationId xmlns:a16="http://schemas.microsoft.com/office/drawing/2014/main" id="{9A1A2EED-C205-154E-A561-74CFBABC7352}"/>
                </a:ext>
              </a:extLst>
            </p:cNvPr>
            <p:cNvSpPr/>
            <p:nvPr/>
          </p:nvSpPr>
          <p:spPr>
            <a:xfrm>
              <a:off x="8271990" y="4332143"/>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sp>
          <p:nvSpPr>
            <p:cNvPr id="88" name="Oval 87">
              <a:extLst>
                <a:ext uri="{FF2B5EF4-FFF2-40B4-BE49-F238E27FC236}">
                  <a16:creationId xmlns:a16="http://schemas.microsoft.com/office/drawing/2014/main" id="{F78BDF5B-B9CB-5949-A0EA-209F436DA3A8}"/>
                </a:ext>
              </a:extLst>
            </p:cNvPr>
            <p:cNvSpPr/>
            <p:nvPr/>
          </p:nvSpPr>
          <p:spPr>
            <a:xfrm>
              <a:off x="9193335" y="4673889"/>
              <a:ext cx="203200" cy="203200"/>
            </a:xfrm>
            <a:prstGeom prst="ellipse">
              <a:avLst/>
            </a:prstGeom>
            <a:solidFill>
              <a:schemeClr val="accent5"/>
            </a:soli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a:latin typeface="Aptos" panose="020B0004020202020204" pitchFamily="34" charset="0"/>
              </a:endParaRPr>
            </a:p>
          </p:txBody>
        </p:sp>
      </p:grpSp>
      <p:sp>
        <p:nvSpPr>
          <p:cNvPr id="98" name="TextBox 97">
            <a:extLst>
              <a:ext uri="{FF2B5EF4-FFF2-40B4-BE49-F238E27FC236}">
                <a16:creationId xmlns:a16="http://schemas.microsoft.com/office/drawing/2014/main" id="{83000BA4-E88F-C343-9855-67AF30CF9FD6}"/>
              </a:ext>
            </a:extLst>
          </p:cNvPr>
          <p:cNvSpPr txBox="1"/>
          <p:nvPr/>
        </p:nvSpPr>
        <p:spPr>
          <a:xfrm>
            <a:off x="6221413" y="4787900"/>
            <a:ext cx="1136650" cy="254000"/>
          </a:xfrm>
          <a:prstGeom prst="rect">
            <a:avLst/>
          </a:prstGeom>
          <a:noFill/>
        </p:spPr>
        <p:txBody>
          <a:bodyPr wrap="none">
            <a:spAutoFit/>
          </a:bodyPr>
          <a:lstStyle/>
          <a:p>
            <a:pPr>
              <a:defRPr/>
            </a:pPr>
            <a:r>
              <a:rPr lang="en-GB" sz="1050" dirty="0">
                <a:latin typeface="Aptos" panose="020B0004020202020204" pitchFamily="34" charset="0"/>
                <a:ea typeface="MS PGothic" panose="020B0600070205080204" pitchFamily="34" charset="-128"/>
              </a:rPr>
              <a:t>r=0.8, p=0.0109</a:t>
            </a:r>
          </a:p>
        </p:txBody>
      </p:sp>
      <p:sp>
        <p:nvSpPr>
          <p:cNvPr id="58420" name="TextBox 1">
            <a:extLst>
              <a:ext uri="{FF2B5EF4-FFF2-40B4-BE49-F238E27FC236}">
                <a16:creationId xmlns:a16="http://schemas.microsoft.com/office/drawing/2014/main" id="{E557231D-408D-E91E-E5A5-0E3AE20DA45B}"/>
              </a:ext>
            </a:extLst>
          </p:cNvPr>
          <p:cNvSpPr txBox="1">
            <a:spLocks noChangeArrowheads="1"/>
          </p:cNvSpPr>
          <p:nvPr/>
        </p:nvSpPr>
        <p:spPr bwMode="auto">
          <a:xfrm>
            <a:off x="266700" y="6381750"/>
            <a:ext cx="548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u="sng">
                <a:solidFill>
                  <a:schemeClr val="tx1"/>
                </a:solidFill>
                <a:latin typeface="Arial" panose="020B0604020202020204" pitchFamily="34" charset="0"/>
                <a:ea typeface="ＭＳ Ｐゴシック" panose="020B0600070205080204" pitchFamily="34" charset="-128"/>
              </a:defRPr>
            </a:lvl1pPr>
            <a:lvl2pPr marL="742950" indent="-285750">
              <a:defRPr sz="2000" u="sng">
                <a:solidFill>
                  <a:schemeClr val="tx1"/>
                </a:solidFill>
                <a:latin typeface="Arial" panose="020B0604020202020204" pitchFamily="34" charset="0"/>
                <a:ea typeface="ＭＳ Ｐゴシック" panose="020B0600070205080204" pitchFamily="34" charset="-128"/>
              </a:defRPr>
            </a:lvl2pPr>
            <a:lvl3pPr marL="1143000" indent="-228600">
              <a:defRPr sz="2000" u="sng">
                <a:solidFill>
                  <a:schemeClr val="tx1"/>
                </a:solidFill>
                <a:latin typeface="Arial" panose="020B0604020202020204" pitchFamily="34" charset="0"/>
                <a:ea typeface="ＭＳ Ｐゴシック" panose="020B0600070205080204" pitchFamily="34" charset="-128"/>
              </a:defRPr>
            </a:lvl3pPr>
            <a:lvl4pPr marL="1600200" indent="-228600">
              <a:defRPr sz="2000" u="sng">
                <a:solidFill>
                  <a:schemeClr val="tx1"/>
                </a:solidFill>
                <a:latin typeface="Arial" panose="020B0604020202020204" pitchFamily="34" charset="0"/>
                <a:ea typeface="ＭＳ Ｐゴシック" panose="020B0600070205080204" pitchFamily="34" charset="-128"/>
              </a:defRPr>
            </a:lvl4pPr>
            <a:lvl5pPr marL="2057400" indent="-228600">
              <a:defRPr sz="2000" u="sng">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u="sng">
                <a:solidFill>
                  <a:schemeClr val="tx1"/>
                </a:solidFill>
                <a:latin typeface="Arial" panose="020B0604020202020204" pitchFamily="34" charset="0"/>
                <a:ea typeface="ＭＳ Ｐゴシック" panose="020B0600070205080204" pitchFamily="34" charset="-128"/>
              </a:defRPr>
            </a:lvl9pPr>
          </a:lstStyle>
          <a:p>
            <a:r>
              <a:rPr lang="en-GB" altLang="en-US" b="0" u="none" dirty="0">
                <a:latin typeface="Aptos" panose="020B0004020202020204" pitchFamily="34" charset="0"/>
              </a:rPr>
              <a:t>Di Forti et al, Lancet Psych, March 23 2019</a:t>
            </a:r>
          </a:p>
        </p:txBody>
      </p:sp>
      <p:pic>
        <p:nvPicPr>
          <p:cNvPr id="65543" name="Picture 2">
            <a:extLst>
              <a:ext uri="{FF2B5EF4-FFF2-40B4-BE49-F238E27FC236}">
                <a16:creationId xmlns:a16="http://schemas.microsoft.com/office/drawing/2014/main" id="{49D528B0-329B-BFED-6653-FEFBFC498C8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54387" y="260648"/>
            <a:ext cx="1166414" cy="1166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Content Placeholder 4" descr="Graphical user interface, text&#10;&#10;Description automatically generated">
            <a:extLst>
              <a:ext uri="{FF2B5EF4-FFF2-40B4-BE49-F238E27FC236}">
                <a16:creationId xmlns:a16="http://schemas.microsoft.com/office/drawing/2014/main" id="{7B25D2E3-E09C-FA7F-5D91-184ACAEC1FFA}"/>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488635" y="116632"/>
            <a:ext cx="8152276" cy="1526455"/>
          </a:xfrm>
        </p:spPr>
      </p:pic>
      <p:pic>
        <p:nvPicPr>
          <p:cNvPr id="7" name="Picture 6" descr="Chart, line chart&#10;&#10;Description automatically generated">
            <a:extLst>
              <a:ext uri="{FF2B5EF4-FFF2-40B4-BE49-F238E27FC236}">
                <a16:creationId xmlns:a16="http://schemas.microsoft.com/office/drawing/2014/main" id="{18D168BD-F19B-37B8-9955-18CD4E06315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1519" y="2993094"/>
            <a:ext cx="4295107" cy="2956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Graphical user interface, chart, line chart&#10;&#10;Description automatically generated">
            <a:extLst>
              <a:ext uri="{FF2B5EF4-FFF2-40B4-BE49-F238E27FC236}">
                <a16:creationId xmlns:a16="http://schemas.microsoft.com/office/drawing/2014/main" id="{E7F7C2C8-F907-BA71-E679-9DC70D593E3F}"/>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818807" y="2988877"/>
            <a:ext cx="40481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B5321EE9-DA56-8042-A893-F03682B8E1AB}"/>
              </a:ext>
            </a:extLst>
          </p:cNvPr>
          <p:cNvSpPr/>
          <p:nvPr/>
        </p:nvSpPr>
        <p:spPr>
          <a:xfrm>
            <a:off x="1187624" y="1643087"/>
            <a:ext cx="6182444" cy="1155700"/>
          </a:xfrm>
          <a:prstGeom prst="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500" dirty="0"/>
              <a:t>During this period in Denmark both the consumption of cannabis and its potency have increased</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01|36.1|10"/>
</p:tagLst>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21831</TotalTime>
  <Words>2966</Words>
  <Application>Microsoft Office PowerPoint</Application>
  <PresentationFormat>Bildspel på skärmen (4:3)</PresentationFormat>
  <Paragraphs>433</Paragraphs>
  <Slides>69</Slides>
  <Notes>3</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69</vt:i4>
      </vt:variant>
    </vt:vector>
  </HeadingPairs>
  <TitlesOfParts>
    <vt:vector size="78" baseType="lpstr">
      <vt:lpstr>Aptos</vt:lpstr>
      <vt:lpstr>Aptos Display</vt:lpstr>
      <vt:lpstr>Arial</vt:lpstr>
      <vt:lpstr>Calibri</vt:lpstr>
      <vt:lpstr>Helvetica</vt:lpstr>
      <vt:lpstr>Monotype Sorts</vt:lpstr>
      <vt:lpstr>OpenSans-Semibold</vt:lpstr>
      <vt:lpstr>Times New Roman</vt:lpstr>
      <vt:lpstr>Office-tema</vt:lpstr>
      <vt:lpstr>PowerPoint-presentation</vt:lpstr>
      <vt:lpstr>Hälsoutvecklingen under 2000-talet</vt:lpstr>
      <vt:lpstr>PowerPoint-presentation</vt:lpstr>
      <vt:lpstr>Narkotikamissbruk</vt:lpstr>
      <vt:lpstr>PowerPoint-presentation</vt:lpstr>
      <vt:lpstr>PowerPoint-presentation</vt:lpstr>
      <vt:lpstr>PowerPoint-presentation</vt:lpstr>
      <vt:lpstr>PowerPoint-presentation</vt:lpstr>
      <vt:lpstr>PowerPoint-presentation</vt:lpstr>
      <vt:lpstr>PowerPoint-presentation</vt:lpstr>
      <vt:lpstr>Huvudgrupper av narkotika</vt:lpstr>
      <vt:lpstr>Kategorisering av missbrukssubstanser</vt:lpstr>
      <vt:lpstr>PowerPoint-presentation</vt:lpstr>
      <vt:lpstr>Nätdroger</vt:lpstr>
      <vt:lpstr>Narkotikamissbruk</vt:lpstr>
      <vt:lpstr>Opioider</vt:lpstr>
      <vt:lpstr>PowerPoint-presentation</vt:lpstr>
      <vt:lpstr>PowerPoint-presentation</vt:lpstr>
      <vt:lpstr>PowerPoint-presentation</vt:lpstr>
      <vt:lpstr>PowerPoint-presentation</vt:lpstr>
      <vt:lpstr>PowerPoint-presentation</vt:lpstr>
      <vt:lpstr>PowerPoint-presentation</vt:lpstr>
      <vt:lpstr>Kategorisering av nya psykoaktiva substanser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Cannabinoider</vt:lpstr>
      <vt:lpstr>Cannabinoider</vt:lpstr>
      <vt:lpstr>PowerPoint-presentation</vt:lpstr>
      <vt:lpstr>PowerPoint-presentation</vt:lpstr>
      <vt:lpstr>PowerPoint-presentation</vt:lpstr>
      <vt:lpstr>PowerPoint-presentation</vt:lpstr>
      <vt:lpstr>PowerPoint-presentation</vt:lpstr>
      <vt:lpstr>PowerPoint-presentation</vt:lpstr>
      <vt:lpstr>PowerPoint-presentation</vt:lpstr>
      <vt:lpstr>Innehåll i cannabis</vt:lpstr>
      <vt:lpstr>PowerPoint-presentation</vt:lpstr>
      <vt:lpstr>PowerPoint-presentation</vt:lpstr>
      <vt:lpstr>PowerPoint-presentation</vt:lpstr>
      <vt:lpstr>Cannabinoider för medicinskt bruk</vt:lpstr>
      <vt:lpstr>PowerPoint-presentation</vt:lpstr>
      <vt:lpstr>PowerPoint-presentation</vt:lpstr>
      <vt:lpstr>PowerPoint-presentation</vt:lpstr>
      <vt:lpstr>PowerPoint-presentation</vt:lpstr>
      <vt:lpstr>Cannabinoid inducerad analgesi</vt:lpstr>
      <vt:lpstr>Vilka funktioner påverkar Cannabis?</vt:lpstr>
      <vt:lpstr>PowerPoint-presentation</vt:lpstr>
      <vt:lpstr>Risker med cannabismissbruk</vt:lpstr>
      <vt:lpstr>Riskindex från ett antal olika studier</vt:lpstr>
      <vt:lpstr>Riskindex från ett antal olika studier</vt:lpstr>
      <vt:lpstr>Påverkan på hjärta/kärl och lungor av cannabis användning regelbundet</vt:lpstr>
      <vt:lpstr>Cannabis use and Psychotic Disorders</vt:lpstr>
      <vt:lpstr>Relationship between the frequency of cannabis use and the rate of psychosis</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Kai Knudsen</dc:creator>
  <cp:lastModifiedBy>Kai Knudsen</cp:lastModifiedBy>
  <cp:revision>1283</cp:revision>
  <cp:lastPrinted>2006-12-29T12:14:29Z</cp:lastPrinted>
  <dcterms:created xsi:type="dcterms:W3CDTF">2006-03-27T10:49:49Z</dcterms:created>
  <dcterms:modified xsi:type="dcterms:W3CDTF">2025-12-18T11:49:33Z</dcterms:modified>
</cp:coreProperties>
</file>