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9"/>
  </p:notesMasterIdLst>
  <p:handoutMasterIdLst>
    <p:handoutMasterId r:id="rId50"/>
  </p:handoutMasterIdLst>
  <p:sldIdLst>
    <p:sldId id="256" r:id="rId2"/>
    <p:sldId id="1635" r:id="rId3"/>
    <p:sldId id="1659" r:id="rId4"/>
    <p:sldId id="1660" r:id="rId5"/>
    <p:sldId id="1661" r:id="rId6"/>
    <p:sldId id="1662" r:id="rId7"/>
    <p:sldId id="1663" r:id="rId8"/>
    <p:sldId id="1664" r:id="rId9"/>
    <p:sldId id="1665" r:id="rId10"/>
    <p:sldId id="1666" r:id="rId11"/>
    <p:sldId id="1667" r:id="rId12"/>
    <p:sldId id="261" r:id="rId13"/>
    <p:sldId id="1658" r:id="rId14"/>
    <p:sldId id="257" r:id="rId15"/>
    <p:sldId id="258" r:id="rId16"/>
    <p:sldId id="259" r:id="rId17"/>
    <p:sldId id="260" r:id="rId18"/>
    <p:sldId id="1668" r:id="rId19"/>
    <p:sldId id="1669" r:id="rId20"/>
    <p:sldId id="1670" r:id="rId21"/>
    <p:sldId id="1671" r:id="rId22"/>
    <p:sldId id="1672" r:id="rId23"/>
    <p:sldId id="1673" r:id="rId24"/>
    <p:sldId id="1674" r:id="rId25"/>
    <p:sldId id="1675" r:id="rId26"/>
    <p:sldId id="1681" r:id="rId27"/>
    <p:sldId id="1682" r:id="rId28"/>
    <p:sldId id="1676" r:id="rId29"/>
    <p:sldId id="1677" r:id="rId30"/>
    <p:sldId id="1683" r:id="rId31"/>
    <p:sldId id="1686" r:id="rId32"/>
    <p:sldId id="1685" r:id="rId33"/>
    <p:sldId id="1700" r:id="rId34"/>
    <p:sldId id="1688" r:id="rId35"/>
    <p:sldId id="1687" r:id="rId36"/>
    <p:sldId id="1690" r:id="rId37"/>
    <p:sldId id="1691" r:id="rId38"/>
    <p:sldId id="1692" r:id="rId39"/>
    <p:sldId id="1693" r:id="rId40"/>
    <p:sldId id="1694" r:id="rId41"/>
    <p:sldId id="1695" r:id="rId42"/>
    <p:sldId id="1699" r:id="rId43"/>
    <p:sldId id="1684" r:id="rId44"/>
    <p:sldId id="1678" r:id="rId45"/>
    <p:sldId id="1679" r:id="rId46"/>
    <p:sldId id="1680" r:id="rId47"/>
    <p:sldId id="1657" r:id="rId48"/>
  </p:sldIdLst>
  <p:sldSz cx="12192000" cy="6858000"/>
  <p:notesSz cx="6858000" cy="9144000"/>
  <p:defaultTextStyle>
    <a:defPPr rtl="0"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älkommen" id="{E75E278A-FF0E-49A4-B170-79828D63BBAD}">
          <p14:sldIdLst>
            <p14:sldId id="256"/>
            <p14:sldId id="1635"/>
            <p14:sldId id="1659"/>
            <p14:sldId id="1660"/>
            <p14:sldId id="1661"/>
            <p14:sldId id="1662"/>
            <p14:sldId id="1663"/>
            <p14:sldId id="1664"/>
            <p14:sldId id="1665"/>
            <p14:sldId id="1666"/>
            <p14:sldId id="1667"/>
            <p14:sldId id="261"/>
            <p14:sldId id="1658"/>
            <p14:sldId id="257"/>
            <p14:sldId id="258"/>
            <p14:sldId id="259"/>
            <p14:sldId id="260"/>
            <p14:sldId id="1668"/>
            <p14:sldId id="1669"/>
            <p14:sldId id="1670"/>
            <p14:sldId id="1671"/>
            <p14:sldId id="1672"/>
            <p14:sldId id="1673"/>
            <p14:sldId id="1674"/>
            <p14:sldId id="1675"/>
            <p14:sldId id="1681"/>
            <p14:sldId id="1682"/>
            <p14:sldId id="1676"/>
            <p14:sldId id="1677"/>
            <p14:sldId id="1683"/>
            <p14:sldId id="1686"/>
            <p14:sldId id="1685"/>
            <p14:sldId id="1700"/>
            <p14:sldId id="1688"/>
            <p14:sldId id="1687"/>
            <p14:sldId id="1690"/>
            <p14:sldId id="1691"/>
            <p14:sldId id="1692"/>
            <p14:sldId id="1693"/>
            <p14:sldId id="1694"/>
            <p14:sldId id="1695"/>
            <p14:sldId id="1699"/>
            <p14:sldId id="1684"/>
            <p14:sldId id="1678"/>
            <p14:sldId id="1679"/>
            <p14:sldId id="1680"/>
            <p14:sldId id="1657"/>
          </p14:sldIdLst>
        </p14:section>
        <p14:section name="Design, Morfning, Kommentera, Arbeta tillsammans, Berätta" id="{B9B51309-D148-4332-87C2-07BE32FBCA3B}">
          <p14:sldIdLst/>
        </p14:section>
        <p14:section name="Mer information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4726"/>
    <a:srgbClr val="404040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7" autoAdjust="0"/>
    <p:restoredTop sz="94241" autoAdjust="0"/>
  </p:normalViewPr>
  <p:slideViewPr>
    <p:cSldViewPr snapToGrid="0">
      <p:cViewPr varScale="1">
        <p:scale>
          <a:sx n="101" d="100"/>
          <a:sy n="101" d="100"/>
        </p:scale>
        <p:origin x="198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315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842DEBB-D4C7-4E8F-A5CF-B9FB27E4F8AE}" type="datetime1">
              <a:rPr lang="sv-SE" smtClean="0"/>
              <a:t>2025-11-18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 noProof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D96DE0B-7927-4895-AC98-94682F43565E}" type="datetime1">
              <a:rPr lang="sv-SE" noProof="0" smtClean="0"/>
              <a:t>2025-11-18</a:t>
            </a:fld>
            <a:endParaRPr lang="sv-SE" noProof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sv-SE" noProof="0" smtClean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ulär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sz="1800" noProof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ulär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sv-SE" sz="1800" noProof="0"/>
          </a:p>
        </p:txBody>
      </p:sp>
      <p:cxnSp>
        <p:nvCxnSpPr>
          <p:cNvPr id="12" name="Rak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ubrik 3"/>
          <p:cNvSpPr>
            <a:spLocks noGrp="1"/>
          </p:cNvSpPr>
          <p:nvPr>
            <p:ph type="title" hasCustomPrompt="1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sv-SE" noProof="0"/>
              <a:t>Redigera format för bakgrundstext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sv-SE" noProof="0"/>
              <a:t>Nivå två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sv-SE" noProof="0"/>
              <a:t>Nivå tre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sv-SE" noProof="0"/>
              <a:t>Nivå fyra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sv-SE" noProof="0"/>
              <a:t>Nivå fem</a:t>
            </a:r>
          </a:p>
        </p:txBody>
      </p:sp>
      <p:sp>
        <p:nvSpPr>
          <p:cNvPr id="6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15349C14-F119-4EC4-AE2E-2EA7AE1750D1}" type="datetime1">
              <a:rPr lang="sv-SE" noProof="0" smtClean="0"/>
              <a:t>2025-11-18</a:t>
            </a:fld>
            <a:endParaRPr lang="sv-SE" noProof="0"/>
          </a:p>
        </p:txBody>
      </p:sp>
      <p:sp>
        <p:nvSpPr>
          <p:cNvPr id="7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sv-SE" noProof="0"/>
          </a:p>
        </p:txBody>
      </p:sp>
      <p:sp>
        <p:nvSpPr>
          <p:cNvPr id="8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ulär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sz="1800" noProof="0"/>
          </a:p>
        </p:txBody>
      </p:sp>
      <p:sp>
        <p:nvSpPr>
          <p:cNvPr id="10" name="Rektangulär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sz="1800" noProof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7" name="Platshållare för innehåll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sv-SE" noProof="0"/>
              <a:t>Redigera format för bakgrundstext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sv-SE" noProof="0"/>
              <a:t>Nivå två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sv-SE" noProof="0"/>
              <a:t>Nivå tre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sv-SE" noProof="0"/>
              <a:t>Nivå fyra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sv-SE" noProof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30277B-2EDC-48BF-9A71-6E7312EF09F7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6467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F9249-CBAC-4999-A829-CB9183856069}" type="slidenum">
              <a:rPr lang="sv-SE" smtClean="0"/>
              <a:pPr>
                <a:defRPr/>
              </a:pPr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0457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304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29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ulär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sv-SE" sz="1800" noProof="0"/>
          </a:p>
        </p:txBody>
      </p:sp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8B42B5D0-3D3E-4F7B-AB5B-03F893AA6ED8}" type="datetime1">
              <a:rPr lang="sv-SE" noProof="0" smtClean="0"/>
              <a:t>2025-11-18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sv-SE" noProof="0" smtClean="0"/>
              <a:pPr rtl="0"/>
              <a:t>‹#›</a:t>
            </a:fld>
            <a:endParaRPr lang="sv-SE" noProof="0"/>
          </a:p>
        </p:txBody>
      </p:sp>
      <p:cxnSp>
        <p:nvCxnSpPr>
          <p:cNvPr id="8" name="Rak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006876" y="1608208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en-US" sz="4800" b="0" i="0" u="none" strike="noStrike" baseline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Intoxikation</a:t>
            </a:r>
            <a:r>
              <a:rPr lang="en-US" sz="4800" b="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 </a:t>
            </a:r>
            <a:r>
              <a:rPr lang="en-US" sz="4800" b="0" i="0" u="none" strike="noStrike" baseline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och</a:t>
            </a:r>
            <a:r>
              <a:rPr lang="en-US" sz="4800" b="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 </a:t>
            </a:r>
            <a:r>
              <a:rPr lang="en-US" sz="4800" b="0" i="0" u="none" strike="noStrike" baseline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behandling</a:t>
            </a:r>
            <a:r>
              <a:rPr lang="en-US" sz="4800" b="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 av </a:t>
            </a:r>
            <a:r>
              <a:rPr lang="en-US" sz="4800" b="0" i="0" u="none" strike="noStrike" baseline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psykomotorisk</a:t>
            </a:r>
            <a:r>
              <a:rPr lang="en-US" sz="4800" b="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 </a:t>
            </a:r>
            <a:r>
              <a:rPr lang="en-US" sz="4800" b="0" i="0" u="none" strike="noStrike" baseline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oro</a:t>
            </a:r>
            <a:r>
              <a:rPr lang="en-US" sz="4800" b="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 </a:t>
            </a:r>
            <a:r>
              <a:rPr lang="en-US" sz="4800" b="0" i="0" u="none" strike="noStrike" baseline="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och</a:t>
            </a:r>
            <a:r>
              <a:rPr lang="en-US" sz="4800" b="0" i="0" u="none" strike="noStrike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NewRomanPSMT"/>
              </a:rPr>
              <a:t> agitation</a:t>
            </a:r>
            <a:endParaRPr lang="sv-SE" sz="4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Underrubrik 2"/>
          <p:cNvSpPr>
            <a:spLocks noGrp="1"/>
          </p:cNvSpPr>
          <p:nvPr>
            <p:ph type="subTitle" idx="4294967295"/>
          </p:nvPr>
        </p:nvSpPr>
        <p:spPr>
          <a:xfrm>
            <a:off x="838200" y="3137292"/>
            <a:ext cx="10134600" cy="1860836"/>
          </a:xfrm>
        </p:spPr>
        <p:txBody>
          <a:bodyPr rtlCol="0">
            <a:normAutofit fontScale="25000" lnSpcReduction="20000"/>
          </a:bodyPr>
          <a:lstStyle/>
          <a:p>
            <a:pPr marL="0" indent="0" rtl="0">
              <a:buNone/>
            </a:pPr>
            <a:endParaRPr lang="sv-SE" sz="1800" b="1" i="0" u="none" strike="noStrike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ct val="120000"/>
              </a:lnSpc>
              <a:spcBef>
                <a:spcPct val="20000"/>
              </a:spcBef>
              <a:defRPr/>
            </a:pPr>
            <a:endParaRPr lang="sv-SE" sz="7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>
              <a:lnSpc>
                <a:spcPct val="120000"/>
              </a:lnSpc>
              <a:spcBef>
                <a:spcPct val="20000"/>
              </a:spcBef>
              <a:defRPr/>
            </a:pPr>
            <a:r>
              <a:rPr lang="sv-SE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Kai Knudsen </a:t>
            </a:r>
          </a:p>
          <a:p>
            <a:pPr marL="342900" indent="-342900" algn="ctr">
              <a:lnSpc>
                <a:spcPct val="120000"/>
              </a:lnSpc>
              <a:spcBef>
                <a:spcPct val="20000"/>
              </a:spcBef>
              <a:defRPr/>
            </a:pPr>
            <a:r>
              <a:rPr lang="sv-SE" sz="7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Docent, Överläkare Sahlgrenska Sjukhuset </a:t>
            </a: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364E5DAE-F244-AD40-7C81-58D922A32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6925" y="666750"/>
            <a:ext cx="8058150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642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0382" y="609981"/>
            <a:ext cx="9571697" cy="342519"/>
          </a:xfrm>
        </p:spPr>
        <p:txBody>
          <a:bodyPr>
            <a:normAutofit fontScale="90000"/>
          </a:bodyPr>
          <a:lstStyle/>
          <a:p>
            <a:r>
              <a:rPr dirty="0"/>
              <a:t>Agitation in alcohol withdrawal – How bad could it get?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8069" y="1497506"/>
            <a:ext cx="9104836" cy="418018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 sz="2400" b="1"/>
            </a:pPr>
            <a:r>
              <a:rPr sz="1800" dirty="0"/>
              <a:t>Mild withdrawal:</a:t>
            </a:r>
          </a:p>
          <a:p>
            <a:pPr lvl="1">
              <a:lnSpc>
                <a:spcPct val="100000"/>
              </a:lnSpc>
              <a:defRPr sz="2000"/>
            </a:pPr>
            <a:r>
              <a:rPr lang="en-US" sz="1800" dirty="0"/>
              <a:t>Anxiety</a:t>
            </a:r>
          </a:p>
          <a:p>
            <a:pPr lvl="1">
              <a:lnSpc>
                <a:spcPct val="100000"/>
              </a:lnSpc>
              <a:defRPr sz="2000"/>
            </a:pPr>
            <a:r>
              <a:rPr lang="en-US" sz="1800" dirty="0"/>
              <a:t>agitation</a:t>
            </a:r>
          </a:p>
          <a:p>
            <a:pPr lvl="1">
              <a:lnSpc>
                <a:spcPct val="100000"/>
              </a:lnSpc>
              <a:defRPr sz="2000"/>
            </a:pPr>
            <a:r>
              <a:rPr lang="en-US" sz="1800" dirty="0"/>
              <a:t>tremor</a:t>
            </a:r>
          </a:p>
          <a:p>
            <a:pPr lvl="1">
              <a:lnSpc>
                <a:spcPct val="100000"/>
              </a:lnSpc>
              <a:defRPr sz="2000"/>
            </a:pPr>
            <a:r>
              <a:rPr lang="en-US" sz="1800" dirty="0"/>
              <a:t>nausea</a:t>
            </a:r>
          </a:p>
          <a:p>
            <a:pPr lvl="1">
              <a:lnSpc>
                <a:spcPct val="100000"/>
              </a:lnSpc>
              <a:defRPr sz="2000"/>
            </a:pPr>
            <a:r>
              <a:rPr lang="en-US" sz="1800" dirty="0"/>
              <a:t>disturbed sleep</a:t>
            </a:r>
          </a:p>
          <a:p>
            <a:pPr lvl="1">
              <a:lnSpc>
                <a:spcPct val="100000"/>
              </a:lnSpc>
              <a:defRPr sz="2000"/>
            </a:pPr>
            <a:r>
              <a:rPr lang="en-US" sz="1800" dirty="0"/>
              <a:t>tachycardia</a:t>
            </a:r>
          </a:p>
          <a:p>
            <a:pPr lvl="1">
              <a:lnSpc>
                <a:spcPct val="100000"/>
              </a:lnSpc>
              <a:defRPr sz="2000"/>
            </a:pPr>
            <a:r>
              <a:rPr lang="en-US" sz="1800" dirty="0"/>
              <a:t>raised temperature</a:t>
            </a:r>
            <a:endParaRPr sz="1800" dirty="0"/>
          </a:p>
          <a:p>
            <a:pPr lvl="1">
              <a:lnSpc>
                <a:spcPct val="100000"/>
              </a:lnSpc>
              <a:defRPr sz="2000"/>
            </a:pPr>
            <a:endParaRPr sz="1800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CEC93D77-59F4-C5F8-B6C0-3193369CEA0B}"/>
              </a:ext>
            </a:extLst>
          </p:cNvPr>
          <p:cNvSpPr txBox="1"/>
          <p:nvPr/>
        </p:nvSpPr>
        <p:spPr>
          <a:xfrm>
            <a:off x="5695590" y="1497506"/>
            <a:ext cx="6174357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defRPr sz="2400" b="1"/>
            </a:pPr>
            <a:r>
              <a:rPr lang="sv-SE" sz="1800" dirty="0" err="1"/>
              <a:t>Severe</a:t>
            </a:r>
            <a:r>
              <a:rPr lang="sv-SE" sz="1800" dirty="0"/>
              <a:t> </a:t>
            </a:r>
            <a:r>
              <a:rPr lang="sv-SE" sz="1800" dirty="0" err="1"/>
              <a:t>withdrawal</a:t>
            </a:r>
            <a:r>
              <a:rPr lang="sv-SE" sz="1800" dirty="0"/>
              <a:t>: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pPr>
            <a:r>
              <a:rPr lang="sv-SE" sz="1800" dirty="0" err="1"/>
              <a:t>vomiting</a:t>
            </a:r>
            <a:endParaRPr lang="sv-SE" sz="1800"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pPr>
            <a:r>
              <a:rPr lang="sv-SE" sz="1800" dirty="0"/>
              <a:t>extreme agitation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pPr>
            <a:r>
              <a:rPr lang="sv-SE" sz="1800" dirty="0" err="1"/>
              <a:t>disorientation</a:t>
            </a:r>
            <a:endParaRPr lang="sv-SE" sz="1800"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pPr>
            <a:r>
              <a:rPr lang="sv-SE" sz="1800" dirty="0" err="1"/>
              <a:t>confusion</a:t>
            </a:r>
            <a:endParaRPr lang="sv-SE" sz="1800" dirty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pPr>
            <a:r>
              <a:rPr lang="sv-SE" sz="1800" dirty="0"/>
              <a:t>paranoia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pPr>
            <a:r>
              <a:rPr lang="sv-SE" sz="1800" dirty="0"/>
              <a:t>hyperventilation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pPr>
            <a:r>
              <a:rPr lang="sv-SE" sz="1800" dirty="0"/>
              <a:t>delirium tremens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pPr>
            <a:endParaRPr lang="sv-SE" sz="18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2200"/>
            </a:pPr>
            <a:r>
              <a:rPr lang="sv-SE" sz="1800" dirty="0" err="1"/>
              <a:t>Severe</a:t>
            </a:r>
            <a:r>
              <a:rPr lang="sv-SE" sz="1800" dirty="0"/>
              <a:t> AWS is a </a:t>
            </a:r>
            <a:r>
              <a:rPr lang="sv-SE" sz="1800" dirty="0" err="1"/>
              <a:t>potentially</a:t>
            </a:r>
            <a:r>
              <a:rPr lang="sv-SE" sz="1800" dirty="0"/>
              <a:t> </a:t>
            </a:r>
            <a:r>
              <a:rPr lang="sv-SE" sz="1800" dirty="0" err="1"/>
              <a:t>life-threatening</a:t>
            </a:r>
            <a:r>
              <a:rPr lang="sv-SE" sz="1800" dirty="0"/>
              <a:t> </a:t>
            </a:r>
            <a:r>
              <a:rPr lang="sv-SE" sz="1800" dirty="0" err="1"/>
              <a:t>medical</a:t>
            </a:r>
            <a:r>
              <a:rPr lang="sv-SE" sz="1800" dirty="0"/>
              <a:t> </a:t>
            </a:r>
            <a:r>
              <a:rPr lang="sv-SE" sz="1800" dirty="0" err="1"/>
              <a:t>emergency</a:t>
            </a:r>
            <a:r>
              <a:rPr lang="sv-SE" sz="1800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7578996" cy="716510"/>
          </a:xfrm>
        </p:spPr>
        <p:txBody>
          <a:bodyPr>
            <a:normAutofit fontScale="90000"/>
          </a:bodyPr>
          <a:lstStyle/>
          <a:p>
            <a:r>
              <a:rPr b="1" dirty="0"/>
              <a:t>Acute recreational drug and NPS toxicity in</a:t>
            </a:r>
            <a:r>
              <a:rPr lang="sv-SE" b="1" dirty="0"/>
              <a:t> </a:t>
            </a:r>
            <a:r>
              <a:rPr b="1" dirty="0"/>
              <a:t>Europe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68296" y="1711653"/>
            <a:ext cx="6698066" cy="3800626"/>
          </a:xfrm>
        </p:spPr>
        <p:txBody>
          <a:bodyPr>
            <a:noAutofit/>
          </a:bodyPr>
          <a:lstStyle/>
          <a:p>
            <a:r>
              <a:rPr sz="1800" dirty="0"/>
              <a:t>12 months data collection from the European Drug Emergencies Network (Euro-DEN)</a:t>
            </a:r>
          </a:p>
          <a:p>
            <a:r>
              <a:rPr sz="1800" dirty="0"/>
              <a:t>Most frequently reported clinical features:</a:t>
            </a:r>
          </a:p>
          <a:p>
            <a:r>
              <a:rPr sz="1800" dirty="0"/>
              <a:t>• Agitation/aggression: 1467 cases (26.5%)</a:t>
            </a:r>
          </a:p>
          <a:p>
            <a:r>
              <a:rPr sz="1800" dirty="0"/>
              <a:t>• Anxiety: 1040 cases (18.8%)</a:t>
            </a:r>
          </a:p>
          <a:p>
            <a:r>
              <a:rPr sz="1800" dirty="0"/>
              <a:t>Most common treatment:</a:t>
            </a:r>
          </a:p>
          <a:p>
            <a:r>
              <a:rPr sz="1800" dirty="0"/>
              <a:t>• Sedation: 1204 cases (21.8%)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Comparison of Agitation Scales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889760" y="1280160"/>
          <a:ext cx="8138160" cy="5336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5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75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2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00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51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85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25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4010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036930">
                <a:tc>
                  <a:txBody>
                    <a:bodyPr/>
                    <a:lstStyle/>
                    <a:p>
                      <a:r>
                        <a:rPr sz="1200"/>
                        <a:t>Scale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Captures Sedation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Captures Agitation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Best for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Used 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Strengths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Limitations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6930">
                <a:tc>
                  <a:txBody>
                    <a:bodyPr/>
                    <a:lstStyle/>
                    <a:p>
                      <a:r>
                        <a:rPr sz="1200"/>
                        <a:t>AMSS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−4 to +4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/>
                        <a:t>Field/ED; quick bi‑directional mental status screening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EMS, toxicology, trauma, 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Quick, prehospital friendly; captures sedation ↔ agitation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Less detailed at extremes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6930">
                <a:tc>
                  <a:txBody>
                    <a:bodyPr/>
                    <a:lstStyle/>
                    <a:p>
                      <a:r>
                        <a:rPr sz="1200"/>
                        <a:t>RASS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−5 to +4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ICU &amp; ED sedation/agitation monitoring; procedural sedation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ICU, ED, OR/procedures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Validated, reliable; bidirectional scale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Requires more training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6930">
                <a:tc>
                  <a:txBody>
                    <a:bodyPr/>
                    <a:lstStyle/>
                    <a:p>
                      <a:r>
                        <a:rPr sz="1200"/>
                        <a:t>BARS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1 to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Simple agitation severity scoring for ED/EMS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Psych, ED, behavioral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Fast, easy to use, intuitive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Does not assess sedation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3693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/>
              <a:t>Updates in the Assessment and Management of Agitation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4585" y="1721358"/>
            <a:ext cx="10442829" cy="3707892"/>
          </a:xfrm>
        </p:spPr>
        <p:txBody>
          <a:bodyPr>
            <a:normAutofit/>
          </a:bodyPr>
          <a:lstStyle/>
          <a:p>
            <a:r>
              <a:rPr sz="2000" dirty="0"/>
              <a:t>Ashley Curry, Nasuh Malas, Megan Mroczkowski, Victor Hong, Kimberly Nordstrom, Christina Terrell</a:t>
            </a:r>
          </a:p>
          <a:p>
            <a:endParaRPr sz="2000" dirty="0"/>
          </a:p>
          <a:p>
            <a:r>
              <a:rPr sz="2000" dirty="0"/>
              <a:t>Agitation can be conceptualized as a vital sign and a harbinger of disequilibrium in the patient’s emotional and behavioral regulation due to physical, psychosocial, developmental, psychiatric, and psychological contributors.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Kliniska föreläsningar – Agitation &amp; Substanser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Sammanställning från EAPCCT-konferensbilder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9994392" cy="533019"/>
          </a:xfrm>
        </p:spPr>
        <p:txBody>
          <a:bodyPr>
            <a:normAutofit/>
          </a:bodyPr>
          <a:lstStyle/>
          <a:p>
            <a:r>
              <a:rPr dirty="0"/>
              <a:t>Updates in the Assessment and Management of Agitation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4821" y="1873758"/>
            <a:ext cx="9976104" cy="3364992"/>
          </a:xfrm>
        </p:spPr>
        <p:txBody>
          <a:bodyPr>
            <a:normAutofit/>
          </a:bodyPr>
          <a:lstStyle/>
          <a:p>
            <a:endParaRPr dirty="0"/>
          </a:p>
          <a:p>
            <a:pPr>
              <a:defRPr sz="2000"/>
            </a:pPr>
            <a:r>
              <a:rPr dirty="0"/>
              <a:t>Agitation </a:t>
            </a:r>
            <a:r>
              <a:rPr dirty="0" err="1"/>
              <a:t>kan</a:t>
            </a:r>
            <a:r>
              <a:rPr dirty="0"/>
              <a:t> </a:t>
            </a:r>
            <a:r>
              <a:rPr dirty="0" err="1"/>
              <a:t>ses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ett</a:t>
            </a:r>
            <a:r>
              <a:rPr dirty="0"/>
              <a:t> </a:t>
            </a:r>
            <a:r>
              <a:rPr dirty="0" err="1"/>
              <a:t>vitalt</a:t>
            </a:r>
            <a:r>
              <a:rPr dirty="0"/>
              <a:t> </a:t>
            </a:r>
            <a:r>
              <a:rPr dirty="0" err="1"/>
              <a:t>tecken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markör</a:t>
            </a:r>
            <a:r>
              <a:rPr dirty="0"/>
              <a:t> för </a:t>
            </a:r>
            <a:r>
              <a:rPr dirty="0" err="1"/>
              <a:t>obalans</a:t>
            </a:r>
            <a:endParaRPr dirty="0"/>
          </a:p>
          <a:p>
            <a:pPr>
              <a:defRPr sz="2000"/>
            </a:pPr>
            <a:r>
              <a:rPr dirty="0" err="1"/>
              <a:t>Påverkar</a:t>
            </a:r>
            <a:r>
              <a:rPr dirty="0"/>
              <a:t> </a:t>
            </a:r>
            <a:r>
              <a:rPr dirty="0" err="1"/>
              <a:t>känslomässig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beteendemässig</a:t>
            </a:r>
            <a:r>
              <a:rPr dirty="0"/>
              <a:t> </a:t>
            </a:r>
            <a:r>
              <a:rPr dirty="0" err="1"/>
              <a:t>reglering</a:t>
            </a:r>
            <a:endParaRPr dirty="0"/>
          </a:p>
          <a:p>
            <a:pPr>
              <a:defRPr sz="2000"/>
            </a:pPr>
            <a:r>
              <a:rPr dirty="0" err="1"/>
              <a:t>Bidragande</a:t>
            </a:r>
            <a:r>
              <a:rPr dirty="0"/>
              <a:t> </a:t>
            </a:r>
            <a:r>
              <a:rPr dirty="0" err="1"/>
              <a:t>faktorer</a:t>
            </a:r>
            <a:r>
              <a:rPr dirty="0"/>
              <a:t>: </a:t>
            </a:r>
            <a:r>
              <a:rPr dirty="0" err="1"/>
              <a:t>fysiska</a:t>
            </a:r>
            <a:r>
              <a:rPr dirty="0"/>
              <a:t>, </a:t>
            </a:r>
            <a:r>
              <a:rPr dirty="0" err="1"/>
              <a:t>psykosociala</a:t>
            </a:r>
            <a:r>
              <a:rPr dirty="0"/>
              <a:t>, </a:t>
            </a:r>
            <a:r>
              <a:rPr dirty="0" err="1"/>
              <a:t>utvecklingsmässiga</a:t>
            </a:r>
            <a:r>
              <a:rPr dirty="0"/>
              <a:t>, </a:t>
            </a:r>
            <a:r>
              <a:rPr dirty="0" err="1"/>
              <a:t>psykiatriska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psykologiska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Reward circuitry: mesocorticolimbic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4673" y="1854708"/>
            <a:ext cx="9042654" cy="3488817"/>
          </a:xfrm>
        </p:spPr>
        <p:txBody>
          <a:bodyPr>
            <a:normAutofit fontScale="85000" lnSpcReduction="10000"/>
          </a:bodyPr>
          <a:lstStyle/>
          <a:p>
            <a:endParaRPr dirty="0"/>
          </a:p>
          <a:p>
            <a:pPr>
              <a:defRPr sz="2000"/>
            </a:pPr>
            <a:r>
              <a:rPr dirty="0"/>
              <a:t>Ventral tegmental area (VTA): Ursprung för </a:t>
            </a:r>
            <a:r>
              <a:rPr dirty="0" err="1"/>
              <a:t>mesolimbiska</a:t>
            </a:r>
            <a:r>
              <a:rPr dirty="0"/>
              <a:t> </a:t>
            </a:r>
            <a:r>
              <a:rPr dirty="0" err="1"/>
              <a:t>dopaminbanan</a:t>
            </a:r>
            <a:r>
              <a:rPr dirty="0"/>
              <a:t>.</a:t>
            </a:r>
          </a:p>
          <a:p>
            <a:pPr>
              <a:defRPr sz="2000"/>
            </a:pPr>
            <a:r>
              <a:rPr dirty="0"/>
              <a:t>Nucleus </a:t>
            </a:r>
            <a:r>
              <a:rPr dirty="0" err="1"/>
              <a:t>accumbens</a:t>
            </a:r>
            <a:r>
              <a:rPr dirty="0"/>
              <a:t>: </a:t>
            </a:r>
            <a:r>
              <a:rPr dirty="0" err="1"/>
              <a:t>Förstärker</a:t>
            </a:r>
            <a:r>
              <a:rPr dirty="0"/>
              <a:t> </a:t>
            </a:r>
            <a:r>
              <a:rPr dirty="0" err="1"/>
              <a:t>lärande</a:t>
            </a:r>
            <a:r>
              <a:rPr dirty="0"/>
              <a:t>, driver motivation.</a:t>
            </a:r>
          </a:p>
          <a:p>
            <a:pPr>
              <a:defRPr sz="2000"/>
            </a:pPr>
            <a:r>
              <a:rPr dirty="0"/>
              <a:t>Prefrontal cortex: </a:t>
            </a:r>
            <a:r>
              <a:rPr dirty="0" err="1"/>
              <a:t>Beslutsfattande</a:t>
            </a:r>
            <a:r>
              <a:rPr dirty="0"/>
              <a:t>, </a:t>
            </a:r>
            <a:r>
              <a:rPr dirty="0" err="1"/>
              <a:t>impulskontroll</a:t>
            </a:r>
            <a:r>
              <a:rPr dirty="0"/>
              <a:t>.</a:t>
            </a:r>
          </a:p>
          <a:p>
            <a:pPr>
              <a:defRPr sz="2000"/>
            </a:pPr>
            <a:r>
              <a:rPr dirty="0" err="1"/>
              <a:t>Dopamin</a:t>
            </a:r>
            <a:r>
              <a:rPr dirty="0"/>
              <a:t> </a:t>
            </a:r>
            <a:r>
              <a:rPr dirty="0" err="1"/>
              <a:t>centralt</a:t>
            </a:r>
            <a:r>
              <a:rPr dirty="0"/>
              <a:t> för motivation, </a:t>
            </a:r>
            <a:r>
              <a:rPr dirty="0" err="1"/>
              <a:t>belöning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förstärkning</a:t>
            </a:r>
            <a:r>
              <a:rPr dirty="0"/>
              <a:t>.</a:t>
            </a:r>
          </a:p>
          <a:p>
            <a:pPr>
              <a:defRPr sz="2000"/>
            </a:pPr>
            <a:r>
              <a:rPr dirty="0"/>
              <a:t>Noradrenalin </a:t>
            </a:r>
            <a:r>
              <a:rPr dirty="0" err="1"/>
              <a:t>viktigt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drogberoende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Alcohol induced dopamine release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4470" y="1603629"/>
            <a:ext cx="8023479" cy="3650742"/>
          </a:xfrm>
        </p:spPr>
        <p:txBody>
          <a:bodyPr>
            <a:normAutofit fontScale="92500" lnSpcReduction="20000"/>
          </a:bodyPr>
          <a:lstStyle/>
          <a:p>
            <a:endParaRPr dirty="0"/>
          </a:p>
          <a:p>
            <a:pPr>
              <a:defRPr sz="2000"/>
            </a:pPr>
            <a:r>
              <a:rPr dirty="0"/>
              <a:t>↑ GABA (</a:t>
            </a:r>
            <a:r>
              <a:rPr dirty="0" err="1"/>
              <a:t>inhibitorisk</a:t>
            </a:r>
            <a:r>
              <a:rPr dirty="0"/>
              <a:t> </a:t>
            </a:r>
            <a:r>
              <a:rPr dirty="0" err="1"/>
              <a:t>effekt</a:t>
            </a:r>
            <a:r>
              <a:rPr dirty="0"/>
              <a:t>)</a:t>
            </a:r>
          </a:p>
          <a:p>
            <a:pPr>
              <a:defRPr sz="2000"/>
            </a:pPr>
            <a:r>
              <a:rPr dirty="0"/>
              <a:t>↓ </a:t>
            </a:r>
            <a:r>
              <a:rPr dirty="0" err="1"/>
              <a:t>Glutamat</a:t>
            </a:r>
            <a:r>
              <a:rPr dirty="0"/>
              <a:t> (</a:t>
            </a:r>
            <a:r>
              <a:rPr dirty="0" err="1"/>
              <a:t>excitatorisk</a:t>
            </a:r>
            <a:r>
              <a:rPr dirty="0"/>
              <a:t> </a:t>
            </a:r>
            <a:r>
              <a:rPr dirty="0" err="1"/>
              <a:t>effekt</a:t>
            </a:r>
            <a:r>
              <a:rPr dirty="0"/>
              <a:t>)</a:t>
            </a:r>
          </a:p>
          <a:p>
            <a:pPr>
              <a:defRPr sz="2000"/>
            </a:pPr>
            <a:r>
              <a:rPr dirty="0"/>
              <a:t>↑ </a:t>
            </a:r>
            <a:r>
              <a:rPr dirty="0" err="1"/>
              <a:t>Endogena</a:t>
            </a:r>
            <a:r>
              <a:rPr dirty="0"/>
              <a:t> </a:t>
            </a:r>
            <a:r>
              <a:rPr dirty="0" err="1"/>
              <a:t>opioider</a:t>
            </a:r>
            <a:endParaRPr dirty="0"/>
          </a:p>
          <a:p>
            <a:pPr>
              <a:defRPr sz="2000"/>
            </a:pPr>
            <a:r>
              <a:rPr dirty="0" err="1"/>
              <a:t>Resultat</a:t>
            </a:r>
            <a:r>
              <a:rPr dirty="0"/>
              <a:t>: </a:t>
            </a:r>
            <a:r>
              <a:rPr dirty="0" err="1"/>
              <a:t>frisättning</a:t>
            </a:r>
            <a:r>
              <a:rPr dirty="0"/>
              <a:t> av </a:t>
            </a:r>
            <a:r>
              <a:rPr dirty="0" err="1"/>
              <a:t>dopamin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belöningssystemet</a:t>
            </a:r>
            <a:endParaRPr dirty="0"/>
          </a:p>
          <a:p>
            <a:pPr>
              <a:defRPr sz="2000"/>
            </a:pPr>
            <a:r>
              <a:rPr dirty="0" err="1"/>
              <a:t>Kopplat</a:t>
            </a:r>
            <a:r>
              <a:rPr dirty="0"/>
              <a:t> till </a:t>
            </a:r>
            <a:r>
              <a:rPr dirty="0" err="1"/>
              <a:t>alkoholberoende</a:t>
            </a:r>
            <a:r>
              <a:rPr dirty="0"/>
              <a:t> (Lancet 2016).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Alcohol withdrawal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77821" y="2178558"/>
            <a:ext cx="8147304" cy="3517392"/>
          </a:xfrm>
        </p:spPr>
        <p:txBody>
          <a:bodyPr/>
          <a:lstStyle/>
          <a:p>
            <a:endParaRPr dirty="0"/>
          </a:p>
          <a:p>
            <a:pPr>
              <a:defRPr sz="2000"/>
            </a:pPr>
            <a:r>
              <a:rPr dirty="0" err="1"/>
              <a:t>Plötslig</a:t>
            </a:r>
            <a:r>
              <a:rPr dirty="0"/>
              <a:t> </a:t>
            </a:r>
            <a:r>
              <a:rPr dirty="0" err="1"/>
              <a:t>avlägsning</a:t>
            </a:r>
            <a:r>
              <a:rPr dirty="0"/>
              <a:t> av </a:t>
            </a:r>
            <a:r>
              <a:rPr dirty="0" err="1"/>
              <a:t>alkohol</a:t>
            </a:r>
            <a:r>
              <a:rPr dirty="0"/>
              <a:t> → </a:t>
            </a:r>
            <a:r>
              <a:rPr dirty="0" err="1"/>
              <a:t>obalanserad</a:t>
            </a:r>
            <a:r>
              <a:rPr dirty="0"/>
              <a:t> </a:t>
            </a:r>
            <a:r>
              <a:rPr dirty="0" err="1"/>
              <a:t>glutamataktivitet</a:t>
            </a:r>
            <a:r>
              <a:rPr dirty="0"/>
              <a:t>.</a:t>
            </a:r>
          </a:p>
          <a:p>
            <a:pPr>
              <a:defRPr sz="2000"/>
            </a:pPr>
            <a:r>
              <a:rPr dirty="0" err="1"/>
              <a:t>Glutamat</a:t>
            </a:r>
            <a:r>
              <a:rPr dirty="0"/>
              <a:t> </a:t>
            </a:r>
            <a:r>
              <a:rPr dirty="0" err="1"/>
              <a:t>överaktivt</a:t>
            </a:r>
            <a:r>
              <a:rPr dirty="0"/>
              <a:t>, GABA </a:t>
            </a:r>
            <a:r>
              <a:rPr dirty="0" err="1"/>
              <a:t>nedreglerat</a:t>
            </a:r>
            <a:r>
              <a:rPr dirty="0"/>
              <a:t>.</a:t>
            </a:r>
          </a:p>
          <a:p>
            <a:pPr>
              <a:defRPr sz="2000"/>
            </a:pPr>
            <a:r>
              <a:rPr dirty="0"/>
              <a:t>Ger </a:t>
            </a:r>
            <a:r>
              <a:rPr dirty="0" err="1"/>
              <a:t>hyperexcitabilitet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agitation.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Agitation in alcohol withdrawal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6321" y="1873758"/>
            <a:ext cx="8223504" cy="3250692"/>
          </a:xfrm>
        </p:spPr>
        <p:txBody>
          <a:bodyPr>
            <a:normAutofit fontScale="85000" lnSpcReduction="10000"/>
          </a:bodyPr>
          <a:lstStyle/>
          <a:p>
            <a:endParaRPr dirty="0"/>
          </a:p>
          <a:p>
            <a:pPr>
              <a:defRPr sz="2000"/>
            </a:pPr>
            <a:r>
              <a:rPr dirty="0"/>
              <a:t>Mild: </a:t>
            </a:r>
            <a:r>
              <a:rPr dirty="0" err="1"/>
              <a:t>ångest</a:t>
            </a:r>
            <a:r>
              <a:rPr dirty="0"/>
              <a:t>, agitation, tremor, </a:t>
            </a:r>
            <a:r>
              <a:rPr dirty="0" err="1"/>
              <a:t>illamående</a:t>
            </a:r>
            <a:r>
              <a:rPr dirty="0"/>
              <a:t>, </a:t>
            </a:r>
            <a:r>
              <a:rPr dirty="0" err="1"/>
              <a:t>takykardi</a:t>
            </a:r>
            <a:r>
              <a:rPr dirty="0"/>
              <a:t>, </a:t>
            </a:r>
            <a:r>
              <a:rPr dirty="0" err="1"/>
              <a:t>sömnstörning</a:t>
            </a:r>
            <a:r>
              <a:rPr dirty="0"/>
              <a:t>, </a:t>
            </a:r>
            <a:r>
              <a:rPr dirty="0" err="1"/>
              <a:t>feber</a:t>
            </a:r>
            <a:r>
              <a:rPr dirty="0"/>
              <a:t>.</a:t>
            </a:r>
          </a:p>
          <a:p>
            <a:pPr>
              <a:defRPr sz="2000"/>
            </a:pPr>
            <a:r>
              <a:rPr dirty="0" err="1"/>
              <a:t>Allvarlig</a:t>
            </a:r>
            <a:r>
              <a:rPr dirty="0"/>
              <a:t>: </a:t>
            </a:r>
            <a:r>
              <a:rPr dirty="0" err="1"/>
              <a:t>extrem</a:t>
            </a:r>
            <a:r>
              <a:rPr dirty="0"/>
              <a:t> agitation, </a:t>
            </a:r>
            <a:r>
              <a:rPr dirty="0" err="1"/>
              <a:t>desorientering</a:t>
            </a:r>
            <a:r>
              <a:rPr dirty="0"/>
              <a:t>, </a:t>
            </a:r>
            <a:r>
              <a:rPr dirty="0" err="1"/>
              <a:t>konfusion</a:t>
            </a:r>
            <a:r>
              <a:rPr dirty="0"/>
              <a:t>, delirium tremens.</a:t>
            </a:r>
          </a:p>
          <a:p>
            <a:pPr>
              <a:defRPr sz="2000"/>
            </a:pPr>
            <a:r>
              <a:rPr dirty="0" err="1"/>
              <a:t>Komplikationer</a:t>
            </a:r>
            <a:r>
              <a:rPr dirty="0"/>
              <a:t>: </a:t>
            </a:r>
            <a:r>
              <a:rPr dirty="0" err="1"/>
              <a:t>kramper</a:t>
            </a:r>
            <a:r>
              <a:rPr dirty="0"/>
              <a:t>, </a:t>
            </a:r>
            <a:r>
              <a:rPr dirty="0" err="1"/>
              <a:t>hallucinationer</a:t>
            </a:r>
            <a:r>
              <a:rPr dirty="0"/>
              <a:t>.</a:t>
            </a:r>
          </a:p>
          <a:p>
            <a:pPr>
              <a:defRPr sz="2000"/>
            </a:pPr>
            <a:r>
              <a:rPr dirty="0" err="1"/>
              <a:t>Mortalitet</a:t>
            </a:r>
            <a:r>
              <a:rPr dirty="0"/>
              <a:t> </a:t>
            </a:r>
            <a:r>
              <a:rPr dirty="0" err="1"/>
              <a:t>upp</a:t>
            </a:r>
            <a:r>
              <a:rPr dirty="0"/>
              <a:t> till 40% </a:t>
            </a:r>
            <a:r>
              <a:rPr dirty="0" err="1"/>
              <a:t>utan</a:t>
            </a:r>
            <a:r>
              <a:rPr dirty="0"/>
              <a:t> </a:t>
            </a:r>
            <a:r>
              <a:rPr dirty="0" err="1"/>
              <a:t>behandling</a:t>
            </a:r>
            <a:r>
              <a:rPr dirty="0"/>
              <a:t> (</a:t>
            </a:r>
            <a:r>
              <a:rPr dirty="0" err="1"/>
              <a:t>infektioner</a:t>
            </a:r>
            <a:r>
              <a:rPr dirty="0"/>
              <a:t>, </a:t>
            </a:r>
            <a:r>
              <a:rPr dirty="0" err="1"/>
              <a:t>vätske</a:t>
            </a:r>
            <a:r>
              <a:rPr dirty="0"/>
              <a:t>-/</a:t>
            </a:r>
            <a:r>
              <a:rPr dirty="0" err="1"/>
              <a:t>elektrolytrubbningar</a:t>
            </a:r>
            <a:r>
              <a:rPr dirty="0"/>
              <a:t>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7" y="448055"/>
            <a:ext cx="10540369" cy="740665"/>
          </a:xfrm>
        </p:spPr>
        <p:txBody>
          <a:bodyPr>
            <a:normAutofit fontScale="90000"/>
          </a:bodyPr>
          <a:lstStyle/>
          <a:p>
            <a:r>
              <a:rPr lang="sv-SE" b="1" dirty="0"/>
              <a:t>Kliniska studier om läkemedel mot agitation – DORM-studien (</a:t>
            </a:r>
            <a:r>
              <a:rPr lang="sv-SE" b="1" dirty="0" err="1"/>
              <a:t>Isbister</a:t>
            </a:r>
            <a:r>
              <a:rPr lang="sv-SE" b="1" dirty="0"/>
              <a:t> et al., 2010)</a:t>
            </a:r>
            <a:endParaRPr b="1" dirty="0"/>
          </a:p>
        </p:txBody>
      </p:sp>
      <p:sp>
        <p:nvSpPr>
          <p:cNvPr id="4" name="TextBox 3"/>
          <p:cNvSpPr txBox="1"/>
          <p:nvPr/>
        </p:nvSpPr>
        <p:spPr>
          <a:xfrm>
            <a:off x="521207" y="1730259"/>
            <a:ext cx="10960551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l">
              <a:defRPr sz="2000"/>
            </a:pPr>
            <a:r>
              <a:rPr sz="2000" dirty="0"/>
              <a:t>• Design: </a:t>
            </a:r>
            <a:r>
              <a:rPr sz="2000" dirty="0" err="1"/>
              <a:t>Randomiserad</a:t>
            </a:r>
            <a:r>
              <a:rPr sz="2000" dirty="0"/>
              <a:t> </a:t>
            </a:r>
            <a:r>
              <a:rPr sz="2000" dirty="0" err="1"/>
              <a:t>studie</a:t>
            </a:r>
            <a:r>
              <a:rPr sz="2000" dirty="0"/>
              <a:t> av IM-</a:t>
            </a:r>
            <a:r>
              <a:rPr sz="2000" dirty="0" err="1"/>
              <a:t>droperidol</a:t>
            </a:r>
            <a:r>
              <a:rPr sz="2000" dirty="0"/>
              <a:t> (10 mg), IM-midazolam (10 mg) </a:t>
            </a:r>
            <a:r>
              <a:rPr sz="2000" dirty="0" err="1"/>
              <a:t>och</a:t>
            </a:r>
            <a:r>
              <a:rPr sz="2000" dirty="0"/>
              <a:t> </a:t>
            </a:r>
            <a:r>
              <a:rPr sz="2000" dirty="0" err="1"/>
              <a:t>kombination</a:t>
            </a:r>
            <a:r>
              <a:rPr sz="2000" dirty="0"/>
              <a:t> </a:t>
            </a:r>
            <a:r>
              <a:rPr sz="2000" dirty="0" err="1"/>
              <a:t>droperidol</a:t>
            </a:r>
            <a:r>
              <a:rPr sz="2000" dirty="0"/>
              <a:t> (5 mg) + midazolam (5 mg).</a:t>
            </a:r>
            <a:endParaRPr lang="sv-SE" sz="2000" dirty="0"/>
          </a:p>
          <a:p>
            <a:pPr algn="l">
              <a:defRPr sz="2000"/>
            </a:pP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Patienter</a:t>
            </a:r>
            <a:r>
              <a:rPr sz="2000" dirty="0"/>
              <a:t>: </a:t>
            </a:r>
            <a:r>
              <a:rPr sz="2000" dirty="0" err="1"/>
              <a:t>Vanliga</a:t>
            </a:r>
            <a:r>
              <a:rPr sz="2000" dirty="0"/>
              <a:t> </a:t>
            </a:r>
            <a:r>
              <a:rPr sz="2000" dirty="0" err="1"/>
              <a:t>orsaker</a:t>
            </a:r>
            <a:r>
              <a:rPr sz="2000" dirty="0"/>
              <a:t> till agitation var </a:t>
            </a:r>
            <a:r>
              <a:rPr sz="2000" dirty="0" err="1"/>
              <a:t>alkoholintoxikation</a:t>
            </a:r>
            <a:r>
              <a:rPr sz="2000" dirty="0"/>
              <a:t> (ca 70 %), </a:t>
            </a:r>
            <a:r>
              <a:rPr sz="2000" dirty="0" err="1"/>
              <a:t>självskada</a:t>
            </a:r>
            <a:r>
              <a:rPr sz="2000" dirty="0"/>
              <a:t>, </a:t>
            </a:r>
            <a:r>
              <a:rPr sz="2000" dirty="0" err="1"/>
              <a:t>droginducerat</a:t>
            </a:r>
            <a:r>
              <a:rPr sz="2000" dirty="0"/>
              <a:t> delirium </a:t>
            </a:r>
            <a:r>
              <a:rPr sz="2000" dirty="0" err="1"/>
              <a:t>och</a:t>
            </a:r>
            <a:r>
              <a:rPr sz="2000" dirty="0"/>
              <a:t> </a:t>
            </a:r>
            <a:r>
              <a:rPr sz="2000" dirty="0" err="1"/>
              <a:t>psykos</a:t>
            </a:r>
            <a:r>
              <a:rPr sz="2000" dirty="0"/>
              <a:t>.</a:t>
            </a:r>
            <a:endParaRPr lang="sv-SE" sz="2000" dirty="0"/>
          </a:p>
          <a:p>
            <a:pPr algn="l">
              <a:defRPr sz="2000"/>
            </a:pP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Resultat</a:t>
            </a:r>
            <a:r>
              <a:rPr sz="2000" dirty="0"/>
              <a:t>:</a:t>
            </a:r>
            <a:br>
              <a:rPr sz="2000" dirty="0"/>
            </a:br>
            <a:r>
              <a:rPr sz="2000" dirty="0"/>
              <a:t>   - </a:t>
            </a:r>
            <a:r>
              <a:rPr sz="2000" dirty="0" err="1"/>
              <a:t>Båda</a:t>
            </a:r>
            <a:r>
              <a:rPr sz="2000" dirty="0"/>
              <a:t> </a:t>
            </a:r>
            <a:r>
              <a:rPr sz="2000" dirty="0" err="1"/>
              <a:t>substanserna</a:t>
            </a:r>
            <a:r>
              <a:rPr sz="2000" dirty="0"/>
              <a:t> </a:t>
            </a:r>
            <a:r>
              <a:rPr sz="2000" dirty="0" err="1"/>
              <a:t>effektiva</a:t>
            </a:r>
            <a:r>
              <a:rPr sz="2000" dirty="0"/>
              <a:t> men </a:t>
            </a:r>
            <a:r>
              <a:rPr sz="2000" dirty="0" err="1"/>
              <a:t>olika</a:t>
            </a:r>
            <a:r>
              <a:rPr sz="2000" dirty="0"/>
              <a:t> profiler</a:t>
            </a:r>
            <a:br>
              <a:rPr sz="2000" dirty="0"/>
            </a:br>
            <a:r>
              <a:rPr sz="2000" dirty="0"/>
              <a:t>   - Midazolam </a:t>
            </a:r>
            <a:r>
              <a:rPr sz="2000" dirty="0" err="1"/>
              <a:t>snabbare</a:t>
            </a:r>
            <a:r>
              <a:rPr sz="2000" dirty="0"/>
              <a:t> men </a:t>
            </a:r>
            <a:r>
              <a:rPr sz="2000" dirty="0" err="1"/>
              <a:t>fler</a:t>
            </a:r>
            <a:r>
              <a:rPr sz="2000" dirty="0"/>
              <a:t> </a:t>
            </a:r>
            <a:r>
              <a:rPr sz="2000" dirty="0" err="1"/>
              <a:t>andningsdepressioner</a:t>
            </a:r>
            <a:br>
              <a:rPr sz="2000" dirty="0"/>
            </a:br>
            <a:r>
              <a:rPr sz="2000" dirty="0"/>
              <a:t>   - </a:t>
            </a:r>
            <a:r>
              <a:rPr sz="2000" dirty="0" err="1"/>
              <a:t>Droperidol</a:t>
            </a:r>
            <a:r>
              <a:rPr sz="2000" dirty="0"/>
              <a:t> </a:t>
            </a:r>
            <a:r>
              <a:rPr sz="2000" dirty="0" err="1"/>
              <a:t>mer</a:t>
            </a:r>
            <a:r>
              <a:rPr sz="2000" dirty="0"/>
              <a:t> </a:t>
            </a:r>
            <a:r>
              <a:rPr sz="2000" dirty="0" err="1"/>
              <a:t>stabil</a:t>
            </a:r>
            <a:r>
              <a:rPr sz="2000" dirty="0"/>
              <a:t> </a:t>
            </a:r>
            <a:r>
              <a:rPr sz="2000" dirty="0" err="1"/>
              <a:t>sedering</a:t>
            </a:r>
            <a:r>
              <a:rPr sz="2000" dirty="0"/>
              <a:t>, </a:t>
            </a:r>
            <a:r>
              <a:rPr sz="2000" dirty="0" err="1"/>
              <a:t>färre</a:t>
            </a:r>
            <a:r>
              <a:rPr sz="2000" dirty="0"/>
              <a:t> </a:t>
            </a:r>
            <a:r>
              <a:rPr sz="2000" dirty="0" err="1"/>
              <a:t>respiratoriska</a:t>
            </a:r>
            <a:r>
              <a:rPr sz="2000" dirty="0"/>
              <a:t> </a:t>
            </a:r>
            <a:r>
              <a:rPr sz="2000" dirty="0" err="1"/>
              <a:t>biverkningar</a:t>
            </a:r>
            <a:endParaRPr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78944" y="507233"/>
            <a:ext cx="10166053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 err="1"/>
              <a:t>Kliniska</a:t>
            </a:r>
            <a:r>
              <a:rPr sz="2800" dirty="0"/>
              <a:t> studier – </a:t>
            </a:r>
            <a:r>
              <a:rPr sz="2800" dirty="0" err="1"/>
              <a:t>Ketamin</a:t>
            </a:r>
            <a:r>
              <a:rPr sz="2800" dirty="0"/>
              <a:t> vs Haloperidol (Cole et al., 2016)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6656" y="1913337"/>
            <a:ext cx="9103743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l">
              <a:defRPr sz="2000"/>
            </a:pPr>
            <a:r>
              <a:rPr sz="2000" dirty="0"/>
              <a:t>• Prehospital </a:t>
            </a:r>
            <a:r>
              <a:rPr sz="2000" dirty="0" err="1"/>
              <a:t>behandling</a:t>
            </a:r>
            <a:r>
              <a:rPr sz="2000" dirty="0"/>
              <a:t> av </a:t>
            </a:r>
            <a:r>
              <a:rPr sz="2000" dirty="0" err="1"/>
              <a:t>svår</a:t>
            </a:r>
            <a:r>
              <a:rPr sz="2000" dirty="0"/>
              <a:t> agitation</a:t>
            </a:r>
            <a:endParaRPr lang="sv-SE" sz="2000" dirty="0"/>
          </a:p>
          <a:p>
            <a:pPr algn="l">
              <a:defRPr sz="2000"/>
            </a:pP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Fördelning</a:t>
            </a:r>
            <a:r>
              <a:rPr sz="2000" dirty="0"/>
              <a:t> av fall:</a:t>
            </a:r>
            <a:br>
              <a:rPr sz="2000" dirty="0"/>
            </a:br>
            <a:r>
              <a:rPr sz="2000" dirty="0"/>
              <a:t>   - </a:t>
            </a:r>
            <a:r>
              <a:rPr sz="2000" dirty="0" err="1"/>
              <a:t>Ketamingruppen</a:t>
            </a:r>
            <a:r>
              <a:rPr sz="2000" dirty="0"/>
              <a:t>: 'agitated combative' </a:t>
            </a:r>
            <a:r>
              <a:rPr sz="2000" dirty="0" err="1"/>
              <a:t>patienter</a:t>
            </a:r>
            <a:r>
              <a:rPr sz="2000" dirty="0"/>
              <a:t> (29 fall)</a:t>
            </a:r>
            <a:br>
              <a:rPr sz="2000" dirty="0"/>
            </a:br>
            <a:r>
              <a:rPr sz="2000" dirty="0"/>
              <a:t>   - </a:t>
            </a:r>
            <a:r>
              <a:rPr sz="2000" dirty="0" err="1"/>
              <a:t>Haloperidolgruppen</a:t>
            </a:r>
            <a:r>
              <a:rPr sz="2000" dirty="0"/>
              <a:t>: </a:t>
            </a:r>
            <a:r>
              <a:rPr sz="2000" dirty="0" err="1"/>
              <a:t>fler</a:t>
            </a:r>
            <a:r>
              <a:rPr sz="2000" dirty="0"/>
              <a:t> med </a:t>
            </a:r>
            <a:r>
              <a:rPr sz="2000" dirty="0" err="1"/>
              <a:t>substansbruk</a:t>
            </a:r>
            <a:r>
              <a:rPr sz="2000" dirty="0"/>
              <a:t> </a:t>
            </a:r>
            <a:r>
              <a:rPr sz="2000" dirty="0" err="1"/>
              <a:t>och</a:t>
            </a:r>
            <a:r>
              <a:rPr sz="2000" dirty="0"/>
              <a:t> </a:t>
            </a:r>
            <a:r>
              <a:rPr sz="2000" dirty="0" err="1"/>
              <a:t>beteenderubbningar</a:t>
            </a:r>
            <a:endParaRPr lang="sv-SE" sz="2000" dirty="0"/>
          </a:p>
          <a:p>
            <a:pPr algn="l">
              <a:defRPr sz="2000"/>
            </a:pP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Resultat</a:t>
            </a:r>
            <a:r>
              <a:rPr sz="2000" dirty="0"/>
              <a:t>:</a:t>
            </a:r>
            <a:br>
              <a:rPr sz="2000" dirty="0"/>
            </a:br>
            <a:r>
              <a:rPr sz="2000" dirty="0"/>
              <a:t>   - </a:t>
            </a:r>
            <a:r>
              <a:rPr sz="2000" dirty="0" err="1"/>
              <a:t>Ketamin</a:t>
            </a:r>
            <a:r>
              <a:rPr sz="2000" dirty="0"/>
              <a:t>: </a:t>
            </a:r>
            <a:r>
              <a:rPr sz="2000" dirty="0" err="1"/>
              <a:t>mycket</a:t>
            </a:r>
            <a:r>
              <a:rPr sz="2000" dirty="0"/>
              <a:t> </a:t>
            </a:r>
            <a:r>
              <a:rPr sz="2000" dirty="0" err="1"/>
              <a:t>snabb</a:t>
            </a:r>
            <a:r>
              <a:rPr sz="2000" dirty="0"/>
              <a:t> </a:t>
            </a:r>
            <a:r>
              <a:rPr sz="2000" dirty="0" err="1"/>
              <a:t>och</a:t>
            </a:r>
            <a:r>
              <a:rPr sz="2000" dirty="0"/>
              <a:t> </a:t>
            </a:r>
            <a:r>
              <a:rPr sz="2000" dirty="0" err="1"/>
              <a:t>effektiv</a:t>
            </a:r>
            <a:r>
              <a:rPr sz="2000" dirty="0"/>
              <a:t> </a:t>
            </a:r>
            <a:r>
              <a:rPr sz="2000" dirty="0" err="1"/>
              <a:t>sedering</a:t>
            </a:r>
            <a:br>
              <a:rPr sz="2000" dirty="0"/>
            </a:br>
            <a:r>
              <a:rPr sz="2000" dirty="0"/>
              <a:t>   - Risk för </a:t>
            </a:r>
            <a:r>
              <a:rPr sz="2000" dirty="0" err="1"/>
              <a:t>kraftiga</a:t>
            </a:r>
            <a:r>
              <a:rPr sz="2000" dirty="0"/>
              <a:t> </a:t>
            </a:r>
            <a:r>
              <a:rPr sz="2000" dirty="0" err="1"/>
              <a:t>biverkningar</a:t>
            </a:r>
            <a:r>
              <a:rPr sz="2000" dirty="0"/>
              <a:t> (</a:t>
            </a:r>
            <a:r>
              <a:rPr sz="2000" dirty="0" err="1"/>
              <a:t>hypersekretion</a:t>
            </a:r>
            <a:r>
              <a:rPr sz="2000" dirty="0"/>
              <a:t>, laryngospasm, </a:t>
            </a:r>
            <a:r>
              <a:rPr sz="2000" dirty="0" err="1"/>
              <a:t>intensiv</a:t>
            </a:r>
            <a:r>
              <a:rPr sz="2000" dirty="0"/>
              <a:t> </a:t>
            </a:r>
            <a:r>
              <a:rPr sz="2000" dirty="0" err="1"/>
              <a:t>övervakning</a:t>
            </a:r>
            <a:r>
              <a:rPr sz="2000" dirty="0"/>
              <a:t>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9266" y="550366"/>
            <a:ext cx="639559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 err="1"/>
              <a:t>Kliniska</a:t>
            </a:r>
            <a:r>
              <a:rPr sz="2800" dirty="0"/>
              <a:t> studier – Martel et al. (2005)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288" y="1979296"/>
            <a:ext cx="759142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l">
              <a:defRPr sz="2000"/>
            </a:pPr>
            <a:r>
              <a:rPr sz="2000" dirty="0"/>
              <a:t>• </a:t>
            </a:r>
            <a:r>
              <a:rPr sz="2000" dirty="0" err="1"/>
              <a:t>Jämförde</a:t>
            </a:r>
            <a:r>
              <a:rPr sz="2000" dirty="0"/>
              <a:t>: IM-</a:t>
            </a:r>
            <a:r>
              <a:rPr sz="2000" dirty="0" err="1"/>
              <a:t>droperidol</a:t>
            </a:r>
            <a:r>
              <a:rPr sz="2000" dirty="0"/>
              <a:t>, ziprasidone </a:t>
            </a:r>
            <a:r>
              <a:rPr sz="2000" dirty="0" err="1"/>
              <a:t>och</a:t>
            </a:r>
            <a:r>
              <a:rPr sz="2000" dirty="0"/>
              <a:t> midazolam</a:t>
            </a:r>
            <a:endParaRPr lang="sv-SE" sz="2000" dirty="0"/>
          </a:p>
          <a:p>
            <a:pPr algn="l">
              <a:defRPr sz="2000"/>
            </a:pP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Resultat</a:t>
            </a:r>
            <a:r>
              <a:rPr sz="2000" dirty="0"/>
              <a:t>:</a:t>
            </a:r>
            <a:br>
              <a:rPr sz="2000" dirty="0"/>
            </a:br>
            <a:r>
              <a:rPr sz="2000" dirty="0"/>
              <a:t>   - Midazolam: </a:t>
            </a:r>
            <a:r>
              <a:rPr sz="2000" dirty="0" err="1"/>
              <a:t>snabbast</a:t>
            </a:r>
            <a:r>
              <a:rPr sz="2000" dirty="0"/>
              <a:t> (</a:t>
            </a:r>
            <a:r>
              <a:rPr sz="2000" dirty="0" err="1"/>
              <a:t>inom</a:t>
            </a:r>
            <a:r>
              <a:rPr sz="2000" dirty="0"/>
              <a:t> 15–30 min)</a:t>
            </a:r>
            <a:br>
              <a:rPr sz="2000" dirty="0"/>
            </a:br>
            <a:r>
              <a:rPr sz="2000" dirty="0"/>
              <a:t>   - </a:t>
            </a:r>
            <a:r>
              <a:rPr sz="2000" dirty="0" err="1"/>
              <a:t>Droperidol</a:t>
            </a:r>
            <a:r>
              <a:rPr sz="2000" dirty="0"/>
              <a:t>: </a:t>
            </a:r>
            <a:r>
              <a:rPr sz="2000" dirty="0" err="1"/>
              <a:t>jämnare</a:t>
            </a:r>
            <a:r>
              <a:rPr sz="2000" dirty="0"/>
              <a:t> </a:t>
            </a:r>
            <a:r>
              <a:rPr sz="2000" dirty="0" err="1"/>
              <a:t>och</a:t>
            </a:r>
            <a:r>
              <a:rPr sz="2000" dirty="0"/>
              <a:t> </a:t>
            </a:r>
            <a:r>
              <a:rPr sz="2000" dirty="0" err="1"/>
              <a:t>långvarig</a:t>
            </a:r>
            <a:r>
              <a:rPr sz="2000" dirty="0"/>
              <a:t> </a:t>
            </a:r>
            <a:r>
              <a:rPr sz="2000" dirty="0" err="1"/>
              <a:t>effekt</a:t>
            </a:r>
            <a:br>
              <a:rPr sz="2000" dirty="0"/>
            </a:br>
            <a:r>
              <a:rPr sz="2000" dirty="0"/>
              <a:t>   - Ziprasidone: </a:t>
            </a:r>
            <a:r>
              <a:rPr sz="2000" dirty="0" err="1"/>
              <a:t>långsammare</a:t>
            </a:r>
            <a:r>
              <a:rPr sz="2000" dirty="0"/>
              <a:t> </a:t>
            </a:r>
            <a:r>
              <a:rPr sz="2000" dirty="0" err="1"/>
              <a:t>och</a:t>
            </a:r>
            <a:r>
              <a:rPr sz="2000" dirty="0"/>
              <a:t> </a:t>
            </a:r>
            <a:r>
              <a:rPr sz="2000" dirty="0" err="1"/>
              <a:t>mindre</a:t>
            </a:r>
            <a:r>
              <a:rPr sz="2000" dirty="0"/>
              <a:t> </a:t>
            </a:r>
            <a:r>
              <a:rPr sz="2000" dirty="0" err="1"/>
              <a:t>förutsägbart</a:t>
            </a:r>
            <a:endParaRPr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55653" y="507233"/>
            <a:ext cx="6219972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 err="1"/>
              <a:t>Kliniska</a:t>
            </a:r>
            <a:r>
              <a:rPr sz="2800" dirty="0"/>
              <a:t> studier – Knott et al. (2006)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76451" y="1655445"/>
            <a:ext cx="8696483" cy="375487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l">
              <a:defRPr sz="2000"/>
            </a:pPr>
            <a:r>
              <a:rPr sz="2000" dirty="0"/>
              <a:t>• </a:t>
            </a:r>
            <a:r>
              <a:rPr sz="2000" dirty="0" err="1"/>
              <a:t>Patienter</a:t>
            </a:r>
            <a:r>
              <a:rPr sz="2000" dirty="0"/>
              <a:t> </a:t>
            </a:r>
            <a:r>
              <a:rPr sz="2000" dirty="0" err="1"/>
              <a:t>i</a:t>
            </a:r>
            <a:r>
              <a:rPr sz="2000" dirty="0"/>
              <a:t> </a:t>
            </a:r>
            <a:r>
              <a:rPr sz="2000" dirty="0" err="1"/>
              <a:t>akutmottagning</a:t>
            </a:r>
            <a:r>
              <a:rPr sz="2000" dirty="0"/>
              <a:t> med agitation (</a:t>
            </a:r>
            <a:r>
              <a:rPr sz="2000" dirty="0" err="1"/>
              <a:t>alkohol</a:t>
            </a:r>
            <a:r>
              <a:rPr sz="2000" dirty="0"/>
              <a:t>, </a:t>
            </a:r>
            <a:r>
              <a:rPr sz="2000" dirty="0" err="1"/>
              <a:t>droger</a:t>
            </a:r>
            <a:r>
              <a:rPr sz="2000" dirty="0"/>
              <a:t>, </a:t>
            </a:r>
            <a:r>
              <a:rPr sz="2000" dirty="0" err="1"/>
              <a:t>psykisk</a:t>
            </a:r>
            <a:r>
              <a:rPr sz="2000" dirty="0"/>
              <a:t> </a:t>
            </a:r>
            <a:r>
              <a:rPr sz="2000" dirty="0" err="1"/>
              <a:t>ohälsa</a:t>
            </a:r>
            <a:r>
              <a:rPr sz="2000" dirty="0"/>
              <a:t>)</a:t>
            </a:r>
            <a:endParaRPr lang="sv-SE" sz="2000" dirty="0"/>
          </a:p>
          <a:p>
            <a:pPr algn="l">
              <a:defRPr sz="2000"/>
            </a:pP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Karaktäristik</a:t>
            </a:r>
            <a:r>
              <a:rPr sz="2000" dirty="0"/>
              <a:t>:</a:t>
            </a:r>
            <a:br>
              <a:rPr sz="2000" dirty="0"/>
            </a:br>
            <a:r>
              <a:rPr sz="2000" dirty="0"/>
              <a:t>   - </a:t>
            </a:r>
            <a:r>
              <a:rPr sz="2000" dirty="0" err="1"/>
              <a:t>Alkoholpåverkan</a:t>
            </a:r>
            <a:r>
              <a:rPr sz="2000" dirty="0"/>
              <a:t>: ca 35–38 %</a:t>
            </a:r>
            <a:br>
              <a:rPr sz="2000" dirty="0"/>
            </a:br>
            <a:r>
              <a:rPr sz="2000" dirty="0"/>
              <a:t>   - </a:t>
            </a:r>
            <a:r>
              <a:rPr sz="2000" dirty="0" err="1"/>
              <a:t>Psykisk</a:t>
            </a:r>
            <a:r>
              <a:rPr sz="2000" dirty="0"/>
              <a:t> </a:t>
            </a:r>
            <a:r>
              <a:rPr sz="2000" dirty="0" err="1"/>
              <a:t>ohälsa</a:t>
            </a:r>
            <a:r>
              <a:rPr sz="2000" dirty="0"/>
              <a:t>: </a:t>
            </a:r>
            <a:r>
              <a:rPr sz="2000" dirty="0" err="1"/>
              <a:t>upp</a:t>
            </a:r>
            <a:r>
              <a:rPr sz="2000" dirty="0"/>
              <a:t> till 64 %</a:t>
            </a:r>
            <a:endParaRPr lang="sv-SE" sz="2000" dirty="0"/>
          </a:p>
          <a:p>
            <a:pPr algn="l">
              <a:defRPr sz="2000"/>
            </a:pP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Resultat</a:t>
            </a:r>
            <a:r>
              <a:rPr sz="2000" dirty="0"/>
              <a:t>:</a:t>
            </a:r>
            <a:br>
              <a:rPr sz="2000" dirty="0"/>
            </a:br>
            <a:r>
              <a:rPr sz="2000" dirty="0"/>
              <a:t>   - Midazolam: </a:t>
            </a:r>
            <a:r>
              <a:rPr sz="2000" dirty="0" err="1"/>
              <a:t>mycket</a:t>
            </a:r>
            <a:r>
              <a:rPr sz="2000" dirty="0"/>
              <a:t> </a:t>
            </a:r>
            <a:r>
              <a:rPr sz="2000" dirty="0" err="1"/>
              <a:t>snabb</a:t>
            </a:r>
            <a:r>
              <a:rPr sz="2000" dirty="0"/>
              <a:t> </a:t>
            </a:r>
            <a:r>
              <a:rPr sz="2000" dirty="0" err="1"/>
              <a:t>sedering</a:t>
            </a:r>
            <a:r>
              <a:rPr sz="2000" dirty="0"/>
              <a:t>, </a:t>
            </a:r>
            <a:r>
              <a:rPr sz="2000" dirty="0" err="1"/>
              <a:t>kortare</a:t>
            </a:r>
            <a:r>
              <a:rPr sz="2000" dirty="0"/>
              <a:t> duration</a:t>
            </a:r>
            <a:br>
              <a:rPr sz="2000" dirty="0"/>
            </a:br>
            <a:r>
              <a:rPr sz="2000" dirty="0"/>
              <a:t>   - </a:t>
            </a:r>
            <a:r>
              <a:rPr sz="2000" dirty="0" err="1"/>
              <a:t>Droperidol</a:t>
            </a:r>
            <a:r>
              <a:rPr sz="2000" dirty="0"/>
              <a:t>: </a:t>
            </a:r>
            <a:r>
              <a:rPr sz="2000" dirty="0" err="1"/>
              <a:t>långsammare</a:t>
            </a:r>
            <a:r>
              <a:rPr sz="2000" dirty="0"/>
              <a:t> </a:t>
            </a:r>
            <a:r>
              <a:rPr sz="2000" dirty="0" err="1"/>
              <a:t>initialt</a:t>
            </a:r>
            <a:r>
              <a:rPr sz="2000" dirty="0"/>
              <a:t> men </a:t>
            </a:r>
            <a:r>
              <a:rPr sz="2000" dirty="0" err="1"/>
              <a:t>stabilare</a:t>
            </a:r>
            <a:r>
              <a:rPr sz="2000" dirty="0"/>
              <a:t> </a:t>
            </a:r>
            <a:r>
              <a:rPr sz="2000" dirty="0" err="1"/>
              <a:t>och</a:t>
            </a:r>
            <a:r>
              <a:rPr sz="2000" dirty="0"/>
              <a:t> </a:t>
            </a:r>
            <a:r>
              <a:rPr sz="2000" dirty="0" err="1"/>
              <a:t>förutsägbar</a:t>
            </a:r>
            <a:r>
              <a:rPr sz="2000" dirty="0"/>
              <a:t> </a:t>
            </a:r>
            <a:r>
              <a:rPr sz="2000" dirty="0" err="1"/>
              <a:t>effekt</a:t>
            </a:r>
            <a:endParaRPr lang="sv-SE" sz="2000" dirty="0"/>
          </a:p>
          <a:p>
            <a:pPr algn="l">
              <a:defRPr sz="2000"/>
            </a:pP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Slutsats</a:t>
            </a:r>
            <a:r>
              <a:rPr sz="2000" dirty="0"/>
              <a:t>: Val av </a:t>
            </a:r>
            <a:r>
              <a:rPr sz="2000" dirty="0" err="1"/>
              <a:t>läkemedel</a:t>
            </a:r>
            <a:r>
              <a:rPr sz="2000" dirty="0"/>
              <a:t> </a:t>
            </a:r>
            <a:r>
              <a:rPr sz="2000" dirty="0" err="1"/>
              <a:t>bör</a:t>
            </a:r>
            <a:r>
              <a:rPr sz="2000" dirty="0"/>
              <a:t> </a:t>
            </a:r>
            <a:r>
              <a:rPr sz="2000" dirty="0" err="1"/>
              <a:t>anpassas</a:t>
            </a:r>
            <a:r>
              <a:rPr sz="2000" dirty="0"/>
              <a:t> till </a:t>
            </a:r>
            <a:r>
              <a:rPr sz="2000" dirty="0" err="1"/>
              <a:t>patientens</a:t>
            </a:r>
            <a:r>
              <a:rPr sz="2000" dirty="0"/>
              <a:t> situation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25329" y="576244"/>
            <a:ext cx="276229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/>
              <a:t>🧩 </a:t>
            </a:r>
            <a:r>
              <a:rPr sz="2800" dirty="0" err="1"/>
              <a:t>Samlad</a:t>
            </a:r>
            <a:r>
              <a:rPr sz="2800" dirty="0"/>
              <a:t> </a:t>
            </a:r>
            <a:r>
              <a:rPr sz="2800" dirty="0" err="1"/>
              <a:t>bild</a:t>
            </a:r>
            <a:endParaRPr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515599" y="1753349"/>
            <a:ext cx="9544050" cy="3351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l">
              <a:lnSpc>
                <a:spcPct val="200000"/>
              </a:lnSpc>
              <a:defRPr sz="2000"/>
            </a:pPr>
            <a:r>
              <a:rPr sz="2000" dirty="0"/>
              <a:t>• Midazolam: </a:t>
            </a:r>
            <a:r>
              <a:rPr sz="2000" dirty="0" err="1"/>
              <a:t>snabbt</a:t>
            </a:r>
            <a:r>
              <a:rPr sz="2000" dirty="0"/>
              <a:t> </a:t>
            </a:r>
            <a:r>
              <a:rPr sz="2000" dirty="0" err="1"/>
              <a:t>insättande</a:t>
            </a:r>
            <a:r>
              <a:rPr sz="2000" dirty="0"/>
              <a:t>, risk för </a:t>
            </a:r>
            <a:r>
              <a:rPr sz="2000" dirty="0" err="1"/>
              <a:t>respiratoriska</a:t>
            </a:r>
            <a:r>
              <a:rPr sz="2000" dirty="0"/>
              <a:t> </a:t>
            </a:r>
            <a:r>
              <a:rPr sz="2000" dirty="0" err="1"/>
              <a:t>biverkningar</a:t>
            </a:r>
            <a:r>
              <a:rPr sz="2000" dirty="0"/>
              <a:t>, </a:t>
            </a:r>
            <a:r>
              <a:rPr sz="2000" dirty="0" err="1"/>
              <a:t>kort</a:t>
            </a:r>
            <a:r>
              <a:rPr sz="2000" dirty="0"/>
              <a:t> duration</a:t>
            </a: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Droperidol</a:t>
            </a:r>
            <a:r>
              <a:rPr sz="2000" dirty="0"/>
              <a:t>: </a:t>
            </a:r>
            <a:r>
              <a:rPr sz="2000" dirty="0" err="1"/>
              <a:t>långsammare</a:t>
            </a:r>
            <a:r>
              <a:rPr sz="2000" dirty="0"/>
              <a:t> men </a:t>
            </a:r>
            <a:r>
              <a:rPr sz="2000" dirty="0" err="1"/>
              <a:t>stabil</a:t>
            </a:r>
            <a:r>
              <a:rPr sz="2000" dirty="0"/>
              <a:t> </a:t>
            </a:r>
            <a:r>
              <a:rPr sz="2000" dirty="0" err="1"/>
              <a:t>sedering</a:t>
            </a:r>
            <a:r>
              <a:rPr sz="2000" dirty="0"/>
              <a:t>, </a:t>
            </a:r>
            <a:r>
              <a:rPr sz="2000" dirty="0" err="1"/>
              <a:t>färre</a:t>
            </a:r>
            <a:r>
              <a:rPr sz="2000" dirty="0"/>
              <a:t> </a:t>
            </a:r>
            <a:r>
              <a:rPr sz="2000" dirty="0" err="1"/>
              <a:t>andningsproblem</a:t>
            </a: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Ketamin</a:t>
            </a:r>
            <a:r>
              <a:rPr sz="2000" dirty="0"/>
              <a:t>: </a:t>
            </a:r>
            <a:r>
              <a:rPr sz="2000" dirty="0" err="1"/>
              <a:t>mycket</a:t>
            </a:r>
            <a:r>
              <a:rPr sz="2000" dirty="0"/>
              <a:t> </a:t>
            </a:r>
            <a:r>
              <a:rPr sz="2000" dirty="0" err="1"/>
              <a:t>snabb</a:t>
            </a:r>
            <a:r>
              <a:rPr lang="sv-SE" sz="2000" dirty="0"/>
              <a:t>t</a:t>
            </a:r>
            <a:r>
              <a:rPr sz="2000" dirty="0"/>
              <a:t> </a:t>
            </a:r>
            <a:r>
              <a:rPr sz="2000" dirty="0" err="1"/>
              <a:t>och</a:t>
            </a:r>
            <a:r>
              <a:rPr sz="2000" dirty="0"/>
              <a:t> </a:t>
            </a:r>
            <a:r>
              <a:rPr sz="2000" dirty="0" err="1"/>
              <a:t>effektiv</a:t>
            </a:r>
            <a:r>
              <a:rPr lang="sv-SE" sz="2000" dirty="0"/>
              <a:t>t</a:t>
            </a:r>
            <a:r>
              <a:rPr sz="2000" dirty="0"/>
              <a:t>, </a:t>
            </a:r>
            <a:r>
              <a:rPr sz="2000" dirty="0" err="1"/>
              <a:t>kräver</a:t>
            </a:r>
            <a:r>
              <a:rPr sz="2000" dirty="0"/>
              <a:t> </a:t>
            </a:r>
            <a:r>
              <a:rPr sz="2000" dirty="0" err="1"/>
              <a:t>intensiv</a:t>
            </a:r>
            <a:r>
              <a:rPr sz="2000" dirty="0"/>
              <a:t> </a:t>
            </a:r>
            <a:r>
              <a:rPr sz="2000" dirty="0" err="1"/>
              <a:t>övervakning</a:t>
            </a: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Olanzapin</a:t>
            </a:r>
            <a:r>
              <a:rPr sz="2000" dirty="0"/>
              <a:t> (PO/IM): god </a:t>
            </a:r>
            <a:r>
              <a:rPr sz="2000" dirty="0" err="1"/>
              <a:t>effekt</a:t>
            </a:r>
            <a:r>
              <a:rPr sz="2000" dirty="0"/>
              <a:t>, IM </a:t>
            </a:r>
            <a:r>
              <a:rPr sz="2000" dirty="0" err="1"/>
              <a:t>snabbare</a:t>
            </a:r>
            <a:r>
              <a:rPr sz="2000" dirty="0"/>
              <a:t> </a:t>
            </a:r>
            <a:r>
              <a:rPr sz="2000" dirty="0" err="1"/>
              <a:t>än</a:t>
            </a:r>
            <a:r>
              <a:rPr sz="2000" dirty="0"/>
              <a:t> PO</a:t>
            </a:r>
            <a:br>
              <a:rPr sz="2000" dirty="0"/>
            </a:br>
            <a:r>
              <a:rPr sz="2000" dirty="0"/>
              <a:t>• </a:t>
            </a:r>
            <a:r>
              <a:rPr sz="2000" dirty="0" err="1"/>
              <a:t>Kombinationer</a:t>
            </a:r>
            <a:r>
              <a:rPr sz="2000" dirty="0"/>
              <a:t>: </a:t>
            </a:r>
            <a:r>
              <a:rPr sz="2000" dirty="0" err="1"/>
              <a:t>balanserar</a:t>
            </a:r>
            <a:r>
              <a:rPr sz="2000" dirty="0"/>
              <a:t> </a:t>
            </a:r>
            <a:r>
              <a:rPr sz="2000" dirty="0" err="1"/>
              <a:t>effekt</a:t>
            </a:r>
            <a:r>
              <a:rPr sz="2000" dirty="0"/>
              <a:t> </a:t>
            </a:r>
            <a:r>
              <a:rPr sz="2000" dirty="0" err="1"/>
              <a:t>och</a:t>
            </a:r>
            <a:r>
              <a:rPr sz="2000" dirty="0"/>
              <a:t> </a:t>
            </a:r>
            <a:r>
              <a:rPr sz="2000" dirty="0" err="1"/>
              <a:t>säkerhet</a:t>
            </a:r>
            <a:r>
              <a:rPr sz="2000" dirty="0"/>
              <a:t>, men </a:t>
            </a:r>
            <a:r>
              <a:rPr sz="2000" dirty="0" err="1"/>
              <a:t>ökar</a:t>
            </a:r>
            <a:r>
              <a:rPr sz="2000" dirty="0"/>
              <a:t> </a:t>
            </a:r>
            <a:r>
              <a:rPr sz="2000" dirty="0" err="1"/>
              <a:t>komplexitet</a:t>
            </a:r>
            <a:endParaRPr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/>
              <a:t>Agitation in opioid withdrawal – How bad could it get?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2995" y="1969008"/>
            <a:ext cx="8785479" cy="3479292"/>
          </a:xfrm>
        </p:spPr>
        <p:txBody>
          <a:bodyPr/>
          <a:lstStyle/>
          <a:p>
            <a:r>
              <a:rPr sz="2000" dirty="0"/>
              <a:t>Patients in opioid withdrawal do NOT develop agitation to the point of delirium.</a:t>
            </a:r>
          </a:p>
          <a:p>
            <a:r>
              <a:rPr sz="2000" dirty="0"/>
              <a:t>However, they may still display extremely challenging </a:t>
            </a:r>
            <a:r>
              <a:rPr sz="2000" dirty="0" err="1"/>
              <a:t>behaviour</a:t>
            </a:r>
            <a:r>
              <a:rPr sz="2000" dirty="0"/>
              <a:t>.</a:t>
            </a:r>
          </a:p>
          <a:p>
            <a:r>
              <a:rPr sz="2000" dirty="0"/>
              <a:t>Risk of seemingly ridiculous or dangerous decisions.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/>
              <a:t>Opioid withdrawal – Time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5223" y="1978533"/>
            <a:ext cx="7861554" cy="3507867"/>
          </a:xfrm>
        </p:spPr>
        <p:txBody>
          <a:bodyPr>
            <a:normAutofit/>
          </a:bodyPr>
          <a:lstStyle/>
          <a:p>
            <a:r>
              <a:rPr sz="2000" dirty="0"/>
              <a:t>Within hours: Onset of heroin withdrawal symptoms</a:t>
            </a:r>
          </a:p>
          <a:p>
            <a:r>
              <a:rPr sz="2000" dirty="0"/>
              <a:t>4–5 days: Duration of heroin withdrawal symptoms</a:t>
            </a:r>
          </a:p>
          <a:p>
            <a:r>
              <a:rPr sz="2000" dirty="0"/>
              <a:t>2–4 days: Onset of methadone withdrawal symptoms</a:t>
            </a:r>
          </a:p>
          <a:p>
            <a:r>
              <a:rPr sz="2000" dirty="0"/>
              <a:t>1–2 weeks: Duration of methadone withdrawal symptoms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/>
              <a:t>Pharmacological options for agitation in 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9596" y="1359408"/>
            <a:ext cx="9842754" cy="431749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sz="1600" b="1" dirty="0"/>
              <a:t>Agitation caused by:</a:t>
            </a:r>
          </a:p>
          <a:p>
            <a:pPr>
              <a:lnSpc>
                <a:spcPct val="100000"/>
              </a:lnSpc>
            </a:pPr>
            <a:r>
              <a:rPr sz="1600" dirty="0"/>
              <a:t>Glutamate excess</a:t>
            </a:r>
          </a:p>
          <a:p>
            <a:pPr>
              <a:lnSpc>
                <a:spcPct val="100000"/>
              </a:lnSpc>
            </a:pPr>
            <a:r>
              <a:rPr sz="1600" dirty="0"/>
              <a:t>GABA and dopamine depletion</a:t>
            </a:r>
          </a:p>
          <a:p>
            <a:pPr>
              <a:lnSpc>
                <a:spcPct val="100000"/>
              </a:lnSpc>
            </a:pPr>
            <a:r>
              <a:rPr sz="1600" b="1" dirty="0"/>
              <a:t>Drug – Mechanism – Comment:</a:t>
            </a:r>
          </a:p>
          <a:p>
            <a:pPr>
              <a:lnSpc>
                <a:spcPct val="100000"/>
              </a:lnSpc>
            </a:pPr>
            <a:r>
              <a:rPr sz="1600" dirty="0"/>
              <a:t>Butyrophenones: ↓dopamine → Psychotic delirium</a:t>
            </a:r>
          </a:p>
          <a:p>
            <a:pPr>
              <a:lnSpc>
                <a:spcPct val="100000"/>
              </a:lnSpc>
            </a:pPr>
            <a:r>
              <a:rPr sz="1600" dirty="0"/>
              <a:t>Alpha2 agonists: ↓norepinephrine → Adjunct in ICU</a:t>
            </a:r>
          </a:p>
          <a:p>
            <a:pPr>
              <a:lnSpc>
                <a:spcPct val="100000"/>
              </a:lnSpc>
            </a:pPr>
            <a:r>
              <a:rPr sz="1600" dirty="0"/>
              <a:t>Baclofen: ↑GABA B → GHB withdrawal</a:t>
            </a:r>
          </a:p>
          <a:p>
            <a:pPr>
              <a:lnSpc>
                <a:spcPct val="100000"/>
              </a:lnSpc>
            </a:pPr>
            <a:r>
              <a:rPr sz="1600" dirty="0"/>
              <a:t>Gabapentin: ↑GABA / ↓glutamate → ICU, benzo sparing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000"/>
              <a:t>Pharmacological options for agitation in AWS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49146" y="2169033"/>
            <a:ext cx="9252204" cy="2974467"/>
          </a:xfrm>
        </p:spPr>
        <p:txBody>
          <a:bodyPr>
            <a:normAutofit fontScale="92500" lnSpcReduction="10000"/>
          </a:bodyPr>
          <a:lstStyle/>
          <a:p>
            <a:r>
              <a:rPr sz="2000" dirty="0"/>
              <a:t>Study: Oral ethanol prescribing for alcohol withdrawal syndrome (UK NHS setting).</a:t>
            </a:r>
          </a:p>
          <a:p>
            <a:endParaRPr sz="2000" dirty="0"/>
          </a:p>
          <a:p>
            <a:r>
              <a:rPr sz="2000" dirty="0"/>
              <a:t>Result: The likelihood of hospital admission was significantly reduced in those managed with ethanol compared to benzodiazepines.</a:t>
            </a:r>
          </a:p>
          <a:p>
            <a:r>
              <a:rPr sz="2000" dirty="0"/>
              <a:t>Odds Ratio 0.206 (95% CI = 0.066–0.641, p = 0.006).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Pharmacokinetics ≠ Clinical Effect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981200" y="1627632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435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PO Lorazepam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PO Olanzapine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IM Olanzapine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Droperidol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sz="1200"/>
                        <a:t>Equivalent Dose, CPZ eq.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NA (2 mg common)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10 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10 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4 mg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sz="1200"/>
                        <a:t>Dopamine (D₂) 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sz="1200"/>
                        <a:t>Serotonin (5-HT₂a) 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sz="1200"/>
                        <a:t>Muscarinic (M₁) 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sz="1200"/>
                        <a:t>Adrenergic (α₁) 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sz="1200"/>
                        <a:t>Potassium Channel Blockade (↑QTc)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+++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350">
                <a:tc>
                  <a:txBody>
                    <a:bodyPr/>
                    <a:lstStyle/>
                    <a:p>
                      <a:r>
                        <a:rPr sz="1200"/>
                        <a:t>Time to Peak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≈1–2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≈6 hours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/>
                        <a:t>≈15–45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200" dirty="0"/>
                        <a:t>≈10–30 min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874915"/>
              </p:ext>
            </p:extLst>
          </p:nvPr>
        </p:nvGraphicFramePr>
        <p:xfrm>
          <a:off x="2438400" y="2453640"/>
          <a:ext cx="73152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sz="1600"/>
                        <a:t>Discharge diagnosis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600"/>
                        <a:t>Acute alcohol intoxication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600"/>
                        <a:t>Acute drug toxicity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sz="1600"/>
                        <a:t>Closed head injury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600" dirty="0"/>
                        <a:t>21.8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8851392" cy="504444"/>
          </a:xfrm>
        </p:spPr>
        <p:txBody>
          <a:bodyPr>
            <a:normAutofit fontScale="90000"/>
          </a:bodyPr>
          <a:lstStyle/>
          <a:p>
            <a:r>
              <a:rPr dirty="0"/>
              <a:t>DORM-</a:t>
            </a:r>
            <a:r>
              <a:rPr dirty="0" err="1"/>
              <a:t>studien</a:t>
            </a:r>
            <a:r>
              <a:rPr dirty="0"/>
              <a:t> – </a:t>
            </a:r>
            <a:r>
              <a:rPr dirty="0" err="1"/>
              <a:t>Jämförelse</a:t>
            </a:r>
            <a:r>
              <a:rPr dirty="0"/>
              <a:t> av </a:t>
            </a:r>
            <a:r>
              <a:rPr dirty="0" err="1"/>
              <a:t>behandlingsgrupper</a:t>
            </a:r>
            <a:endParaRPr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109216" y="1938528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Droperidol (10 mg)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Midazolam (10 mg)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Droperidol (5 mg) + Midazolam (5 mg)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Number of presentations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Alcohol intoxication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23 (70%)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22 (76%)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19 (66%)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Deliberate self-harm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16 (48%)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 (41%)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9 (45%)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Drug-induced delirium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 (6%)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 (10%)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 (10%)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Acute psychosis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 (6%)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 (3%)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 (6%)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 (3%)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1 (3%)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Martel et al. (2005) – Discharge Diagnosis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438400" y="1828800"/>
          <a:ext cx="64008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t>Discharge diagnosis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Acute alcohol intoxication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Acute drug toxicity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Closed head injury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98442" y="593047"/>
            <a:ext cx="626280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/>
            </a:pPr>
            <a:r>
              <a:rPr sz="2000" dirty="0"/>
              <a:t>Baseline characteristics for the 3 treatment groups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0603605"/>
              </p:ext>
            </p:extLst>
          </p:nvPr>
        </p:nvGraphicFramePr>
        <p:xfrm>
          <a:off x="1841241" y="1492898"/>
          <a:ext cx="80467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Droperidol (10 mg)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Midazolam (10 mg)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Droperidol (5 mg) + Midazolam (5 mg)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Number of presentations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Alcohol intoxication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23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22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19 (66)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Deliberate self-harm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dirty="0"/>
                        <a:t>16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12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9 (45)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Drug-induced delirium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3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3 (10)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Acute psychosis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1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 (6)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3148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1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dirty="0"/>
                        <a:t>1 (3)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EMS Impressions (Cole JB et al, 2016)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438400" y="1828800"/>
          <a:ext cx="5943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Ketamine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Haloperidol (n)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Agitated combative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Substance abuse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Behavioral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Altered mental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Traumatic injury or mechanism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Overdose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Seizure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a-DK" dirty="0"/>
              <a:t>Martel et al. (2005) – Resultat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2010346" y="1492329"/>
            <a:ext cx="8171307" cy="4243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endParaRPr dirty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  <a:defRPr sz="2000"/>
            </a:pPr>
            <a:r>
              <a:rPr sz="2000" dirty="0"/>
              <a:t>Studie av IM-</a:t>
            </a:r>
            <a:r>
              <a:rPr sz="2000" dirty="0" err="1"/>
              <a:t>droperidol</a:t>
            </a:r>
            <a:r>
              <a:rPr sz="2000" dirty="0"/>
              <a:t>, ziprasidone </a:t>
            </a:r>
            <a:r>
              <a:rPr sz="2000" dirty="0" err="1"/>
              <a:t>och</a:t>
            </a:r>
            <a:r>
              <a:rPr sz="2000" dirty="0"/>
              <a:t> midazolam hos </a:t>
            </a:r>
            <a:r>
              <a:rPr sz="2000" dirty="0" err="1"/>
              <a:t>patienter</a:t>
            </a:r>
            <a:r>
              <a:rPr sz="2000" dirty="0"/>
              <a:t> med </a:t>
            </a:r>
            <a:r>
              <a:rPr sz="2000" dirty="0" err="1"/>
              <a:t>akut</a:t>
            </a:r>
            <a:r>
              <a:rPr sz="2000" dirty="0"/>
              <a:t> agitation.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  <a:defRPr sz="2000"/>
            </a:pPr>
            <a:r>
              <a:rPr sz="2000" dirty="0"/>
              <a:t>Midazolam </a:t>
            </a:r>
            <a:r>
              <a:rPr sz="2000" dirty="0" err="1"/>
              <a:t>gav</a:t>
            </a:r>
            <a:r>
              <a:rPr sz="2000" dirty="0"/>
              <a:t> den </a:t>
            </a:r>
            <a:r>
              <a:rPr sz="2000" dirty="0" err="1"/>
              <a:t>snabbaste</a:t>
            </a:r>
            <a:r>
              <a:rPr sz="2000" dirty="0"/>
              <a:t> </a:t>
            </a:r>
            <a:r>
              <a:rPr sz="2000" dirty="0" err="1"/>
              <a:t>initiala</a:t>
            </a:r>
            <a:r>
              <a:rPr sz="2000" dirty="0"/>
              <a:t> </a:t>
            </a:r>
            <a:r>
              <a:rPr sz="2000" dirty="0" err="1"/>
              <a:t>sederingen</a:t>
            </a:r>
            <a:r>
              <a:rPr sz="2000" dirty="0"/>
              <a:t> (</a:t>
            </a:r>
            <a:r>
              <a:rPr sz="2000" dirty="0" err="1"/>
              <a:t>inom</a:t>
            </a:r>
            <a:r>
              <a:rPr sz="2000" dirty="0"/>
              <a:t> 15–30 </a:t>
            </a:r>
            <a:r>
              <a:rPr sz="2000" dirty="0" err="1"/>
              <a:t>minuter</a:t>
            </a:r>
            <a:r>
              <a:rPr sz="2000" dirty="0"/>
              <a:t>).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  <a:defRPr sz="2000"/>
            </a:pPr>
            <a:r>
              <a:rPr sz="2000" dirty="0" err="1"/>
              <a:t>Droperidol</a:t>
            </a:r>
            <a:r>
              <a:rPr sz="2000" dirty="0"/>
              <a:t> </a:t>
            </a:r>
            <a:r>
              <a:rPr sz="2000" dirty="0" err="1"/>
              <a:t>gav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</a:t>
            </a:r>
            <a:r>
              <a:rPr sz="2000" dirty="0" err="1"/>
              <a:t>mer</a:t>
            </a:r>
            <a:r>
              <a:rPr sz="2000" dirty="0"/>
              <a:t> </a:t>
            </a:r>
            <a:r>
              <a:rPr sz="2000" dirty="0" err="1"/>
              <a:t>jämn</a:t>
            </a:r>
            <a:r>
              <a:rPr sz="2000" dirty="0"/>
              <a:t> </a:t>
            </a:r>
            <a:r>
              <a:rPr sz="2000" dirty="0" err="1"/>
              <a:t>och</a:t>
            </a:r>
            <a:r>
              <a:rPr sz="2000" dirty="0"/>
              <a:t> </a:t>
            </a:r>
            <a:r>
              <a:rPr sz="2000" dirty="0" err="1"/>
              <a:t>långvarig</a:t>
            </a:r>
            <a:r>
              <a:rPr sz="2000" dirty="0"/>
              <a:t> </a:t>
            </a:r>
            <a:r>
              <a:rPr sz="2000" dirty="0" err="1"/>
              <a:t>effekt</a:t>
            </a:r>
            <a:r>
              <a:rPr sz="2000" dirty="0"/>
              <a:t>.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  <a:defRPr sz="2000"/>
            </a:pPr>
            <a:r>
              <a:rPr sz="2000" dirty="0"/>
              <a:t>Ziprasidone var </a:t>
            </a:r>
            <a:r>
              <a:rPr sz="2000" dirty="0" err="1"/>
              <a:t>långsammare</a:t>
            </a:r>
            <a:r>
              <a:rPr sz="2000" dirty="0"/>
              <a:t> </a:t>
            </a:r>
            <a:r>
              <a:rPr sz="2000" dirty="0" err="1"/>
              <a:t>och</a:t>
            </a:r>
            <a:r>
              <a:rPr sz="2000" dirty="0"/>
              <a:t> </a:t>
            </a:r>
            <a:r>
              <a:rPr sz="2000" dirty="0" err="1"/>
              <a:t>mindre</a:t>
            </a:r>
            <a:r>
              <a:rPr sz="2000" dirty="0"/>
              <a:t> </a:t>
            </a:r>
            <a:r>
              <a:rPr sz="2000" dirty="0" err="1"/>
              <a:t>förutsägbart</a:t>
            </a:r>
            <a:r>
              <a:rPr sz="2000" dirty="0"/>
              <a:t>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64452" y="453467"/>
            <a:ext cx="826309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sz="2800" dirty="0"/>
              <a:t>Martel et al. (2005) – </a:t>
            </a:r>
            <a:r>
              <a:rPr sz="2800" dirty="0" err="1"/>
              <a:t>Akut</a:t>
            </a:r>
            <a:r>
              <a:rPr sz="2800" dirty="0"/>
              <a:t> agitation </a:t>
            </a:r>
            <a:r>
              <a:rPr sz="2800" dirty="0" err="1"/>
              <a:t>behandling</a:t>
            </a:r>
            <a:endParaRPr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926842" y="1218579"/>
            <a:ext cx="9527929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/>
            </a:pPr>
            <a:r>
              <a:rPr dirty="0"/>
              <a:t>Studie: </a:t>
            </a:r>
            <a:r>
              <a:rPr dirty="0" err="1"/>
              <a:t>Randomiserad</a:t>
            </a:r>
            <a:r>
              <a:rPr dirty="0"/>
              <a:t> </a:t>
            </a:r>
            <a:r>
              <a:rPr dirty="0" err="1"/>
              <a:t>dubbelblind</a:t>
            </a:r>
            <a:r>
              <a:rPr dirty="0"/>
              <a:t> </a:t>
            </a:r>
            <a:r>
              <a:rPr dirty="0" err="1"/>
              <a:t>jämförelse</a:t>
            </a:r>
            <a:r>
              <a:rPr dirty="0"/>
              <a:t> av IM-</a:t>
            </a:r>
            <a:r>
              <a:rPr dirty="0" err="1"/>
              <a:t>droperidol</a:t>
            </a:r>
            <a:r>
              <a:rPr dirty="0"/>
              <a:t>, ziprasidone </a:t>
            </a:r>
            <a:r>
              <a:rPr dirty="0" err="1"/>
              <a:t>och</a:t>
            </a:r>
            <a:r>
              <a:rPr dirty="0"/>
              <a:t> midazolam.</a:t>
            </a:r>
          </a:p>
          <a:p>
            <a:pPr>
              <a:defRPr sz="1800"/>
            </a:pPr>
            <a:r>
              <a:rPr dirty="0" err="1"/>
              <a:t>Resultat</a:t>
            </a:r>
            <a:r>
              <a:rPr dirty="0"/>
              <a:t>:</a:t>
            </a:r>
          </a:p>
          <a:p>
            <a:pPr>
              <a:defRPr sz="1800"/>
            </a:pPr>
            <a:r>
              <a:rPr dirty="0"/>
              <a:t>• Midazolam </a:t>
            </a:r>
            <a:r>
              <a:rPr dirty="0" err="1"/>
              <a:t>gav</a:t>
            </a:r>
            <a:r>
              <a:rPr dirty="0"/>
              <a:t> den </a:t>
            </a:r>
            <a:r>
              <a:rPr dirty="0" err="1"/>
              <a:t>snabbaste</a:t>
            </a:r>
            <a:r>
              <a:rPr dirty="0"/>
              <a:t> </a:t>
            </a:r>
            <a:r>
              <a:rPr dirty="0" err="1"/>
              <a:t>initiala</a:t>
            </a:r>
            <a:r>
              <a:rPr dirty="0"/>
              <a:t> </a:t>
            </a:r>
            <a:r>
              <a:rPr dirty="0" err="1"/>
              <a:t>sederingen</a:t>
            </a:r>
            <a:r>
              <a:rPr dirty="0"/>
              <a:t> (15–30 min).</a:t>
            </a:r>
          </a:p>
          <a:p>
            <a:pPr>
              <a:defRPr sz="1800"/>
            </a:pPr>
            <a:r>
              <a:rPr dirty="0"/>
              <a:t>• </a:t>
            </a:r>
            <a:r>
              <a:rPr dirty="0" err="1"/>
              <a:t>Droperidol</a:t>
            </a:r>
            <a:r>
              <a:rPr dirty="0"/>
              <a:t> </a:t>
            </a:r>
            <a:r>
              <a:rPr dirty="0" err="1"/>
              <a:t>gav</a:t>
            </a:r>
            <a:r>
              <a:rPr dirty="0"/>
              <a:t> </a:t>
            </a:r>
            <a:r>
              <a:rPr dirty="0" err="1"/>
              <a:t>jämnare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långvarigare</a:t>
            </a:r>
            <a:r>
              <a:rPr dirty="0"/>
              <a:t> </a:t>
            </a:r>
            <a:r>
              <a:rPr dirty="0" err="1"/>
              <a:t>effekt</a:t>
            </a:r>
            <a:r>
              <a:rPr dirty="0"/>
              <a:t>.</a:t>
            </a:r>
          </a:p>
          <a:p>
            <a:pPr>
              <a:defRPr sz="1800"/>
            </a:pPr>
            <a:r>
              <a:rPr dirty="0"/>
              <a:t>• Ziprasidone var </a:t>
            </a:r>
            <a:r>
              <a:rPr dirty="0" err="1"/>
              <a:t>långsammare</a:t>
            </a:r>
            <a:r>
              <a:rPr dirty="0"/>
              <a:t> </a:t>
            </a:r>
            <a:r>
              <a:rPr dirty="0" err="1"/>
              <a:t>och</a:t>
            </a:r>
            <a:r>
              <a:rPr dirty="0"/>
              <a:t> </a:t>
            </a:r>
            <a:r>
              <a:rPr dirty="0" err="1"/>
              <a:t>mindre</a:t>
            </a:r>
            <a:r>
              <a:rPr dirty="0"/>
              <a:t> </a:t>
            </a:r>
            <a:r>
              <a:rPr dirty="0" err="1"/>
              <a:t>förutsägbar</a:t>
            </a:r>
            <a:r>
              <a:rPr dirty="0"/>
              <a:t>.</a:t>
            </a:r>
          </a:p>
          <a:p>
            <a:pPr>
              <a:defRPr sz="1800"/>
            </a:pPr>
            <a:endParaRPr dirty="0"/>
          </a:p>
        </p:txBody>
      </p:sp>
      <p:pic>
        <p:nvPicPr>
          <p:cNvPr id="5" name="Picture 4" descr="20250530_111404.jpg"/>
          <p:cNvPicPr>
            <a:picLocks noChangeAspect="1"/>
          </p:cNvPicPr>
          <p:nvPr/>
        </p:nvPicPr>
        <p:blipFill>
          <a:blip r:embed="rId2"/>
          <a:srcRect l="18896" t="24582" r="31605" b="45819"/>
          <a:stretch/>
        </p:blipFill>
        <p:spPr>
          <a:xfrm>
            <a:off x="3402496" y="2902067"/>
            <a:ext cx="4899991" cy="390675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85978" y="541740"/>
            <a:ext cx="9756902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rPr sz="2400" dirty="0"/>
              <a:t>Knott C. 2006 – Patient characteristics and indications for restraint</a:t>
            </a:r>
          </a:p>
        </p:txBody>
      </p:sp>
      <p:pic>
        <p:nvPicPr>
          <p:cNvPr id="4" name="Picture 3" descr="20250530_111440.jpg"/>
          <p:cNvPicPr>
            <a:picLocks noChangeAspect="1"/>
          </p:cNvPicPr>
          <p:nvPr/>
        </p:nvPicPr>
        <p:blipFill>
          <a:blip r:embed="rId2"/>
          <a:srcRect l="10517" t="29151" r="19462" b="42232"/>
          <a:stretch/>
        </p:blipFill>
        <p:spPr>
          <a:xfrm>
            <a:off x="1292672" y="1437266"/>
            <a:ext cx="9756902" cy="5316636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47691" y="493431"/>
            <a:ext cx="598401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 dirty="0"/>
              <a:t>Etiology – Midazolam vs Ketamine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0994543"/>
              </p:ext>
            </p:extLst>
          </p:nvPr>
        </p:nvGraphicFramePr>
        <p:xfrm>
          <a:off x="1909173" y="1687926"/>
          <a:ext cx="8229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r>
                        <a:rPr sz="1800" dirty="0"/>
                        <a:t>Etiology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Midazolam first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Ketamine first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sz="1800" dirty="0"/>
                        <a:t>Substance 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53 (33%)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139 (64%)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sz="1800"/>
                        <a:t>Trauma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30 (19%)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37 (17%)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sz="1800"/>
                        <a:t>Postictal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26 (16%)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15 (7%)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sz="1800"/>
                        <a:t>Mental health crisis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10 (6%)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16 (7%)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sz="1800"/>
                        <a:t>Glycemic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14 (9%)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2 (1%)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sz="1800"/>
                        <a:t>Cardiovascular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12 (7%)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2 (1%)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sz="1800"/>
                        <a:t>Dyspnea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9 (6%)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3 (1%)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r>
                        <a:rPr sz="180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8 (5%)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0 (0%)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10210052" cy="604367"/>
          </a:xfrm>
        </p:spPr>
        <p:txBody>
          <a:bodyPr>
            <a:normAutofit fontScale="90000"/>
          </a:bodyPr>
          <a:lstStyle/>
          <a:p>
            <a:r>
              <a:rPr b="1" dirty="0"/>
              <a:t>Rescue Sedation after 5 mg or 10 mg of </a:t>
            </a:r>
            <a:r>
              <a:rPr b="1" dirty="0" err="1"/>
              <a:t>Droperidol</a:t>
            </a:r>
            <a:endParaRPr b="1" dirty="0"/>
          </a:p>
          <a:p>
            <a:r>
              <a:rPr b="1" dirty="0"/>
              <a:t>as the Initial Treatment for Acute Agitation in the Emergency Department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6220927"/>
              </p:ext>
            </p:extLst>
          </p:nvPr>
        </p:nvGraphicFramePr>
        <p:xfrm>
          <a:off x="1719943" y="1544320"/>
          <a:ext cx="8721012" cy="4845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7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07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70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6558">
                <a:tc>
                  <a:txBody>
                    <a:bodyPr/>
                    <a:lstStyle/>
                    <a:p>
                      <a:r>
                        <a:rPr sz="1800"/>
                        <a:t>Common primary diagnoses at conclusion of ED visit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n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1418">
                <a:tc>
                  <a:txBody>
                    <a:bodyPr/>
                    <a:lstStyle/>
                    <a:p>
                      <a:r>
                        <a:rPr sz="1800" dirty="0"/>
                        <a:t>Altered mental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6126 (59.5)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598 (46.9)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1418">
                <a:tc>
                  <a:txBody>
                    <a:bodyPr/>
                    <a:lstStyle/>
                    <a:p>
                      <a:r>
                        <a:rPr sz="1800"/>
                        <a:t>Alcohol intoxication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633 (6.1)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298 (23.4)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1418">
                <a:tc>
                  <a:txBody>
                    <a:bodyPr/>
                    <a:lstStyle/>
                    <a:p>
                      <a:r>
                        <a:rPr sz="1800"/>
                        <a:t>Facial or head trauma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568 (5.5)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4 (0.3)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1418">
                <a:tc>
                  <a:txBody>
                    <a:bodyPr/>
                    <a:lstStyle/>
                    <a:p>
                      <a:r>
                        <a:rPr sz="1800" dirty="0"/>
                        <a:t>Chest 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83 (0.8)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18 (1.4)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1418">
                <a:tc>
                  <a:txBody>
                    <a:bodyPr/>
                    <a:lstStyle/>
                    <a:p>
                      <a:r>
                        <a:rPr sz="1800"/>
                        <a:t>Suicidal ideation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81 (0.8)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9 (0.7)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1418">
                <a:tc>
                  <a:txBody>
                    <a:bodyPr/>
                    <a:lstStyle/>
                    <a:p>
                      <a:r>
                        <a:rPr sz="1800"/>
                        <a:t>Psychosis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51 (0.5)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0 (0.0)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1418">
                <a:tc>
                  <a:txBody>
                    <a:bodyPr/>
                    <a:lstStyle/>
                    <a:p>
                      <a:r>
                        <a:rPr sz="1800"/>
                        <a:t>Back 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43 (0.4)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5 (0.3)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1418">
                <a:tc>
                  <a:txBody>
                    <a:bodyPr/>
                    <a:lstStyle/>
                    <a:p>
                      <a:r>
                        <a:rPr sz="1800"/>
                        <a:t>Drug withdrawal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/>
                        <a:t>37 (0.4)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1800" dirty="0"/>
                        <a:t>3 (0.3)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/>
            </a:pPr>
            <a:r>
              <a:t>Ideal Sedating Agent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64080" y="1371601"/>
            <a:ext cx="4342856" cy="22159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2400"/>
            </a:pPr>
            <a:r>
              <a:rPr sz="2400"/>
              <a:t>✓ Easily administered</a:t>
            </a:r>
          </a:p>
          <a:p>
            <a:pPr>
              <a:defRPr sz="2400"/>
            </a:pPr>
            <a:r>
              <a:rPr sz="2400"/>
              <a:t>✓ Quick onset</a:t>
            </a:r>
          </a:p>
          <a:p>
            <a:pPr>
              <a:defRPr sz="2400"/>
            </a:pPr>
            <a:r>
              <a:rPr sz="2400"/>
              <a:t>✓ Moderate duration of action</a:t>
            </a:r>
          </a:p>
          <a:p>
            <a:pPr>
              <a:defRPr sz="2400"/>
            </a:pPr>
            <a:r>
              <a:rPr sz="2400"/>
              <a:t>✓ Good side effect profile</a:t>
            </a:r>
          </a:p>
          <a:p>
            <a:pPr>
              <a:defRPr sz="2400"/>
            </a:pPr>
            <a:r>
              <a:rPr sz="2400"/>
              <a:t>✗ Reversal agent</a:t>
            </a:r>
          </a:p>
        </p:txBody>
      </p:sp>
      <p:sp>
        <p:nvSpPr>
          <p:cNvPr id="4" name="Right Arrow 3"/>
          <p:cNvSpPr/>
          <p:nvPr/>
        </p:nvSpPr>
        <p:spPr>
          <a:xfrm>
            <a:off x="8382000" y="1828800"/>
            <a:ext cx="1828800" cy="914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600" b="1"/>
            </a:pPr>
            <a:r>
              <a:rPr sz="1600"/>
              <a:t>Ketamine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Systematic review 2018</a:t>
            </a:r>
            <a:r>
              <a:rPr lang="sv-SE" dirty="0"/>
              <a:t> </a:t>
            </a:r>
            <a:r>
              <a:rPr lang="sv-SE" dirty="0" err="1"/>
              <a:t>Ketamin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dirty="0"/>
              <a:t>18 studies, n = 650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dirty="0"/>
              <a:t>Median dose 315 mg IM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dirty="0"/>
              <a:t>Time to sedation 7 min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dirty="0"/>
              <a:t>69% &lt; 5 min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dirty="0"/>
              <a:t>Additional sedation 24%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3F9D482-E973-6989-5B3F-4B4752A43047}"/>
              </a:ext>
            </a:extLst>
          </p:cNvPr>
          <p:cNvSpPr txBox="1"/>
          <p:nvPr/>
        </p:nvSpPr>
        <p:spPr>
          <a:xfrm>
            <a:off x="4614961" y="1543336"/>
            <a:ext cx="656487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dirty="0" err="1"/>
              <a:t>Mankowitz</a:t>
            </a:r>
            <a:r>
              <a:rPr lang="sv-SE" dirty="0"/>
              <a:t> SL, </a:t>
            </a:r>
            <a:r>
              <a:rPr lang="sv-SE" dirty="0" err="1"/>
              <a:t>Regenberg</a:t>
            </a:r>
            <a:r>
              <a:rPr lang="sv-SE" dirty="0"/>
              <a:t> P, </a:t>
            </a:r>
            <a:r>
              <a:rPr lang="sv-SE" dirty="0" err="1"/>
              <a:t>Kaldan</a:t>
            </a:r>
            <a:r>
              <a:rPr lang="sv-SE" dirty="0"/>
              <a:t> J, Cole JB. “</a:t>
            </a:r>
            <a:r>
              <a:rPr lang="sv-SE" dirty="0" err="1"/>
              <a:t>Ketamine</a:t>
            </a:r>
            <a:r>
              <a:rPr lang="sv-SE" dirty="0"/>
              <a:t> for Rapid </a:t>
            </a:r>
            <a:r>
              <a:rPr lang="sv-SE" dirty="0" err="1"/>
              <a:t>Sedation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Agitated</a:t>
            </a:r>
            <a:r>
              <a:rPr lang="sv-SE" dirty="0"/>
              <a:t> Patients in the Prehospital and </a:t>
            </a:r>
            <a:r>
              <a:rPr lang="sv-SE" dirty="0" err="1"/>
              <a:t>Emergency</a:t>
            </a:r>
            <a:r>
              <a:rPr lang="sv-SE" dirty="0"/>
              <a:t> </a:t>
            </a:r>
            <a:r>
              <a:rPr lang="sv-SE" dirty="0" err="1"/>
              <a:t>Department</a:t>
            </a:r>
            <a:r>
              <a:rPr lang="sv-SE" dirty="0"/>
              <a:t> Settings: A </a:t>
            </a:r>
            <a:r>
              <a:rPr lang="sv-SE" dirty="0" err="1"/>
              <a:t>Systematic</a:t>
            </a:r>
            <a:r>
              <a:rPr lang="sv-SE" dirty="0"/>
              <a:t> Review and Proportional Meta-</a:t>
            </a:r>
            <a:r>
              <a:rPr lang="sv-SE" dirty="0" err="1"/>
              <a:t>Analysis</a:t>
            </a:r>
            <a:r>
              <a:rPr lang="sv-SE" dirty="0"/>
              <a:t>.” </a:t>
            </a:r>
            <a:r>
              <a:rPr lang="sv-SE" i="1" dirty="0"/>
              <a:t>The Journal </a:t>
            </a:r>
            <a:r>
              <a:rPr lang="sv-SE" i="1" dirty="0" err="1"/>
              <a:t>of</a:t>
            </a:r>
            <a:r>
              <a:rPr lang="sv-SE" i="1" dirty="0"/>
              <a:t> </a:t>
            </a:r>
            <a:r>
              <a:rPr lang="sv-SE" i="1" dirty="0" err="1"/>
              <a:t>Emergency</a:t>
            </a:r>
            <a:r>
              <a:rPr lang="sv-SE" i="1" dirty="0"/>
              <a:t> Medicine</a:t>
            </a:r>
            <a:r>
              <a:rPr lang="sv-SE" dirty="0"/>
              <a:t>. 2018 Nov; 55(5):670-681.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Forest Plot - Ketamine vs Midazolam</a:t>
            </a:r>
          </a:p>
        </p:txBody>
      </p:sp>
      <p:pic>
        <p:nvPicPr>
          <p:cNvPr id="3" name="Picture 2" descr="20250530_111653.jpg"/>
          <p:cNvPicPr>
            <a:picLocks noChangeAspect="1"/>
          </p:cNvPicPr>
          <p:nvPr/>
        </p:nvPicPr>
        <p:blipFill>
          <a:blip r:embed="rId2"/>
          <a:srcRect l="13334" t="24444" r="30074" b="46222"/>
          <a:stretch/>
        </p:blipFill>
        <p:spPr>
          <a:xfrm>
            <a:off x="2759992" y="1276034"/>
            <a:ext cx="6591042" cy="4555066"/>
          </a:xfrm>
          <a:prstGeom prst="rect">
            <a:avLst/>
          </a:prstGeom>
        </p:spPr>
      </p:pic>
      <p:sp>
        <p:nvSpPr>
          <p:cNvPr id="5" name="textruta 4">
            <a:extLst>
              <a:ext uri="{FF2B5EF4-FFF2-40B4-BE49-F238E27FC236}">
                <a16:creationId xmlns:a16="http://schemas.microsoft.com/office/drawing/2014/main" id="{C06A209D-6F20-7AC0-B8F7-637C524FAE41}"/>
              </a:ext>
            </a:extLst>
          </p:cNvPr>
          <p:cNvSpPr txBox="1"/>
          <p:nvPr/>
        </p:nvSpPr>
        <p:spPr>
          <a:xfrm>
            <a:off x="1787824" y="5850019"/>
            <a:ext cx="946964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/>
              <a:t>Muldowney M, et al. “A Comparison of Ketamine to Midazolam for the Management of Acute Behavioral Disturbance in the Out-of-Hospital Setting.” Annals of Emergency Medicine. 2025 May; 85(5):411-420</a:t>
            </a:r>
            <a:endParaRPr lang="sv-SE" sz="1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Ketamine</a:t>
            </a:r>
            <a:r>
              <a:rPr lang="sv-SE" dirty="0"/>
              <a:t> </a:t>
            </a:r>
            <a:r>
              <a:rPr lang="sv-SE" dirty="0" err="1"/>
              <a:t>side</a:t>
            </a:r>
            <a:r>
              <a:rPr lang="sv-SE" dirty="0"/>
              <a:t> </a:t>
            </a:r>
            <a:r>
              <a:rPr lang="sv-SE" dirty="0" err="1"/>
              <a:t>effects</a:t>
            </a:r>
            <a:endParaRPr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09736"/>
              </p:ext>
            </p:extLst>
          </p:nvPr>
        </p:nvGraphicFramePr>
        <p:xfrm>
          <a:off x="1878563" y="1838131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t>Observation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Percent (95% CI)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dirty="0"/>
                        <a:t>Laryngospasm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6/463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1.3% (0.3–2.3%)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Hypoxia (not intubated)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4/220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1.8% (0.1–3.6%)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Vomiting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12/230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5.2% (2.3–8.1%)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Emergence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10/286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3.5% (1.5–5.6%)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Hypertension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12/99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12.1% (5.7–18.6%)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Hypersalivation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32/170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18.8% (12.9–24.7%)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Required additional sedation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114/467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24.4% (20.5–28.3%)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C693E427-537E-17B9-D5F5-05520920E496}"/>
              </a:ext>
            </a:extLst>
          </p:cNvPr>
          <p:cNvSpPr txBox="1"/>
          <p:nvPr/>
        </p:nvSpPr>
        <p:spPr>
          <a:xfrm>
            <a:off x="1658787" y="275418"/>
            <a:ext cx="88744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b="1" dirty="0"/>
              <a:t>“Intubation </a:t>
            </a:r>
            <a:r>
              <a:rPr lang="sv-SE" b="1" dirty="0" err="1"/>
              <a:t>of</a:t>
            </a:r>
            <a:r>
              <a:rPr lang="sv-SE" b="1" dirty="0"/>
              <a:t> </a:t>
            </a:r>
            <a:r>
              <a:rPr lang="sv-SE" b="1" dirty="0" err="1"/>
              <a:t>Profoundly</a:t>
            </a:r>
            <a:r>
              <a:rPr lang="sv-SE" b="1" dirty="0"/>
              <a:t> </a:t>
            </a:r>
            <a:r>
              <a:rPr lang="sv-SE" b="1" dirty="0" err="1"/>
              <a:t>Agitated</a:t>
            </a:r>
            <a:r>
              <a:rPr lang="sv-SE" b="1" dirty="0"/>
              <a:t> Patients </a:t>
            </a:r>
            <a:r>
              <a:rPr lang="sv-SE" b="1" dirty="0" err="1"/>
              <a:t>Treated</a:t>
            </a:r>
            <a:r>
              <a:rPr lang="sv-SE" b="1" dirty="0"/>
              <a:t> </a:t>
            </a:r>
            <a:r>
              <a:rPr lang="sv-SE" b="1" dirty="0" err="1"/>
              <a:t>with</a:t>
            </a:r>
            <a:r>
              <a:rPr lang="sv-SE" b="1" dirty="0"/>
              <a:t> Prehospital </a:t>
            </a:r>
            <a:r>
              <a:rPr lang="sv-SE" b="1" dirty="0" err="1"/>
              <a:t>Ketamine</a:t>
            </a:r>
            <a:r>
              <a:rPr lang="sv-SE" b="1" dirty="0"/>
              <a:t>”</a:t>
            </a:r>
            <a:br>
              <a:rPr lang="sv-SE" dirty="0"/>
            </a:br>
            <a:endParaRPr lang="sv-SE" dirty="0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4695C84C-78A8-5362-758A-8D956742392B}"/>
              </a:ext>
            </a:extLst>
          </p:cNvPr>
          <p:cNvSpPr txBox="1"/>
          <p:nvPr/>
        </p:nvSpPr>
        <p:spPr>
          <a:xfrm>
            <a:off x="2360841" y="1522638"/>
            <a:ext cx="6411684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2800" b="1">
                <a:solidFill>
                  <a:srgbClr val="003366"/>
                </a:solidFill>
              </a:defRPr>
            </a:pPr>
            <a:r>
              <a:rPr sz="2800" dirty="0"/>
              <a:t>US prehospital series</a:t>
            </a:r>
            <a:endParaRPr lang="sv-SE" sz="2800" dirty="0"/>
          </a:p>
          <a:p>
            <a:pPr>
              <a:defRPr sz="2800" b="1">
                <a:solidFill>
                  <a:srgbClr val="003366"/>
                </a:solidFill>
              </a:defRPr>
            </a:pPr>
            <a:endParaRPr sz="2800" dirty="0"/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sz="2000" dirty="0"/>
              <a:t>n = 135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sz="2000" dirty="0"/>
              <a:t>Intubation 63%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sz="2000" dirty="0"/>
              <a:t>Clinician variability</a:t>
            </a:r>
            <a:br>
              <a:rPr sz="2000" dirty="0"/>
            </a:br>
            <a:r>
              <a:rPr sz="2000" dirty="0"/>
              <a:t>  - 0–100% intubation rate</a:t>
            </a:r>
          </a:p>
          <a:p>
            <a:pPr marL="342900" indent="-342900">
              <a:buFont typeface="Arial" panose="020B0604020202020204" pitchFamily="34" charset="0"/>
              <a:buChar char="•"/>
              <a:defRPr sz="2000"/>
            </a:pPr>
            <a:r>
              <a:rPr sz="2000" dirty="0"/>
              <a:t>33/85 intubations performed by 2 clinicians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C03D53B-3E52-8992-BDB5-C4CBE45011AA}"/>
              </a:ext>
            </a:extLst>
          </p:cNvPr>
          <p:cNvSpPr txBox="1"/>
          <p:nvPr/>
        </p:nvSpPr>
        <p:spPr>
          <a:xfrm>
            <a:off x="1332819" y="5245757"/>
            <a:ext cx="97052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Olives TD,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Nystrom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PC, Cole JB,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Dodd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KW, Ho JD. Intubation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of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Profoundly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Agitated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Patients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Treated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with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Prehospital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Ketamine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.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Prehosp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Disaster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Med. 2016 Dec;31(6):593-602.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: 10.1017/S1049023X16000819.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Epub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2016 Sep 19. PMID: 27640730.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429508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/>
            </a:pPr>
            <a:r>
              <a:t>Guidelines – Parenteral Sedation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8523" y="2164511"/>
            <a:ext cx="8949977" cy="3320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sz="1600" dirty="0"/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  <a:defRPr sz="2400"/>
            </a:pPr>
            <a:r>
              <a:rPr sz="2000" dirty="0"/>
              <a:t>Gather resources required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  <a:defRPr sz="2400"/>
            </a:pPr>
            <a:r>
              <a:rPr sz="2000" dirty="0"/>
              <a:t>First dose: </a:t>
            </a:r>
            <a:r>
              <a:rPr sz="2000" dirty="0" err="1"/>
              <a:t>Droperidol</a:t>
            </a:r>
            <a:r>
              <a:rPr sz="2000" dirty="0"/>
              <a:t> 10 mg IM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  <a:defRPr sz="2400"/>
            </a:pPr>
            <a:r>
              <a:rPr sz="2000" dirty="0"/>
              <a:t>If patient doesn’t settle in 15 minutes → Second dose: </a:t>
            </a:r>
            <a:r>
              <a:rPr sz="2000" dirty="0" err="1"/>
              <a:t>Droperidol</a:t>
            </a:r>
            <a:r>
              <a:rPr sz="2000" dirty="0"/>
              <a:t> 10 mg IM/IV</a:t>
            </a: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  <a:defRPr sz="2400"/>
            </a:pPr>
            <a:r>
              <a:rPr sz="2000" dirty="0"/>
              <a:t>Maximum dose of </a:t>
            </a:r>
            <a:r>
              <a:rPr sz="2000" dirty="0" err="1"/>
              <a:t>droperidol</a:t>
            </a:r>
            <a:r>
              <a:rPr sz="2000" dirty="0"/>
              <a:t> is 20 mg per event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/>
            </a:pPr>
            <a:r>
              <a:t>Guidelines – Sedation Management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1200" y="1371601"/>
            <a:ext cx="393192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400" b="1"/>
            </a:pPr>
            <a:r>
              <a:rPr sz="2400"/>
              <a:t>Oral / Initial Sedation</a:t>
            </a:r>
          </a:p>
          <a:p>
            <a:pPr>
              <a:defRPr sz="2000"/>
            </a:pPr>
            <a:r>
              <a:rPr sz="2000"/>
              <a:t>Diazepam 5–20 mg PO</a:t>
            </a:r>
          </a:p>
          <a:p>
            <a:pPr>
              <a:defRPr sz="2000"/>
            </a:pPr>
            <a:r>
              <a:rPr sz="2000"/>
              <a:t>Lorazepam 0.5–2 mg PO</a:t>
            </a:r>
          </a:p>
          <a:p>
            <a:pPr>
              <a:defRPr sz="2000"/>
            </a:pPr>
            <a:r>
              <a:rPr sz="2000"/>
              <a:t>Olanzapine 5–10 mg PO</a:t>
            </a:r>
          </a:p>
          <a:p>
            <a:pPr>
              <a:defRPr sz="2000"/>
            </a:pPr>
            <a:r>
              <a:rPr sz="2000"/>
              <a:t>Sedation assessment in 15 min → if not settled, move to parenteral sedation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0" y="1371601"/>
            <a:ext cx="393192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400" b="1"/>
            </a:pPr>
            <a:r>
              <a:rPr sz="2400"/>
              <a:t>Parenteral Sedation</a:t>
            </a:r>
          </a:p>
          <a:p>
            <a:pPr>
              <a:defRPr sz="2000"/>
            </a:pPr>
            <a:r>
              <a:rPr sz="2000"/>
              <a:t>First dose: Droperidol 10 mg IM</a:t>
            </a:r>
          </a:p>
          <a:p>
            <a:pPr>
              <a:defRPr sz="2000"/>
            </a:pPr>
            <a:r>
              <a:rPr sz="2000"/>
              <a:t>If patient doesn’t settle in 15 minutes → Second dose: Droperidol 10 mg IM/IV</a:t>
            </a:r>
          </a:p>
          <a:p>
            <a:pPr>
              <a:defRPr sz="2000"/>
            </a:pPr>
            <a:r>
              <a:rPr sz="2000"/>
              <a:t>Maximum dose of droperidol is 20 mg per event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/>
            </a:pPr>
            <a:r>
              <a:t>Droperidol – Sedates, NOT Cures!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43997" y="1735493"/>
            <a:ext cx="8127585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2200"/>
            </a:pPr>
            <a:r>
              <a:rPr sz="2200" dirty="0"/>
              <a:t>• Stop gap…</a:t>
            </a:r>
          </a:p>
          <a:p>
            <a:pPr>
              <a:defRPr sz="2200"/>
            </a:pPr>
            <a:r>
              <a:rPr sz="2200" dirty="0"/>
              <a:t>• Perfect for intoxicated patients</a:t>
            </a:r>
          </a:p>
          <a:p>
            <a:pPr>
              <a:defRPr sz="2200"/>
            </a:pPr>
            <a:r>
              <a:rPr sz="2200" dirty="0"/>
              <a:t>• Perfect for ED patients</a:t>
            </a:r>
          </a:p>
          <a:p>
            <a:pPr>
              <a:defRPr sz="2200"/>
            </a:pPr>
            <a:r>
              <a:rPr sz="2200" dirty="0"/>
              <a:t>• Perfect for violent patient on ward at MIDNIGHT</a:t>
            </a:r>
            <a:endParaRPr lang="sv-SE" sz="2200" dirty="0"/>
          </a:p>
          <a:p>
            <a:pPr>
              <a:defRPr sz="2200"/>
            </a:pPr>
            <a:endParaRPr sz="2200" dirty="0"/>
          </a:p>
          <a:p>
            <a:pPr>
              <a:defRPr sz="2200" b="1"/>
            </a:pPr>
            <a:r>
              <a:rPr sz="2200" dirty="0"/>
              <a:t>NOT…</a:t>
            </a:r>
            <a:endParaRPr lang="sv-SE" sz="2200" dirty="0"/>
          </a:p>
          <a:p>
            <a:pPr>
              <a:defRPr sz="2200" b="1"/>
            </a:pPr>
            <a:endParaRPr sz="2200" dirty="0"/>
          </a:p>
          <a:p>
            <a:pPr>
              <a:defRPr sz="2200"/>
            </a:pPr>
            <a:r>
              <a:rPr sz="2200" dirty="0"/>
              <a:t>• Treatment of dementia</a:t>
            </a:r>
          </a:p>
          <a:p>
            <a:pPr>
              <a:defRPr sz="2200"/>
            </a:pPr>
            <a:r>
              <a:rPr sz="2200" dirty="0"/>
              <a:t>• Treatment of psychosis</a:t>
            </a:r>
          </a:p>
          <a:p>
            <a:pPr>
              <a:defRPr sz="2200"/>
            </a:pPr>
            <a:r>
              <a:rPr sz="2200" dirty="0"/>
              <a:t>• Treatment of withdrawal syndrome</a:t>
            </a:r>
          </a:p>
          <a:p>
            <a:pPr>
              <a:defRPr sz="2200"/>
            </a:pPr>
            <a:r>
              <a:rPr sz="2200" dirty="0"/>
              <a:t>• Treatment of delirium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250530_111936.jpg">
            <a:extLst>
              <a:ext uri="{FF2B5EF4-FFF2-40B4-BE49-F238E27FC236}">
                <a16:creationId xmlns:a16="http://schemas.microsoft.com/office/drawing/2014/main" id="{A4D0F478-BF88-C6E0-481A-02C7C1605F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91" t="25314" r="15723" b="48585"/>
          <a:stretch/>
        </p:blipFill>
        <p:spPr>
          <a:xfrm>
            <a:off x="2497301" y="2014003"/>
            <a:ext cx="7197398" cy="3733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9498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 b="1"/>
            </a:pPr>
            <a:r>
              <a:t>First line therapy in poisoning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981200" y="1371600"/>
          <a:ext cx="822960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t>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t>Midazolam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t>Droperidol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 b="1"/>
                      </a:pPr>
                      <a:r>
                        <a:t>Ketamine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Alcohol intoxication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👁️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Alcohol withdrawal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👁️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Cocaine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👁️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Amphetamines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👁️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Hallucinogens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👁️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👁️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I'm going to die!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t>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dirty="0"/>
                        <a:t>🟢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10408" y="596426"/>
            <a:ext cx="564160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rPr sz="2400" dirty="0"/>
              <a:t>Knott C. 2006 – Patient characteristics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869132"/>
              </p:ext>
            </p:extLst>
          </p:nvPr>
        </p:nvGraphicFramePr>
        <p:xfrm>
          <a:off x="1897225" y="1685109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8700"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rPr sz="2000"/>
                        <a:t>Variable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rPr sz="2000"/>
                        <a:t>Midazolam (N=74)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rPr sz="2000"/>
                        <a:t>Droperidol (N=79)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800" dirty="0"/>
                        <a:t>Male sex,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800"/>
                        <a:t>47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800" dirty="0"/>
                        <a:t>51 (65)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800"/>
                        <a:t>Alcohol,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800"/>
                        <a:t>26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800"/>
                        <a:t>26 (33)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8700"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800"/>
                        <a:t>Mental illness,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800"/>
                        <a:t>47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/>
                      </a:pPr>
                      <a:r>
                        <a:rPr sz="1800" dirty="0"/>
                        <a:t>53 (67)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41891" y="444137"/>
            <a:ext cx="870821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/>
            </a:pPr>
            <a:r>
              <a:rPr sz="2800" dirty="0"/>
              <a:t>Baseline characteristics for the 3 treatment groups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1025049"/>
              </p:ext>
            </p:extLst>
          </p:nvPr>
        </p:nvGraphicFramePr>
        <p:xfrm>
          <a:off x="1981201" y="1254030"/>
          <a:ext cx="8046720" cy="5421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endParaRPr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Droperidol (10 mg)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Midazolam (10 mg)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Droperidol (5 mg) + Midazolam (5 mg)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Number of presentations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Alcohol intoxication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23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22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 dirty="0"/>
                        <a:t>19 (66)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Deliberate self-harm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 dirty="0"/>
                        <a:t>16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12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 dirty="0"/>
                        <a:t>9 (45)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Drug-induced delirium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2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3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3 (10)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Acute psychosis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2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1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2 (6)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3148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1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sz="2000" dirty="0"/>
                        <a:t>1 (3)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343510" y="552091"/>
            <a:ext cx="626280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/>
            </a:pPr>
            <a:r>
              <a:rPr sz="2000" dirty="0"/>
              <a:t>Baseline characteristics for the 3 treatment groups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913549"/>
              </p:ext>
            </p:extLst>
          </p:nvPr>
        </p:nvGraphicFramePr>
        <p:xfrm>
          <a:off x="1981201" y="1768415"/>
          <a:ext cx="804672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116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Droperidol (10 mg)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Midazolam (10 mg)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Droperidol (5 mg) + Midazolam (5 mg)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Number of presentations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Alcohol intoxication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23 (70)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22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19 (66)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Deliberate self-harm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16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12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9 (45)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Drug-induced delirium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dirty="0"/>
                        <a:t>3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3 (10)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3142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Acute psychosis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1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2 (6)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3148"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1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/>
                      </a:pPr>
                      <a:r>
                        <a:rPr dirty="0"/>
                        <a:t>1 (3)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EMS Impressions (Cole JB et al, 2016)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6291660"/>
              </p:ext>
            </p:extLst>
          </p:nvPr>
        </p:nvGraphicFramePr>
        <p:xfrm>
          <a:off x="2481532" y="1345720"/>
          <a:ext cx="5943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Ketamine (n)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Haloperidol (n)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Agitated combative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Substance abuse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Behavioral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Altered mental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Traumatic injury or mechanism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Overdose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t>Seizure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textruta 4">
            <a:extLst>
              <a:ext uri="{FF2B5EF4-FFF2-40B4-BE49-F238E27FC236}">
                <a16:creationId xmlns:a16="http://schemas.microsoft.com/office/drawing/2014/main" id="{2D68D08E-3EC7-0AC5-90ED-6B6096228AF0}"/>
              </a:ext>
            </a:extLst>
          </p:cNvPr>
          <p:cNvSpPr txBox="1"/>
          <p:nvPr/>
        </p:nvSpPr>
        <p:spPr>
          <a:xfrm>
            <a:off x="683644" y="5617989"/>
            <a:ext cx="110396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Cole JB, Moore JC,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Nystrom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PC,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Orozco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BS,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Stellpflug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SJ, Kornas RL,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Fryza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BJ, Steinberg LW, O'Brien-Lambert A,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Bache-Wiig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P,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Engebretsen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KM, Ho JD. A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prospective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study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of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ketamine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versus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haloperidol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for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severe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prehospital agitation.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Clin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Toxicol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(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Phila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). 2016 Aug;54(7):556-62.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doi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: 10.1080/15563650.2016.1177652. </a:t>
            </a:r>
            <a:r>
              <a:rPr lang="sv-SE" b="0" i="0" dirty="0" err="1">
                <a:solidFill>
                  <a:srgbClr val="212121"/>
                </a:solidFill>
                <a:effectLst/>
                <a:latin typeface="BlinkMacSystemFont"/>
              </a:rPr>
              <a:t>Epub</a:t>
            </a:r>
            <a:r>
              <a:rPr lang="sv-SE" b="0" i="0" dirty="0">
                <a:solidFill>
                  <a:srgbClr val="212121"/>
                </a:solidFill>
                <a:effectLst/>
                <a:latin typeface="BlinkMacSystemFont"/>
              </a:rPr>
              <a:t> 2016 Apr 22. PMID: 27102743.</a:t>
            </a:r>
            <a:endParaRPr lang="sv-SE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E10EC5B-E226-1C3D-07BF-65FF31387E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9800" y="484188"/>
            <a:ext cx="7848600" cy="518989"/>
          </a:xfrm>
        </p:spPr>
        <p:txBody>
          <a:bodyPr/>
          <a:lstStyle/>
          <a:p>
            <a:pPr algn="ctr"/>
            <a:r>
              <a:rPr lang="sv-SE" b="1" dirty="0"/>
              <a:t>Rosa kokain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E96C9DF-77EE-1A42-244C-2D3BB05AB6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9055" y="1331650"/>
            <a:ext cx="9133644" cy="4891241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</a:pPr>
            <a:r>
              <a:rPr lang="sv-SE" sz="2400" b="0" i="0" dirty="0">
                <a:solidFill>
                  <a:srgbClr val="1F1F1F"/>
                </a:solidFill>
                <a:effectLst/>
                <a:latin typeface="Google Sans"/>
              </a:rPr>
              <a:t>En ny partydrog som kallas </a:t>
            </a:r>
            <a:r>
              <a:rPr lang="sv-SE" sz="2400" dirty="0">
                <a:solidFill>
                  <a:srgbClr val="1F1F1F"/>
                </a:solidFill>
                <a:latin typeface="Google Sans"/>
              </a:rPr>
              <a:t>”R</a:t>
            </a:r>
            <a:r>
              <a:rPr lang="sv-SE" sz="2400" b="0" i="0" dirty="0">
                <a:solidFill>
                  <a:srgbClr val="1F1F1F"/>
                </a:solidFill>
                <a:effectLst/>
                <a:latin typeface="Google Sans"/>
              </a:rPr>
              <a:t>osa kokain” </a:t>
            </a:r>
            <a:r>
              <a:rPr lang="sv-SE" sz="2400" b="0" i="0" dirty="0" err="1">
                <a:solidFill>
                  <a:srgbClr val="1F1F1F"/>
                </a:solidFill>
                <a:effectLst/>
                <a:latin typeface="Google Sans"/>
              </a:rPr>
              <a:t>trendar</a:t>
            </a:r>
            <a:r>
              <a:rPr lang="sv-SE" sz="2400" b="0" i="0" dirty="0">
                <a:solidFill>
                  <a:srgbClr val="1F1F1F"/>
                </a:solidFill>
                <a:effectLst/>
                <a:latin typeface="Google Sans"/>
              </a:rPr>
              <a:t>, främst bland unga kvinnor. En orsak till drogens popularitet tros vara att den är rosa och doftar </a:t>
            </a:r>
            <a:r>
              <a:rPr lang="sv-SE" sz="2400" b="0" i="0" dirty="0" err="1">
                <a:solidFill>
                  <a:srgbClr val="1F1F1F"/>
                </a:solidFill>
                <a:effectLst/>
                <a:latin typeface="Google Sans"/>
              </a:rPr>
              <a:t>jordgubb</a:t>
            </a:r>
            <a:r>
              <a:rPr lang="sv-SE" sz="2400" b="0" i="0" dirty="0">
                <a:solidFill>
                  <a:srgbClr val="1F1F1F"/>
                </a:solidFill>
                <a:effectLst/>
                <a:latin typeface="Google Sans"/>
              </a:rPr>
              <a:t>. Trots namnet är det inte frågan om kokain, utan </a:t>
            </a:r>
            <a:r>
              <a:rPr lang="sv-SE" sz="2400" b="0" i="0" dirty="0">
                <a:solidFill>
                  <a:srgbClr val="040C28"/>
                </a:solidFill>
                <a:effectLst/>
                <a:latin typeface="Google Sans"/>
              </a:rPr>
              <a:t>drogen är en blandning på amfetamin, </a:t>
            </a:r>
            <a:r>
              <a:rPr lang="sv-SE" sz="2400" b="0" i="0" dirty="0" err="1">
                <a:solidFill>
                  <a:srgbClr val="040C28"/>
                </a:solidFill>
                <a:effectLst/>
                <a:latin typeface="Google Sans"/>
              </a:rPr>
              <a:t>ketamin</a:t>
            </a:r>
            <a:r>
              <a:rPr lang="sv-SE" sz="2400" b="0" i="0" dirty="0">
                <a:solidFill>
                  <a:srgbClr val="040C28"/>
                </a:solidFill>
                <a:effectLst/>
                <a:latin typeface="Google Sans"/>
              </a:rPr>
              <a:t>, MDMA och andra syntetiska ämnen.</a:t>
            </a:r>
            <a:endParaRPr lang="sv-SE" sz="16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B611FDE-A658-760A-05D2-36F21E1B8D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5564" y="3400412"/>
            <a:ext cx="4504626" cy="288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0184758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35_TF10001108_Win32" id="{24D35EAF-013B-456C-A1FC-4BC798D88951}" vid="{9AE28543-7CAD-4512-9CB0-E800DFBBCC8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{ACCAEFDA-DB84-4C01-B1D4-6C5E61A92143}tf10001108_win32</Template>
  <TotalTime>3127</TotalTime>
  <Words>2699</Words>
  <Application>Microsoft Office PowerPoint</Application>
  <PresentationFormat>Bredbild</PresentationFormat>
  <Paragraphs>574</Paragraphs>
  <Slides>47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47</vt:i4>
      </vt:variant>
    </vt:vector>
  </HeadingPairs>
  <TitlesOfParts>
    <vt:vector size="56" baseType="lpstr">
      <vt:lpstr>Arial</vt:lpstr>
      <vt:lpstr>BlinkMacSystemFont</vt:lpstr>
      <vt:lpstr>Calibri</vt:lpstr>
      <vt:lpstr>Google Sans</vt:lpstr>
      <vt:lpstr>Segoe UI</vt:lpstr>
      <vt:lpstr>Segoe UI Light</vt:lpstr>
      <vt:lpstr>Times New Roman</vt:lpstr>
      <vt:lpstr>TimesNewRomanPSMT</vt:lpstr>
      <vt:lpstr>WelcomeDoc</vt:lpstr>
      <vt:lpstr>Intoxikation och behandling av psykomotorisk oro och agitation</vt:lpstr>
      <vt:lpstr>PowerPoint-presentation</vt:lpstr>
      <vt:lpstr>Agitation in alcohol withdrawal – How bad could it get?</vt:lpstr>
      <vt:lpstr>Acute recreational drug and NPS toxicity in Europe</vt:lpstr>
      <vt:lpstr>Comparison of Agitation Scales</vt:lpstr>
      <vt:lpstr>Updates in the Assessment and Management of Agitation</vt:lpstr>
      <vt:lpstr>Kliniska föreläsningar – Agitation &amp; Substanser</vt:lpstr>
      <vt:lpstr>Updates in the Assessment and Management of Agitation</vt:lpstr>
      <vt:lpstr>Reward circuitry: mesocorticolimbic system</vt:lpstr>
      <vt:lpstr>Alcohol induced dopamine release</vt:lpstr>
      <vt:lpstr>Alcohol withdrawal</vt:lpstr>
      <vt:lpstr>Agitation in alcohol withdrawal</vt:lpstr>
      <vt:lpstr>Kliniska studier om läkemedel mot agitation – DORM-studien (Isbister et al., 2010)</vt:lpstr>
      <vt:lpstr>PowerPoint-presentation</vt:lpstr>
      <vt:lpstr>PowerPoint-presentation</vt:lpstr>
      <vt:lpstr>PowerPoint-presentation</vt:lpstr>
      <vt:lpstr>PowerPoint-presentation</vt:lpstr>
      <vt:lpstr>Agitation in opioid withdrawal – How bad could it get?</vt:lpstr>
      <vt:lpstr>Opioid withdrawal – Time course</vt:lpstr>
      <vt:lpstr>Pharmacological options for agitation in AWS</vt:lpstr>
      <vt:lpstr>Pharmacological options for agitation in AWS</vt:lpstr>
      <vt:lpstr>Pharmacokinetics ≠ Clinical Effect</vt:lpstr>
      <vt:lpstr>PowerPoint-presentation</vt:lpstr>
      <vt:lpstr>DORM-studien – Jämförelse av behandlingsgrupper</vt:lpstr>
      <vt:lpstr>Martel et al. (2005) – Discharge Diagnosis</vt:lpstr>
      <vt:lpstr>PowerPoint-presentation</vt:lpstr>
      <vt:lpstr>EMS Impressions (Cole JB et al, 2016)</vt:lpstr>
      <vt:lpstr>Martel et al. (2005) – Resultat</vt:lpstr>
      <vt:lpstr>PowerPoint-presentation</vt:lpstr>
      <vt:lpstr>PowerPoint-presentation</vt:lpstr>
      <vt:lpstr>PowerPoint-presentation</vt:lpstr>
      <vt:lpstr>Rescue Sedation after 5 mg or 10 mg of Droperidol as the Initial Treatment for Acute Agitation in the Emergency Department</vt:lpstr>
      <vt:lpstr>Ideal Sedating Agent</vt:lpstr>
      <vt:lpstr>Systematic review 2018 Ketamin</vt:lpstr>
      <vt:lpstr>Forest Plot - Ketamine vs Midazolam</vt:lpstr>
      <vt:lpstr>Ketamine side effects</vt:lpstr>
      <vt:lpstr>PowerPoint-presentation</vt:lpstr>
      <vt:lpstr>Guidelines – Parenteral Sedation</vt:lpstr>
      <vt:lpstr>Guidelines – Sedation Management</vt:lpstr>
      <vt:lpstr>Droperidol – Sedates, NOT Cures!</vt:lpstr>
      <vt:lpstr>PowerPoint-presentation</vt:lpstr>
      <vt:lpstr>First line therapy in poisoning</vt:lpstr>
      <vt:lpstr>PowerPoint-presentation</vt:lpstr>
      <vt:lpstr>PowerPoint-presentation</vt:lpstr>
      <vt:lpstr>PowerPoint-presentation</vt:lpstr>
      <vt:lpstr>EMS Impressions (Cole JB et al, 2016)</vt:lpstr>
      <vt:lpstr>Rosa kokain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Severe poisonings in Sweden - demography, intensive care, and death</dc:title>
  <dc:creator>Kai Knudsen</dc:creator>
  <cp:keywords/>
  <cp:lastModifiedBy>Kai Knudsen</cp:lastModifiedBy>
  <cp:revision>142</cp:revision>
  <dcterms:created xsi:type="dcterms:W3CDTF">2024-01-24T08:52:44Z</dcterms:created>
  <dcterms:modified xsi:type="dcterms:W3CDTF">2025-11-18T10:22:47Z</dcterms:modified>
  <cp:version/>
</cp:coreProperties>
</file>