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8" r:id="rId11"/>
    <p:sldId id="264" r:id="rId12"/>
    <p:sldId id="265" r:id="rId13"/>
    <p:sldId id="267"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456"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sv-SE"/>
              <a:t>Klicka här för att ändra format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sv-SE"/>
              <a:t>Klicka här för att ändra format</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796027F-7875-4030-9381-8BD8C4F21935}"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format</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sv-SE"/>
              <a:t>Klicka här för att ändra format</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7" name="Date Placeholder 4"/>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509A250-FF31-4206-8172-F9D3106AACB1}"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509A250-FF31-4206-8172-F9D3106AACB1}"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sv-SE"/>
              <a:t>Klicka här för att ändra format</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sv-SE"/>
              <a:t>Klicka här för att ändra format</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sv-SE"/>
              <a:t>Klicka här för att ändra format</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v-SE"/>
              <a:t>Klicka här för att ändra format</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v-SE"/>
              <a:t>Klicka här för att ändra format</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nchor="t" anchorCtr="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sv-SE"/>
              <a:t>Klicka här för att ändra format</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sv-SE"/>
              <a:t>Klicka här för att ändra format</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9/23/2026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narkosguiden.se/kapitel/giftiga-vaxter-i-sverige/" TargetMode="External"/><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hyperlink" Target="https://giftinformation.se/lakare/substanser/rici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giftinformation.se/vaxtregister/krokus/" TargetMode="External"/><Relationship Id="rId2" Type="http://schemas.openxmlformats.org/officeDocument/2006/relationships/hyperlink" Target="https://giftinformation.se/vaxtregister/ramslok/" TargetMode="Externa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giftinformation.se/vaxtregister/sibirisk-artbuske/" TargetMode="Externa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hyperlink" Target="https://sv.wikipedia.org/wiki/Kl%C3%A4ttersumak" TargetMode="External"/><Relationship Id="rId7" Type="http://schemas.openxmlformats.org/officeDocument/2006/relationships/image" Target="../media/image20.jpeg"/><Relationship Id="rId2" Type="http://schemas.openxmlformats.org/officeDocument/2006/relationships/hyperlink" Target="https://sv.wikipedia.org/wiki/Sumakv%C3%A4xter" TargetMode="Externa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hyperlink" Target="https://sv.wikipedia.org/wiki/Poison_ivy-dermatit" TargetMode="External"/><Relationship Id="rId4" Type="http://schemas.openxmlformats.org/officeDocument/2006/relationships/hyperlink" Target="https://sv.wikipedia.org/w/index.php?title=Allergisk_kontaktdermatit&amp;action=edit&amp;redlink=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Giftiga växter</a:t>
            </a:r>
          </a:p>
        </p:txBody>
      </p:sp>
      <p:sp>
        <p:nvSpPr>
          <p:cNvPr id="3" name="Underrubrik 2"/>
          <p:cNvSpPr>
            <a:spLocks noGrp="1"/>
          </p:cNvSpPr>
          <p:nvPr>
            <p:ph type="subTitle" idx="1"/>
          </p:nvPr>
        </p:nvSpPr>
        <p:spPr/>
        <p:txBody>
          <a:bodyPr/>
          <a:lstStyle/>
          <a:p>
            <a:endParaRPr lang="sv-SE"/>
          </a:p>
        </p:txBody>
      </p:sp>
    </p:spTree>
    <p:extLst>
      <p:ext uri="{BB962C8B-B14F-4D97-AF65-F5344CB8AC3E}">
        <p14:creationId xmlns:p14="http://schemas.microsoft.com/office/powerpoint/2010/main" val="2698509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BB230-3795-DA88-504C-13CC6F4CED4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325A0CD-AB44-6473-8DB4-920C9CE75A74}"/>
              </a:ext>
            </a:extLst>
          </p:cNvPr>
          <p:cNvSpPr>
            <a:spLocks noGrp="1"/>
          </p:cNvSpPr>
          <p:nvPr>
            <p:ph type="title"/>
          </p:nvPr>
        </p:nvSpPr>
        <p:spPr/>
        <p:txBody>
          <a:bodyPr/>
          <a:lstStyle/>
          <a:p>
            <a:r>
              <a:rPr lang="sv-SE" dirty="0"/>
              <a:t>Idegran</a:t>
            </a:r>
            <a:br>
              <a:rPr lang="sv-SE" dirty="0"/>
            </a:br>
            <a:endParaRPr lang="sv-SE" dirty="0"/>
          </a:p>
        </p:txBody>
      </p:sp>
      <p:sp>
        <p:nvSpPr>
          <p:cNvPr id="3" name="Rektangel 2">
            <a:extLst>
              <a:ext uri="{FF2B5EF4-FFF2-40B4-BE49-F238E27FC236}">
                <a16:creationId xmlns:a16="http://schemas.microsoft.com/office/drawing/2014/main" id="{2A28547D-67C5-A7B4-0C11-6D0ED5823B04}"/>
              </a:ext>
            </a:extLst>
          </p:cNvPr>
          <p:cNvSpPr/>
          <p:nvPr/>
        </p:nvSpPr>
        <p:spPr>
          <a:xfrm>
            <a:off x="846986" y="1568127"/>
            <a:ext cx="5410379" cy="4483050"/>
          </a:xfrm>
          <a:prstGeom prst="rect">
            <a:avLst/>
          </a:prstGeom>
          <a:solidFill>
            <a:schemeClr val="tx1"/>
          </a:solidFill>
        </p:spPr>
        <p:txBody>
          <a:bodyPr wrap="square">
            <a:spAutoFit/>
          </a:bodyPr>
          <a:lstStyle/>
          <a:p>
            <a:r>
              <a:rPr lang="sv-SE" i="1" dirty="0" err="1">
                <a:solidFill>
                  <a:schemeClr val="bg1"/>
                </a:solidFill>
              </a:rPr>
              <a:t>Taxus</a:t>
            </a:r>
            <a:r>
              <a:rPr lang="sv-SE" i="1" dirty="0">
                <a:solidFill>
                  <a:schemeClr val="bg1"/>
                </a:solidFill>
              </a:rPr>
              <a:t> </a:t>
            </a:r>
            <a:r>
              <a:rPr lang="sv-SE" i="1" dirty="0" err="1">
                <a:solidFill>
                  <a:schemeClr val="bg1"/>
                </a:solidFill>
              </a:rPr>
              <a:t>baccata</a:t>
            </a:r>
            <a:r>
              <a:rPr lang="sv-SE" i="1" dirty="0">
                <a:solidFill>
                  <a:schemeClr val="bg1"/>
                </a:solidFill>
              </a:rPr>
              <a:t> ”</a:t>
            </a:r>
            <a:r>
              <a:rPr lang="sv-SE" i="1" dirty="0" err="1">
                <a:solidFill>
                  <a:schemeClr val="bg1"/>
                </a:solidFill>
              </a:rPr>
              <a:t>Yew</a:t>
            </a:r>
            <a:r>
              <a:rPr lang="sv-SE" i="1" dirty="0">
                <a:solidFill>
                  <a:schemeClr val="bg1"/>
                </a:solidFill>
              </a:rPr>
              <a:t> </a:t>
            </a:r>
            <a:r>
              <a:rPr lang="sv-SE" i="1" dirty="0" err="1">
                <a:solidFill>
                  <a:schemeClr val="bg1"/>
                </a:solidFill>
              </a:rPr>
              <a:t>leaves</a:t>
            </a:r>
            <a:r>
              <a:rPr lang="sv-SE" i="1" dirty="0">
                <a:solidFill>
                  <a:schemeClr val="bg1"/>
                </a:solidFill>
              </a:rPr>
              <a:t>”</a:t>
            </a:r>
          </a:p>
          <a:p>
            <a:endParaRPr lang="sv-SE" sz="2400" i="1" dirty="0">
              <a:solidFill>
                <a:schemeClr val="bg1"/>
              </a:solidFill>
              <a:latin typeface="open_sansregular"/>
            </a:endParaRPr>
          </a:p>
          <a:p>
            <a:r>
              <a:rPr lang="sv-SE" dirty="0">
                <a:solidFill>
                  <a:schemeClr val="bg1"/>
                </a:solidFill>
              </a:rPr>
              <a:t>Idegran är giftig och innehåller bland annat ämnen som kallas </a:t>
            </a:r>
            <a:r>
              <a:rPr lang="sv-SE" dirty="0" err="1">
                <a:solidFill>
                  <a:schemeClr val="bg1"/>
                </a:solidFill>
              </a:rPr>
              <a:t>taxiner</a:t>
            </a:r>
            <a:r>
              <a:rPr lang="sv-SE" dirty="0">
                <a:solidFill>
                  <a:schemeClr val="bg1"/>
                </a:solidFill>
              </a:rPr>
              <a:t>. Högst halt finns i de gröna barren. Idegran har frön som är inkapslade i ett rött fruktkött och liknar bär. Det röda fruktköttet är ofarligt. Förtäring av barr och söndertuggade frön innebär förgiftningsrisk. Allvarliga förgiftningar är mycket ovanliga hos barn.</a:t>
            </a:r>
          </a:p>
          <a:p>
            <a:r>
              <a:rPr lang="sv-SE" dirty="0">
                <a:solidFill>
                  <a:schemeClr val="bg1"/>
                </a:solidFill>
              </a:rPr>
              <a:t>Symtom som kan uppstå om man får i sig idegran är magbesvär som illamående, och kräkningar. I allvarliga fall kan idegran även ge hjärt- och medvetandepåverkan. Symtom uppstår normalt inom 1-3 timmar efter intag. </a:t>
            </a:r>
          </a:p>
        </p:txBody>
      </p:sp>
      <p:pic>
        <p:nvPicPr>
          <p:cNvPr id="4" name="Bildobjekt 3" descr="Buske med barr och röda bär.">
            <a:extLst>
              <a:ext uri="{FF2B5EF4-FFF2-40B4-BE49-F238E27FC236}">
                <a16:creationId xmlns:a16="http://schemas.microsoft.com/office/drawing/2014/main" id="{486B3715-082E-6BB1-8B21-AB202B316C41}"/>
              </a:ext>
            </a:extLst>
          </p:cNvPr>
          <p:cNvPicPr>
            <a:picLocks noChangeAspect="1"/>
          </p:cNvPicPr>
          <p:nvPr/>
        </p:nvPicPr>
        <p:blipFill>
          <a:blip r:embed="rId2"/>
          <a:stretch>
            <a:fillRect/>
          </a:stretch>
        </p:blipFill>
        <p:spPr>
          <a:xfrm>
            <a:off x="7241304" y="1568127"/>
            <a:ext cx="4304585" cy="3228439"/>
          </a:xfrm>
          <a:prstGeom prst="rect">
            <a:avLst/>
          </a:prstGeom>
        </p:spPr>
      </p:pic>
    </p:spTree>
    <p:extLst>
      <p:ext uri="{BB962C8B-B14F-4D97-AF65-F5344CB8AC3E}">
        <p14:creationId xmlns:p14="http://schemas.microsoft.com/office/powerpoint/2010/main" val="136749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giftinformation.se/globalassets/bilder-vaxter/aktastormhat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3554" y="0"/>
            <a:ext cx="5728446" cy="584301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p:nvPr>
        </p:nvSpPr>
        <p:spPr/>
        <p:txBody>
          <a:bodyPr/>
          <a:lstStyle/>
          <a:p>
            <a:r>
              <a:rPr lang="sv-SE" dirty="0"/>
              <a:t>Stormhatt</a:t>
            </a:r>
          </a:p>
        </p:txBody>
      </p:sp>
      <p:sp>
        <p:nvSpPr>
          <p:cNvPr id="3" name="Rektangel 2"/>
          <p:cNvSpPr/>
          <p:nvPr/>
        </p:nvSpPr>
        <p:spPr>
          <a:xfrm>
            <a:off x="0" y="1318701"/>
            <a:ext cx="7662672" cy="5457003"/>
          </a:xfrm>
          <a:prstGeom prst="rect">
            <a:avLst/>
          </a:prstGeom>
          <a:solidFill>
            <a:schemeClr val="tx1"/>
          </a:solidFill>
        </p:spPr>
        <p:txBody>
          <a:bodyPr wrap="square">
            <a:spAutoFit/>
          </a:bodyPr>
          <a:lstStyle/>
          <a:p>
            <a:r>
              <a:rPr lang="sv-SE" sz="2400" dirty="0" err="1">
                <a:solidFill>
                  <a:srgbClr val="333333"/>
                </a:solidFill>
                <a:latin typeface="open_sansregular"/>
              </a:rPr>
              <a:t>Aconitum</a:t>
            </a:r>
            <a:r>
              <a:rPr lang="sv-SE" sz="2400" dirty="0">
                <a:solidFill>
                  <a:srgbClr val="333333"/>
                </a:solidFill>
                <a:latin typeface="open_sansregular"/>
              </a:rPr>
              <a:t>-arter</a:t>
            </a:r>
          </a:p>
          <a:p>
            <a:r>
              <a:rPr lang="sv-SE" sz="2400" dirty="0">
                <a:solidFill>
                  <a:srgbClr val="333333"/>
                </a:solidFill>
                <a:latin typeface="open_sansregular"/>
              </a:rPr>
              <a:t>Nordisk stormhatt, Trädgårdsstormhatt, Äkta stormhatt</a:t>
            </a:r>
          </a:p>
          <a:p>
            <a:endParaRPr lang="sv-SE" sz="2400" dirty="0">
              <a:solidFill>
                <a:srgbClr val="333333"/>
              </a:solidFill>
              <a:latin typeface="open_sansregular"/>
            </a:endParaRPr>
          </a:p>
          <a:p>
            <a:r>
              <a:rPr lang="sv-SE" sz="2400" dirty="0">
                <a:solidFill>
                  <a:srgbClr val="333333"/>
                </a:solidFill>
                <a:latin typeface="open_sansregular"/>
              </a:rPr>
              <a:t>Stormhatt är mycket giftig. Speciellt frön och rot innehåller bl.a. akonitin. Allvarliga förgiftningar och även dödsfall har inträffat vid medicinsk användning och vid förväxling med ätliga rötter. Förgiftningar genom olyckshändelse hos barn är dock ovanliga.</a:t>
            </a:r>
          </a:p>
          <a:p>
            <a:endParaRPr lang="sv-SE" sz="2400" dirty="0">
              <a:solidFill>
                <a:srgbClr val="333333"/>
              </a:solidFill>
              <a:latin typeface="open_sansbold"/>
            </a:endParaRPr>
          </a:p>
          <a:p>
            <a:r>
              <a:rPr lang="sv-SE" sz="2400" dirty="0">
                <a:solidFill>
                  <a:srgbClr val="333333"/>
                </a:solidFill>
                <a:latin typeface="open_sansbold"/>
              </a:rPr>
              <a:t>Symtom: </a:t>
            </a:r>
            <a:r>
              <a:rPr lang="sv-SE" sz="2400" dirty="0">
                <a:solidFill>
                  <a:srgbClr val="333333"/>
                </a:solidFill>
                <a:latin typeface="open_sansregular"/>
              </a:rPr>
              <a:t>Kan komma plötsligt, inom en timme, med brännande känsla i mun och svalg, kräkningar, diarré, salivavsöndring, kallsvettighet, myrkrypningar, hjärtrytmrubbningar, muskelsvaghet och andningsförlamning.</a:t>
            </a:r>
            <a:endParaRPr lang="sv-SE" sz="2400" b="0" i="0" dirty="0">
              <a:solidFill>
                <a:srgbClr val="333333"/>
              </a:solidFill>
              <a:effectLst/>
              <a:latin typeface="open_sansregular"/>
            </a:endParaRPr>
          </a:p>
        </p:txBody>
      </p:sp>
    </p:spTree>
    <p:extLst>
      <p:ext uri="{BB962C8B-B14F-4D97-AF65-F5344CB8AC3E}">
        <p14:creationId xmlns:p14="http://schemas.microsoft.com/office/powerpoint/2010/main" val="3669246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Sprängört</a:t>
            </a:r>
            <a:br>
              <a:rPr lang="sv-SE" dirty="0"/>
            </a:br>
            <a:endParaRPr lang="sv-SE" dirty="0"/>
          </a:p>
        </p:txBody>
      </p:sp>
      <p:sp>
        <p:nvSpPr>
          <p:cNvPr id="3" name="Rektangel 2"/>
          <p:cNvSpPr/>
          <p:nvPr/>
        </p:nvSpPr>
        <p:spPr>
          <a:xfrm>
            <a:off x="67056" y="1595021"/>
            <a:ext cx="7641336" cy="4524315"/>
          </a:xfrm>
          <a:prstGeom prst="rect">
            <a:avLst/>
          </a:prstGeom>
          <a:solidFill>
            <a:schemeClr val="tx1"/>
          </a:solidFill>
        </p:spPr>
        <p:txBody>
          <a:bodyPr wrap="square">
            <a:spAutoFit/>
          </a:bodyPr>
          <a:lstStyle/>
          <a:p>
            <a:r>
              <a:rPr lang="sv-SE" sz="2400" i="1" dirty="0" err="1">
                <a:solidFill>
                  <a:srgbClr val="333333"/>
                </a:solidFill>
                <a:latin typeface="open_sansregular"/>
              </a:rPr>
              <a:t>Cicuta</a:t>
            </a:r>
            <a:r>
              <a:rPr lang="sv-SE" sz="2400" i="1" dirty="0">
                <a:solidFill>
                  <a:srgbClr val="333333"/>
                </a:solidFill>
                <a:latin typeface="open_sansregular"/>
              </a:rPr>
              <a:t> </a:t>
            </a:r>
            <a:r>
              <a:rPr lang="sv-SE" sz="2400" i="1" dirty="0" err="1">
                <a:solidFill>
                  <a:srgbClr val="333333"/>
                </a:solidFill>
                <a:latin typeface="open_sansregular"/>
              </a:rPr>
              <a:t>virosa</a:t>
            </a:r>
            <a:endParaRPr lang="sv-SE" sz="2400" dirty="0">
              <a:solidFill>
                <a:srgbClr val="333333"/>
              </a:solidFill>
              <a:latin typeface="open_sansregular"/>
            </a:endParaRPr>
          </a:p>
          <a:p>
            <a:r>
              <a:rPr lang="sv-SE" sz="2400" dirty="0">
                <a:solidFill>
                  <a:srgbClr val="333333"/>
                </a:solidFill>
                <a:latin typeface="open_sansregular"/>
              </a:rPr>
              <a:t>Växten är mycket giftig. Speciellt roten innehåller </a:t>
            </a:r>
            <a:r>
              <a:rPr lang="sv-SE" sz="2400" b="1" dirty="0" err="1">
                <a:solidFill>
                  <a:srgbClr val="333333"/>
                </a:solidFill>
                <a:latin typeface="open_sansregular"/>
              </a:rPr>
              <a:t>cicutoxin</a:t>
            </a:r>
            <a:r>
              <a:rPr lang="sv-SE" sz="2400" dirty="0">
                <a:solidFill>
                  <a:srgbClr val="333333"/>
                </a:solidFill>
                <a:latin typeface="open_sansregular"/>
              </a:rPr>
              <a:t>. Förtäring kan innebära livsfara, även små mängder kan ge allvarlig förgiftning. Dödsfall har inträffat vid förväxling med ätliga rötter. Rotstocken och nedre delen av stjälken är ihåliga med tvärväggar och innehåller en gulaktig, oljig växtsaft, där giftet är koncentrerat. Sprängört växer vid stränder, vattendrag eller på fuktiga ställen. Roten kan bli lättåtkomlig vid t.ex. grävning eller torka.</a:t>
            </a:r>
          </a:p>
          <a:p>
            <a:r>
              <a:rPr lang="sv-SE" sz="2400" dirty="0">
                <a:solidFill>
                  <a:srgbClr val="333333"/>
                </a:solidFill>
                <a:latin typeface="open_sansbold"/>
              </a:rPr>
              <a:t>Symtom: </a:t>
            </a:r>
            <a:r>
              <a:rPr lang="sv-SE" sz="2400" dirty="0">
                <a:solidFill>
                  <a:srgbClr val="333333"/>
                </a:solidFill>
                <a:latin typeface="open_sansregular"/>
              </a:rPr>
              <a:t>Kan komma plötsligt, inom en halvtimme, med kraftig salivavsöndring, magsmärtor, kräkningar, diarré, ihållande kramper, medvetslöshet och andningsförlamning.</a:t>
            </a:r>
            <a:endParaRPr lang="sv-SE" sz="2400" b="0" i="0" dirty="0">
              <a:solidFill>
                <a:srgbClr val="333333"/>
              </a:solidFill>
              <a:effectLst/>
              <a:latin typeface="open_sansregular"/>
            </a:endParaRPr>
          </a:p>
        </p:txBody>
      </p:sp>
      <p:pic>
        <p:nvPicPr>
          <p:cNvPr id="2050" name="Picture 2" descr="https://giftinformation.se/globalassets/bilder-vaxter/sprangort-800x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783" y="0"/>
            <a:ext cx="4462272" cy="334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25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Bolmört</a:t>
            </a:r>
            <a:br>
              <a:rPr lang="sv-SE" dirty="0"/>
            </a:br>
            <a:endParaRPr lang="sv-SE" dirty="0"/>
          </a:p>
        </p:txBody>
      </p:sp>
      <p:sp>
        <p:nvSpPr>
          <p:cNvPr id="3" name="Rektangel 2"/>
          <p:cNvSpPr/>
          <p:nvPr/>
        </p:nvSpPr>
        <p:spPr>
          <a:xfrm>
            <a:off x="0" y="1999179"/>
            <a:ext cx="6781800" cy="3785652"/>
          </a:xfrm>
          <a:prstGeom prst="rect">
            <a:avLst/>
          </a:prstGeom>
          <a:solidFill>
            <a:schemeClr val="tx1"/>
          </a:solidFill>
        </p:spPr>
        <p:txBody>
          <a:bodyPr wrap="square">
            <a:spAutoFit/>
          </a:bodyPr>
          <a:lstStyle/>
          <a:p>
            <a:r>
              <a:rPr lang="sv-SE" sz="2400" i="1" dirty="0" err="1">
                <a:solidFill>
                  <a:srgbClr val="333333"/>
                </a:solidFill>
                <a:latin typeface="open_sansregular"/>
              </a:rPr>
              <a:t>Hyoscyamus</a:t>
            </a:r>
            <a:r>
              <a:rPr lang="sv-SE" sz="2400" i="1" dirty="0">
                <a:solidFill>
                  <a:srgbClr val="333333"/>
                </a:solidFill>
                <a:latin typeface="open_sansregular"/>
              </a:rPr>
              <a:t> niger</a:t>
            </a:r>
            <a:endParaRPr lang="sv-SE" sz="2400" dirty="0">
              <a:solidFill>
                <a:srgbClr val="333333"/>
              </a:solidFill>
              <a:latin typeface="open_sansregular"/>
            </a:endParaRPr>
          </a:p>
          <a:p>
            <a:r>
              <a:rPr lang="sv-SE" sz="2400" dirty="0">
                <a:solidFill>
                  <a:srgbClr val="333333"/>
                </a:solidFill>
                <a:latin typeface="open_sansregular"/>
              </a:rPr>
              <a:t>Växten är giftig. Speciellt roten innehåller bl.a. atropin. Allvarliga förgiftningar har inträffat vid medicinsk användning och då växten prövats i missbrukssyfte. Förgiftningar genom olyckshändelse hos barn är dock ovanliga.</a:t>
            </a:r>
          </a:p>
          <a:p>
            <a:r>
              <a:rPr lang="sv-SE" sz="2400" dirty="0">
                <a:solidFill>
                  <a:srgbClr val="333333"/>
                </a:solidFill>
                <a:latin typeface="open_sansbold"/>
              </a:rPr>
              <a:t>Symtom: </a:t>
            </a:r>
            <a:r>
              <a:rPr lang="sv-SE" sz="2400" dirty="0">
                <a:solidFill>
                  <a:srgbClr val="333333"/>
                </a:solidFill>
                <a:latin typeface="open_sansregular"/>
              </a:rPr>
              <a:t>Muntorrhet, ansiktsrodnad, hjärtklappning, yrsel, vida pupiller, dimsyn, oro och hallucinationer. I allvarliga fall även medvetslöshet och muskelpåverkan.</a:t>
            </a:r>
            <a:endParaRPr lang="sv-SE" sz="2400" b="0" i="0" dirty="0">
              <a:solidFill>
                <a:srgbClr val="333333"/>
              </a:solidFill>
              <a:effectLst/>
              <a:latin typeface="open_sansregular"/>
            </a:endParaRPr>
          </a:p>
        </p:txBody>
      </p:sp>
      <p:pic>
        <p:nvPicPr>
          <p:cNvPr id="3074" name="Picture 2" descr="https://giftinformation.se/globalassets/bilder-vaxter/bolmo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0"/>
            <a:ext cx="5410200" cy="3695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6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Belladonna</a:t>
            </a:r>
            <a:br>
              <a:rPr lang="sv-SE" dirty="0"/>
            </a:br>
            <a:endParaRPr lang="sv-SE" dirty="0"/>
          </a:p>
        </p:txBody>
      </p:sp>
      <p:sp>
        <p:nvSpPr>
          <p:cNvPr id="3" name="Rektangel 2"/>
          <p:cNvSpPr/>
          <p:nvPr/>
        </p:nvSpPr>
        <p:spPr>
          <a:xfrm>
            <a:off x="-1" y="1604646"/>
            <a:ext cx="6583681" cy="4893647"/>
          </a:xfrm>
          <a:prstGeom prst="rect">
            <a:avLst/>
          </a:prstGeom>
          <a:solidFill>
            <a:schemeClr val="tx1"/>
          </a:solidFill>
        </p:spPr>
        <p:txBody>
          <a:bodyPr wrap="square">
            <a:spAutoFit/>
          </a:bodyPr>
          <a:lstStyle/>
          <a:p>
            <a:r>
              <a:rPr lang="sv-SE" sz="2400" i="1" dirty="0" err="1">
                <a:solidFill>
                  <a:srgbClr val="333333"/>
                </a:solidFill>
                <a:latin typeface="open_sansregular"/>
              </a:rPr>
              <a:t>Atropa</a:t>
            </a:r>
            <a:r>
              <a:rPr lang="sv-SE" sz="2400" i="1" dirty="0">
                <a:solidFill>
                  <a:srgbClr val="333333"/>
                </a:solidFill>
                <a:latin typeface="open_sansregular"/>
              </a:rPr>
              <a:t> belladonna</a:t>
            </a:r>
            <a:endParaRPr lang="sv-SE" sz="2400" dirty="0">
              <a:solidFill>
                <a:srgbClr val="333333"/>
              </a:solidFill>
              <a:latin typeface="open_sansregular"/>
            </a:endParaRPr>
          </a:p>
          <a:p>
            <a:r>
              <a:rPr lang="sv-SE" sz="2400" dirty="0">
                <a:solidFill>
                  <a:srgbClr val="333333"/>
                </a:solidFill>
                <a:latin typeface="open_sansregular"/>
              </a:rPr>
              <a:t>Växten är mycket giftig. Innehåller bl.a. atropin. </a:t>
            </a:r>
          </a:p>
          <a:p>
            <a:r>
              <a:rPr lang="sv-SE" sz="2400" dirty="0">
                <a:solidFill>
                  <a:srgbClr val="333333"/>
                </a:solidFill>
                <a:latin typeface="open_sansregular"/>
              </a:rPr>
              <a:t>Allvarliga förgiftningar har inträffat vid medicinsk användning och då växten prövats i missbrukssyfte. Förgiftningar genom olyckshändelse hos barn är dock ovanliga. Växten är mycket sällsynt och förekommer nästan bara i botaniska trädgårdar.</a:t>
            </a:r>
          </a:p>
          <a:p>
            <a:endParaRPr lang="sv-SE" sz="2400" dirty="0">
              <a:solidFill>
                <a:srgbClr val="333333"/>
              </a:solidFill>
              <a:latin typeface="open_sansbold"/>
            </a:endParaRPr>
          </a:p>
          <a:p>
            <a:r>
              <a:rPr lang="sv-SE" sz="2400" dirty="0">
                <a:solidFill>
                  <a:srgbClr val="333333"/>
                </a:solidFill>
                <a:latin typeface="open_sansbold"/>
              </a:rPr>
              <a:t>Symtom:</a:t>
            </a:r>
            <a:r>
              <a:rPr lang="sv-SE" sz="2400" dirty="0">
                <a:solidFill>
                  <a:srgbClr val="333333"/>
                </a:solidFill>
                <a:latin typeface="open_sansregular"/>
              </a:rPr>
              <a:t> Muntorrhet, ansiktsrodnad, hjärtklappning, yrsel, vida pupiller, dimsyn, oro och hallucinationer. I allvarliga fall eventuellt även medvetslöshet och muskelpåverkan.</a:t>
            </a:r>
            <a:endParaRPr lang="sv-SE" sz="2400" b="0" i="0" dirty="0">
              <a:solidFill>
                <a:srgbClr val="333333"/>
              </a:solidFill>
              <a:effectLst/>
              <a:latin typeface="open_sansregular"/>
            </a:endParaRPr>
          </a:p>
        </p:txBody>
      </p:sp>
      <p:pic>
        <p:nvPicPr>
          <p:cNvPr id="4098" name="Picture 2" descr="https://giftinformation.se/globalassets/bilder-vaxter/belladonna-800x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2111" y="0"/>
            <a:ext cx="5343336" cy="4007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620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Änglatrumpet</a:t>
            </a:r>
            <a:br>
              <a:rPr lang="sv-SE" dirty="0"/>
            </a:br>
            <a:endParaRPr lang="sv-SE" dirty="0"/>
          </a:p>
        </p:txBody>
      </p:sp>
      <p:sp>
        <p:nvSpPr>
          <p:cNvPr id="3" name="Rektangel 2"/>
          <p:cNvSpPr/>
          <p:nvPr/>
        </p:nvSpPr>
        <p:spPr>
          <a:xfrm>
            <a:off x="67056" y="1853248"/>
            <a:ext cx="6448044" cy="4893647"/>
          </a:xfrm>
          <a:prstGeom prst="rect">
            <a:avLst/>
          </a:prstGeom>
          <a:solidFill>
            <a:schemeClr val="tx1"/>
          </a:solidFill>
        </p:spPr>
        <p:txBody>
          <a:bodyPr wrap="square">
            <a:spAutoFit/>
          </a:bodyPr>
          <a:lstStyle/>
          <a:p>
            <a:r>
              <a:rPr lang="sv-SE" sz="2400" i="1" dirty="0" err="1">
                <a:solidFill>
                  <a:srgbClr val="333333"/>
                </a:solidFill>
                <a:latin typeface="open_sansregular"/>
              </a:rPr>
              <a:t>Brugmansia</a:t>
            </a:r>
            <a:r>
              <a:rPr lang="sv-SE" sz="2400" i="1" dirty="0">
                <a:solidFill>
                  <a:srgbClr val="333333"/>
                </a:solidFill>
                <a:latin typeface="open_sansregular"/>
              </a:rPr>
              <a:t> </a:t>
            </a:r>
            <a:r>
              <a:rPr lang="sv-SE" sz="2400" i="1" dirty="0" err="1">
                <a:solidFill>
                  <a:srgbClr val="333333"/>
                </a:solidFill>
                <a:latin typeface="open_sansregular"/>
              </a:rPr>
              <a:t>suaveolens</a:t>
            </a:r>
            <a:r>
              <a:rPr lang="sv-SE" sz="2400" dirty="0">
                <a:solidFill>
                  <a:srgbClr val="333333"/>
                </a:solidFill>
                <a:latin typeface="open_sansregular"/>
              </a:rPr>
              <a:t> (</a:t>
            </a:r>
            <a:r>
              <a:rPr lang="sv-SE" sz="2400" i="1" dirty="0" err="1">
                <a:solidFill>
                  <a:srgbClr val="333333"/>
                </a:solidFill>
                <a:latin typeface="open_sansregular"/>
              </a:rPr>
              <a:t>Datura</a:t>
            </a:r>
            <a:r>
              <a:rPr lang="sv-SE" sz="2400" i="1" dirty="0">
                <a:solidFill>
                  <a:srgbClr val="333333"/>
                </a:solidFill>
                <a:latin typeface="open_sansregular"/>
              </a:rPr>
              <a:t> </a:t>
            </a:r>
            <a:r>
              <a:rPr lang="sv-SE" sz="2400" i="1" dirty="0" err="1">
                <a:solidFill>
                  <a:srgbClr val="333333"/>
                </a:solidFill>
                <a:latin typeface="open_sansregular"/>
              </a:rPr>
              <a:t>suaveolens</a:t>
            </a:r>
            <a:r>
              <a:rPr lang="sv-SE" sz="2400" dirty="0">
                <a:solidFill>
                  <a:srgbClr val="333333"/>
                </a:solidFill>
                <a:latin typeface="open_sansregular"/>
              </a:rPr>
              <a:t>)</a:t>
            </a:r>
          </a:p>
          <a:p>
            <a:r>
              <a:rPr lang="sv-SE" sz="2400" dirty="0">
                <a:solidFill>
                  <a:srgbClr val="333333"/>
                </a:solidFill>
                <a:latin typeface="open_sansregular"/>
              </a:rPr>
              <a:t>Växten är mycket giftig. Speciellt frön, blad och blommor innehåller bl.a. atropin. Allvarliga förgiftningar har inträffat vid medicinsk användning och då växten prövats i missbrukssyfte. Förgiftningar genom olyckshändelse hos barn är dock ovanliga.</a:t>
            </a:r>
            <a:br>
              <a:rPr lang="sv-SE" sz="2400" dirty="0">
                <a:solidFill>
                  <a:srgbClr val="333333"/>
                </a:solidFill>
                <a:latin typeface="open_sansregular"/>
              </a:rPr>
            </a:br>
            <a:r>
              <a:rPr lang="sv-SE" sz="2400" dirty="0">
                <a:solidFill>
                  <a:srgbClr val="333333"/>
                </a:solidFill>
                <a:latin typeface="open_sansregular"/>
              </a:rPr>
              <a:t>Andra </a:t>
            </a:r>
            <a:r>
              <a:rPr lang="sv-SE" sz="2400" dirty="0" err="1">
                <a:solidFill>
                  <a:srgbClr val="333333"/>
                </a:solidFill>
                <a:latin typeface="open_sansregular"/>
              </a:rPr>
              <a:t>datura</a:t>
            </a:r>
            <a:r>
              <a:rPr lang="sv-SE" sz="2400" dirty="0">
                <a:solidFill>
                  <a:srgbClr val="333333"/>
                </a:solidFill>
                <a:latin typeface="open_sansregular"/>
              </a:rPr>
              <a:t>-arter innebär samma risk.</a:t>
            </a:r>
          </a:p>
          <a:p>
            <a:endParaRPr lang="sv-SE" sz="2400" dirty="0">
              <a:solidFill>
                <a:srgbClr val="333333"/>
              </a:solidFill>
              <a:latin typeface="open_sansbold"/>
            </a:endParaRPr>
          </a:p>
          <a:p>
            <a:r>
              <a:rPr lang="sv-SE" sz="2400" dirty="0">
                <a:solidFill>
                  <a:srgbClr val="333333"/>
                </a:solidFill>
                <a:latin typeface="open_sansbold"/>
              </a:rPr>
              <a:t>Symtom: </a:t>
            </a:r>
            <a:r>
              <a:rPr lang="sv-SE" sz="2400" dirty="0">
                <a:solidFill>
                  <a:srgbClr val="333333"/>
                </a:solidFill>
                <a:latin typeface="open_sansregular"/>
              </a:rPr>
              <a:t>Muntorrhet, ansiktsrodnad, hjärtklappning, yrsel, vida pupiller, dimsyn, oro och hallucinationer. I allvarliga fall eventuellt även medvetslöshet och muskelpåverkan.</a:t>
            </a:r>
            <a:endParaRPr lang="sv-SE" sz="2400" b="0" i="0" dirty="0">
              <a:solidFill>
                <a:srgbClr val="333333"/>
              </a:solidFill>
              <a:effectLst/>
              <a:latin typeface="open_sansregular"/>
            </a:endParaRPr>
          </a:p>
        </p:txBody>
      </p:sp>
      <p:pic>
        <p:nvPicPr>
          <p:cNvPr id="5122" name="Picture 2" descr="Änglatrumpeter – nu ska de vakna! | Odla.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100" y="0"/>
            <a:ext cx="56769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735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Spikklubba</a:t>
            </a:r>
            <a:br>
              <a:rPr lang="sv-SE" dirty="0"/>
            </a:br>
            <a:endParaRPr lang="sv-SE" dirty="0"/>
          </a:p>
        </p:txBody>
      </p:sp>
      <p:sp>
        <p:nvSpPr>
          <p:cNvPr id="3" name="Rektangel 2"/>
          <p:cNvSpPr/>
          <p:nvPr/>
        </p:nvSpPr>
        <p:spPr>
          <a:xfrm>
            <a:off x="0" y="1344168"/>
            <a:ext cx="6876288" cy="5262979"/>
          </a:xfrm>
          <a:prstGeom prst="rect">
            <a:avLst/>
          </a:prstGeom>
          <a:solidFill>
            <a:schemeClr val="tx1"/>
          </a:solidFill>
        </p:spPr>
        <p:txBody>
          <a:bodyPr wrap="square">
            <a:spAutoFit/>
          </a:bodyPr>
          <a:lstStyle/>
          <a:p>
            <a:r>
              <a:rPr lang="sv-SE" sz="2400" i="1" dirty="0" err="1">
                <a:solidFill>
                  <a:srgbClr val="333333"/>
                </a:solidFill>
                <a:latin typeface="open_sansregular"/>
              </a:rPr>
              <a:t>Datura</a:t>
            </a:r>
            <a:r>
              <a:rPr lang="sv-SE" sz="2400" i="1" dirty="0">
                <a:solidFill>
                  <a:srgbClr val="333333"/>
                </a:solidFill>
                <a:latin typeface="open_sansregular"/>
              </a:rPr>
              <a:t> </a:t>
            </a:r>
            <a:r>
              <a:rPr lang="sv-SE" sz="2400" i="1" dirty="0" err="1">
                <a:solidFill>
                  <a:srgbClr val="333333"/>
                </a:solidFill>
                <a:latin typeface="open_sansregular"/>
              </a:rPr>
              <a:t>stramonium</a:t>
            </a:r>
            <a:endParaRPr lang="sv-SE" sz="2400" dirty="0">
              <a:solidFill>
                <a:srgbClr val="333333"/>
              </a:solidFill>
              <a:latin typeface="open_sansregular"/>
            </a:endParaRPr>
          </a:p>
          <a:p>
            <a:endParaRPr lang="sv-SE" sz="2400" dirty="0">
              <a:solidFill>
                <a:srgbClr val="333333"/>
              </a:solidFill>
              <a:latin typeface="open_sansregular"/>
            </a:endParaRPr>
          </a:p>
          <a:p>
            <a:r>
              <a:rPr lang="sv-SE" sz="2400" dirty="0">
                <a:solidFill>
                  <a:srgbClr val="333333"/>
                </a:solidFill>
                <a:latin typeface="open_sansregular"/>
              </a:rPr>
              <a:t>Växten är mycket giftig. Speciellt frön, blad och blommor innehåller bl.a. atropin. Allvarliga förgiftningar har inträffat vid medicinsk användning och då växten prövats i missbrukssyfte. Förgiftningar genom olyckshändelse hos barn är dock ovanliga.</a:t>
            </a:r>
            <a:br>
              <a:rPr lang="sv-SE" sz="2400" dirty="0">
                <a:solidFill>
                  <a:srgbClr val="333333"/>
                </a:solidFill>
                <a:latin typeface="open_sansregular"/>
              </a:rPr>
            </a:br>
            <a:r>
              <a:rPr lang="sv-SE" sz="2400" dirty="0">
                <a:solidFill>
                  <a:srgbClr val="333333"/>
                </a:solidFill>
                <a:latin typeface="open_sansregular"/>
              </a:rPr>
              <a:t>Andra </a:t>
            </a:r>
            <a:r>
              <a:rPr lang="sv-SE" sz="2400" dirty="0" err="1">
                <a:solidFill>
                  <a:srgbClr val="333333"/>
                </a:solidFill>
                <a:latin typeface="open_sansregular"/>
              </a:rPr>
              <a:t>Datura</a:t>
            </a:r>
            <a:r>
              <a:rPr lang="sv-SE" sz="2400" dirty="0">
                <a:solidFill>
                  <a:srgbClr val="333333"/>
                </a:solidFill>
                <a:latin typeface="open_sansregular"/>
              </a:rPr>
              <a:t>-arter innebär samma risk.</a:t>
            </a:r>
          </a:p>
          <a:p>
            <a:endParaRPr lang="sv-SE" sz="2400" dirty="0">
              <a:solidFill>
                <a:srgbClr val="333333"/>
              </a:solidFill>
              <a:latin typeface="open_sansbold"/>
            </a:endParaRPr>
          </a:p>
          <a:p>
            <a:r>
              <a:rPr lang="sv-SE" sz="2400" dirty="0">
                <a:solidFill>
                  <a:srgbClr val="333333"/>
                </a:solidFill>
                <a:latin typeface="open_sansbold"/>
              </a:rPr>
              <a:t>Symtom: </a:t>
            </a:r>
            <a:r>
              <a:rPr lang="sv-SE" sz="2400" dirty="0">
                <a:solidFill>
                  <a:srgbClr val="333333"/>
                </a:solidFill>
                <a:latin typeface="open_sansregular"/>
              </a:rPr>
              <a:t>Muntorrhet, ansiktsrodnad, hjärtklappning, yrsel, vida pupiller, dimsyn, oro och hallucinationer. I allvarliga fall eventuellt även medvetslöshet och muskelpåverkan.</a:t>
            </a:r>
            <a:endParaRPr lang="sv-SE" sz="2400" b="0" i="0" dirty="0">
              <a:solidFill>
                <a:srgbClr val="333333"/>
              </a:solidFill>
              <a:effectLst/>
              <a:latin typeface="open_sansregular"/>
            </a:endParaRPr>
          </a:p>
        </p:txBody>
      </p:sp>
      <p:pic>
        <p:nvPicPr>
          <p:cNvPr id="6146" name="Picture 2" descr="https://giftinformation.se/globalassets/bilder-vaxter/spikklubba-1-800x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88" y="0"/>
            <a:ext cx="5315712" cy="398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01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Ricin</a:t>
            </a:r>
            <a:br>
              <a:rPr lang="sv-SE" dirty="0"/>
            </a:br>
            <a:endParaRPr lang="sv-SE" dirty="0"/>
          </a:p>
        </p:txBody>
      </p:sp>
      <p:sp>
        <p:nvSpPr>
          <p:cNvPr id="3" name="Rektangel 2"/>
          <p:cNvSpPr/>
          <p:nvPr/>
        </p:nvSpPr>
        <p:spPr>
          <a:xfrm>
            <a:off x="0" y="1140954"/>
            <a:ext cx="6096000" cy="1200329"/>
          </a:xfrm>
          <a:prstGeom prst="rect">
            <a:avLst/>
          </a:prstGeom>
          <a:solidFill>
            <a:schemeClr val="tx1"/>
          </a:solidFill>
        </p:spPr>
        <p:txBody>
          <a:bodyPr>
            <a:spAutoFit/>
          </a:bodyPr>
          <a:lstStyle/>
          <a:p>
            <a:r>
              <a:rPr lang="sv-SE" dirty="0">
                <a:solidFill>
                  <a:schemeClr val="bg1"/>
                </a:solidFill>
              </a:rPr>
              <a:t>Ricinväxten (</a:t>
            </a:r>
            <a:r>
              <a:rPr lang="sv-SE" i="1" dirty="0" err="1">
                <a:solidFill>
                  <a:schemeClr val="bg1"/>
                </a:solidFill>
              </a:rPr>
              <a:t>Ricinus</a:t>
            </a:r>
            <a:r>
              <a:rPr lang="sv-SE" i="1" dirty="0">
                <a:solidFill>
                  <a:schemeClr val="bg1"/>
                </a:solidFill>
              </a:rPr>
              <a:t> </a:t>
            </a:r>
            <a:r>
              <a:rPr lang="sv-SE" i="1" dirty="0" err="1">
                <a:solidFill>
                  <a:schemeClr val="bg1"/>
                </a:solidFill>
              </a:rPr>
              <a:t>communis</a:t>
            </a:r>
            <a:r>
              <a:rPr lang="sv-SE" dirty="0">
                <a:solidFill>
                  <a:schemeClr val="bg1"/>
                </a:solidFill>
              </a:rPr>
              <a:t>) är mycket giftig, och dess bönliknande frön innehåller det extremt potenta och farliga proteinet ricin. Hela växten är giftig, men giftet är som mest koncentrerat i just fröna.</a:t>
            </a:r>
            <a:endParaRPr lang="sv-SE" b="0" i="0" dirty="0">
              <a:solidFill>
                <a:schemeClr val="bg1"/>
              </a:solidFill>
              <a:effectLst/>
              <a:latin typeface="open_sansregular"/>
            </a:endParaRPr>
          </a:p>
        </p:txBody>
      </p:sp>
      <p:pic>
        <p:nvPicPr>
          <p:cNvPr id="4" name="Bildobjekt 3">
            <a:extLst>
              <a:ext uri="{FF2B5EF4-FFF2-40B4-BE49-F238E27FC236}">
                <a16:creationId xmlns:a16="http://schemas.microsoft.com/office/drawing/2014/main" id="{49417B83-1AF0-50AC-9A95-9D6FEEAB2A6E}"/>
              </a:ext>
            </a:extLst>
          </p:cNvPr>
          <p:cNvPicPr>
            <a:picLocks noChangeAspect="1"/>
          </p:cNvPicPr>
          <p:nvPr/>
        </p:nvPicPr>
        <p:blipFill>
          <a:blip r:embed="rId2"/>
          <a:stretch>
            <a:fillRect/>
          </a:stretch>
        </p:blipFill>
        <p:spPr>
          <a:xfrm>
            <a:off x="6096000" y="940753"/>
            <a:ext cx="6096000" cy="4064000"/>
          </a:xfrm>
          <a:prstGeom prst="rect">
            <a:avLst/>
          </a:prstGeom>
        </p:spPr>
      </p:pic>
      <p:sp>
        <p:nvSpPr>
          <p:cNvPr id="6" name="textruta 5">
            <a:extLst>
              <a:ext uri="{FF2B5EF4-FFF2-40B4-BE49-F238E27FC236}">
                <a16:creationId xmlns:a16="http://schemas.microsoft.com/office/drawing/2014/main" id="{DC64F55F-A04C-B807-FB7E-161EC4212460}"/>
              </a:ext>
            </a:extLst>
          </p:cNvPr>
          <p:cNvSpPr txBox="1"/>
          <p:nvPr/>
        </p:nvSpPr>
        <p:spPr>
          <a:xfrm>
            <a:off x="0" y="2379851"/>
            <a:ext cx="6096000" cy="4478149"/>
          </a:xfrm>
          <a:prstGeom prst="rect">
            <a:avLst/>
          </a:prstGeom>
          <a:solidFill>
            <a:schemeClr val="tx1"/>
          </a:solidFill>
        </p:spPr>
        <p:txBody>
          <a:bodyPr wrap="square">
            <a:spAutoFit/>
          </a:bodyPr>
          <a:lstStyle/>
          <a:p>
            <a:pPr marL="342900" marR="0" lvl="0" indent="-342900">
              <a:spcAft>
                <a:spcPts val="900"/>
              </a:spcAft>
              <a:buFont typeface="Arial" panose="020B0604020202020204" pitchFamily="34" charset="0"/>
              <a:buChar char="•"/>
            </a:pPr>
            <a:r>
              <a:rPr lang="sv-SE" sz="1800" b="1" u="none" strike="noStrike" dirty="0">
                <a:solidFill>
                  <a:schemeClr val="bg1"/>
                </a:solidFill>
                <a:effectLst/>
                <a:latin typeface="+mn-lt"/>
              </a:rPr>
              <a:t>Fröna är värst:</a:t>
            </a:r>
            <a:r>
              <a:rPr lang="sv-SE" sz="1800" b="0" u="none" strike="noStrike" dirty="0">
                <a:solidFill>
                  <a:schemeClr val="bg1"/>
                </a:solidFill>
                <a:effectLst/>
                <a:latin typeface="+mn-lt"/>
              </a:rPr>
              <a:t> Det räcker med att ett barn tuggar sönder och sväljer ett enstaka frö för att det ska innebära en allvarlig risk. Om fröna sväljs helt (utan att tuggas) är risken för allvarlig förgiftning betydligt lägre eftersom det hårda skalet skyddar mot att giftet tas upp i kroppen. [</a:t>
            </a:r>
            <a:r>
              <a:rPr lang="sv-SE" sz="1800" b="0" u="none" strike="noStrike" dirty="0">
                <a:solidFill>
                  <a:schemeClr val="bg1"/>
                </a:solidFill>
                <a:effectLst/>
                <a:latin typeface="+mn-lt"/>
                <a:hlinkClick r:id="rId3">
                  <a:extLst>
                    <a:ext uri="{A12FA001-AC4F-418D-AE19-62706E023703}">
                      <ahyp:hlinkClr xmlns:ahyp="http://schemas.microsoft.com/office/drawing/2018/hyperlinkcolor" val="tx"/>
                    </a:ext>
                  </a:extLst>
                </a:hlinkClick>
              </a:rPr>
              <a:t>1</a:t>
            </a:r>
            <a:r>
              <a:rPr lang="sv-SE" sz="1800" b="0" u="none" strike="noStrike" dirty="0">
                <a:solidFill>
                  <a:schemeClr val="bg1"/>
                </a:solidFill>
                <a:effectLst/>
                <a:latin typeface="+mn-lt"/>
              </a:rPr>
              <a:t>, </a:t>
            </a:r>
            <a:r>
              <a:rPr lang="sv-SE" sz="1800" b="0" u="none" strike="noStrike" dirty="0">
                <a:solidFill>
                  <a:schemeClr val="bg1"/>
                </a:solidFill>
                <a:effectLst/>
                <a:latin typeface="+mn-lt"/>
                <a:hlinkClick r:id="rId4">
                  <a:extLst>
                    <a:ext uri="{A12FA001-AC4F-418D-AE19-62706E023703}">
                      <ahyp:hlinkClr xmlns:ahyp="http://schemas.microsoft.com/office/drawing/2018/hyperlinkcolor" val="tx"/>
                    </a:ext>
                  </a:extLst>
                </a:hlinkClick>
              </a:rPr>
              <a:t>2</a:t>
            </a:r>
            <a:r>
              <a:rPr lang="sv-SE" sz="1800" b="0" u="none" strike="noStrike" dirty="0">
                <a:solidFill>
                  <a:schemeClr val="bg1"/>
                </a:solidFill>
                <a:effectLst/>
                <a:latin typeface="+mn-lt"/>
              </a:rPr>
              <a:t>]</a:t>
            </a:r>
          </a:p>
          <a:p>
            <a:pPr marL="342900" marR="0" lvl="0" indent="-342900">
              <a:spcAft>
                <a:spcPts val="900"/>
              </a:spcAft>
              <a:buFont typeface="Arial" panose="020B0604020202020204" pitchFamily="34" charset="0"/>
              <a:buChar char="•"/>
            </a:pPr>
            <a:r>
              <a:rPr lang="sv-SE" sz="1800" b="1" u="none" strike="noStrike" dirty="0">
                <a:solidFill>
                  <a:schemeClr val="bg1"/>
                </a:solidFill>
                <a:effectLst/>
                <a:latin typeface="+mn-lt"/>
              </a:rPr>
              <a:t>Mekanism:</a:t>
            </a:r>
            <a:r>
              <a:rPr lang="sv-SE" sz="1800" b="0" u="none" strike="noStrike" dirty="0">
                <a:solidFill>
                  <a:schemeClr val="bg1"/>
                </a:solidFill>
                <a:effectLst/>
                <a:latin typeface="+mn-lt"/>
              </a:rPr>
              <a:t> Ricin är ett cellgift som stör kroppens proteinsyntes, vilket leder till cellskador och organsvikt. [</a:t>
            </a:r>
            <a:r>
              <a:rPr lang="sv-SE" sz="1800" b="0" u="none" strike="noStrike" dirty="0">
                <a:solidFill>
                  <a:schemeClr val="bg1"/>
                </a:solidFill>
                <a:effectLst/>
                <a:latin typeface="+mn-lt"/>
                <a:hlinkClick r:id="rId4">
                  <a:extLst>
                    <a:ext uri="{A12FA001-AC4F-418D-AE19-62706E023703}">
                      <ahyp:hlinkClr xmlns:ahyp="http://schemas.microsoft.com/office/drawing/2018/hyperlinkcolor" val="tx"/>
                    </a:ext>
                  </a:extLst>
                </a:hlinkClick>
              </a:rPr>
              <a:t>1</a:t>
            </a:r>
            <a:r>
              <a:rPr lang="sv-SE" sz="1800" b="0" u="none" strike="noStrike" dirty="0">
                <a:solidFill>
                  <a:schemeClr val="bg1"/>
                </a:solidFill>
                <a:effectLst/>
                <a:latin typeface="+mn-lt"/>
              </a:rPr>
              <a:t>]</a:t>
            </a:r>
          </a:p>
          <a:p>
            <a:pPr marL="342900" marR="0" lvl="0" indent="-342900">
              <a:spcAft>
                <a:spcPts val="900"/>
              </a:spcAft>
              <a:buFont typeface="Arial" panose="020B0604020202020204" pitchFamily="34" charset="0"/>
              <a:buChar char="•"/>
            </a:pPr>
            <a:r>
              <a:rPr lang="sv-SE" sz="1800" b="1" u="none" strike="noStrike" dirty="0">
                <a:solidFill>
                  <a:schemeClr val="bg1"/>
                </a:solidFill>
                <a:effectLst/>
                <a:latin typeface="+mn-lt"/>
              </a:rPr>
              <a:t>Ricinolja är säker:</a:t>
            </a:r>
            <a:r>
              <a:rPr lang="sv-SE" sz="1800" b="0" u="none" strike="noStrike" dirty="0">
                <a:solidFill>
                  <a:schemeClr val="bg1"/>
                </a:solidFill>
                <a:effectLst/>
                <a:latin typeface="+mn-lt"/>
              </a:rPr>
              <a:t> Den ricinolja som säljs i butiker (ofta kallad </a:t>
            </a:r>
            <a:r>
              <a:rPr lang="sv-SE" sz="1800" b="0" i="1" u="none" strike="noStrike" dirty="0" err="1">
                <a:solidFill>
                  <a:schemeClr val="bg1"/>
                </a:solidFill>
                <a:effectLst/>
                <a:latin typeface="+mn-lt"/>
              </a:rPr>
              <a:t>castor</a:t>
            </a:r>
            <a:r>
              <a:rPr lang="sv-SE" sz="1800" b="0" i="1" u="none" strike="noStrike" dirty="0">
                <a:solidFill>
                  <a:schemeClr val="bg1"/>
                </a:solidFill>
                <a:effectLst/>
                <a:latin typeface="+mn-lt"/>
              </a:rPr>
              <a:t> </a:t>
            </a:r>
            <a:r>
              <a:rPr lang="sv-SE" sz="1800" b="0" i="1" u="none" strike="noStrike" dirty="0" err="1">
                <a:solidFill>
                  <a:schemeClr val="bg1"/>
                </a:solidFill>
                <a:effectLst/>
                <a:latin typeface="+mn-lt"/>
              </a:rPr>
              <a:t>oil</a:t>
            </a:r>
            <a:r>
              <a:rPr lang="sv-SE" sz="1800" b="0" u="none" strike="noStrike" dirty="0">
                <a:solidFill>
                  <a:schemeClr val="bg1"/>
                </a:solidFill>
                <a:effectLst/>
                <a:latin typeface="+mn-lt"/>
              </a:rPr>
              <a:t>) pressas ur fröna, men eftersom ricin är ett vattenlösligt protein följer det inte med i den feta oljan. Dessutom förstörs eventuella giftrester under den industriella upphettningen.</a:t>
            </a:r>
            <a:endParaRPr lang="sv-SE" sz="1200" b="0" u="none" strike="noStrike" dirty="0">
              <a:solidFill>
                <a:schemeClr val="bg1"/>
              </a:solidFill>
              <a:effectLst/>
              <a:latin typeface="Google Sans"/>
            </a:endParaRPr>
          </a:p>
        </p:txBody>
      </p:sp>
    </p:spTree>
    <p:extLst>
      <p:ext uri="{BB962C8B-B14F-4D97-AF65-F5344CB8AC3E}">
        <p14:creationId xmlns:p14="http://schemas.microsoft.com/office/powerpoint/2010/main" val="1954206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179BD-B72A-7942-CBC7-5E613C39DF6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C9858AD-BD09-ECAA-B7AB-D6B117C8402D}"/>
              </a:ext>
            </a:extLst>
          </p:cNvPr>
          <p:cNvSpPr>
            <a:spLocks noGrp="1"/>
          </p:cNvSpPr>
          <p:nvPr>
            <p:ph type="title"/>
          </p:nvPr>
        </p:nvSpPr>
        <p:spPr/>
        <p:txBody>
          <a:bodyPr/>
          <a:lstStyle/>
          <a:p>
            <a:r>
              <a:rPr lang="sv-SE" dirty="0"/>
              <a:t>Tidlösa</a:t>
            </a:r>
            <a:br>
              <a:rPr lang="sv-SE" dirty="0"/>
            </a:br>
            <a:endParaRPr lang="sv-SE" dirty="0"/>
          </a:p>
        </p:txBody>
      </p:sp>
      <p:sp>
        <p:nvSpPr>
          <p:cNvPr id="3" name="Rektangel 2">
            <a:extLst>
              <a:ext uri="{FF2B5EF4-FFF2-40B4-BE49-F238E27FC236}">
                <a16:creationId xmlns:a16="http://schemas.microsoft.com/office/drawing/2014/main" id="{635F981C-7E56-AC1E-F0B8-4F6CA089DCAD}"/>
              </a:ext>
            </a:extLst>
          </p:cNvPr>
          <p:cNvSpPr/>
          <p:nvPr/>
        </p:nvSpPr>
        <p:spPr>
          <a:xfrm>
            <a:off x="0" y="2610683"/>
            <a:ext cx="6096000" cy="4247317"/>
          </a:xfrm>
          <a:prstGeom prst="rect">
            <a:avLst/>
          </a:prstGeom>
          <a:solidFill>
            <a:schemeClr val="tx1"/>
          </a:solidFill>
        </p:spPr>
        <p:txBody>
          <a:bodyPr>
            <a:spAutoFit/>
          </a:bodyPr>
          <a:lstStyle/>
          <a:p>
            <a:r>
              <a:rPr lang="sv-SE" i="1" dirty="0" err="1">
                <a:solidFill>
                  <a:srgbClr val="333333"/>
                </a:solidFill>
                <a:latin typeface="open_sansregular"/>
              </a:rPr>
              <a:t>Colchicum</a:t>
            </a:r>
            <a:r>
              <a:rPr lang="sv-SE" i="1" dirty="0">
                <a:solidFill>
                  <a:srgbClr val="333333"/>
                </a:solidFill>
                <a:latin typeface="open_sansregular"/>
              </a:rPr>
              <a:t> </a:t>
            </a:r>
            <a:r>
              <a:rPr lang="sv-SE" i="1" dirty="0" err="1">
                <a:solidFill>
                  <a:srgbClr val="333333"/>
                </a:solidFill>
                <a:latin typeface="open_sansregular"/>
              </a:rPr>
              <a:t>autumnale</a:t>
            </a:r>
            <a:r>
              <a:rPr lang="sv-SE" dirty="0">
                <a:solidFill>
                  <a:srgbClr val="333333"/>
                </a:solidFill>
                <a:latin typeface="open_sansregular"/>
              </a:rPr>
              <a:t>.</a:t>
            </a:r>
          </a:p>
          <a:p>
            <a:r>
              <a:rPr lang="sv-SE" dirty="0">
                <a:solidFill>
                  <a:srgbClr val="333333"/>
                </a:solidFill>
                <a:latin typeface="open_sansregular"/>
              </a:rPr>
              <a:t>Växten är mycket giftig. Speciellt frön, lök och blommor innehåller </a:t>
            </a:r>
            <a:r>
              <a:rPr lang="sv-SE" dirty="0" err="1">
                <a:solidFill>
                  <a:srgbClr val="333333"/>
                </a:solidFill>
                <a:latin typeface="open_sansregular"/>
              </a:rPr>
              <a:t>kolchicin</a:t>
            </a:r>
            <a:r>
              <a:rPr lang="sv-SE" dirty="0">
                <a:solidFill>
                  <a:srgbClr val="333333"/>
                </a:solidFill>
                <a:latin typeface="open_sansregular"/>
              </a:rPr>
              <a:t>. Allvarliga förgiftningar och även dödsfall har inträffat vid medicinsk användning och vid förväxling med t.ex. </a:t>
            </a:r>
            <a:r>
              <a:rPr lang="sv-SE" dirty="0">
                <a:solidFill>
                  <a:srgbClr val="0066CC"/>
                </a:solidFill>
                <a:latin typeface="open_sansregular"/>
                <a:hlinkClick r:id="rId2"/>
              </a:rPr>
              <a:t>ramslök</a:t>
            </a:r>
            <a:r>
              <a:rPr lang="sv-SE" dirty="0">
                <a:solidFill>
                  <a:srgbClr val="333333"/>
                </a:solidFill>
                <a:latin typeface="open_sansregular"/>
              </a:rPr>
              <a:t>. Förgiftningar genom olyckshändelse hos barn är dock ovanliga. Tidlösa liknar </a:t>
            </a:r>
            <a:r>
              <a:rPr lang="sv-SE" dirty="0">
                <a:solidFill>
                  <a:srgbClr val="0066CC"/>
                </a:solidFill>
                <a:latin typeface="open_sansregular"/>
                <a:hlinkClick r:id="rId3"/>
              </a:rPr>
              <a:t>krokus</a:t>
            </a:r>
            <a:r>
              <a:rPr lang="sv-SE" dirty="0">
                <a:solidFill>
                  <a:srgbClr val="333333"/>
                </a:solidFill>
                <a:latin typeface="open_sansregular"/>
              </a:rPr>
              <a:t>. De flesta tidlösa-arter blommar dock på hösten efter det att bladen vissnat ner. Tidlösa har sex ståndare till skillnad från krokus som har tre.</a:t>
            </a:r>
          </a:p>
          <a:p>
            <a:r>
              <a:rPr lang="sv-SE" dirty="0">
                <a:solidFill>
                  <a:srgbClr val="333333"/>
                </a:solidFill>
                <a:latin typeface="open_sansbold"/>
              </a:rPr>
              <a:t>Symtom: </a:t>
            </a:r>
            <a:r>
              <a:rPr lang="sv-SE" dirty="0">
                <a:solidFill>
                  <a:srgbClr val="333333"/>
                </a:solidFill>
                <a:latin typeface="open_sansregular"/>
              </a:rPr>
              <a:t>Kan komma efter flera timmar. Magbesvär (t.ex. ont i magen, illamående, kräkningar och diarré), som kan bli kraftiga och ihållande och leda till vätskeförlust. I allvarliga fall eventuellt även feber, blodpåverkan, cirkulations-, andnings- och njurpåverkan senare i förloppet.</a:t>
            </a:r>
            <a:endParaRPr lang="sv-SE" b="0" i="0" dirty="0">
              <a:solidFill>
                <a:srgbClr val="333333"/>
              </a:solidFill>
              <a:effectLst/>
              <a:latin typeface="open_sansregular"/>
            </a:endParaRPr>
          </a:p>
        </p:txBody>
      </p:sp>
      <p:pic>
        <p:nvPicPr>
          <p:cNvPr id="7170" name="Picture 2" descr="https://giftinformation.se/globalassets/bilder-vaxter/tidlisa-1-800x600.jpg">
            <a:extLst>
              <a:ext uri="{FF2B5EF4-FFF2-40B4-BE49-F238E27FC236}">
                <a16:creationId xmlns:a16="http://schemas.microsoft.com/office/drawing/2014/main" id="{72E2C28D-1997-1EC2-3672-84A8E91833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
            <a:ext cx="6085446" cy="4564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484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Odört</a:t>
            </a:r>
            <a:br>
              <a:rPr lang="sv-SE" dirty="0"/>
            </a:br>
            <a:endParaRPr lang="sv-SE" dirty="0"/>
          </a:p>
        </p:txBody>
      </p:sp>
      <p:sp>
        <p:nvSpPr>
          <p:cNvPr id="3" name="Rektangel 2"/>
          <p:cNvSpPr/>
          <p:nvPr/>
        </p:nvSpPr>
        <p:spPr>
          <a:xfrm>
            <a:off x="0" y="2099763"/>
            <a:ext cx="6821424" cy="4154984"/>
          </a:xfrm>
          <a:prstGeom prst="rect">
            <a:avLst/>
          </a:prstGeom>
          <a:solidFill>
            <a:schemeClr val="tx1"/>
          </a:solidFill>
        </p:spPr>
        <p:txBody>
          <a:bodyPr wrap="square">
            <a:spAutoFit/>
          </a:bodyPr>
          <a:lstStyle/>
          <a:p>
            <a:r>
              <a:rPr lang="sv-SE" sz="2400" i="1" dirty="0" err="1">
                <a:solidFill>
                  <a:srgbClr val="333333"/>
                </a:solidFill>
                <a:latin typeface="open_sansregular"/>
              </a:rPr>
              <a:t>Conium</a:t>
            </a:r>
            <a:r>
              <a:rPr lang="sv-SE" sz="2400" i="1" dirty="0">
                <a:solidFill>
                  <a:srgbClr val="333333"/>
                </a:solidFill>
                <a:latin typeface="open_sansregular"/>
              </a:rPr>
              <a:t> </a:t>
            </a:r>
            <a:r>
              <a:rPr lang="sv-SE" sz="2400" i="1" dirty="0" err="1">
                <a:solidFill>
                  <a:srgbClr val="333333"/>
                </a:solidFill>
                <a:latin typeface="open_sansregular"/>
              </a:rPr>
              <a:t>maculatum</a:t>
            </a:r>
            <a:endParaRPr lang="sv-SE" sz="2400" dirty="0">
              <a:solidFill>
                <a:srgbClr val="333333"/>
              </a:solidFill>
              <a:latin typeface="open_sansregular"/>
            </a:endParaRPr>
          </a:p>
          <a:p>
            <a:r>
              <a:rPr lang="sv-SE" sz="2400" dirty="0">
                <a:solidFill>
                  <a:srgbClr val="333333"/>
                </a:solidFill>
                <a:latin typeface="open_sansregular"/>
              </a:rPr>
              <a:t>Växten är mycket giftig. Innehåller </a:t>
            </a:r>
            <a:r>
              <a:rPr lang="sv-SE" sz="2400" dirty="0" err="1">
                <a:solidFill>
                  <a:srgbClr val="333333"/>
                </a:solidFill>
                <a:latin typeface="open_sansregular"/>
              </a:rPr>
              <a:t>koniin</a:t>
            </a:r>
            <a:r>
              <a:rPr lang="sv-SE" sz="2400" dirty="0">
                <a:solidFill>
                  <a:srgbClr val="333333"/>
                </a:solidFill>
                <a:latin typeface="open_sansregular"/>
              </a:rPr>
              <a:t>. Allvarliga förgiftningar har förekommit. Smaken uppges vara mycket obehaglig, därför bedöms risken för förgiftning genom olyckshändelse som liten. Förväxlingar med ätliga växter har dock inträffat.</a:t>
            </a:r>
          </a:p>
          <a:p>
            <a:r>
              <a:rPr lang="sv-SE" sz="2400" dirty="0">
                <a:solidFill>
                  <a:srgbClr val="333333"/>
                </a:solidFill>
                <a:latin typeface="open_sansbold"/>
              </a:rPr>
              <a:t>Symtom: </a:t>
            </a:r>
            <a:r>
              <a:rPr lang="sv-SE" sz="2400" dirty="0">
                <a:solidFill>
                  <a:srgbClr val="333333"/>
                </a:solidFill>
                <a:latin typeface="open_sansregular"/>
              </a:rPr>
              <a:t>Kan komma plötsligt med salivavsöndring, kräkningar och törst. I allvarliga fall även tal- och sväljsvårigheter samt muskelpåverkan.</a:t>
            </a:r>
            <a:endParaRPr lang="sv-SE" sz="2400" b="0" i="0" dirty="0">
              <a:solidFill>
                <a:srgbClr val="333333"/>
              </a:solidFill>
              <a:effectLst/>
              <a:latin typeface="open_sansregular"/>
            </a:endParaRPr>
          </a:p>
        </p:txBody>
      </p:sp>
      <p:pic>
        <p:nvPicPr>
          <p:cNvPr id="8194" name="Picture 2" descr="https://giftinformation.se/globalassets/bilder-vaxter/odort-1-6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5463" y="0"/>
            <a:ext cx="4862322" cy="6483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54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Fingerborgsblomma</a:t>
            </a:r>
            <a:br>
              <a:rPr lang="sv-SE" dirty="0"/>
            </a:br>
            <a:endParaRPr lang="sv-SE" dirty="0"/>
          </a:p>
        </p:txBody>
      </p:sp>
      <p:sp>
        <p:nvSpPr>
          <p:cNvPr id="3" name="Rektangel 2"/>
          <p:cNvSpPr/>
          <p:nvPr/>
        </p:nvSpPr>
        <p:spPr>
          <a:xfrm>
            <a:off x="0" y="1426464"/>
            <a:ext cx="6894576" cy="4524315"/>
          </a:xfrm>
          <a:prstGeom prst="rect">
            <a:avLst/>
          </a:prstGeom>
          <a:solidFill>
            <a:schemeClr val="tx1"/>
          </a:solidFill>
        </p:spPr>
        <p:txBody>
          <a:bodyPr wrap="square">
            <a:spAutoFit/>
          </a:bodyPr>
          <a:lstStyle/>
          <a:p>
            <a:r>
              <a:rPr lang="sv-SE" sz="2400" i="1" dirty="0">
                <a:solidFill>
                  <a:srgbClr val="333333"/>
                </a:solidFill>
                <a:latin typeface="open_sansregular"/>
              </a:rPr>
              <a:t>Digitalis purpurea</a:t>
            </a:r>
            <a:endParaRPr lang="sv-SE" sz="2400" dirty="0">
              <a:solidFill>
                <a:srgbClr val="333333"/>
              </a:solidFill>
              <a:latin typeface="open_sansregular"/>
            </a:endParaRPr>
          </a:p>
          <a:p>
            <a:r>
              <a:rPr lang="sv-SE" sz="2400" dirty="0">
                <a:solidFill>
                  <a:srgbClr val="333333"/>
                </a:solidFill>
                <a:latin typeface="open_sansregular"/>
              </a:rPr>
              <a:t>Växten är mycket giftig att äta. Speciellt bladen innehåller bl.a. digitalis, som kan påverka hjärtat. Allvarliga förgiftningar har inträffat vid medicinsk användning och vid förväxling. Förgiftningar genom olyckshändelse hos barn är dock ovanliga. Förgiftning sker inte genom hudupptag och det är inte heller farligt att plocka blomman och stoppa fingrarna i munnen efteråt. </a:t>
            </a:r>
          </a:p>
          <a:p>
            <a:r>
              <a:rPr lang="sv-SE" sz="2400" dirty="0">
                <a:solidFill>
                  <a:srgbClr val="333333"/>
                </a:solidFill>
                <a:latin typeface="open_sansbold"/>
              </a:rPr>
              <a:t>Symtom:</a:t>
            </a:r>
            <a:r>
              <a:rPr lang="sv-SE" sz="2400" dirty="0">
                <a:solidFill>
                  <a:srgbClr val="333333"/>
                </a:solidFill>
                <a:latin typeface="open_sansregular"/>
              </a:rPr>
              <a:t> Kan komma efter flera timmar. Illamående, kräkningar, trötthet och hjärtrytmrubbningar.</a:t>
            </a:r>
            <a:endParaRPr lang="sv-SE" sz="2400" b="0" i="0" dirty="0">
              <a:solidFill>
                <a:srgbClr val="333333"/>
              </a:solidFill>
              <a:effectLst/>
              <a:latin typeface="open_sansregular"/>
            </a:endParaRPr>
          </a:p>
        </p:txBody>
      </p:sp>
      <p:pic>
        <p:nvPicPr>
          <p:cNvPr id="9218" name="Picture 2" descr="https://giftinformation.se/globalassets/bilder-vaxter/fingerborgsblomma-6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96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Gullregn</a:t>
            </a:r>
            <a:br>
              <a:rPr lang="sv-SE" dirty="0"/>
            </a:br>
            <a:endParaRPr lang="sv-SE" dirty="0"/>
          </a:p>
        </p:txBody>
      </p:sp>
      <p:sp>
        <p:nvSpPr>
          <p:cNvPr id="3" name="Rektangel 2"/>
          <p:cNvSpPr/>
          <p:nvPr/>
        </p:nvSpPr>
        <p:spPr>
          <a:xfrm>
            <a:off x="0" y="1853248"/>
            <a:ext cx="7178040" cy="4893647"/>
          </a:xfrm>
          <a:prstGeom prst="rect">
            <a:avLst/>
          </a:prstGeom>
          <a:solidFill>
            <a:schemeClr val="tx1"/>
          </a:solidFill>
        </p:spPr>
        <p:txBody>
          <a:bodyPr wrap="square">
            <a:spAutoFit/>
          </a:bodyPr>
          <a:lstStyle/>
          <a:p>
            <a:r>
              <a:rPr lang="sv-SE" sz="2400" dirty="0" err="1">
                <a:solidFill>
                  <a:srgbClr val="333333"/>
                </a:solidFill>
                <a:latin typeface="open_sansregular"/>
              </a:rPr>
              <a:t>Laburnum</a:t>
            </a:r>
            <a:r>
              <a:rPr lang="sv-SE" sz="2400" dirty="0">
                <a:solidFill>
                  <a:srgbClr val="333333"/>
                </a:solidFill>
                <a:latin typeface="open_sansregular"/>
              </a:rPr>
              <a:t>-arter</a:t>
            </a:r>
          </a:p>
          <a:p>
            <a:r>
              <a:rPr lang="sv-SE" sz="2400" dirty="0">
                <a:solidFill>
                  <a:srgbClr val="333333"/>
                </a:solidFill>
                <a:latin typeface="open_sansregular"/>
              </a:rPr>
              <a:t>Växten är giftig. Speciellt fröna innehåller </a:t>
            </a:r>
            <a:r>
              <a:rPr lang="sv-SE" sz="2400" dirty="0" err="1">
                <a:solidFill>
                  <a:srgbClr val="333333"/>
                </a:solidFill>
                <a:latin typeface="open_sansregular"/>
              </a:rPr>
              <a:t>cytisin</a:t>
            </a:r>
            <a:r>
              <a:rPr lang="sv-SE" sz="2400" dirty="0">
                <a:solidFill>
                  <a:srgbClr val="333333"/>
                </a:solidFill>
                <a:latin typeface="open_sansregular"/>
              </a:rPr>
              <a:t>. Förtäring av några frön kan ge symtom hos barn, men allvarliga förgiftningar är ovanliga. Gullregn förväxlas ibland med </a:t>
            </a:r>
            <a:r>
              <a:rPr lang="sv-SE" sz="2400" dirty="0">
                <a:solidFill>
                  <a:srgbClr val="0066CC"/>
                </a:solidFill>
                <a:latin typeface="open_sansregular"/>
                <a:hlinkClick r:id="rId2" tooltip="Sibirisk ärtbuske"/>
              </a:rPr>
              <a:t>Sibirisk ärtbuske</a:t>
            </a:r>
            <a:r>
              <a:rPr lang="sv-SE" sz="2400" dirty="0">
                <a:solidFill>
                  <a:srgbClr val="333333"/>
                </a:solidFill>
                <a:latin typeface="open_sansregular"/>
              </a:rPr>
              <a:t> som är ofarlig. Gullregnets baljor är buckliga av frön i motsats till sibirisk ärtbuske vars ärtskidor är smala och jämntjocka.</a:t>
            </a:r>
          </a:p>
          <a:p>
            <a:r>
              <a:rPr lang="sv-SE" sz="2400" dirty="0">
                <a:solidFill>
                  <a:srgbClr val="333333"/>
                </a:solidFill>
                <a:latin typeface="open_sansbold"/>
              </a:rPr>
              <a:t>Symtom: </a:t>
            </a:r>
            <a:r>
              <a:rPr lang="sv-SE" sz="2400" dirty="0">
                <a:solidFill>
                  <a:srgbClr val="333333"/>
                </a:solidFill>
                <a:latin typeface="open_sansregular"/>
              </a:rPr>
              <a:t>Kan komma inom en halvtimme till ett par timmar. Illamående, kräkningar, yrsel, slöhet, hjärtklappning, vida pupiller och feber. I allvarliga fall eventuellt även muskelryckningar, medvetande- och andningspåverkan.</a:t>
            </a:r>
            <a:endParaRPr lang="sv-SE" sz="2400" b="0" i="0" dirty="0">
              <a:solidFill>
                <a:srgbClr val="333333"/>
              </a:solidFill>
              <a:effectLst/>
              <a:latin typeface="open_sansregular"/>
            </a:endParaRPr>
          </a:p>
        </p:txBody>
      </p:sp>
      <p:pic>
        <p:nvPicPr>
          <p:cNvPr id="11266" name="Picture 2" descr="https://giftinformation.se/globalassets/bilder-vaxter/gullregn-1-800x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0544" y="0"/>
            <a:ext cx="4791456" cy="359359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giftinformation.se/globalassets/bilder-vaxter/gullregn-2-800x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0544" y="3241368"/>
            <a:ext cx="4791456" cy="3593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961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solidFill>
                  <a:schemeClr val="tx1"/>
                </a:solidFill>
                <a:latin typeface="Arial" panose="020B0604020202020204" pitchFamily="34" charset="0"/>
              </a:rPr>
              <a:t>Giftsumak ”</a:t>
            </a:r>
            <a:r>
              <a:rPr lang="sv-SE" b="1" dirty="0" err="1">
                <a:solidFill>
                  <a:schemeClr val="tx1"/>
                </a:solidFill>
                <a:latin typeface="Arial" panose="020B0604020202020204" pitchFamily="34" charset="0"/>
              </a:rPr>
              <a:t>Poison</a:t>
            </a:r>
            <a:r>
              <a:rPr lang="sv-SE" b="1" dirty="0">
                <a:solidFill>
                  <a:schemeClr val="tx1"/>
                </a:solidFill>
                <a:latin typeface="Arial" panose="020B0604020202020204" pitchFamily="34" charset="0"/>
              </a:rPr>
              <a:t> </a:t>
            </a:r>
            <a:r>
              <a:rPr lang="sv-SE" b="1" dirty="0" err="1">
                <a:solidFill>
                  <a:schemeClr val="tx1"/>
                </a:solidFill>
                <a:latin typeface="Arial" panose="020B0604020202020204" pitchFamily="34" charset="0"/>
              </a:rPr>
              <a:t>Ivy</a:t>
            </a:r>
            <a:r>
              <a:rPr lang="sv-SE" b="1" dirty="0">
                <a:solidFill>
                  <a:schemeClr val="tx1"/>
                </a:solidFill>
                <a:latin typeface="Arial" panose="020B0604020202020204" pitchFamily="34" charset="0"/>
              </a:rPr>
              <a:t>”</a:t>
            </a:r>
            <a:endParaRPr lang="sv-SE" dirty="0">
              <a:solidFill>
                <a:schemeClr val="tx1"/>
              </a:solidFill>
            </a:endParaRPr>
          </a:p>
        </p:txBody>
      </p:sp>
      <p:sp>
        <p:nvSpPr>
          <p:cNvPr id="3" name="Rektangel 2"/>
          <p:cNvSpPr/>
          <p:nvPr/>
        </p:nvSpPr>
        <p:spPr>
          <a:xfrm>
            <a:off x="0" y="1853248"/>
            <a:ext cx="6300216" cy="1754326"/>
          </a:xfrm>
          <a:prstGeom prst="rect">
            <a:avLst/>
          </a:prstGeom>
          <a:solidFill>
            <a:schemeClr val="tx1"/>
          </a:solidFill>
        </p:spPr>
        <p:txBody>
          <a:bodyPr wrap="square">
            <a:spAutoFit/>
          </a:bodyPr>
          <a:lstStyle/>
          <a:p>
            <a:r>
              <a:rPr lang="sv-SE" b="1" dirty="0">
                <a:solidFill>
                  <a:srgbClr val="202122"/>
                </a:solidFill>
                <a:latin typeface="Arial" panose="020B0604020202020204" pitchFamily="34" charset="0"/>
              </a:rPr>
              <a:t>Giftsumak</a:t>
            </a:r>
            <a:r>
              <a:rPr lang="sv-SE" dirty="0">
                <a:solidFill>
                  <a:srgbClr val="202122"/>
                </a:solidFill>
                <a:latin typeface="Arial" panose="020B0604020202020204" pitchFamily="34" charset="0"/>
              </a:rPr>
              <a:t> (</a:t>
            </a:r>
            <a:r>
              <a:rPr lang="sv-SE" i="1" dirty="0" err="1">
                <a:solidFill>
                  <a:srgbClr val="202122"/>
                </a:solidFill>
                <a:latin typeface="Arial" panose="020B0604020202020204" pitchFamily="34" charset="0"/>
              </a:rPr>
              <a:t>Toxicodendron</a:t>
            </a:r>
            <a:r>
              <a:rPr lang="sv-SE" i="1" dirty="0">
                <a:solidFill>
                  <a:srgbClr val="202122"/>
                </a:solidFill>
                <a:latin typeface="Arial" panose="020B0604020202020204" pitchFamily="34" charset="0"/>
              </a:rPr>
              <a:t> </a:t>
            </a:r>
            <a:r>
              <a:rPr lang="sv-SE" i="1" dirty="0" err="1">
                <a:solidFill>
                  <a:srgbClr val="202122"/>
                </a:solidFill>
                <a:latin typeface="Arial" panose="020B0604020202020204" pitchFamily="34" charset="0"/>
              </a:rPr>
              <a:t>diversilobum</a:t>
            </a:r>
            <a:r>
              <a:rPr lang="sv-SE" dirty="0">
                <a:solidFill>
                  <a:srgbClr val="202122"/>
                </a:solidFill>
                <a:latin typeface="Arial" panose="020B0604020202020204" pitchFamily="34" charset="0"/>
              </a:rPr>
              <a:t>) är en växt i familjen </a:t>
            </a:r>
            <a:r>
              <a:rPr lang="sv-SE" dirty="0">
                <a:solidFill>
                  <a:srgbClr val="0B0080"/>
                </a:solidFill>
                <a:latin typeface="Arial" panose="020B0604020202020204" pitchFamily="34" charset="0"/>
                <a:hlinkClick r:id="rId2" tooltip="Sumakväxter"/>
              </a:rPr>
              <a:t>sumakväxter</a:t>
            </a:r>
            <a:r>
              <a:rPr lang="sv-SE" dirty="0">
                <a:solidFill>
                  <a:srgbClr val="202122"/>
                </a:solidFill>
                <a:latin typeface="Arial" panose="020B0604020202020204" pitchFamily="34" charset="0"/>
              </a:rPr>
              <a:t>. Den mest kända beteckningen på växten är det engelska namnet Western </a:t>
            </a:r>
            <a:r>
              <a:rPr lang="sv-SE" dirty="0" err="1">
                <a:solidFill>
                  <a:srgbClr val="202122"/>
                </a:solidFill>
                <a:latin typeface="Arial" panose="020B0604020202020204" pitchFamily="34" charset="0"/>
              </a:rPr>
              <a:t>Poison</a:t>
            </a:r>
            <a:r>
              <a:rPr lang="sv-SE" dirty="0">
                <a:solidFill>
                  <a:srgbClr val="202122"/>
                </a:solidFill>
                <a:latin typeface="Arial" panose="020B0604020202020204" pitchFamily="34" charset="0"/>
              </a:rPr>
              <a:t> </a:t>
            </a:r>
            <a:r>
              <a:rPr lang="sv-SE" dirty="0" err="1">
                <a:solidFill>
                  <a:srgbClr val="202122"/>
                </a:solidFill>
                <a:latin typeface="Arial" panose="020B0604020202020204" pitchFamily="34" charset="0"/>
              </a:rPr>
              <a:t>Oak</a:t>
            </a:r>
            <a:r>
              <a:rPr lang="sv-SE" dirty="0">
                <a:solidFill>
                  <a:srgbClr val="202122"/>
                </a:solidFill>
                <a:latin typeface="Arial" panose="020B0604020202020204" pitchFamily="34" charset="0"/>
              </a:rPr>
              <a:t>. Den orsakar liksom släktingen </a:t>
            </a:r>
            <a:r>
              <a:rPr lang="sv-SE" dirty="0">
                <a:solidFill>
                  <a:srgbClr val="0B0080"/>
                </a:solidFill>
                <a:latin typeface="Arial" panose="020B0604020202020204" pitchFamily="34" charset="0"/>
                <a:hlinkClick r:id="rId3" tooltip="Klättersumak"/>
              </a:rPr>
              <a:t>klättersumak</a:t>
            </a:r>
            <a:r>
              <a:rPr lang="sv-SE" dirty="0">
                <a:solidFill>
                  <a:srgbClr val="202122"/>
                </a:solidFill>
                <a:latin typeface="Arial" panose="020B0604020202020204" pitchFamily="34" charset="0"/>
              </a:rPr>
              <a:t> svår </a:t>
            </a:r>
            <a:r>
              <a:rPr lang="sv-SE" dirty="0">
                <a:solidFill>
                  <a:srgbClr val="A55858"/>
                </a:solidFill>
                <a:latin typeface="Arial" panose="020B0604020202020204" pitchFamily="34" charset="0"/>
                <a:hlinkClick r:id="rId4" tooltip="Allergisk kontaktdermatit [inte skriven än]"/>
              </a:rPr>
              <a:t>allergisk </a:t>
            </a:r>
            <a:r>
              <a:rPr lang="sv-SE" dirty="0" err="1">
                <a:solidFill>
                  <a:srgbClr val="A55858"/>
                </a:solidFill>
                <a:latin typeface="Arial" panose="020B0604020202020204" pitchFamily="34" charset="0"/>
                <a:hlinkClick r:id="rId4" tooltip="Allergisk kontaktdermatit [inte skriven än]"/>
              </a:rPr>
              <a:t>kontaktdermatit</a:t>
            </a:r>
            <a:r>
              <a:rPr lang="sv-SE" dirty="0">
                <a:solidFill>
                  <a:srgbClr val="202122"/>
                </a:solidFill>
                <a:latin typeface="Arial" panose="020B0604020202020204" pitchFamily="34" charset="0"/>
              </a:rPr>
              <a:t>, </a:t>
            </a:r>
            <a:r>
              <a:rPr lang="sv-SE" dirty="0" err="1">
                <a:solidFill>
                  <a:srgbClr val="0B0080"/>
                </a:solidFill>
                <a:latin typeface="Arial" panose="020B0604020202020204" pitchFamily="34" charset="0"/>
                <a:hlinkClick r:id="rId5" tooltip="Poison ivy-dermatit"/>
              </a:rPr>
              <a:t>poison</a:t>
            </a:r>
            <a:r>
              <a:rPr lang="sv-SE" dirty="0">
                <a:solidFill>
                  <a:srgbClr val="0B0080"/>
                </a:solidFill>
                <a:latin typeface="Arial" panose="020B0604020202020204" pitchFamily="34" charset="0"/>
                <a:hlinkClick r:id="rId5" tooltip="Poison ivy-dermatit"/>
              </a:rPr>
              <a:t> </a:t>
            </a:r>
            <a:r>
              <a:rPr lang="sv-SE" dirty="0" err="1">
                <a:solidFill>
                  <a:srgbClr val="0B0080"/>
                </a:solidFill>
                <a:latin typeface="Arial" panose="020B0604020202020204" pitchFamily="34" charset="0"/>
                <a:hlinkClick r:id="rId5" tooltip="Poison ivy-dermatit"/>
              </a:rPr>
              <a:t>ivy-dermatit</a:t>
            </a:r>
            <a:r>
              <a:rPr lang="sv-SE" dirty="0">
                <a:solidFill>
                  <a:srgbClr val="202122"/>
                </a:solidFill>
                <a:latin typeface="Arial" panose="020B0604020202020204" pitchFamily="34" charset="0"/>
              </a:rPr>
              <a:t>. Giftsumak är mycket vanligt förekommande på USA:s och Kanadas västkust.</a:t>
            </a:r>
            <a:endParaRPr lang="sv-SE" dirty="0"/>
          </a:p>
        </p:txBody>
      </p:sp>
      <p:pic>
        <p:nvPicPr>
          <p:cNvPr id="10242" name="Picture 2" descr="PoisonOak wb biggerLeav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0415" y="65623"/>
            <a:ext cx="4410601" cy="588263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ontact dermatitis | Poison ivy rash, Poison ivy cure, Holistic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23" y="3695129"/>
            <a:ext cx="4694210" cy="308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609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304</TotalTime>
  <Words>1201</Words>
  <Application>Microsoft Office PowerPoint</Application>
  <PresentationFormat>Bredbild</PresentationFormat>
  <Paragraphs>61</Paragraphs>
  <Slides>14</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14</vt:i4>
      </vt:variant>
    </vt:vector>
  </HeadingPairs>
  <TitlesOfParts>
    <vt:vector size="21" baseType="lpstr">
      <vt:lpstr>Arial</vt:lpstr>
      <vt:lpstr>Century Gothic</vt:lpstr>
      <vt:lpstr>Google Sans</vt:lpstr>
      <vt:lpstr>open_sansbold</vt:lpstr>
      <vt:lpstr>open_sansregular</vt:lpstr>
      <vt:lpstr>Wingdings 3</vt:lpstr>
      <vt:lpstr>Jon</vt:lpstr>
      <vt:lpstr>Giftiga växter</vt:lpstr>
      <vt:lpstr>Idegran </vt:lpstr>
      <vt:lpstr>Stormhatt</vt:lpstr>
      <vt:lpstr>Sprängört </vt:lpstr>
      <vt:lpstr>Bolmört </vt:lpstr>
      <vt:lpstr>Belladonna </vt:lpstr>
      <vt:lpstr>Änglatrumpet </vt:lpstr>
      <vt:lpstr>Spikklubba </vt:lpstr>
      <vt:lpstr>Ricin </vt:lpstr>
      <vt:lpstr>Tidlösa </vt:lpstr>
      <vt:lpstr>Odört </vt:lpstr>
      <vt:lpstr>Fingerborgsblomma </vt:lpstr>
      <vt:lpstr>Gullregn </vt:lpstr>
      <vt:lpstr>Giftsumak ”Poison Ivy”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Giftiga växter</dc:title>
  <dc:creator>Kai Knudsen</dc:creator>
  <cp:lastModifiedBy>Kai Knudsen</cp:lastModifiedBy>
  <cp:revision>20</cp:revision>
  <dcterms:created xsi:type="dcterms:W3CDTF">2020-06-30T06:20:13Z</dcterms:created>
  <dcterms:modified xsi:type="dcterms:W3CDTF">2026-09-23T12:26:21Z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9a9f5e-424d-4a65-97ac-13da87539831_Enabled">
    <vt:lpwstr>true</vt:lpwstr>
  </property>
  <property fmtid="{D5CDD505-2E9C-101B-9397-08002B2CF9AE}" pid="3" name="MSIP_Label_7a9a9f5e-424d-4a65-97ac-13da87539831_SetDate">
    <vt:lpwstr>2026-09-23T05:06:22Z</vt:lpwstr>
  </property>
  <property fmtid="{D5CDD505-2E9C-101B-9397-08002B2CF9AE}" pid="4" name="MSIP_Label_7a9a9f5e-424d-4a65-97ac-13da87539831_Method">
    <vt:lpwstr>Standard</vt:lpwstr>
  </property>
  <property fmtid="{D5CDD505-2E9C-101B-9397-08002B2CF9AE}" pid="5" name="MSIP_Label_7a9a9f5e-424d-4a65-97ac-13da87539831_Name">
    <vt:lpwstr>VGR Standard</vt:lpwstr>
  </property>
  <property fmtid="{D5CDD505-2E9C-101B-9397-08002B2CF9AE}" pid="6" name="MSIP_Label_7a9a9f5e-424d-4a65-97ac-13da87539831_SiteId">
    <vt:lpwstr>fc62a255-4220-47e4-9b5a-418eee31da5f</vt:lpwstr>
  </property>
  <property fmtid="{D5CDD505-2E9C-101B-9397-08002B2CF9AE}" pid="7" name="MSIP_Label_7a9a9f5e-424d-4a65-97ac-13da87539831_ActionId">
    <vt:lpwstr>0ecd7832-ed0d-464d-a51f-fc6ccf1d0fc8</vt:lpwstr>
  </property>
  <property fmtid="{D5CDD505-2E9C-101B-9397-08002B2CF9AE}" pid="8" name="MSIP_Label_7a9a9f5e-424d-4a65-97ac-13da87539831_ContentBits">
    <vt:lpwstr>0</vt:lpwstr>
  </property>
  <property fmtid="{D5CDD505-2E9C-101B-9397-08002B2CF9AE}" pid="9" name="MSIP_Label_7a9a9f5e-424d-4a65-97ac-13da87539831_Tag">
    <vt:lpwstr>10, 3, 0, 1</vt:lpwstr>
  </property>
</Properties>
</file>