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5.xml" ContentType="application/vnd.openxmlformats-officedocument.drawingml.chart+xml"/>
  <Override PartName="/ppt/theme/themeOverride1.xml" ContentType="application/vnd.openxmlformats-officedocument.themeOverr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0" r:id="rId1"/>
  </p:sldMasterIdLst>
  <p:notesMasterIdLst>
    <p:notesMasterId r:id="rId166"/>
  </p:notesMasterIdLst>
  <p:handoutMasterIdLst>
    <p:handoutMasterId r:id="rId167"/>
  </p:handoutMasterIdLst>
  <p:sldIdLst>
    <p:sldId id="2451" r:id="rId2"/>
    <p:sldId id="1117" r:id="rId3"/>
    <p:sldId id="1300" r:id="rId4"/>
    <p:sldId id="1089" r:id="rId5"/>
    <p:sldId id="1582" r:id="rId6"/>
    <p:sldId id="1624" r:id="rId7"/>
    <p:sldId id="2456" r:id="rId8"/>
    <p:sldId id="1540" r:id="rId9"/>
    <p:sldId id="1114" r:id="rId10"/>
    <p:sldId id="2457" r:id="rId11"/>
    <p:sldId id="972" r:id="rId12"/>
    <p:sldId id="1595" r:id="rId13"/>
    <p:sldId id="256" r:id="rId14"/>
    <p:sldId id="1165" r:id="rId15"/>
    <p:sldId id="1167" r:id="rId16"/>
    <p:sldId id="1166" r:id="rId17"/>
    <p:sldId id="1574" r:id="rId18"/>
    <p:sldId id="1596" r:id="rId19"/>
    <p:sldId id="2468" r:id="rId20"/>
    <p:sldId id="2452" r:id="rId21"/>
    <p:sldId id="2473" r:id="rId22"/>
    <p:sldId id="2469" r:id="rId23"/>
    <p:sldId id="2467" r:id="rId24"/>
    <p:sldId id="2470" r:id="rId25"/>
    <p:sldId id="2472" r:id="rId26"/>
    <p:sldId id="2471" r:id="rId27"/>
    <p:sldId id="2474" r:id="rId28"/>
    <p:sldId id="2475" r:id="rId29"/>
    <p:sldId id="1637" r:id="rId30"/>
    <p:sldId id="1604" r:id="rId31"/>
    <p:sldId id="2458" r:id="rId32"/>
    <p:sldId id="1570" r:id="rId33"/>
    <p:sldId id="1612" r:id="rId34"/>
    <p:sldId id="1580" r:id="rId35"/>
    <p:sldId id="1581" r:id="rId36"/>
    <p:sldId id="2453" r:id="rId37"/>
    <p:sldId id="2454" r:id="rId38"/>
    <p:sldId id="2455" r:id="rId39"/>
    <p:sldId id="2449" r:id="rId40"/>
    <p:sldId id="2246" r:id="rId41"/>
    <p:sldId id="2450" r:id="rId42"/>
    <p:sldId id="2430" r:id="rId43"/>
    <p:sldId id="2459" r:id="rId44"/>
    <p:sldId id="1286" r:id="rId45"/>
    <p:sldId id="301" r:id="rId46"/>
    <p:sldId id="2460" r:id="rId47"/>
    <p:sldId id="1360" r:id="rId48"/>
    <p:sldId id="2461" r:id="rId49"/>
    <p:sldId id="2462" r:id="rId50"/>
    <p:sldId id="2463" r:id="rId51"/>
    <p:sldId id="2464" r:id="rId52"/>
    <p:sldId id="2465" r:id="rId53"/>
    <p:sldId id="2466" r:id="rId54"/>
    <p:sldId id="2304" r:id="rId55"/>
    <p:sldId id="2096" r:id="rId56"/>
    <p:sldId id="2311" r:id="rId57"/>
    <p:sldId id="299" r:id="rId58"/>
    <p:sldId id="1623" r:id="rId59"/>
    <p:sldId id="1622" r:id="rId60"/>
    <p:sldId id="1168" r:id="rId61"/>
    <p:sldId id="1169" r:id="rId62"/>
    <p:sldId id="1170" r:id="rId63"/>
    <p:sldId id="1171" r:id="rId64"/>
    <p:sldId id="1172" r:id="rId65"/>
    <p:sldId id="1173" r:id="rId66"/>
    <p:sldId id="922" r:id="rId67"/>
    <p:sldId id="1026" r:id="rId68"/>
    <p:sldId id="1602" r:id="rId69"/>
    <p:sldId id="1573" r:id="rId70"/>
    <p:sldId id="1176" r:id="rId71"/>
    <p:sldId id="1177" r:id="rId72"/>
    <p:sldId id="1178" r:id="rId73"/>
    <p:sldId id="1572" r:id="rId74"/>
    <p:sldId id="1607" r:id="rId75"/>
    <p:sldId id="1179" r:id="rId76"/>
    <p:sldId id="1180" r:id="rId77"/>
    <p:sldId id="1181" r:id="rId78"/>
    <p:sldId id="1182" r:id="rId79"/>
    <p:sldId id="1183" r:id="rId80"/>
    <p:sldId id="1571" r:id="rId81"/>
    <p:sldId id="1603" r:id="rId82"/>
    <p:sldId id="1194" r:id="rId83"/>
    <p:sldId id="1199" r:id="rId84"/>
    <p:sldId id="1195" r:id="rId85"/>
    <p:sldId id="1196" r:id="rId86"/>
    <p:sldId id="1197" r:id="rId87"/>
    <p:sldId id="1198" r:id="rId88"/>
    <p:sldId id="1200" r:id="rId89"/>
    <p:sldId id="1201" r:id="rId90"/>
    <p:sldId id="1203" r:id="rId91"/>
    <p:sldId id="1204" r:id="rId92"/>
    <p:sldId id="1205" r:id="rId93"/>
    <p:sldId id="1135" r:id="rId94"/>
    <p:sldId id="1136" r:id="rId95"/>
    <p:sldId id="1137" r:id="rId96"/>
    <p:sldId id="1138" r:id="rId97"/>
    <p:sldId id="1139" r:id="rId98"/>
    <p:sldId id="1140" r:id="rId99"/>
    <p:sldId id="1598" r:id="rId100"/>
    <p:sldId id="1606" r:id="rId101"/>
    <p:sldId id="1600" r:id="rId102"/>
    <p:sldId id="1601" r:id="rId103"/>
    <p:sldId id="1605" r:id="rId104"/>
    <p:sldId id="1302" r:id="rId105"/>
    <p:sldId id="1594" r:id="rId106"/>
    <p:sldId id="1294" r:id="rId107"/>
    <p:sldId id="1588" r:id="rId108"/>
    <p:sldId id="1590" r:id="rId109"/>
    <p:sldId id="1589" r:id="rId110"/>
    <p:sldId id="1608" r:id="rId111"/>
    <p:sldId id="1609" r:id="rId112"/>
    <p:sldId id="1610" r:id="rId113"/>
    <p:sldId id="1564" r:id="rId114"/>
    <p:sldId id="1591" r:id="rId115"/>
    <p:sldId id="1636" r:id="rId116"/>
    <p:sldId id="1635" r:id="rId117"/>
    <p:sldId id="1613" r:id="rId118"/>
    <p:sldId id="1614" r:id="rId119"/>
    <p:sldId id="1557" r:id="rId120"/>
    <p:sldId id="1565" r:id="rId121"/>
    <p:sldId id="1568" r:id="rId122"/>
    <p:sldId id="1569" r:id="rId123"/>
    <p:sldId id="1253" r:id="rId124"/>
    <p:sldId id="1567" r:id="rId125"/>
    <p:sldId id="1566" r:id="rId126"/>
    <p:sldId id="1270" r:id="rId127"/>
    <p:sldId id="1280" r:id="rId128"/>
    <p:sldId id="1560" r:id="rId129"/>
    <p:sldId id="1561" r:id="rId130"/>
    <p:sldId id="1562" r:id="rId131"/>
    <p:sldId id="1563" r:id="rId132"/>
    <p:sldId id="1586" r:id="rId133"/>
    <p:sldId id="1587" r:id="rId134"/>
    <p:sldId id="1592" r:id="rId135"/>
    <p:sldId id="1593" r:id="rId136"/>
    <p:sldId id="1543" r:id="rId137"/>
    <p:sldId id="1327" r:id="rId138"/>
    <p:sldId id="1575" r:id="rId139"/>
    <p:sldId id="1437" r:id="rId140"/>
    <p:sldId id="1576" r:id="rId141"/>
    <p:sldId id="1577" r:id="rId142"/>
    <p:sldId id="1578" r:id="rId143"/>
    <p:sldId id="1584" r:id="rId144"/>
    <p:sldId id="1585" r:id="rId145"/>
    <p:sldId id="1310" r:id="rId146"/>
    <p:sldId id="1289" r:id="rId147"/>
    <p:sldId id="1285" r:id="rId148"/>
    <p:sldId id="1332" r:id="rId149"/>
    <p:sldId id="1241" r:id="rId150"/>
    <p:sldId id="1283" r:id="rId151"/>
    <p:sldId id="1244" r:id="rId152"/>
    <p:sldId id="1355" r:id="rId153"/>
    <p:sldId id="1359" r:id="rId154"/>
    <p:sldId id="1558" r:id="rId155"/>
    <p:sldId id="1550" r:id="rId156"/>
    <p:sldId id="1559" r:id="rId157"/>
    <p:sldId id="1348" r:id="rId158"/>
    <p:sldId id="1349" r:id="rId159"/>
    <p:sldId id="1350" r:id="rId160"/>
    <p:sldId id="1351" r:id="rId161"/>
    <p:sldId id="1438" r:id="rId162"/>
    <p:sldId id="1440" r:id="rId163"/>
    <p:sldId id="1441" r:id="rId164"/>
    <p:sldId id="1442" r:id="rId165"/>
  </p:sldIdLst>
  <p:sldSz cx="9144000" cy="6858000" type="screen4x3"/>
  <p:notesSz cx="6669088" cy="9928225"/>
  <p:defaultTextStyle>
    <a:defPPr>
      <a:defRPr lang="sv-SE"/>
    </a:defPPr>
    <a:lvl1pPr algn="l" rtl="0" fontAlgn="base">
      <a:spcBef>
        <a:spcPct val="0"/>
      </a:spcBef>
      <a:spcAft>
        <a:spcPct val="0"/>
      </a:spcAft>
      <a:defRPr sz="2000" b="1" kern="1200">
        <a:solidFill>
          <a:schemeClr val="tx1"/>
        </a:solidFill>
        <a:latin typeface="Arial" pitchFamily="34" charset="0"/>
        <a:ea typeface="+mn-ea"/>
        <a:cs typeface="+mn-cs"/>
      </a:defRPr>
    </a:lvl1pPr>
    <a:lvl2pPr marL="457200" algn="l" rtl="0" fontAlgn="base">
      <a:spcBef>
        <a:spcPct val="0"/>
      </a:spcBef>
      <a:spcAft>
        <a:spcPct val="0"/>
      </a:spcAft>
      <a:defRPr sz="2000" b="1" kern="1200">
        <a:solidFill>
          <a:schemeClr val="tx1"/>
        </a:solidFill>
        <a:latin typeface="Arial" pitchFamily="34" charset="0"/>
        <a:ea typeface="+mn-ea"/>
        <a:cs typeface="+mn-cs"/>
      </a:defRPr>
    </a:lvl2pPr>
    <a:lvl3pPr marL="914400" algn="l" rtl="0" fontAlgn="base">
      <a:spcBef>
        <a:spcPct val="0"/>
      </a:spcBef>
      <a:spcAft>
        <a:spcPct val="0"/>
      </a:spcAft>
      <a:defRPr sz="2000" b="1" kern="1200">
        <a:solidFill>
          <a:schemeClr val="tx1"/>
        </a:solidFill>
        <a:latin typeface="Arial" pitchFamily="34" charset="0"/>
        <a:ea typeface="+mn-ea"/>
        <a:cs typeface="+mn-cs"/>
      </a:defRPr>
    </a:lvl3pPr>
    <a:lvl4pPr marL="1371600" algn="l" rtl="0" fontAlgn="base">
      <a:spcBef>
        <a:spcPct val="0"/>
      </a:spcBef>
      <a:spcAft>
        <a:spcPct val="0"/>
      </a:spcAft>
      <a:defRPr sz="2000" b="1" kern="1200">
        <a:solidFill>
          <a:schemeClr val="tx1"/>
        </a:solidFill>
        <a:latin typeface="Arial" pitchFamily="34" charset="0"/>
        <a:ea typeface="+mn-ea"/>
        <a:cs typeface="+mn-cs"/>
      </a:defRPr>
    </a:lvl4pPr>
    <a:lvl5pPr marL="1828800" algn="l" rtl="0" fontAlgn="base">
      <a:spcBef>
        <a:spcPct val="0"/>
      </a:spcBef>
      <a:spcAft>
        <a:spcPct val="0"/>
      </a:spcAft>
      <a:defRPr sz="2000" b="1" kern="1200">
        <a:solidFill>
          <a:schemeClr val="tx1"/>
        </a:solidFill>
        <a:latin typeface="Arial" pitchFamily="34" charset="0"/>
        <a:ea typeface="+mn-ea"/>
        <a:cs typeface="+mn-cs"/>
      </a:defRPr>
    </a:lvl5pPr>
    <a:lvl6pPr marL="2286000" algn="l" defTabSz="914400" rtl="0" eaLnBrk="1" latinLnBrk="0" hangingPunct="1">
      <a:defRPr sz="2000" b="1" kern="1200">
        <a:solidFill>
          <a:schemeClr val="tx1"/>
        </a:solidFill>
        <a:latin typeface="Arial" pitchFamily="34" charset="0"/>
        <a:ea typeface="+mn-ea"/>
        <a:cs typeface="+mn-cs"/>
      </a:defRPr>
    </a:lvl6pPr>
    <a:lvl7pPr marL="2743200" algn="l" defTabSz="914400" rtl="0" eaLnBrk="1" latinLnBrk="0" hangingPunct="1">
      <a:defRPr sz="2000" b="1" kern="1200">
        <a:solidFill>
          <a:schemeClr val="tx1"/>
        </a:solidFill>
        <a:latin typeface="Arial" pitchFamily="34" charset="0"/>
        <a:ea typeface="+mn-ea"/>
        <a:cs typeface="+mn-cs"/>
      </a:defRPr>
    </a:lvl7pPr>
    <a:lvl8pPr marL="3200400" algn="l" defTabSz="914400" rtl="0" eaLnBrk="1" latinLnBrk="0" hangingPunct="1">
      <a:defRPr sz="2000" b="1" kern="1200">
        <a:solidFill>
          <a:schemeClr val="tx1"/>
        </a:solidFill>
        <a:latin typeface="Arial" pitchFamily="34" charset="0"/>
        <a:ea typeface="+mn-ea"/>
        <a:cs typeface="+mn-cs"/>
      </a:defRPr>
    </a:lvl8pPr>
    <a:lvl9pPr marL="3657600" algn="l" defTabSz="914400" rtl="0" eaLnBrk="1" latinLnBrk="0" hangingPunct="1">
      <a:defRPr sz="2000" b="1"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CC"/>
    <a:srgbClr val="FEF29C"/>
    <a:srgbClr val="660066"/>
    <a:srgbClr val="CC00CC"/>
    <a:srgbClr val="CC0000"/>
    <a:srgbClr val="0066CC"/>
    <a:srgbClr val="000066"/>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2991" autoAdjust="0"/>
    <p:restoredTop sz="94784" autoAdjust="0"/>
  </p:normalViewPr>
  <p:slideViewPr>
    <p:cSldViewPr>
      <p:cViewPr varScale="1">
        <p:scale>
          <a:sx n="111" d="100"/>
          <a:sy n="111" d="100"/>
        </p:scale>
        <p:origin x="1764" y="96"/>
      </p:cViewPr>
      <p:guideLst>
        <p:guide orient="horz" pos="2160"/>
        <p:guide pos="2880"/>
      </p:guideLst>
    </p:cSldViewPr>
  </p:slideViewPr>
  <p:outlineViewPr>
    <p:cViewPr>
      <p:scale>
        <a:sx n="33" d="100"/>
        <a:sy n="33" d="100"/>
      </p:scale>
      <p:origin x="0" y="-26430"/>
    </p:cViewPr>
  </p:outlineViewPr>
  <p:notesTextViewPr>
    <p:cViewPr>
      <p:scale>
        <a:sx n="3" d="2"/>
        <a:sy n="3" d="2"/>
      </p:scale>
      <p:origin x="0" y="0"/>
    </p:cViewPr>
  </p:notesTextViewPr>
  <p:sorterViewPr>
    <p:cViewPr varScale="1">
      <p:scale>
        <a:sx n="1" d="1"/>
        <a:sy n="1" d="1"/>
      </p:scale>
      <p:origin x="0" y="-22848"/>
    </p:cViewPr>
  </p:sorterViewPr>
  <p:notesViewPr>
    <p:cSldViewPr>
      <p:cViewPr varScale="1">
        <p:scale>
          <a:sx n="78" d="100"/>
          <a:sy n="78" d="100"/>
        </p:scale>
        <p:origin x="-2154" y="-84"/>
      </p:cViewPr>
      <p:guideLst>
        <p:guide orient="horz" pos="3127"/>
        <p:guide pos="210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0"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charts/_rels/chart1.xml.rels><?xml version="1.0" encoding="UTF-8" standalone="yes"?>
<Relationships xmlns="http://schemas.openxmlformats.org/package/2006/relationships"><Relationship Id="rId1" Type="http://schemas.openxmlformats.org/officeDocument/2006/relationships/oleObject" Target="file:///E:\ArbetsfilerToxregjanuari2016\Unga%20vuxna\l&#228;kemedelsf&#246;rskrivningar%20till%20unga%20vuxna%20(sparad%20automatisk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E:\ArbetsfilerToxregjanuari2016\Unga%20vuxna\l&#228;kemedelsf&#246;rskrivningar%20till%20unga%20vuxna%20(sparad%20automatiskt).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E:\ArbetsfilerToxregjanuari2016\Unga%20vuxna\l&#228;kemedelsf&#246;rskrivningar%20till%20unga%20vuxna%20(sparad%20automatiskt).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E:\ArbetsfilerToxregjanuari2016\Unga%20vuxna\l&#228;kemedelsf&#246;rskrivningar%20till%20unga%20vuxna%20(sparad%20automatiskt).xlsx" TargetMode="Externa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r>
              <a:rPr lang="sv-SE" dirty="0" err="1">
                <a:solidFill>
                  <a:schemeClr val="tx1"/>
                </a:solidFill>
                <a:latin typeface="Arial" panose="020B0604020202020204" pitchFamily="34" charset="0"/>
                <a:cs typeface="Arial" panose="020B0604020202020204" pitchFamily="34" charset="0"/>
              </a:rPr>
              <a:t>Oxicodon</a:t>
            </a:r>
            <a:r>
              <a:rPr lang="sv-SE" dirty="0">
                <a:solidFill>
                  <a:schemeClr val="tx1"/>
                </a:solidFill>
                <a:latin typeface="Arial" panose="020B0604020202020204" pitchFamily="34" charset="0"/>
                <a:cs typeface="Arial" panose="020B0604020202020204" pitchFamily="34" charset="0"/>
              </a:rPr>
              <a:t> </a:t>
            </a:r>
            <a:r>
              <a:rPr lang="sv-SE" dirty="0" err="1">
                <a:solidFill>
                  <a:schemeClr val="tx1"/>
                </a:solidFill>
                <a:latin typeface="Arial" panose="020B0604020202020204" pitchFamily="34" charset="0"/>
                <a:cs typeface="Arial" panose="020B0604020202020204" pitchFamily="34" charset="0"/>
              </a:rPr>
              <a:t>number</a:t>
            </a:r>
            <a:r>
              <a:rPr lang="sv-SE" dirty="0">
                <a:solidFill>
                  <a:schemeClr val="tx1"/>
                </a:solidFill>
                <a:latin typeface="Arial" panose="020B0604020202020204" pitchFamily="34" charset="0"/>
                <a:cs typeface="Arial" panose="020B0604020202020204" pitchFamily="34" charset="0"/>
              </a:rPr>
              <a:t> </a:t>
            </a:r>
            <a:r>
              <a:rPr lang="sv-SE" dirty="0" err="1">
                <a:solidFill>
                  <a:schemeClr val="tx1"/>
                </a:solidFill>
                <a:latin typeface="Arial" panose="020B0604020202020204" pitchFamily="34" charset="0"/>
                <a:cs typeface="Arial" panose="020B0604020202020204" pitchFamily="34" charset="0"/>
              </a:rPr>
              <a:t>of</a:t>
            </a:r>
            <a:r>
              <a:rPr lang="sv-SE" dirty="0">
                <a:solidFill>
                  <a:schemeClr val="tx1"/>
                </a:solidFill>
                <a:latin typeface="Arial" panose="020B0604020202020204" pitchFamily="34" charset="0"/>
                <a:cs typeface="Arial" panose="020B0604020202020204" pitchFamily="34" charset="0"/>
              </a:rPr>
              <a:t> persons</a:t>
            </a:r>
            <a:r>
              <a:rPr lang="sv-SE" baseline="0" dirty="0">
                <a:solidFill>
                  <a:schemeClr val="tx1"/>
                </a:solidFill>
                <a:latin typeface="Arial" panose="020B0604020202020204" pitchFamily="34" charset="0"/>
                <a:cs typeface="Arial" panose="020B0604020202020204" pitchFamily="34" charset="0"/>
              </a:rPr>
              <a:t> </a:t>
            </a:r>
            <a:r>
              <a:rPr lang="sv-SE" dirty="0" err="1">
                <a:solidFill>
                  <a:schemeClr val="tx1"/>
                </a:solidFill>
                <a:latin typeface="Arial" panose="020B0604020202020204" pitchFamily="34" charset="0"/>
                <a:cs typeface="Arial" panose="020B0604020202020204" pitchFamily="34" charset="0"/>
              </a:rPr>
              <a:t>with</a:t>
            </a:r>
            <a:r>
              <a:rPr lang="sv-SE" dirty="0">
                <a:solidFill>
                  <a:schemeClr val="tx1"/>
                </a:solidFill>
                <a:latin typeface="Arial" panose="020B0604020202020204" pitchFamily="34" charset="0"/>
                <a:cs typeface="Arial" panose="020B0604020202020204" pitchFamily="34" charset="0"/>
              </a:rPr>
              <a:t> a </a:t>
            </a:r>
            <a:r>
              <a:rPr lang="sv-SE" dirty="0" err="1">
                <a:solidFill>
                  <a:schemeClr val="tx1"/>
                </a:solidFill>
                <a:latin typeface="Arial" panose="020B0604020202020204" pitchFamily="34" charset="0"/>
                <a:cs typeface="Arial" panose="020B0604020202020204" pitchFamily="34" charset="0"/>
              </a:rPr>
              <a:t>receipt</a:t>
            </a:r>
            <a:r>
              <a:rPr lang="sv-SE" baseline="0" dirty="0">
                <a:solidFill>
                  <a:schemeClr val="tx1"/>
                </a:solidFill>
                <a:latin typeface="Arial" panose="020B0604020202020204" pitchFamily="34" charset="0"/>
                <a:cs typeface="Arial" panose="020B0604020202020204" pitchFamily="34" charset="0"/>
              </a:rPr>
              <a:t>, 15-24 </a:t>
            </a:r>
            <a:r>
              <a:rPr lang="sv-SE" baseline="0" dirty="0" err="1">
                <a:solidFill>
                  <a:schemeClr val="tx1"/>
                </a:solidFill>
                <a:latin typeface="Arial" panose="020B0604020202020204" pitchFamily="34" charset="0"/>
                <a:cs typeface="Arial" panose="020B0604020202020204" pitchFamily="34" charset="0"/>
              </a:rPr>
              <a:t>years</a:t>
            </a:r>
            <a:r>
              <a:rPr lang="sv-SE" baseline="0" dirty="0">
                <a:solidFill>
                  <a:schemeClr val="tx1"/>
                </a:solidFill>
                <a:latin typeface="Arial" panose="020B0604020202020204" pitchFamily="34" charset="0"/>
                <a:cs typeface="Arial" panose="020B0604020202020204" pitchFamily="34" charset="0"/>
              </a:rPr>
              <a:t> old</a:t>
            </a:r>
            <a:endParaRPr lang="sv-SE" dirty="0">
              <a:solidFill>
                <a:schemeClr val="tx1"/>
              </a:solidFill>
              <a:latin typeface="Arial" panose="020B0604020202020204" pitchFamily="34" charset="0"/>
              <a:cs typeface="Arial" panose="020B0604020202020204" pitchFamily="34" charset="0"/>
            </a:endParaRPr>
          </a:p>
        </c:rich>
      </c:tx>
      <c:overlay val="0"/>
      <c:spPr>
        <a:noFill/>
        <a:ln>
          <a:noFill/>
        </a:ln>
        <a:effectLst/>
      </c:spPr>
    </c:title>
    <c:autoTitleDeleted val="0"/>
    <c:plotArea>
      <c:layout/>
      <c:lineChart>
        <c:grouping val="standard"/>
        <c:varyColors val="0"/>
        <c:ser>
          <c:idx val="0"/>
          <c:order val="0"/>
          <c:spPr>
            <a:ln w="28575" cap="rnd">
              <a:solidFill>
                <a:schemeClr val="accent1"/>
              </a:solidFill>
              <a:round/>
            </a:ln>
            <a:effectLst/>
          </c:spPr>
          <c:marker>
            <c:symbol val="none"/>
          </c:marker>
          <c:cat>
            <c:strRef>
              <c:f>Tabell!$F$2:$O$2</c:f>
              <c:strCache>
                <c:ptCount val="10"/>
                <c:pt idx="0">
                  <c:v>2006</c:v>
                </c:pt>
                <c:pt idx="1">
                  <c:v>2007</c:v>
                </c:pt>
                <c:pt idx="2">
                  <c:v>2008</c:v>
                </c:pt>
                <c:pt idx="3">
                  <c:v>2009</c:v>
                </c:pt>
                <c:pt idx="4">
                  <c:v>2010</c:v>
                </c:pt>
                <c:pt idx="5">
                  <c:v>2011</c:v>
                </c:pt>
                <c:pt idx="6">
                  <c:v>2012</c:v>
                </c:pt>
                <c:pt idx="7">
                  <c:v>2013</c:v>
                </c:pt>
                <c:pt idx="8">
                  <c:v>2014</c:v>
                </c:pt>
                <c:pt idx="9">
                  <c:v>2015</c:v>
                </c:pt>
              </c:strCache>
            </c:strRef>
          </c:cat>
          <c:val>
            <c:numRef>
              <c:f>Tabell!$F$5:$O$5</c:f>
              <c:numCache>
                <c:formatCode>#,##0</c:formatCode>
                <c:ptCount val="10"/>
                <c:pt idx="0">
                  <c:v>658</c:v>
                </c:pt>
                <c:pt idx="1">
                  <c:v>983</c:v>
                </c:pt>
                <c:pt idx="2">
                  <c:v>1604</c:v>
                </c:pt>
                <c:pt idx="3">
                  <c:v>2220</c:v>
                </c:pt>
                <c:pt idx="4">
                  <c:v>3432</c:v>
                </c:pt>
                <c:pt idx="5">
                  <c:v>4171</c:v>
                </c:pt>
                <c:pt idx="6">
                  <c:v>5012</c:v>
                </c:pt>
                <c:pt idx="7">
                  <c:v>7081</c:v>
                </c:pt>
                <c:pt idx="8">
                  <c:v>9444</c:v>
                </c:pt>
                <c:pt idx="9">
                  <c:v>11021</c:v>
                </c:pt>
              </c:numCache>
            </c:numRef>
          </c:val>
          <c:smooth val="0"/>
          <c:extLst>
            <c:ext xmlns:c16="http://schemas.microsoft.com/office/drawing/2014/chart" uri="{C3380CC4-5D6E-409C-BE32-E72D297353CC}">
              <c16:uniqueId val="{00000000-16A1-4871-BE93-C36D397ED384}"/>
            </c:ext>
          </c:extLst>
        </c:ser>
        <c:dLbls>
          <c:showLegendKey val="0"/>
          <c:showVal val="0"/>
          <c:showCatName val="0"/>
          <c:showSerName val="0"/>
          <c:showPercent val="0"/>
          <c:showBubbleSize val="0"/>
        </c:dLbls>
        <c:smooth val="0"/>
        <c:axId val="760783408"/>
        <c:axId val="760780664"/>
      </c:lineChart>
      <c:catAx>
        <c:axId val="76078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0664"/>
        <c:crosses val="autoZero"/>
        <c:auto val="1"/>
        <c:lblAlgn val="ctr"/>
        <c:lblOffset val="100"/>
        <c:noMultiLvlLbl val="0"/>
      </c:catAx>
      <c:valAx>
        <c:axId val="760780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3408"/>
        <c:crosses val="autoZero"/>
        <c:crossBetween val="between"/>
      </c:valAx>
      <c:spPr>
        <a:noFill/>
        <a:ln>
          <a:noFill/>
        </a:ln>
        <a:effectLst/>
      </c:spPr>
    </c:plotArea>
    <c:plotVisOnly val="1"/>
    <c:dispBlanksAs val="gap"/>
    <c:showDLblsOverMax val="0"/>
  </c:chart>
  <c:spPr>
    <a:solidFill>
      <a:schemeClr val="accent2">
        <a:lumMod val="60000"/>
        <a:lumOff val="40000"/>
      </a:schemeClr>
    </a:solidFill>
    <a:ln>
      <a:noFill/>
    </a:ln>
    <a:effectLst/>
  </c:spPr>
  <c:txPr>
    <a:bodyPr/>
    <a:lstStyle/>
    <a:p>
      <a:pPr>
        <a:defRPr/>
      </a:pPr>
      <a:endParaRPr lang="sv-S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dirty="0">
                <a:solidFill>
                  <a:schemeClr val="tx1"/>
                </a:solidFill>
                <a:latin typeface="Arial" panose="020B0604020202020204" pitchFamily="34" charset="0"/>
                <a:cs typeface="Arial" panose="020B0604020202020204" pitchFamily="34" charset="0"/>
              </a:rPr>
              <a:t>ADHD – drugs; </a:t>
            </a:r>
            <a:r>
              <a:rPr lang="sv-SE" sz="1400" b="0" i="0" u="none" strike="noStrike" baseline="0" dirty="0" err="1">
                <a:solidFill>
                  <a:schemeClr val="tx1"/>
                </a:solidFill>
                <a:effectLst/>
              </a:rPr>
              <a:t>number</a:t>
            </a:r>
            <a:r>
              <a:rPr lang="sv-SE" sz="1400" b="0" i="0" u="none" strike="noStrike" baseline="0" dirty="0">
                <a:solidFill>
                  <a:schemeClr val="tx1"/>
                </a:solidFill>
                <a:effectLst/>
              </a:rPr>
              <a:t> </a:t>
            </a:r>
            <a:r>
              <a:rPr lang="sv-SE" sz="1400" b="0" i="0" u="none" strike="noStrike" baseline="0" dirty="0" err="1">
                <a:solidFill>
                  <a:schemeClr val="tx1"/>
                </a:solidFill>
                <a:effectLst/>
              </a:rPr>
              <a:t>of</a:t>
            </a:r>
            <a:r>
              <a:rPr lang="sv-SE" sz="1400" b="0" i="0" u="none" strike="noStrike" baseline="0" dirty="0">
                <a:solidFill>
                  <a:schemeClr val="tx1"/>
                </a:solidFill>
                <a:effectLst/>
              </a:rPr>
              <a:t> persons </a:t>
            </a:r>
            <a:r>
              <a:rPr lang="sv-SE" sz="1400" b="0" i="0" u="none" strike="noStrike" baseline="0" dirty="0" err="1">
                <a:solidFill>
                  <a:schemeClr val="tx1"/>
                </a:solidFill>
                <a:effectLst/>
              </a:rPr>
              <a:t>with</a:t>
            </a:r>
            <a:r>
              <a:rPr lang="sv-SE" sz="1400" b="0" i="0" u="none" strike="noStrike" baseline="0" dirty="0">
                <a:solidFill>
                  <a:schemeClr val="tx1"/>
                </a:solidFill>
                <a:effectLst/>
              </a:rPr>
              <a:t> a </a:t>
            </a:r>
            <a:r>
              <a:rPr lang="sv-SE" sz="1400" b="0" i="0" u="none" strike="noStrike" baseline="0" dirty="0" err="1">
                <a:solidFill>
                  <a:schemeClr val="tx1"/>
                </a:solidFill>
                <a:effectLst/>
              </a:rPr>
              <a:t>receipt</a:t>
            </a:r>
            <a:r>
              <a:rPr lang="sv-SE" sz="1400" b="0" i="0" u="none" strike="noStrike" baseline="0" dirty="0">
                <a:solidFill>
                  <a:schemeClr val="tx1"/>
                </a:solidFill>
                <a:effectLst/>
              </a:rPr>
              <a:t>, 15-24 </a:t>
            </a:r>
            <a:r>
              <a:rPr lang="sv-SE" sz="1400" b="0" i="0" u="none" strike="noStrike" baseline="0" dirty="0" err="1">
                <a:solidFill>
                  <a:schemeClr val="tx1"/>
                </a:solidFill>
                <a:effectLst/>
              </a:rPr>
              <a:t>years</a:t>
            </a:r>
            <a:r>
              <a:rPr lang="sv-SE" sz="1400" b="0" i="0" u="none" strike="noStrike" baseline="0" dirty="0">
                <a:solidFill>
                  <a:schemeClr val="tx1"/>
                </a:solidFill>
                <a:effectLst/>
              </a:rPr>
              <a:t> old</a:t>
            </a:r>
            <a:endParaRPr lang="en-US" dirty="0">
              <a:solidFill>
                <a:schemeClr val="tx1"/>
              </a:solidFill>
              <a:latin typeface="Arial" panose="020B0604020202020204" pitchFamily="34" charset="0"/>
              <a:cs typeface="Arial" panose="020B0604020202020204" pitchFamily="34" charset="0"/>
            </a:endParaRPr>
          </a:p>
        </c:rich>
      </c:tx>
      <c:overlay val="0"/>
      <c:spPr>
        <a:noFill/>
        <a:ln>
          <a:noFill/>
        </a:ln>
        <a:effectLst/>
      </c:spPr>
    </c:title>
    <c:autoTitleDeleted val="0"/>
    <c:plotArea>
      <c:layout/>
      <c:lineChart>
        <c:grouping val="standard"/>
        <c:varyColors val="0"/>
        <c:ser>
          <c:idx val="0"/>
          <c:order val="0"/>
          <c:spPr>
            <a:ln w="28575" cap="rnd">
              <a:solidFill>
                <a:schemeClr val="accent4"/>
              </a:solidFill>
              <a:round/>
            </a:ln>
            <a:effectLst/>
          </c:spPr>
          <c:marker>
            <c:symbol val="none"/>
          </c:marker>
          <c:cat>
            <c:strRef>
              <c:f>Tabell!$F$2:$O$2</c:f>
              <c:strCache>
                <c:ptCount val="10"/>
                <c:pt idx="0">
                  <c:v>2006</c:v>
                </c:pt>
                <c:pt idx="1">
                  <c:v>2007</c:v>
                </c:pt>
                <c:pt idx="2">
                  <c:v>2008</c:v>
                </c:pt>
                <c:pt idx="3">
                  <c:v>2009</c:v>
                </c:pt>
                <c:pt idx="4">
                  <c:v>2010</c:v>
                </c:pt>
                <c:pt idx="5">
                  <c:v>2011</c:v>
                </c:pt>
                <c:pt idx="6">
                  <c:v>2012</c:v>
                </c:pt>
                <c:pt idx="7">
                  <c:v>2013</c:v>
                </c:pt>
                <c:pt idx="8">
                  <c:v>2014</c:v>
                </c:pt>
                <c:pt idx="9">
                  <c:v>2015</c:v>
                </c:pt>
              </c:strCache>
            </c:strRef>
          </c:cat>
          <c:val>
            <c:numRef>
              <c:f>Tabell!$F$14:$O$14</c:f>
              <c:numCache>
                <c:formatCode>#,##0</c:formatCode>
                <c:ptCount val="10"/>
                <c:pt idx="0">
                  <c:v>4920</c:v>
                </c:pt>
                <c:pt idx="1">
                  <c:v>7121</c:v>
                </c:pt>
                <c:pt idx="2">
                  <c:v>9739</c:v>
                </c:pt>
                <c:pt idx="3">
                  <c:v>12897</c:v>
                </c:pt>
                <c:pt idx="4">
                  <c:v>16601</c:v>
                </c:pt>
                <c:pt idx="5">
                  <c:v>20380</c:v>
                </c:pt>
                <c:pt idx="6">
                  <c:v>23175</c:v>
                </c:pt>
                <c:pt idx="7">
                  <c:v>25620</c:v>
                </c:pt>
                <c:pt idx="8">
                  <c:v>28131</c:v>
                </c:pt>
                <c:pt idx="9">
                  <c:v>30717</c:v>
                </c:pt>
              </c:numCache>
            </c:numRef>
          </c:val>
          <c:smooth val="0"/>
          <c:extLst>
            <c:ext xmlns:c16="http://schemas.microsoft.com/office/drawing/2014/chart" uri="{C3380CC4-5D6E-409C-BE32-E72D297353CC}">
              <c16:uniqueId val="{00000000-521D-4E71-984E-53FC8E3199C7}"/>
            </c:ext>
          </c:extLst>
        </c:ser>
        <c:dLbls>
          <c:showLegendKey val="0"/>
          <c:showVal val="0"/>
          <c:showCatName val="0"/>
          <c:showSerName val="0"/>
          <c:showPercent val="0"/>
          <c:showBubbleSize val="0"/>
        </c:dLbls>
        <c:smooth val="0"/>
        <c:axId val="760783800"/>
        <c:axId val="760781056"/>
      </c:lineChart>
      <c:catAx>
        <c:axId val="760783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1056"/>
        <c:crosses val="autoZero"/>
        <c:auto val="1"/>
        <c:lblAlgn val="ctr"/>
        <c:lblOffset val="100"/>
        <c:noMultiLvlLbl val="0"/>
      </c:catAx>
      <c:valAx>
        <c:axId val="7607810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38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dirty="0">
                <a:solidFill>
                  <a:schemeClr val="tx1"/>
                </a:solidFill>
              </a:rPr>
              <a:t>Neuroleptics </a:t>
            </a:r>
            <a:r>
              <a:rPr lang="sv-SE" sz="1400" b="0" i="0" u="none" strike="noStrike" baseline="0" dirty="0" err="1">
                <a:solidFill>
                  <a:schemeClr val="tx1"/>
                </a:solidFill>
                <a:effectLst/>
              </a:rPr>
              <a:t>number</a:t>
            </a:r>
            <a:r>
              <a:rPr lang="sv-SE" sz="1400" b="0" i="0" u="none" strike="noStrike" baseline="0" dirty="0">
                <a:solidFill>
                  <a:schemeClr val="tx1"/>
                </a:solidFill>
                <a:effectLst/>
              </a:rPr>
              <a:t> </a:t>
            </a:r>
            <a:r>
              <a:rPr lang="sv-SE" sz="1400" b="0" i="0" u="none" strike="noStrike" baseline="0" dirty="0" err="1">
                <a:solidFill>
                  <a:schemeClr val="tx1"/>
                </a:solidFill>
                <a:effectLst/>
              </a:rPr>
              <a:t>of</a:t>
            </a:r>
            <a:r>
              <a:rPr lang="sv-SE" sz="1400" b="0" i="0" u="none" strike="noStrike" baseline="0" dirty="0">
                <a:solidFill>
                  <a:schemeClr val="tx1"/>
                </a:solidFill>
                <a:effectLst/>
              </a:rPr>
              <a:t> persons </a:t>
            </a:r>
            <a:r>
              <a:rPr lang="sv-SE" sz="1400" b="0" i="0" u="none" strike="noStrike" baseline="0" dirty="0" err="1">
                <a:solidFill>
                  <a:schemeClr val="tx1"/>
                </a:solidFill>
                <a:effectLst/>
              </a:rPr>
              <a:t>with</a:t>
            </a:r>
            <a:r>
              <a:rPr lang="sv-SE" sz="1400" b="0" i="0" u="none" strike="noStrike" baseline="0" dirty="0">
                <a:solidFill>
                  <a:schemeClr val="tx1"/>
                </a:solidFill>
                <a:effectLst/>
              </a:rPr>
              <a:t> a </a:t>
            </a:r>
            <a:r>
              <a:rPr lang="sv-SE" sz="1400" b="0" i="0" u="none" strike="noStrike" baseline="0" dirty="0" err="1">
                <a:solidFill>
                  <a:schemeClr val="tx1"/>
                </a:solidFill>
                <a:effectLst/>
              </a:rPr>
              <a:t>receipt</a:t>
            </a:r>
            <a:r>
              <a:rPr lang="sv-SE" sz="1400" b="0" i="0" u="none" strike="noStrike" baseline="0" dirty="0">
                <a:solidFill>
                  <a:schemeClr val="tx1"/>
                </a:solidFill>
                <a:effectLst/>
              </a:rPr>
              <a:t>, 15-24 </a:t>
            </a:r>
            <a:r>
              <a:rPr lang="sv-SE" sz="1400" b="0" i="0" u="none" strike="noStrike" baseline="0" dirty="0" err="1">
                <a:solidFill>
                  <a:schemeClr val="tx1"/>
                </a:solidFill>
                <a:effectLst/>
              </a:rPr>
              <a:t>years</a:t>
            </a:r>
            <a:r>
              <a:rPr lang="sv-SE" sz="1400" b="0" i="0" u="none" strike="noStrike" baseline="0" dirty="0">
                <a:solidFill>
                  <a:schemeClr val="tx1"/>
                </a:solidFill>
                <a:effectLst/>
              </a:rPr>
              <a:t> old</a:t>
            </a:r>
            <a:endParaRPr lang="en-US" dirty="0">
              <a:solidFill>
                <a:schemeClr val="tx1"/>
              </a:solidFill>
            </a:endParaRPr>
          </a:p>
        </c:rich>
      </c:tx>
      <c:overlay val="0"/>
      <c:spPr>
        <a:noFill/>
        <a:ln>
          <a:noFill/>
        </a:ln>
        <a:effectLst/>
      </c:spPr>
    </c:title>
    <c:autoTitleDeleted val="0"/>
    <c:plotArea>
      <c:layout/>
      <c:lineChart>
        <c:grouping val="standard"/>
        <c:varyColors val="0"/>
        <c:ser>
          <c:idx val="0"/>
          <c:order val="0"/>
          <c:spPr>
            <a:ln w="28575" cap="rnd">
              <a:solidFill>
                <a:schemeClr val="accent2"/>
              </a:solidFill>
              <a:round/>
            </a:ln>
            <a:effectLst/>
          </c:spPr>
          <c:marker>
            <c:symbol val="none"/>
          </c:marker>
          <c:cat>
            <c:strRef>
              <c:f>Tabell!$F$2:$O$2</c:f>
              <c:strCache>
                <c:ptCount val="10"/>
                <c:pt idx="0">
                  <c:v>2006</c:v>
                </c:pt>
                <c:pt idx="1">
                  <c:v>2007</c:v>
                </c:pt>
                <c:pt idx="2">
                  <c:v>2008</c:v>
                </c:pt>
                <c:pt idx="3">
                  <c:v>2009</c:v>
                </c:pt>
                <c:pt idx="4">
                  <c:v>2010</c:v>
                </c:pt>
                <c:pt idx="5">
                  <c:v>2011</c:v>
                </c:pt>
                <c:pt idx="6">
                  <c:v>2012</c:v>
                </c:pt>
                <c:pt idx="7">
                  <c:v>2013</c:v>
                </c:pt>
                <c:pt idx="8">
                  <c:v>2014</c:v>
                </c:pt>
                <c:pt idx="9">
                  <c:v>2015</c:v>
                </c:pt>
              </c:strCache>
            </c:strRef>
          </c:cat>
          <c:val>
            <c:numRef>
              <c:f>Tabell!$F$12:$O$12</c:f>
              <c:numCache>
                <c:formatCode>#,##0</c:formatCode>
                <c:ptCount val="10"/>
                <c:pt idx="0">
                  <c:v>6484</c:v>
                </c:pt>
                <c:pt idx="1">
                  <c:v>6309</c:v>
                </c:pt>
                <c:pt idx="2">
                  <c:v>6950</c:v>
                </c:pt>
                <c:pt idx="3">
                  <c:v>7482</c:v>
                </c:pt>
                <c:pt idx="4">
                  <c:v>8268</c:v>
                </c:pt>
                <c:pt idx="5">
                  <c:v>8846</c:v>
                </c:pt>
                <c:pt idx="6">
                  <c:v>9392</c:v>
                </c:pt>
                <c:pt idx="7">
                  <c:v>10141</c:v>
                </c:pt>
                <c:pt idx="8">
                  <c:v>10912</c:v>
                </c:pt>
                <c:pt idx="9">
                  <c:v>11387</c:v>
                </c:pt>
              </c:numCache>
            </c:numRef>
          </c:val>
          <c:smooth val="0"/>
          <c:extLst>
            <c:ext xmlns:c16="http://schemas.microsoft.com/office/drawing/2014/chart" uri="{C3380CC4-5D6E-409C-BE32-E72D297353CC}">
              <c16:uniqueId val="{00000000-BAA6-4E73-9BF0-912D8DEFD959}"/>
            </c:ext>
          </c:extLst>
        </c:ser>
        <c:dLbls>
          <c:showLegendKey val="0"/>
          <c:showVal val="0"/>
          <c:showCatName val="0"/>
          <c:showSerName val="0"/>
          <c:showPercent val="0"/>
          <c:showBubbleSize val="0"/>
        </c:dLbls>
        <c:smooth val="0"/>
        <c:axId val="760781840"/>
        <c:axId val="760787720"/>
      </c:lineChart>
      <c:catAx>
        <c:axId val="760781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7720"/>
        <c:crosses val="autoZero"/>
        <c:auto val="1"/>
        <c:lblAlgn val="ctr"/>
        <c:lblOffset val="100"/>
        <c:noMultiLvlLbl val="0"/>
      </c:catAx>
      <c:valAx>
        <c:axId val="760787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1840"/>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r>
              <a:rPr lang="en-US" dirty="0" err="1">
                <a:solidFill>
                  <a:schemeClr val="tx1"/>
                </a:solidFill>
                <a:latin typeface="Arial" panose="020B0604020202020204" pitchFamily="34" charset="0"/>
                <a:cs typeface="Arial" panose="020B0604020202020204" pitchFamily="34" charset="0"/>
              </a:rPr>
              <a:t>Antidepressive</a:t>
            </a:r>
            <a:r>
              <a:rPr lang="en-US" baseline="0" dirty="0">
                <a:solidFill>
                  <a:schemeClr val="tx1"/>
                </a:solidFill>
                <a:latin typeface="Arial" panose="020B0604020202020204" pitchFamily="34" charset="0"/>
                <a:cs typeface="Arial" panose="020B0604020202020204" pitchFamily="34" charset="0"/>
              </a:rPr>
              <a:t> agents; </a:t>
            </a:r>
            <a:r>
              <a:rPr lang="sv-SE" sz="1400" b="0" i="0" u="none" strike="noStrike" baseline="0" dirty="0" err="1">
                <a:effectLst/>
              </a:rPr>
              <a:t>number</a:t>
            </a:r>
            <a:r>
              <a:rPr lang="sv-SE" sz="1400" b="0" i="0" u="none" strike="noStrike" baseline="0" dirty="0">
                <a:effectLst/>
              </a:rPr>
              <a:t> </a:t>
            </a:r>
            <a:r>
              <a:rPr lang="sv-SE" sz="1400" b="0" i="0" u="none" strike="noStrike" baseline="0" dirty="0" err="1">
                <a:effectLst/>
              </a:rPr>
              <a:t>of</a:t>
            </a:r>
            <a:r>
              <a:rPr lang="sv-SE" sz="1400" b="0" i="0" u="none" strike="noStrike" baseline="0" dirty="0">
                <a:effectLst/>
              </a:rPr>
              <a:t> persons </a:t>
            </a:r>
            <a:r>
              <a:rPr lang="sv-SE" sz="1400" b="0" i="0" u="none" strike="noStrike" baseline="0" dirty="0" err="1">
                <a:effectLst/>
              </a:rPr>
              <a:t>with</a:t>
            </a:r>
            <a:r>
              <a:rPr lang="sv-SE" sz="1400" b="0" i="0" u="none" strike="noStrike" baseline="0" dirty="0">
                <a:effectLst/>
              </a:rPr>
              <a:t> a </a:t>
            </a:r>
            <a:r>
              <a:rPr lang="sv-SE" sz="1400" b="0" i="0" u="none" strike="noStrike" baseline="0" dirty="0" err="1">
                <a:effectLst/>
              </a:rPr>
              <a:t>receipt</a:t>
            </a:r>
            <a:r>
              <a:rPr lang="sv-SE" sz="1400" b="0" i="0" u="none" strike="noStrike" baseline="0" dirty="0">
                <a:effectLst/>
              </a:rPr>
              <a:t>, 15-24 </a:t>
            </a:r>
            <a:r>
              <a:rPr lang="sv-SE" sz="1400" b="0" i="0" u="none" strike="noStrike" baseline="0" dirty="0" err="1">
                <a:effectLst/>
              </a:rPr>
              <a:t>years</a:t>
            </a:r>
            <a:r>
              <a:rPr lang="sv-SE" sz="1400" b="0" i="0" u="none" strike="noStrike" baseline="0" dirty="0">
                <a:effectLst/>
              </a:rPr>
              <a:t> old</a:t>
            </a:r>
            <a:endParaRPr lang="en-US" dirty="0">
              <a:solidFill>
                <a:schemeClr val="tx1"/>
              </a:solidFill>
              <a:latin typeface="Arial" panose="020B0604020202020204" pitchFamily="34" charset="0"/>
              <a:cs typeface="Arial" panose="020B0604020202020204" pitchFamily="34" charset="0"/>
            </a:endParaRPr>
          </a:p>
        </c:rich>
      </c:tx>
      <c:overlay val="0"/>
      <c:spPr>
        <a:noFill/>
        <a:ln>
          <a:noFill/>
        </a:ln>
        <a:effectLst/>
      </c:spPr>
    </c:title>
    <c:autoTitleDeleted val="0"/>
    <c:plotArea>
      <c:layout/>
      <c:lineChart>
        <c:grouping val="standard"/>
        <c:varyColors val="0"/>
        <c:ser>
          <c:idx val="0"/>
          <c:order val="0"/>
          <c:spPr>
            <a:ln w="28575" cap="rnd">
              <a:solidFill>
                <a:srgbClr val="FF0000"/>
              </a:solidFill>
              <a:round/>
            </a:ln>
            <a:effectLst/>
          </c:spPr>
          <c:marker>
            <c:symbol val="none"/>
          </c:marker>
          <c:cat>
            <c:strRef>
              <c:f>Tabell!$F$2:$O$2</c:f>
              <c:strCache>
                <c:ptCount val="10"/>
                <c:pt idx="0">
                  <c:v>2006</c:v>
                </c:pt>
                <c:pt idx="1">
                  <c:v>2007</c:v>
                </c:pt>
                <c:pt idx="2">
                  <c:v>2008</c:v>
                </c:pt>
                <c:pt idx="3">
                  <c:v>2009</c:v>
                </c:pt>
                <c:pt idx="4">
                  <c:v>2010</c:v>
                </c:pt>
                <c:pt idx="5">
                  <c:v>2011</c:v>
                </c:pt>
                <c:pt idx="6">
                  <c:v>2012</c:v>
                </c:pt>
                <c:pt idx="7">
                  <c:v>2013</c:v>
                </c:pt>
                <c:pt idx="8">
                  <c:v>2014</c:v>
                </c:pt>
                <c:pt idx="9">
                  <c:v>2015</c:v>
                </c:pt>
              </c:strCache>
            </c:strRef>
          </c:cat>
          <c:val>
            <c:numRef>
              <c:f>Tabell!$F$13:$O$13</c:f>
              <c:numCache>
                <c:formatCode>#,##0</c:formatCode>
                <c:ptCount val="10"/>
                <c:pt idx="0">
                  <c:v>34834</c:v>
                </c:pt>
                <c:pt idx="1">
                  <c:v>37683</c:v>
                </c:pt>
                <c:pt idx="2">
                  <c:v>39689</c:v>
                </c:pt>
                <c:pt idx="3">
                  <c:v>41913</c:v>
                </c:pt>
                <c:pt idx="4">
                  <c:v>44554</c:v>
                </c:pt>
                <c:pt idx="5">
                  <c:v>48382</c:v>
                </c:pt>
                <c:pt idx="6">
                  <c:v>52085</c:v>
                </c:pt>
                <c:pt idx="7">
                  <c:v>55878</c:v>
                </c:pt>
                <c:pt idx="8">
                  <c:v>59557</c:v>
                </c:pt>
                <c:pt idx="9">
                  <c:v>63524</c:v>
                </c:pt>
              </c:numCache>
            </c:numRef>
          </c:val>
          <c:smooth val="0"/>
          <c:extLst>
            <c:ext xmlns:c16="http://schemas.microsoft.com/office/drawing/2014/chart" uri="{C3380CC4-5D6E-409C-BE32-E72D297353CC}">
              <c16:uniqueId val="{00000000-2BB9-48CE-9532-D8DC44A426E3}"/>
            </c:ext>
          </c:extLst>
        </c:ser>
        <c:dLbls>
          <c:showLegendKey val="0"/>
          <c:showVal val="0"/>
          <c:showCatName val="0"/>
          <c:showSerName val="0"/>
          <c:showPercent val="0"/>
          <c:showBubbleSize val="0"/>
        </c:dLbls>
        <c:smooth val="0"/>
        <c:axId val="760782624"/>
        <c:axId val="760784976"/>
      </c:lineChart>
      <c:catAx>
        <c:axId val="76078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4976"/>
        <c:crosses val="autoZero"/>
        <c:auto val="1"/>
        <c:lblAlgn val="ctr"/>
        <c:lblOffset val="100"/>
        <c:noMultiLvlLbl val="0"/>
      </c:catAx>
      <c:valAx>
        <c:axId val="760784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26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a:t>NPS reporting form</a:t>
            </a:r>
          </a:p>
        </c:rich>
      </c:tx>
      <c:layout>
        <c:manualLayout>
          <c:xMode val="edge"/>
          <c:yMode val="edge"/>
          <c:x val="0.40085640841783166"/>
          <c:y val="1.8979836290194226E-2"/>
        </c:manualLayout>
      </c:layout>
      <c:overlay val="0"/>
      <c:spPr>
        <a:solidFill>
          <a:srgbClr val="E6B729"/>
        </a:solid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'andt-pres'!$B$3</c:f>
              <c:strCache>
                <c:ptCount val="1"/>
                <c:pt idx="0">
                  <c:v>First to report </c:v>
                </c:pt>
              </c:strCache>
            </c:strRef>
          </c:tx>
          <c:spPr>
            <a:solidFill>
              <a:srgbClr val="92D05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'andt-pres'!$C$2:$I$2</c:f>
              <c:numCache>
                <c:formatCode>General</c:formatCode>
                <c:ptCount val="7"/>
                <c:pt idx="0">
                  <c:v>2010</c:v>
                </c:pt>
                <c:pt idx="1">
                  <c:v>2011</c:v>
                </c:pt>
                <c:pt idx="2">
                  <c:v>2012</c:v>
                </c:pt>
                <c:pt idx="3">
                  <c:v>2013</c:v>
                </c:pt>
                <c:pt idx="4">
                  <c:v>2014</c:v>
                </c:pt>
                <c:pt idx="5">
                  <c:v>2015</c:v>
                </c:pt>
                <c:pt idx="6">
                  <c:v>2016</c:v>
                </c:pt>
              </c:numCache>
            </c:numRef>
          </c:cat>
          <c:val>
            <c:numRef>
              <c:f>'andt-pres'!$C$3:$I$3</c:f>
              <c:numCache>
                <c:formatCode>General</c:formatCode>
                <c:ptCount val="7"/>
                <c:pt idx="0">
                  <c:v>2</c:v>
                </c:pt>
                <c:pt idx="1">
                  <c:v>3</c:v>
                </c:pt>
                <c:pt idx="2">
                  <c:v>9</c:v>
                </c:pt>
                <c:pt idx="3">
                  <c:v>13</c:v>
                </c:pt>
                <c:pt idx="4">
                  <c:v>36</c:v>
                </c:pt>
                <c:pt idx="5">
                  <c:v>25</c:v>
                </c:pt>
                <c:pt idx="6">
                  <c:v>15</c:v>
                </c:pt>
              </c:numCache>
            </c:numRef>
          </c:val>
          <c:extLst>
            <c:ext xmlns:c16="http://schemas.microsoft.com/office/drawing/2014/chart" uri="{C3380CC4-5D6E-409C-BE32-E72D297353CC}">
              <c16:uniqueId val="{00000000-7CBC-448B-860E-19A04A0E9555}"/>
            </c:ext>
          </c:extLst>
        </c:ser>
        <c:ser>
          <c:idx val="1"/>
          <c:order val="1"/>
          <c:tx>
            <c:strRef>
              <c:f>'andt-pres'!$B$4</c:f>
              <c:strCache>
                <c:ptCount val="1"/>
                <c:pt idx="0">
                  <c:v>Sweden</c:v>
                </c:pt>
              </c:strCache>
            </c:strRef>
          </c:tx>
          <c:spPr>
            <a:solidFill>
              <a:srgbClr val="00B0F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'andt-pres'!$C$2:$I$2</c:f>
              <c:numCache>
                <c:formatCode>General</c:formatCode>
                <c:ptCount val="7"/>
                <c:pt idx="0">
                  <c:v>2010</c:v>
                </c:pt>
                <c:pt idx="1">
                  <c:v>2011</c:v>
                </c:pt>
                <c:pt idx="2">
                  <c:v>2012</c:v>
                </c:pt>
                <c:pt idx="3">
                  <c:v>2013</c:v>
                </c:pt>
                <c:pt idx="4">
                  <c:v>2014</c:v>
                </c:pt>
                <c:pt idx="5">
                  <c:v>2015</c:v>
                </c:pt>
                <c:pt idx="6">
                  <c:v>2016</c:v>
                </c:pt>
              </c:numCache>
            </c:numRef>
          </c:cat>
          <c:val>
            <c:numRef>
              <c:f>'andt-pres'!$C$4:$I$4</c:f>
              <c:numCache>
                <c:formatCode>General</c:formatCode>
                <c:ptCount val="7"/>
                <c:pt idx="0">
                  <c:v>7</c:v>
                </c:pt>
                <c:pt idx="1">
                  <c:v>25</c:v>
                </c:pt>
                <c:pt idx="2">
                  <c:v>44</c:v>
                </c:pt>
                <c:pt idx="3">
                  <c:v>42</c:v>
                </c:pt>
                <c:pt idx="4">
                  <c:v>84</c:v>
                </c:pt>
                <c:pt idx="5">
                  <c:v>49</c:v>
                </c:pt>
                <c:pt idx="6">
                  <c:v>46</c:v>
                </c:pt>
              </c:numCache>
            </c:numRef>
          </c:val>
          <c:extLst>
            <c:ext xmlns:c16="http://schemas.microsoft.com/office/drawing/2014/chart" uri="{C3380CC4-5D6E-409C-BE32-E72D297353CC}">
              <c16:uniqueId val="{00000001-7CBC-448B-860E-19A04A0E9555}"/>
            </c:ext>
          </c:extLst>
        </c:ser>
        <c:ser>
          <c:idx val="2"/>
          <c:order val="2"/>
          <c:tx>
            <c:strRef>
              <c:f>'andt-pres'!$B$5</c:f>
              <c:strCache>
                <c:ptCount val="1"/>
                <c:pt idx="0">
                  <c:v>EMCDDA</c:v>
                </c:pt>
              </c:strCache>
            </c:strRef>
          </c:tx>
          <c:spPr>
            <a:solidFill>
              <a:srgbClr val="FF00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'andt-pres'!$C$2:$I$2</c:f>
              <c:numCache>
                <c:formatCode>General</c:formatCode>
                <c:ptCount val="7"/>
                <c:pt idx="0">
                  <c:v>2010</c:v>
                </c:pt>
                <c:pt idx="1">
                  <c:v>2011</c:v>
                </c:pt>
                <c:pt idx="2">
                  <c:v>2012</c:v>
                </c:pt>
                <c:pt idx="3">
                  <c:v>2013</c:v>
                </c:pt>
                <c:pt idx="4">
                  <c:v>2014</c:v>
                </c:pt>
                <c:pt idx="5">
                  <c:v>2015</c:v>
                </c:pt>
                <c:pt idx="6">
                  <c:v>2016</c:v>
                </c:pt>
              </c:numCache>
            </c:numRef>
          </c:cat>
          <c:val>
            <c:numRef>
              <c:f>'andt-pres'!$C$5:$I$5</c:f>
              <c:numCache>
                <c:formatCode>General</c:formatCode>
                <c:ptCount val="7"/>
                <c:pt idx="0">
                  <c:v>41</c:v>
                </c:pt>
                <c:pt idx="1">
                  <c:v>49</c:v>
                </c:pt>
                <c:pt idx="2">
                  <c:v>73</c:v>
                </c:pt>
                <c:pt idx="3">
                  <c:v>81</c:v>
                </c:pt>
                <c:pt idx="4">
                  <c:v>101</c:v>
                </c:pt>
                <c:pt idx="5">
                  <c:v>98</c:v>
                </c:pt>
                <c:pt idx="6">
                  <c:v>66</c:v>
                </c:pt>
              </c:numCache>
            </c:numRef>
          </c:val>
          <c:extLst>
            <c:ext xmlns:c16="http://schemas.microsoft.com/office/drawing/2014/chart" uri="{C3380CC4-5D6E-409C-BE32-E72D297353CC}">
              <c16:uniqueId val="{00000002-7CBC-448B-860E-19A04A0E9555}"/>
            </c:ext>
          </c:extLst>
        </c:ser>
        <c:dLbls>
          <c:showLegendKey val="0"/>
          <c:showVal val="0"/>
          <c:showCatName val="0"/>
          <c:showSerName val="0"/>
          <c:showPercent val="0"/>
          <c:showBubbleSize val="0"/>
        </c:dLbls>
        <c:gapWidth val="150"/>
        <c:shape val="box"/>
        <c:axId val="760794384"/>
        <c:axId val="760795560"/>
        <c:axId val="766617736"/>
      </c:bar3DChart>
      <c:catAx>
        <c:axId val="76079438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sv-SE"/>
          </a:p>
        </c:txPr>
        <c:crossAx val="760795560"/>
        <c:crosses val="autoZero"/>
        <c:auto val="1"/>
        <c:lblAlgn val="ctr"/>
        <c:lblOffset val="100"/>
        <c:noMultiLvlLbl val="0"/>
      </c:catAx>
      <c:valAx>
        <c:axId val="760795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sv-SE"/>
          </a:p>
        </c:txPr>
        <c:crossAx val="760794384"/>
        <c:crosses val="autoZero"/>
        <c:crossBetween val="between"/>
      </c:valAx>
      <c:serAx>
        <c:axId val="766617736"/>
        <c:scaling>
          <c:orientation val="minMax"/>
        </c:scaling>
        <c:delete val="0"/>
        <c:axPos val="b"/>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0795560"/>
        <c:crosses val="autoZero"/>
      </c:ser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solidFill>
      <a:sysClr val="window" lastClr="FFFFFF"/>
    </a:solidFill>
    <a:ln>
      <a:noFill/>
    </a:ln>
    <a:effectLst/>
  </c:spPr>
  <c:txPr>
    <a:bodyPr/>
    <a:lstStyle/>
    <a:p>
      <a:pPr>
        <a:defRPr/>
      </a:pPr>
      <a:endParaRPr lang="sv-SE"/>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0" y="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pPr>
              <a:defRPr/>
            </a:pPr>
            <a:endParaRPr lang="sv-SE"/>
          </a:p>
        </p:txBody>
      </p:sp>
      <p:sp>
        <p:nvSpPr>
          <p:cNvPr id="77827" name="Rectangle 3"/>
          <p:cNvSpPr>
            <a:spLocks noGrp="1" noChangeArrowheads="1"/>
          </p:cNvSpPr>
          <p:nvPr>
            <p:ph type="dt" sz="quarter" idx="1"/>
          </p:nvPr>
        </p:nvSpPr>
        <p:spPr bwMode="auto">
          <a:xfrm>
            <a:off x="3778250" y="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sv-SE"/>
          </a:p>
        </p:txBody>
      </p:sp>
      <p:sp>
        <p:nvSpPr>
          <p:cNvPr id="77828" name="Rectangle 4"/>
          <p:cNvSpPr>
            <a:spLocks noGrp="1" noChangeArrowheads="1"/>
          </p:cNvSpPr>
          <p:nvPr>
            <p:ph type="ftr" sz="quarter" idx="2"/>
          </p:nvPr>
        </p:nvSpPr>
        <p:spPr bwMode="auto">
          <a:xfrm>
            <a:off x="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pPr>
              <a:defRPr/>
            </a:pPr>
            <a:endParaRPr lang="sv-SE"/>
          </a:p>
        </p:txBody>
      </p:sp>
      <p:sp>
        <p:nvSpPr>
          <p:cNvPr id="77829" name="Rectangle 5"/>
          <p:cNvSpPr>
            <a:spLocks noGrp="1" noChangeArrowheads="1"/>
          </p:cNvSpPr>
          <p:nvPr>
            <p:ph type="sldNum" sz="quarter" idx="3"/>
          </p:nvPr>
        </p:nvSpPr>
        <p:spPr bwMode="auto">
          <a:xfrm>
            <a:off x="377825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pPr>
              <a:defRPr/>
            </a:pPr>
            <a:fld id="{9E765FE6-A4FC-48F6-BC64-9E168769DCAF}" type="slidenum">
              <a:rPr lang="sv-SE"/>
              <a:pPr>
                <a:defRPr/>
              </a:pPr>
              <a:t>‹#›</a:t>
            </a:fld>
            <a:endParaRPr lang="sv-SE"/>
          </a:p>
        </p:txBody>
      </p:sp>
    </p:spTree>
    <p:extLst>
      <p:ext uri="{BB962C8B-B14F-4D97-AF65-F5344CB8AC3E}">
        <p14:creationId xmlns:p14="http://schemas.microsoft.com/office/powerpoint/2010/main" val="22649861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bwMode="auto">
          <a:xfrm>
            <a:off x="0" y="0"/>
            <a:ext cx="28956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sv-SE"/>
          </a:p>
        </p:txBody>
      </p:sp>
      <p:sp>
        <p:nvSpPr>
          <p:cNvPr id="99331" name="Rectangle 3"/>
          <p:cNvSpPr>
            <a:spLocks noGrp="1" noChangeArrowheads="1"/>
          </p:cNvSpPr>
          <p:nvPr>
            <p:ph type="dt" idx="1"/>
          </p:nvPr>
        </p:nvSpPr>
        <p:spPr bwMode="auto">
          <a:xfrm>
            <a:off x="3810000" y="0"/>
            <a:ext cx="28956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sv-SE"/>
          </a:p>
        </p:txBody>
      </p:sp>
      <p:sp>
        <p:nvSpPr>
          <p:cNvPr id="74756" name="Rectangle 4"/>
          <p:cNvSpPr>
            <a:spLocks noGrp="1" noRot="1" noChangeAspect="1" noChangeArrowheads="1" noTextEdit="1"/>
          </p:cNvSpPr>
          <p:nvPr>
            <p:ph type="sldImg" idx="2"/>
          </p:nvPr>
        </p:nvSpPr>
        <p:spPr bwMode="auto">
          <a:xfrm>
            <a:off x="908050" y="765175"/>
            <a:ext cx="4891088" cy="3668713"/>
          </a:xfrm>
          <a:prstGeom prst="rect">
            <a:avLst/>
          </a:prstGeom>
          <a:noFill/>
          <a:ln w="9525">
            <a:solidFill>
              <a:srgbClr val="000000"/>
            </a:solidFill>
            <a:miter lim="800000"/>
            <a:headEnd/>
            <a:tailEnd/>
          </a:ln>
          <a:effectLst/>
        </p:spPr>
      </p:sp>
      <p:sp>
        <p:nvSpPr>
          <p:cNvPr id="99333" name="Rectangle 5"/>
          <p:cNvSpPr>
            <a:spLocks noGrp="1" noChangeArrowheads="1"/>
          </p:cNvSpPr>
          <p:nvPr>
            <p:ph type="body" sz="quarter" idx="3"/>
          </p:nvPr>
        </p:nvSpPr>
        <p:spPr bwMode="auto">
          <a:xfrm>
            <a:off x="914400" y="4740275"/>
            <a:ext cx="4876800" cy="443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p>
        </p:txBody>
      </p:sp>
      <p:sp>
        <p:nvSpPr>
          <p:cNvPr id="99334" name="Rectangle 6"/>
          <p:cNvSpPr>
            <a:spLocks noGrp="1" noChangeArrowheads="1"/>
          </p:cNvSpPr>
          <p:nvPr>
            <p:ph type="ftr" sz="quarter" idx="4"/>
          </p:nvPr>
        </p:nvSpPr>
        <p:spPr bwMode="auto">
          <a:xfrm>
            <a:off x="0" y="9402763"/>
            <a:ext cx="28956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sv-SE"/>
          </a:p>
        </p:txBody>
      </p:sp>
      <p:sp>
        <p:nvSpPr>
          <p:cNvPr id="99335" name="Rectangle 7"/>
          <p:cNvSpPr>
            <a:spLocks noGrp="1" noChangeArrowheads="1"/>
          </p:cNvSpPr>
          <p:nvPr>
            <p:ph type="sldNum" sz="quarter" idx="5"/>
          </p:nvPr>
        </p:nvSpPr>
        <p:spPr bwMode="auto">
          <a:xfrm>
            <a:off x="3810000" y="9402763"/>
            <a:ext cx="28956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AD3C9C97-C4EF-46B2-8B01-D6460A9D300D}" type="slidenum">
              <a:rPr lang="sv-SE"/>
              <a:pPr>
                <a:defRPr/>
              </a:pPr>
              <a:t>‹#›</a:t>
            </a:fld>
            <a:endParaRPr lang="sv-SE"/>
          </a:p>
        </p:txBody>
      </p:sp>
    </p:spTree>
    <p:extLst>
      <p:ext uri="{BB962C8B-B14F-4D97-AF65-F5344CB8AC3E}">
        <p14:creationId xmlns:p14="http://schemas.microsoft.com/office/powerpoint/2010/main" val="22332590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9D87498A-D640-490D-ABC5-256D305D8C85}" type="slidenum">
              <a:rPr lang="sv-SE"/>
              <a:pPr/>
              <a:t>1</a:t>
            </a:fld>
            <a:endParaRPr lang="sv-SE"/>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2708164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3FEE4342-2DDA-4475-66FA-50657B97727F}"/>
              </a:ext>
            </a:extLst>
          </p:cNvPr>
          <p:cNvSpPr>
            <a:spLocks noGrp="1" noRot="1" noChangeAspect="1" noChangeArrowheads="1" noTextEdit="1"/>
          </p:cNvSpPr>
          <p:nvPr>
            <p:ph type="sldImg"/>
          </p:nvPr>
        </p:nvSpPr>
        <p:spPr>
          <a:ln/>
        </p:spPr>
      </p:sp>
      <p:sp>
        <p:nvSpPr>
          <p:cNvPr id="35842" name="Rectangle 3">
            <a:extLst>
              <a:ext uri="{FF2B5EF4-FFF2-40B4-BE49-F238E27FC236}">
                <a16:creationId xmlns:a16="http://schemas.microsoft.com/office/drawing/2014/main" id="{98114F83-FD81-DF49-CEE4-CB2922C6030A}"/>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a:defRPr/>
            </a:pPr>
            <a:fld id="{AD3C9C97-C4EF-46B2-8B01-D6460A9D300D}" type="slidenum">
              <a:rPr lang="sv-SE" smtClean="0"/>
              <a:pPr>
                <a:defRPr/>
              </a:pPr>
              <a:t>56</a:t>
            </a:fld>
            <a:endParaRPr lang="sv-SE"/>
          </a:p>
        </p:txBody>
      </p:sp>
    </p:spTree>
    <p:extLst>
      <p:ext uri="{BB962C8B-B14F-4D97-AF65-F5344CB8AC3E}">
        <p14:creationId xmlns:p14="http://schemas.microsoft.com/office/powerpoint/2010/main" val="2967126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a:defRPr/>
            </a:pPr>
            <a:fld id="{AD3C9C97-C4EF-46B2-8B01-D6460A9D300D}" type="slidenum">
              <a:rPr lang="sv-SE" smtClean="0"/>
              <a:pPr>
                <a:defRPr/>
              </a:pPr>
              <a:t>78</a:t>
            </a:fld>
            <a:endParaRPr lang="sv-SE"/>
          </a:p>
        </p:txBody>
      </p:sp>
    </p:spTree>
    <p:extLst>
      <p:ext uri="{BB962C8B-B14F-4D97-AF65-F5344CB8AC3E}">
        <p14:creationId xmlns:p14="http://schemas.microsoft.com/office/powerpoint/2010/main" val="1538706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BRYSSEL EU-invånare spenderar minst 24 miljarder euro på illegala droger varje år, enligt en EU </a:t>
            </a:r>
            <a:r>
              <a:rPr lang="sv-SE" dirty="0" err="1"/>
              <a:t>drug</a:t>
            </a:r>
            <a:r>
              <a:rPr lang="sv-SE" dirty="0"/>
              <a:t> </a:t>
            </a:r>
            <a:r>
              <a:rPr lang="sv-SE" dirty="0" err="1"/>
              <a:t>repirt</a:t>
            </a:r>
            <a:endParaRPr lang="sv-SE" dirty="0"/>
          </a:p>
        </p:txBody>
      </p:sp>
      <p:sp>
        <p:nvSpPr>
          <p:cNvPr id="4" name="Platshållare för bildnummer 3"/>
          <p:cNvSpPr>
            <a:spLocks noGrp="1"/>
          </p:cNvSpPr>
          <p:nvPr>
            <p:ph type="sldNum" sz="quarter" idx="10"/>
          </p:nvPr>
        </p:nvSpPr>
        <p:spPr/>
        <p:txBody>
          <a:bodyPr/>
          <a:lstStyle/>
          <a:p>
            <a:fld id="{8B5362E9-56F8-4489-B0BC-0270E33C950D}" type="slidenum">
              <a:rPr lang="sv-SE" smtClean="0">
                <a:solidFill>
                  <a:prstClr val="black"/>
                </a:solidFill>
              </a:rPr>
              <a:pPr/>
              <a:t>145</a:t>
            </a:fld>
            <a:endParaRPr lang="sv-SE">
              <a:solidFill>
                <a:prstClr val="black"/>
              </a:solidFill>
            </a:endParaRPr>
          </a:p>
        </p:txBody>
      </p:sp>
    </p:spTree>
    <p:extLst>
      <p:ext uri="{BB962C8B-B14F-4D97-AF65-F5344CB8AC3E}">
        <p14:creationId xmlns:p14="http://schemas.microsoft.com/office/powerpoint/2010/main" val="2653490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88BEE87C-57C2-4A3E-864A-F39EB0445B45}" type="slidenum">
              <a:rPr lang="sv-SE" smtClean="0"/>
              <a:t>148</a:t>
            </a:fld>
            <a:endParaRPr lang="sv-SE"/>
          </a:p>
        </p:txBody>
      </p:sp>
    </p:spTree>
    <p:extLst>
      <p:ext uri="{BB962C8B-B14F-4D97-AF65-F5344CB8AC3E}">
        <p14:creationId xmlns:p14="http://schemas.microsoft.com/office/powerpoint/2010/main" val="2231158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0FAF9249-CBAC-4999-A829-CB9183856069}" type="slidenum">
              <a:rPr lang="sv-SE" smtClean="0"/>
              <a:pPr>
                <a:defRPr/>
              </a:pPr>
              <a:t>‹#›</a:t>
            </a:fld>
            <a:endParaRPr lang="sv-SE"/>
          </a:p>
        </p:txBody>
      </p:sp>
    </p:spTree>
    <p:extLst>
      <p:ext uri="{BB962C8B-B14F-4D97-AF65-F5344CB8AC3E}">
        <p14:creationId xmlns:p14="http://schemas.microsoft.com/office/powerpoint/2010/main" val="3999744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Klicka här för att ändra format</a:t>
            </a:r>
          </a:p>
        </p:txBody>
      </p:sp>
      <p:sp>
        <p:nvSpPr>
          <p:cNvPr id="3" name="Platshållare för innehåll 2"/>
          <p:cNvSpPr>
            <a:spLocks noGrp="1"/>
          </p:cNvSpPr>
          <p:nvPr>
            <p:ph idx="1"/>
          </p:nvPr>
        </p:nvSpPr>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6E2F47BF-39AE-4FFF-AB42-C483297E5F55}" type="slidenum">
              <a:rPr lang="sv-SE" smtClean="0"/>
              <a:pPr>
                <a:defRPr/>
              </a:pPr>
              <a:t>‹#›</a:t>
            </a:fld>
            <a:endParaRPr lang="sv-SE"/>
          </a:p>
        </p:txBody>
      </p:sp>
    </p:spTree>
    <p:extLst>
      <p:ext uri="{BB962C8B-B14F-4D97-AF65-F5344CB8AC3E}">
        <p14:creationId xmlns:p14="http://schemas.microsoft.com/office/powerpoint/2010/main" val="1466324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F85F5C0C-A14A-4831-A1FB-02F06B2B9E64}" type="slidenum">
              <a:rPr lang="sv-SE" smtClean="0"/>
              <a:pPr>
                <a:defRPr/>
              </a:pPr>
              <a:t>‹#›</a:t>
            </a:fld>
            <a:endParaRPr lang="sv-SE"/>
          </a:p>
        </p:txBody>
      </p:sp>
    </p:spTree>
    <p:extLst>
      <p:ext uri="{BB962C8B-B14F-4D97-AF65-F5344CB8AC3E}">
        <p14:creationId xmlns:p14="http://schemas.microsoft.com/office/powerpoint/2010/main" val="3366264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pPr>
              <a:defRPr/>
            </a:pPr>
            <a:endParaRPr lang="sv-SE"/>
          </a:p>
        </p:txBody>
      </p:sp>
      <p:sp>
        <p:nvSpPr>
          <p:cNvPr id="6" name="Platshållare för sidfot 5"/>
          <p:cNvSpPr>
            <a:spLocks noGrp="1"/>
          </p:cNvSpPr>
          <p:nvPr>
            <p:ph type="ftr" sz="quarter" idx="11"/>
          </p:nvPr>
        </p:nvSpPr>
        <p:spPr/>
        <p:txBody>
          <a:bodyPr/>
          <a:lstStyle/>
          <a:p>
            <a:pPr>
              <a:defRPr/>
            </a:pPr>
            <a:endParaRPr lang="sv-SE"/>
          </a:p>
        </p:txBody>
      </p:sp>
      <p:sp>
        <p:nvSpPr>
          <p:cNvPr id="7" name="Platshållare för bildnummer 6"/>
          <p:cNvSpPr>
            <a:spLocks noGrp="1"/>
          </p:cNvSpPr>
          <p:nvPr>
            <p:ph type="sldNum" sz="quarter" idx="12"/>
          </p:nvPr>
        </p:nvSpPr>
        <p:spPr/>
        <p:txBody>
          <a:bodyPr/>
          <a:lstStyle/>
          <a:p>
            <a:pPr>
              <a:defRPr/>
            </a:pPr>
            <a:fld id="{3C5E7E75-6457-4EB8-A516-506A0ED5DBF3}" type="slidenum">
              <a:rPr lang="sv-SE" smtClean="0"/>
              <a:pPr>
                <a:defRPr/>
              </a:pPr>
              <a:t>‹#›</a:t>
            </a:fld>
            <a:endParaRPr lang="sv-SE"/>
          </a:p>
        </p:txBody>
      </p:sp>
    </p:spTree>
    <p:extLst>
      <p:ext uri="{BB962C8B-B14F-4D97-AF65-F5344CB8AC3E}">
        <p14:creationId xmlns:p14="http://schemas.microsoft.com/office/powerpoint/2010/main" val="3551160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pPr>
              <a:defRPr/>
            </a:pPr>
            <a:endParaRPr lang="sv-SE"/>
          </a:p>
        </p:txBody>
      </p:sp>
      <p:sp>
        <p:nvSpPr>
          <p:cNvPr id="8" name="Platshållare för sidfot 7"/>
          <p:cNvSpPr>
            <a:spLocks noGrp="1"/>
          </p:cNvSpPr>
          <p:nvPr>
            <p:ph type="ftr" sz="quarter" idx="11"/>
          </p:nvPr>
        </p:nvSpPr>
        <p:spPr/>
        <p:txBody>
          <a:bodyPr/>
          <a:lstStyle/>
          <a:p>
            <a:pPr>
              <a:defRPr/>
            </a:pPr>
            <a:endParaRPr lang="sv-SE"/>
          </a:p>
        </p:txBody>
      </p:sp>
      <p:sp>
        <p:nvSpPr>
          <p:cNvPr id="9" name="Platshållare för bildnummer 8"/>
          <p:cNvSpPr>
            <a:spLocks noGrp="1"/>
          </p:cNvSpPr>
          <p:nvPr>
            <p:ph type="sldNum" sz="quarter" idx="12"/>
          </p:nvPr>
        </p:nvSpPr>
        <p:spPr/>
        <p:txBody>
          <a:bodyPr/>
          <a:lstStyle/>
          <a:p>
            <a:pPr>
              <a:defRPr/>
            </a:pPr>
            <a:fld id="{98A7BDFA-57F6-4279-9150-B991DE4B31DE}" type="slidenum">
              <a:rPr lang="sv-SE" smtClean="0"/>
              <a:pPr>
                <a:defRPr/>
              </a:pPr>
              <a:t>‹#›</a:t>
            </a:fld>
            <a:endParaRPr lang="sv-SE"/>
          </a:p>
        </p:txBody>
      </p:sp>
    </p:spTree>
    <p:extLst>
      <p:ext uri="{BB962C8B-B14F-4D97-AF65-F5344CB8AC3E}">
        <p14:creationId xmlns:p14="http://schemas.microsoft.com/office/powerpoint/2010/main" val="3477387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pPr>
              <a:defRPr/>
            </a:pPr>
            <a:endParaRPr lang="sv-SE"/>
          </a:p>
        </p:txBody>
      </p:sp>
      <p:sp>
        <p:nvSpPr>
          <p:cNvPr id="4" name="Platshållare för sidfot 3"/>
          <p:cNvSpPr>
            <a:spLocks noGrp="1"/>
          </p:cNvSpPr>
          <p:nvPr>
            <p:ph type="ftr" sz="quarter" idx="11"/>
          </p:nvPr>
        </p:nvSpPr>
        <p:spPr/>
        <p:txBody>
          <a:bodyPr/>
          <a:lstStyle/>
          <a:p>
            <a:pPr>
              <a:defRPr/>
            </a:pPr>
            <a:endParaRPr lang="sv-SE"/>
          </a:p>
        </p:txBody>
      </p:sp>
      <p:sp>
        <p:nvSpPr>
          <p:cNvPr id="5" name="Platshållare för bildnummer 4"/>
          <p:cNvSpPr>
            <a:spLocks noGrp="1"/>
          </p:cNvSpPr>
          <p:nvPr>
            <p:ph type="sldNum" sz="quarter" idx="12"/>
          </p:nvPr>
        </p:nvSpPr>
        <p:spPr/>
        <p:txBody>
          <a:bodyPr/>
          <a:lstStyle/>
          <a:p>
            <a:pPr>
              <a:defRPr/>
            </a:pPr>
            <a:fld id="{12C0C2F3-9B68-4951-86D6-5D3D6452BE58}" type="slidenum">
              <a:rPr lang="sv-SE" smtClean="0"/>
              <a:pPr>
                <a:defRPr/>
              </a:pPr>
              <a:t>‹#›</a:t>
            </a:fld>
            <a:endParaRPr lang="sv-SE"/>
          </a:p>
        </p:txBody>
      </p:sp>
    </p:spTree>
    <p:extLst>
      <p:ext uri="{BB962C8B-B14F-4D97-AF65-F5344CB8AC3E}">
        <p14:creationId xmlns:p14="http://schemas.microsoft.com/office/powerpoint/2010/main" val="300112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pPr>
              <a:defRPr/>
            </a:pPr>
            <a:endParaRPr lang="sv-SE"/>
          </a:p>
        </p:txBody>
      </p:sp>
      <p:sp>
        <p:nvSpPr>
          <p:cNvPr id="3" name="Platshållare för sidfot 2"/>
          <p:cNvSpPr>
            <a:spLocks noGrp="1"/>
          </p:cNvSpPr>
          <p:nvPr>
            <p:ph type="ftr" sz="quarter" idx="11"/>
          </p:nvPr>
        </p:nvSpPr>
        <p:spPr/>
        <p:txBody>
          <a:bodyPr/>
          <a:lstStyle/>
          <a:p>
            <a:pPr>
              <a:defRPr/>
            </a:pPr>
            <a:endParaRPr lang="sv-SE"/>
          </a:p>
        </p:txBody>
      </p:sp>
      <p:sp>
        <p:nvSpPr>
          <p:cNvPr id="4" name="Platshållare för bildnummer 3"/>
          <p:cNvSpPr>
            <a:spLocks noGrp="1"/>
          </p:cNvSpPr>
          <p:nvPr>
            <p:ph type="sldNum" sz="quarter" idx="12"/>
          </p:nvPr>
        </p:nvSpPr>
        <p:spPr/>
        <p:txBody>
          <a:bodyPr/>
          <a:lstStyle/>
          <a:p>
            <a:pPr>
              <a:defRPr/>
            </a:pPr>
            <a:fld id="{D530277B-2EDC-48BF-9A71-6E7312EF09F7}" type="slidenum">
              <a:rPr lang="sv-SE" smtClean="0"/>
              <a:pPr>
                <a:defRPr/>
              </a:pPr>
              <a:t>‹#›</a:t>
            </a:fld>
            <a:endParaRPr lang="sv-SE"/>
          </a:p>
        </p:txBody>
      </p:sp>
    </p:spTree>
    <p:extLst>
      <p:ext uri="{BB962C8B-B14F-4D97-AF65-F5344CB8AC3E}">
        <p14:creationId xmlns:p14="http://schemas.microsoft.com/office/powerpoint/2010/main" val="348830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pPr>
              <a:defRPr/>
            </a:pPr>
            <a:endParaRPr lang="sv-SE"/>
          </a:p>
        </p:txBody>
      </p:sp>
      <p:sp>
        <p:nvSpPr>
          <p:cNvPr id="6" name="Platshållare för sidfot 5"/>
          <p:cNvSpPr>
            <a:spLocks noGrp="1"/>
          </p:cNvSpPr>
          <p:nvPr>
            <p:ph type="ftr" sz="quarter" idx="11"/>
          </p:nvPr>
        </p:nvSpPr>
        <p:spPr/>
        <p:txBody>
          <a:bodyPr/>
          <a:lstStyle/>
          <a:p>
            <a:pPr>
              <a:defRPr/>
            </a:pPr>
            <a:endParaRPr lang="sv-SE"/>
          </a:p>
        </p:txBody>
      </p:sp>
      <p:sp>
        <p:nvSpPr>
          <p:cNvPr id="7" name="Platshållare för bildnummer 6"/>
          <p:cNvSpPr>
            <a:spLocks noGrp="1"/>
          </p:cNvSpPr>
          <p:nvPr>
            <p:ph type="sldNum" sz="quarter" idx="12"/>
          </p:nvPr>
        </p:nvSpPr>
        <p:spPr/>
        <p:txBody>
          <a:bodyPr/>
          <a:lstStyle/>
          <a:p>
            <a:pPr>
              <a:defRPr/>
            </a:pPr>
            <a:fld id="{2D12BC30-897E-401C-9289-9D2C08FBC428}" type="slidenum">
              <a:rPr lang="sv-SE" smtClean="0"/>
              <a:pPr>
                <a:defRPr/>
              </a:pPr>
              <a:t>‹#›</a:t>
            </a:fld>
            <a:endParaRPr lang="sv-SE"/>
          </a:p>
        </p:txBody>
      </p:sp>
    </p:spTree>
    <p:extLst>
      <p:ext uri="{BB962C8B-B14F-4D97-AF65-F5344CB8AC3E}">
        <p14:creationId xmlns:p14="http://schemas.microsoft.com/office/powerpoint/2010/main" val="793606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pPr>
              <a:defRPr/>
            </a:pPr>
            <a:endParaRPr lang="sv-SE"/>
          </a:p>
        </p:txBody>
      </p:sp>
      <p:sp>
        <p:nvSpPr>
          <p:cNvPr id="6" name="Platshållare för sidfot 5"/>
          <p:cNvSpPr>
            <a:spLocks noGrp="1"/>
          </p:cNvSpPr>
          <p:nvPr>
            <p:ph type="ftr" sz="quarter" idx="11"/>
          </p:nvPr>
        </p:nvSpPr>
        <p:spPr/>
        <p:txBody>
          <a:bodyPr/>
          <a:lstStyle/>
          <a:p>
            <a:pPr>
              <a:defRPr/>
            </a:pPr>
            <a:endParaRPr lang="sv-SE"/>
          </a:p>
        </p:txBody>
      </p:sp>
      <p:sp>
        <p:nvSpPr>
          <p:cNvPr id="7" name="Platshållare för bildnummer 6"/>
          <p:cNvSpPr>
            <a:spLocks noGrp="1"/>
          </p:cNvSpPr>
          <p:nvPr>
            <p:ph type="sldNum" sz="quarter" idx="12"/>
          </p:nvPr>
        </p:nvSpPr>
        <p:spPr/>
        <p:txBody>
          <a:bodyPr/>
          <a:lstStyle/>
          <a:p>
            <a:pPr>
              <a:defRPr/>
            </a:pPr>
            <a:fld id="{06C4ABFD-E580-42D6-B998-034251A2F487}" type="slidenum">
              <a:rPr lang="sv-SE" smtClean="0"/>
              <a:pPr>
                <a:defRPr/>
              </a:pPr>
              <a:t>‹#›</a:t>
            </a:fld>
            <a:endParaRPr lang="sv-SE"/>
          </a:p>
        </p:txBody>
      </p:sp>
    </p:spTree>
    <p:extLst>
      <p:ext uri="{BB962C8B-B14F-4D97-AF65-F5344CB8AC3E}">
        <p14:creationId xmlns:p14="http://schemas.microsoft.com/office/powerpoint/2010/main" val="464379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416D5583-5FBE-43F7-B9A7-A14947A696C8}" type="slidenum">
              <a:rPr lang="sv-SE" smtClean="0"/>
              <a:pPr>
                <a:defRPr/>
              </a:pPr>
              <a:t>‹#›</a:t>
            </a:fld>
            <a:endParaRPr lang="sv-SE"/>
          </a:p>
        </p:txBody>
      </p:sp>
    </p:spTree>
    <p:extLst>
      <p:ext uri="{BB962C8B-B14F-4D97-AF65-F5344CB8AC3E}">
        <p14:creationId xmlns:p14="http://schemas.microsoft.com/office/powerpoint/2010/main" val="3186687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EB2A7435-7089-44F3-9296-D9985A4E8FB9}" type="slidenum">
              <a:rPr lang="sv-SE" smtClean="0"/>
              <a:pPr>
                <a:defRPr/>
              </a:pPr>
              <a:t>‹#›</a:t>
            </a:fld>
            <a:endParaRPr lang="sv-SE"/>
          </a:p>
        </p:txBody>
      </p:sp>
    </p:spTree>
    <p:extLst>
      <p:ext uri="{BB962C8B-B14F-4D97-AF65-F5344CB8AC3E}">
        <p14:creationId xmlns:p14="http://schemas.microsoft.com/office/powerpoint/2010/main" val="8805300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Rubrik, innehåll och kvadratisk bi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a:xfrm>
            <a:off x="713372" y="1568221"/>
            <a:ext cx="4866740" cy="380546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bild 8"/>
          <p:cNvSpPr>
            <a:spLocks noGrp="1"/>
          </p:cNvSpPr>
          <p:nvPr>
            <p:ph type="pic" sz="quarter" idx="13"/>
          </p:nvPr>
        </p:nvSpPr>
        <p:spPr>
          <a:xfrm>
            <a:off x="5905666" y="1617171"/>
            <a:ext cx="2523585" cy="2527578"/>
          </a:xfrm>
        </p:spPr>
        <p:txBody>
          <a:bodyPr/>
          <a:lstStyle/>
          <a:p>
            <a:r>
              <a:rPr lang="sv-SE"/>
              <a:t>Klicka på ikonen för att lägga till en bild</a:t>
            </a:r>
          </a:p>
        </p:txBody>
      </p:sp>
      <p:sp>
        <p:nvSpPr>
          <p:cNvPr id="12" name="Platshållare för bildnummer 11"/>
          <p:cNvSpPr>
            <a:spLocks noGrp="1"/>
          </p:cNvSpPr>
          <p:nvPr>
            <p:ph type="sldNum" sz="quarter" idx="16"/>
          </p:nvPr>
        </p:nvSpPr>
        <p:spPr/>
        <p:txBody>
          <a:bodyPr/>
          <a:lstStyle/>
          <a:p>
            <a:fld id="{E1886F89-4F1B-4009-B2B5-E581F1209212}" type="slidenum">
              <a:rPr lang="sv-SE" smtClean="0">
                <a:solidFill>
                  <a:prstClr val="black"/>
                </a:solidFill>
              </a:rPr>
              <a:pPr/>
              <a:t>‹#›</a:t>
            </a:fld>
            <a:endParaRPr lang="sv-SE" dirty="0">
              <a:solidFill>
                <a:prstClr val="black"/>
              </a:solidFill>
            </a:endParaRPr>
          </a:p>
        </p:txBody>
      </p:sp>
      <p:sp>
        <p:nvSpPr>
          <p:cNvPr id="10" name="Platshållare för datum 9"/>
          <p:cNvSpPr>
            <a:spLocks noGrp="1"/>
          </p:cNvSpPr>
          <p:nvPr>
            <p:ph type="dt" sz="half" idx="14"/>
          </p:nvPr>
        </p:nvSpPr>
        <p:spPr/>
        <p:txBody>
          <a:bodyPr/>
          <a:lstStyle/>
          <a:p>
            <a:fld id="{25A6E862-421B-4F02-A3FF-A14EA0635F67}" type="datetime1">
              <a:rPr lang="sv-SE" smtClean="0">
                <a:solidFill>
                  <a:prstClr val="black"/>
                </a:solidFill>
              </a:rPr>
              <a:pPr/>
              <a:t>2025-12-15</a:t>
            </a:fld>
            <a:endParaRPr lang="sv-SE" dirty="0">
              <a:solidFill>
                <a:prstClr val="black"/>
              </a:solidFill>
            </a:endParaRPr>
          </a:p>
        </p:txBody>
      </p:sp>
      <p:sp>
        <p:nvSpPr>
          <p:cNvPr id="11" name="Platshållare för sidfot 10"/>
          <p:cNvSpPr>
            <a:spLocks noGrp="1"/>
          </p:cNvSpPr>
          <p:nvPr>
            <p:ph type="ftr" sz="quarter" idx="15"/>
          </p:nvPr>
        </p:nvSpPr>
        <p:spPr/>
        <p:txBody>
          <a:bodyPr/>
          <a:lstStyle/>
          <a:p>
            <a:endParaRPr lang="sv-SE" dirty="0">
              <a:solidFill>
                <a:prstClr val="black"/>
              </a:solidFill>
            </a:endParaRPr>
          </a:p>
        </p:txBody>
      </p:sp>
    </p:spTree>
    <p:extLst>
      <p:ext uri="{BB962C8B-B14F-4D97-AF65-F5344CB8AC3E}">
        <p14:creationId xmlns:p14="http://schemas.microsoft.com/office/powerpoint/2010/main" val="19395484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extBox 1"/>
          <p:cNvSpPr txBox="1"/>
          <p:nvPr userDrawn="1"/>
        </p:nvSpPr>
        <p:spPr>
          <a:xfrm>
            <a:off x="152400" y="6477000"/>
            <a:ext cx="1135247" cy="246221"/>
          </a:xfrm>
          <a:prstGeom prst="rect">
            <a:avLst/>
          </a:prstGeom>
          <a:noFill/>
        </p:spPr>
        <p:txBody>
          <a:bodyPr wrap="none" rtlCol="0">
            <a:spAutoFit/>
          </a:bodyPr>
          <a:lstStyle/>
          <a:p>
            <a:r>
              <a:rPr lang="en-US" sz="1000" dirty="0"/>
              <a:t>Copyrights apply</a:t>
            </a:r>
          </a:p>
        </p:txBody>
      </p:sp>
    </p:spTree>
    <p:extLst>
      <p:ext uri="{BB962C8B-B14F-4D97-AF65-F5344CB8AC3E}">
        <p14:creationId xmlns:p14="http://schemas.microsoft.com/office/powerpoint/2010/main" val="1654078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5C03026-2539-4BD9-B0B6-81A2C06EB6AC}" type="slidenum">
              <a:rPr lang="sv-SE" smtClean="0"/>
              <a:pPr>
                <a:defRPr/>
              </a:pPr>
              <a:t>‹#›</a:t>
            </a:fld>
            <a:endParaRPr lang="sv-SE"/>
          </a:p>
        </p:txBody>
      </p:sp>
    </p:spTree>
    <p:extLst>
      <p:ext uri="{BB962C8B-B14F-4D97-AF65-F5344CB8AC3E}">
        <p14:creationId xmlns:p14="http://schemas.microsoft.com/office/powerpoint/2010/main" val="3655658492"/>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 id="214748394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5" Type="http://schemas.openxmlformats.org/officeDocument/2006/relationships/chart" Target="../charts/chart4.xml"/><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www.sciencedirect.com/science/article/pii/S1110184914000130#b0040" TargetMode="External"/><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1.xml"/><Relationship Id="rId5" Type="http://schemas.openxmlformats.org/officeDocument/2006/relationships/image" Target="../media/image21.emf"/><Relationship Id="rId4" Type="http://schemas.openxmlformats.org/officeDocument/2006/relationships/image" Target="../media/image20.emf"/></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www.internetmedicin.se/fasslink.asp?s1=Stesolid&amp;t=p&amp;pageid=2718" TargetMode="External"/><Relationship Id="rId2" Type="http://schemas.openxmlformats.org/officeDocument/2006/relationships/hyperlink" Target="http://www.internetmedicin.se/fasslink.asp?s1=Diazepam&amp;t=s&amp;pageid=2718" TargetMode="Externa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hyperlink" Target="http://www.internetmedicin.se/fasslink.asp?s1=Periactin&amp;t=p&amp;pageid=2718" TargetMode="External"/><Relationship Id="rId2" Type="http://schemas.openxmlformats.org/officeDocument/2006/relationships/hyperlink" Target="http://www.internetmedicin.se/fasslink.asp?s1=Cyproheptadin&amp;t=s&amp;pageid=2718" TargetMode="Externa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8" Type="http://schemas.openxmlformats.org/officeDocument/2006/relationships/hyperlink" Target="http://www.internetmedicin.se/fasslink.asp?s1=Trandate&amp;t=p&amp;pageid=2718" TargetMode="External"/><Relationship Id="rId3" Type="http://schemas.openxmlformats.org/officeDocument/2006/relationships/hyperlink" Target="http://www.internetmedicin.se/fasslink.asp?s1=Nitroglycerin&amp;t=p&amp;pageid=2718" TargetMode="External"/><Relationship Id="rId7" Type="http://schemas.openxmlformats.org/officeDocument/2006/relationships/hyperlink" Target="http://www.internetmedicin.se/fasslink.asp?s1=labetalol&amp;t=s&amp;pageid=2718" TargetMode="External"/><Relationship Id="rId2" Type="http://schemas.openxmlformats.org/officeDocument/2006/relationships/hyperlink" Target="http://www.internetmedicin.se/fasslink.asp?s1=glyceryltrinitrat&amp;t=s&amp;pageid=2718" TargetMode="External"/><Relationship Id="rId1" Type="http://schemas.openxmlformats.org/officeDocument/2006/relationships/slideLayout" Target="../slideLayouts/slideLayout7.xml"/><Relationship Id="rId6" Type="http://schemas.openxmlformats.org/officeDocument/2006/relationships/hyperlink" Target="http://www.internetmedicin.se/fasslink.asp?s1=Seloken&amp;t=p&amp;pageid=2718" TargetMode="External"/><Relationship Id="rId5" Type="http://schemas.openxmlformats.org/officeDocument/2006/relationships/hyperlink" Target="http://www.internetmedicin.se/fasslink.asp?s1=metoprolol&amp;t=s&amp;pageid=2718" TargetMode="External"/><Relationship Id="rId10" Type="http://schemas.openxmlformats.org/officeDocument/2006/relationships/hyperlink" Target="http://www.internetmedicin.se/fasslink.asp?s1=Alfadil&amp;t=p&amp;pageid=2718" TargetMode="External"/><Relationship Id="rId4" Type="http://schemas.openxmlformats.org/officeDocument/2006/relationships/hyperlink" Target="http://www.internetmedicin.se/fasslink.asp?s1=magnesiumsulfat&amp;t=s&amp;pageid=2718" TargetMode="External"/><Relationship Id="rId9" Type="http://schemas.openxmlformats.org/officeDocument/2006/relationships/hyperlink" Target="http://www.internetmedicin.se/fasslink.asp?s1=doxazosin&amp;t=s&amp;pageid=2718" TargetMode="External"/></Relationships>
</file>

<file path=ppt/slides/_rels/slide9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radiographics.rsna.org/content/27/4/919/F24.large.jpg" TargetMode="Externa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radiographics.rsna.org/content/27/4/919/F25.large.jpg" TargetMode="Externa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62.tmp"/><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64.tmp"/><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hyperlink" Target="http://www.tandfonline.com/author/Martinovi%C4%87,+%C5%BDarko" TargetMode="External"/><Relationship Id="rId2" Type="http://schemas.openxmlformats.org/officeDocument/2006/relationships/hyperlink" Target="http://www.tandfonline.com/author/Jovanovi%C4%87-%C4%8Cupi%C4%87,+Vesna" TargetMode="External"/><Relationship Id="rId1" Type="http://schemas.openxmlformats.org/officeDocument/2006/relationships/slideLayout" Target="../slideLayouts/slideLayout7.xml"/><Relationship Id="rId4" Type="http://schemas.openxmlformats.org/officeDocument/2006/relationships/hyperlink" Target="http://www.tandfonline.com/author/Ne%C5%A1i%C4%87,+Nada" TargetMode="External"/></Relationships>
</file>

<file path=ppt/slides/_rels/slide15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person, klädsel, Medicinsk utrustning, inomhus&#10;&#10;Automatiskt genererad beskrivning">
            <a:extLst>
              <a:ext uri="{FF2B5EF4-FFF2-40B4-BE49-F238E27FC236}">
                <a16:creationId xmlns:a16="http://schemas.microsoft.com/office/drawing/2014/main" id="{F920B53D-C7E1-65F5-64FA-8133D6896E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1340768"/>
            <a:ext cx="7204053" cy="4441763"/>
          </a:xfrm>
          <a:prstGeom prst="rect">
            <a:avLst/>
          </a:prstGeom>
        </p:spPr>
      </p:pic>
      <p:sp>
        <p:nvSpPr>
          <p:cNvPr id="702467" name="Rectangle 3"/>
          <p:cNvSpPr>
            <a:spLocks noChangeArrowheads="1"/>
          </p:cNvSpPr>
          <p:nvPr/>
        </p:nvSpPr>
        <p:spPr bwMode="auto">
          <a:xfrm>
            <a:off x="-612576" y="0"/>
            <a:ext cx="9072563" cy="2159000"/>
          </a:xfrm>
          <a:prstGeom prst="rect">
            <a:avLst/>
          </a:prstGeom>
          <a:noFill/>
          <a:ln w="9525">
            <a:noFill/>
            <a:miter lim="800000"/>
            <a:headEnd/>
            <a:tailEnd/>
          </a:ln>
          <a:effectLst>
            <a:outerShdw dist="35921" dir="2700000" algn="ctr" rotWithShape="0">
              <a:schemeClr val="tx1"/>
            </a:outerShdw>
          </a:effectLst>
        </p:spPr>
        <p:txBody>
          <a:bodyPr anchor="b" anchorCtr="1"/>
          <a:lstStyle/>
          <a:p>
            <a:pPr algn="ctr">
              <a:defRPr/>
            </a:pPr>
            <a:endParaRPr lang="sv-SE" sz="4400" dirty="0">
              <a:solidFill>
                <a:schemeClr val="bg1"/>
              </a:solidFill>
            </a:endParaRPr>
          </a:p>
          <a:p>
            <a:pPr algn="ctr">
              <a:defRPr/>
            </a:pPr>
            <a:endParaRPr lang="sv-SE" sz="1800" dirty="0">
              <a:solidFill>
                <a:schemeClr val="tx2"/>
              </a:solidFill>
            </a:endParaRPr>
          </a:p>
        </p:txBody>
      </p:sp>
      <p:sp>
        <p:nvSpPr>
          <p:cNvPr id="4" name="Rectangle 2">
            <a:extLst>
              <a:ext uri="{FF2B5EF4-FFF2-40B4-BE49-F238E27FC236}">
                <a16:creationId xmlns:a16="http://schemas.microsoft.com/office/drawing/2014/main" id="{2B97B87C-2C87-A469-2F1D-441CF1A290C3}"/>
              </a:ext>
            </a:extLst>
          </p:cNvPr>
          <p:cNvSpPr txBox="1">
            <a:spLocks noChangeArrowheads="1"/>
          </p:cNvSpPr>
          <p:nvPr/>
        </p:nvSpPr>
        <p:spPr>
          <a:xfrm>
            <a:off x="251844" y="272733"/>
            <a:ext cx="8208143" cy="935385"/>
          </a:xfrm>
          <a:prstGeom prst="rect">
            <a:avLst/>
          </a:prstGeom>
          <a:noFill/>
          <a:ln w="38100">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200" b="0" dirty="0">
                <a:latin typeface="Aptos" panose="020B0004020202020204" pitchFamily="34" charset="0"/>
              </a:rPr>
              <a:t>Droger och missbruk</a:t>
            </a:r>
          </a:p>
          <a:p>
            <a:pPr fontAlgn="auto">
              <a:spcAft>
                <a:spcPts val="0"/>
              </a:spcAft>
            </a:pPr>
            <a:r>
              <a:rPr lang="sv-SE" sz="2400" b="0" dirty="0">
                <a:latin typeface="Aptos" panose="020B0004020202020204" pitchFamily="34" charset="0"/>
              </a:rPr>
              <a:t>Och några aspekter på anestesi</a:t>
            </a:r>
          </a:p>
        </p:txBody>
      </p:sp>
      <p:sp>
        <p:nvSpPr>
          <p:cNvPr id="5" name="Rectangle 2">
            <a:extLst>
              <a:ext uri="{FF2B5EF4-FFF2-40B4-BE49-F238E27FC236}">
                <a16:creationId xmlns:a16="http://schemas.microsoft.com/office/drawing/2014/main" id="{C9FC972F-BC43-5DD9-4A16-67CA5499A0B7}"/>
              </a:ext>
            </a:extLst>
          </p:cNvPr>
          <p:cNvSpPr txBox="1">
            <a:spLocks noChangeArrowheads="1"/>
          </p:cNvSpPr>
          <p:nvPr/>
        </p:nvSpPr>
        <p:spPr>
          <a:xfrm>
            <a:off x="-180367" y="5922615"/>
            <a:ext cx="8208143" cy="935385"/>
          </a:xfrm>
          <a:prstGeom prst="rect">
            <a:avLst/>
          </a:prstGeom>
          <a:noFill/>
          <a:ln w="38100">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1400" b="0" dirty="0">
                <a:latin typeface="Aptos" panose="020B0004020202020204" pitchFamily="34" charset="0"/>
              </a:rPr>
              <a:t>Kai Knudsen</a:t>
            </a:r>
          </a:p>
          <a:p>
            <a:pPr fontAlgn="auto">
              <a:spcAft>
                <a:spcPts val="0"/>
              </a:spcAft>
            </a:pPr>
            <a:r>
              <a:rPr lang="sv-SE" sz="1400" b="0" dirty="0">
                <a:latin typeface="Aptos" panose="020B0004020202020204" pitchFamily="34" charset="0"/>
              </a:rPr>
              <a:t>Universitetssjukhusöverläkare, Docent</a:t>
            </a:r>
          </a:p>
          <a:p>
            <a:pPr fontAlgn="auto">
              <a:spcAft>
                <a:spcPts val="0"/>
              </a:spcAft>
            </a:pPr>
            <a:r>
              <a:rPr lang="sv-SE" sz="1400" b="0" dirty="0">
                <a:latin typeface="Aptos" panose="020B0004020202020204" pitchFamily="34" charset="0"/>
              </a:rPr>
              <a:t>Sahlgrenska Universitetssjukhuset </a:t>
            </a:r>
          </a:p>
        </p:txBody>
      </p:sp>
      <p:pic>
        <p:nvPicPr>
          <p:cNvPr id="6" name="Platshållare för innehåll 3" descr="Marijuana, Cannabis, OgrÃ¤s, Bud, GrÃ¶n, Kruka, Medicinsk">
            <a:extLst>
              <a:ext uri="{FF2B5EF4-FFF2-40B4-BE49-F238E27FC236}">
                <a16:creationId xmlns:a16="http://schemas.microsoft.com/office/drawing/2014/main" id="{9864D7FF-5D1C-BADD-1CA3-12D2C708DADB}"/>
              </a:ext>
            </a:extLst>
          </p:cNvPr>
          <p:cNvPicPr>
            <a:picLock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8404" y="1513"/>
            <a:ext cx="1800200" cy="1296144"/>
          </a:xfrm>
          <a:prstGeom prst="rect">
            <a:avLst/>
          </a:prstGeom>
          <a:noFill/>
          <a:ln>
            <a:noFill/>
          </a:ln>
        </p:spPr>
      </p:pic>
    </p:spTree>
    <p:extLst>
      <p:ext uri="{BB962C8B-B14F-4D97-AF65-F5344CB8AC3E}">
        <p14:creationId xmlns:p14="http://schemas.microsoft.com/office/powerpoint/2010/main" val="164173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838976" y="908720"/>
            <a:ext cx="7466048" cy="1082823"/>
          </a:xfrm>
        </p:spPr>
        <p:txBody>
          <a:bodyPr>
            <a:normAutofit fontScale="90000"/>
          </a:bodyPr>
          <a:lstStyle/>
          <a:p>
            <a:r>
              <a:rPr lang="sv-SE" sz="4000" dirty="0">
                <a:solidFill>
                  <a:schemeClr val="tx1"/>
                </a:solidFill>
                <a:latin typeface="Aptos" panose="020B0004020202020204" pitchFamily="34" charset="0"/>
              </a:rPr>
              <a:t>Hälsoutvecklingen</a:t>
            </a:r>
            <a:r>
              <a:rPr lang="sv-SE" sz="4000" dirty="0">
                <a:solidFill>
                  <a:schemeClr val="accent2">
                    <a:lumMod val="40000"/>
                    <a:lumOff val="60000"/>
                  </a:schemeClr>
                </a:solidFill>
                <a:latin typeface="Aptos" panose="020B0004020202020204" pitchFamily="34" charset="0"/>
              </a:rPr>
              <a:t> </a:t>
            </a:r>
            <a:r>
              <a:rPr lang="sv-SE" sz="4000" dirty="0">
                <a:solidFill>
                  <a:schemeClr val="tx1"/>
                </a:solidFill>
                <a:latin typeface="Aptos" panose="020B0004020202020204" pitchFamily="34" charset="0"/>
                <a:cs typeface="Arial" panose="020B0604020202020204" pitchFamily="34" charset="0"/>
              </a:rPr>
              <a:t>under 2000-talet</a:t>
            </a:r>
            <a:endParaRPr lang="sv-SE" sz="4000" b="1" dirty="0">
              <a:solidFill>
                <a:schemeClr val="tx1"/>
              </a:solidFill>
              <a:latin typeface="Aptos" panose="020B0004020202020204" pitchFamily="34" charset="0"/>
              <a:cs typeface="Arial" panose="020B0604020202020204" pitchFamily="34" charset="0"/>
            </a:endParaRPr>
          </a:p>
        </p:txBody>
      </p:sp>
      <p:sp>
        <p:nvSpPr>
          <p:cNvPr id="250883" name="Rectangle 3"/>
          <p:cNvSpPr>
            <a:spLocks noGrp="1" noChangeArrowheads="1"/>
          </p:cNvSpPr>
          <p:nvPr>
            <p:ph idx="1"/>
          </p:nvPr>
        </p:nvSpPr>
        <p:spPr>
          <a:xfrm>
            <a:off x="1043608" y="2204864"/>
            <a:ext cx="7920880" cy="3600400"/>
          </a:xfrm>
        </p:spPr>
        <p:txBody>
          <a:bodyPr>
            <a:normAutofit/>
          </a:bodyPr>
          <a:lstStyle/>
          <a:p>
            <a:pPr>
              <a:buFont typeface="Monotype Sorts" charset="2"/>
              <a:buNone/>
            </a:pPr>
            <a:endParaRPr lang="sv-SE" sz="2400" dirty="0">
              <a:solidFill>
                <a:schemeClr val="accent2">
                  <a:lumMod val="40000"/>
                  <a:lumOff val="60000"/>
                </a:schemeClr>
              </a:solidFill>
              <a:effectLst/>
              <a:latin typeface="Aptos" panose="020B0004020202020204" pitchFamily="34" charset="0"/>
            </a:endParaRPr>
          </a:p>
          <a:p>
            <a:r>
              <a:rPr lang="sv-SE" sz="2400" dirty="0">
                <a:solidFill>
                  <a:schemeClr val="tx1"/>
                </a:solidFill>
                <a:effectLst/>
                <a:latin typeface="Aptos" panose="020B0004020202020204" pitchFamily="34" charset="0"/>
              </a:rPr>
              <a:t>Allt fler diagnosticeras med ADHD, ADD och OCD</a:t>
            </a:r>
          </a:p>
          <a:p>
            <a:r>
              <a:rPr lang="sv-SE" sz="2400" dirty="0">
                <a:solidFill>
                  <a:schemeClr val="tx1"/>
                </a:solidFill>
                <a:latin typeface="Aptos" panose="020B0004020202020204" pitchFamily="34" charset="0"/>
              </a:rPr>
              <a:t>Ökad förskrivning av centralstimulerande läkemedel (</a:t>
            </a:r>
            <a:r>
              <a:rPr lang="sv-SE" sz="2400" dirty="0" err="1">
                <a:solidFill>
                  <a:schemeClr val="tx1"/>
                </a:solidFill>
                <a:latin typeface="Aptos" panose="020B0004020202020204" pitchFamily="34" charset="0"/>
              </a:rPr>
              <a:t>Concerta</a:t>
            </a:r>
            <a:r>
              <a:rPr lang="sv-SE" sz="2400" dirty="0">
                <a:solidFill>
                  <a:schemeClr val="tx1"/>
                </a:solidFill>
                <a:latin typeface="Aptos" panose="020B0004020202020204" pitchFamily="34" charset="0"/>
              </a:rPr>
              <a:t>, </a:t>
            </a:r>
            <a:r>
              <a:rPr lang="sv-SE" sz="2400" dirty="0" err="1">
                <a:solidFill>
                  <a:schemeClr val="tx1"/>
                </a:solidFill>
                <a:latin typeface="Aptos" panose="020B0004020202020204" pitchFamily="34" charset="0"/>
              </a:rPr>
              <a:t>Ritalin</a:t>
            </a:r>
            <a:r>
              <a:rPr lang="sv-SE" sz="2400" dirty="0">
                <a:solidFill>
                  <a:schemeClr val="tx1"/>
                </a:solidFill>
                <a:latin typeface="Aptos" panose="020B0004020202020204" pitchFamily="34" charset="0"/>
              </a:rPr>
              <a:t>, </a:t>
            </a:r>
            <a:r>
              <a:rPr lang="sv-SE" sz="2400" dirty="0" err="1">
                <a:solidFill>
                  <a:schemeClr val="tx1"/>
                </a:solidFill>
                <a:latin typeface="Aptos" panose="020B0004020202020204" pitchFamily="34" charset="0"/>
              </a:rPr>
              <a:t>Elvanse</a:t>
            </a:r>
            <a:r>
              <a:rPr lang="sv-SE" sz="2400" dirty="0">
                <a:solidFill>
                  <a:schemeClr val="tx1"/>
                </a:solidFill>
                <a:latin typeface="Aptos" panose="020B0004020202020204" pitchFamily="34" charset="0"/>
              </a:rPr>
              <a:t>)</a:t>
            </a:r>
          </a:p>
          <a:p>
            <a:r>
              <a:rPr lang="sv-SE" sz="2400" dirty="0">
                <a:solidFill>
                  <a:schemeClr val="tx1"/>
                </a:solidFill>
                <a:latin typeface="Aptos" panose="020B0004020202020204" pitchFamily="34" charset="0"/>
              </a:rPr>
              <a:t>Ökad förskrivning av </a:t>
            </a:r>
            <a:r>
              <a:rPr lang="sv-SE" sz="2400" dirty="0" err="1">
                <a:solidFill>
                  <a:schemeClr val="tx1"/>
                </a:solidFill>
                <a:latin typeface="Aptos" panose="020B0004020202020204" pitchFamily="34" charset="0"/>
              </a:rPr>
              <a:t>opioider</a:t>
            </a:r>
            <a:r>
              <a:rPr lang="sv-SE" sz="2400" dirty="0">
                <a:solidFill>
                  <a:schemeClr val="tx1"/>
                </a:solidFill>
                <a:latin typeface="Aptos" panose="020B0004020202020204" pitchFamily="34" charset="0"/>
              </a:rPr>
              <a:t> (</a:t>
            </a:r>
            <a:r>
              <a:rPr lang="sv-SE" sz="2400" dirty="0" err="1">
                <a:solidFill>
                  <a:schemeClr val="tx1"/>
                </a:solidFill>
                <a:latin typeface="Aptos" panose="020B0004020202020204" pitchFamily="34" charset="0"/>
              </a:rPr>
              <a:t>Subutex</a:t>
            </a:r>
            <a:r>
              <a:rPr lang="sv-SE" sz="2400" dirty="0">
                <a:solidFill>
                  <a:schemeClr val="tx1"/>
                </a:solidFill>
                <a:latin typeface="Aptos" panose="020B0004020202020204" pitchFamily="34" charset="0"/>
              </a:rPr>
              <a:t>, Metadon)</a:t>
            </a:r>
          </a:p>
          <a:p>
            <a:r>
              <a:rPr lang="sv-SE" sz="2400" dirty="0">
                <a:solidFill>
                  <a:schemeClr val="tx1"/>
                </a:solidFill>
                <a:latin typeface="Aptos" panose="020B0004020202020204" pitchFamily="34" charset="0"/>
              </a:rPr>
              <a:t>Ökad förskrivning i substitutionsbehandling</a:t>
            </a:r>
          </a:p>
          <a:p>
            <a:r>
              <a:rPr lang="sv-SE" sz="2400" dirty="0">
                <a:solidFill>
                  <a:schemeClr val="tx1"/>
                </a:solidFill>
                <a:latin typeface="Aptos" panose="020B0004020202020204" pitchFamily="34" charset="0"/>
              </a:rPr>
              <a:t>Ökat intresse för hallucinogena substanser</a:t>
            </a:r>
          </a:p>
          <a:p>
            <a:r>
              <a:rPr lang="sv-SE" sz="2400" dirty="0">
                <a:latin typeface="Aptos" panose="020B0004020202020204" pitchFamily="34" charset="0"/>
              </a:rPr>
              <a:t>Många nya </a:t>
            </a:r>
            <a:r>
              <a:rPr lang="sv-SE" sz="2400" dirty="0" err="1">
                <a:latin typeface="Aptos" panose="020B0004020202020204" pitchFamily="34" charset="0"/>
              </a:rPr>
              <a:t>psykoaktiva</a:t>
            </a:r>
            <a:r>
              <a:rPr lang="sv-SE" sz="2400" dirty="0">
                <a:latin typeface="Aptos" panose="020B0004020202020204" pitchFamily="34" charset="0"/>
              </a:rPr>
              <a:t> substanser (NPS)</a:t>
            </a:r>
            <a:endParaRPr lang="sv-SE" sz="2400" dirty="0">
              <a:solidFill>
                <a:srgbClr val="0000FF"/>
              </a:solidFill>
              <a:latin typeface="Aptos" panose="020B0004020202020204" pitchFamily="34" charset="0"/>
            </a:endParaRPr>
          </a:p>
          <a:p>
            <a:pPr>
              <a:buFont typeface="Monotype Sorts" charset="2"/>
              <a:buNone/>
            </a:pPr>
            <a:endParaRPr lang="sv-SE" sz="2400" dirty="0">
              <a:latin typeface="Aptos" panose="020B0004020202020204" pitchFamily="34" charset="0"/>
            </a:endParaRPr>
          </a:p>
        </p:txBody>
      </p:sp>
    </p:spTree>
    <p:extLst>
      <p:ext uri="{BB962C8B-B14F-4D97-AF65-F5344CB8AC3E}">
        <p14:creationId xmlns:p14="http://schemas.microsoft.com/office/powerpoint/2010/main" val="4003467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a:graphicFrameLocks/>
          </p:cNvGraphicFramePr>
          <p:nvPr>
            <p:extLst>
              <p:ext uri="{D42A27DB-BD31-4B8C-83A1-F6EECF244321}">
                <p14:modId xmlns:p14="http://schemas.microsoft.com/office/powerpoint/2010/main" val="450372935"/>
              </p:ext>
            </p:extLst>
          </p:nvPr>
        </p:nvGraphicFramePr>
        <p:xfrm>
          <a:off x="118241" y="681858"/>
          <a:ext cx="4327634" cy="2514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Diagram 2"/>
          <p:cNvGraphicFramePr>
            <a:graphicFrameLocks/>
          </p:cNvGraphicFramePr>
          <p:nvPr>
            <p:extLst>
              <p:ext uri="{D42A27DB-BD31-4B8C-83A1-F6EECF244321}">
                <p14:modId xmlns:p14="http://schemas.microsoft.com/office/powerpoint/2010/main" val="2723678410"/>
              </p:ext>
            </p:extLst>
          </p:nvPr>
        </p:nvGraphicFramePr>
        <p:xfrm>
          <a:off x="4445875" y="756745"/>
          <a:ext cx="4422227" cy="24397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p:cNvGraphicFramePr>
            <a:graphicFrameLocks/>
          </p:cNvGraphicFramePr>
          <p:nvPr>
            <p:extLst>
              <p:ext uri="{D42A27DB-BD31-4B8C-83A1-F6EECF244321}">
                <p14:modId xmlns:p14="http://schemas.microsoft.com/office/powerpoint/2010/main" val="473152571"/>
              </p:ext>
            </p:extLst>
          </p:nvPr>
        </p:nvGraphicFramePr>
        <p:xfrm>
          <a:off x="197069" y="3541329"/>
          <a:ext cx="4319752" cy="230964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Diagram 4"/>
          <p:cNvGraphicFramePr>
            <a:graphicFrameLocks/>
          </p:cNvGraphicFramePr>
          <p:nvPr>
            <p:extLst>
              <p:ext uri="{D42A27DB-BD31-4B8C-83A1-F6EECF244321}">
                <p14:modId xmlns:p14="http://schemas.microsoft.com/office/powerpoint/2010/main" val="1983125226"/>
              </p:ext>
            </p:extLst>
          </p:nvPr>
        </p:nvGraphicFramePr>
        <p:xfrm>
          <a:off x="4516821" y="3464472"/>
          <a:ext cx="4508939" cy="2463362"/>
        </p:xfrm>
        <a:graphic>
          <a:graphicData uri="http://schemas.openxmlformats.org/drawingml/2006/chart">
            <c:chart xmlns:c="http://schemas.openxmlformats.org/drawingml/2006/chart" xmlns:r="http://schemas.openxmlformats.org/officeDocument/2006/relationships" r:id="rId5"/>
          </a:graphicData>
        </a:graphic>
      </p:graphicFrame>
      <p:sp>
        <p:nvSpPr>
          <p:cNvPr id="6" name="textruta 5"/>
          <p:cNvSpPr txBox="1"/>
          <p:nvPr/>
        </p:nvSpPr>
        <p:spPr>
          <a:xfrm>
            <a:off x="370490" y="260648"/>
            <a:ext cx="8666006" cy="400110"/>
          </a:xfrm>
          <a:prstGeom prst="rect">
            <a:avLst/>
          </a:prstGeom>
          <a:solidFill>
            <a:schemeClr val="accent3">
              <a:lumMod val="95000"/>
            </a:schemeClr>
          </a:solidFill>
        </p:spPr>
        <p:txBody>
          <a:bodyPr wrap="square" rtlCol="0">
            <a:spAutoFit/>
          </a:bodyPr>
          <a:lstStyle/>
          <a:p>
            <a:r>
              <a:rPr lang="sv-SE" b="0" dirty="0" err="1">
                <a:latin typeface="Aptos" panose="020B0004020202020204" pitchFamily="34" charset="0"/>
                <a:cs typeface="Arial" panose="020B0604020202020204" pitchFamily="34" charset="0"/>
              </a:rPr>
              <a:t>Increased</a:t>
            </a:r>
            <a:r>
              <a:rPr lang="sv-SE" b="0" dirty="0">
                <a:latin typeface="Aptos" panose="020B0004020202020204" pitchFamily="34" charset="0"/>
                <a:cs typeface="Arial" panose="020B0604020202020204" pitchFamily="34" charset="0"/>
              </a:rPr>
              <a:t> </a:t>
            </a:r>
            <a:r>
              <a:rPr lang="sv-SE" b="0" dirty="0" err="1">
                <a:latin typeface="Aptos" panose="020B0004020202020204" pitchFamily="34" charset="0"/>
                <a:cs typeface="Arial" panose="020B0604020202020204" pitchFamily="34" charset="0"/>
              </a:rPr>
              <a:t>use</a:t>
            </a:r>
            <a:r>
              <a:rPr lang="sv-SE" b="0" dirty="0">
                <a:latin typeface="Aptos" panose="020B0004020202020204" pitchFamily="34" charset="0"/>
                <a:cs typeface="Arial" panose="020B0604020202020204" pitchFamily="34" charset="0"/>
              </a:rPr>
              <a:t> </a:t>
            </a:r>
            <a:r>
              <a:rPr lang="sv-SE" b="0" dirty="0" err="1">
                <a:latin typeface="Aptos" panose="020B0004020202020204" pitchFamily="34" charset="0"/>
                <a:cs typeface="Arial" panose="020B0604020202020204" pitchFamily="34" charset="0"/>
              </a:rPr>
              <a:t>of</a:t>
            </a:r>
            <a:r>
              <a:rPr lang="sv-SE" b="0" dirty="0">
                <a:latin typeface="Aptos" panose="020B0004020202020204" pitchFamily="34" charset="0"/>
                <a:cs typeface="Arial" panose="020B0604020202020204" pitchFamily="34" charset="0"/>
              </a:rPr>
              <a:t> </a:t>
            </a:r>
            <a:r>
              <a:rPr lang="sv-SE" b="0" dirty="0" err="1">
                <a:latin typeface="Aptos" panose="020B0004020202020204" pitchFamily="34" charset="0"/>
                <a:cs typeface="Arial" panose="020B0604020202020204" pitchFamily="34" charset="0"/>
              </a:rPr>
              <a:t>pharmaceutical</a:t>
            </a:r>
            <a:r>
              <a:rPr lang="sv-SE" b="0" dirty="0">
                <a:latin typeface="Aptos" panose="020B0004020202020204" pitchFamily="34" charset="0"/>
                <a:cs typeface="Arial" panose="020B0604020202020204" pitchFamily="34" charset="0"/>
              </a:rPr>
              <a:t> </a:t>
            </a:r>
            <a:r>
              <a:rPr lang="sv-SE" b="0" dirty="0" err="1">
                <a:latin typeface="Aptos" panose="020B0004020202020204" pitchFamily="34" charset="0"/>
                <a:cs typeface="Arial" panose="020B0604020202020204" pitchFamily="34" charset="0"/>
              </a:rPr>
              <a:t>drugs</a:t>
            </a:r>
            <a:r>
              <a:rPr lang="sv-SE" b="0" dirty="0">
                <a:latin typeface="Aptos" panose="020B0004020202020204" pitchFamily="34" charset="0"/>
                <a:cs typeface="Arial" panose="020B0604020202020204" pitchFamily="34" charset="0"/>
              </a:rPr>
              <a:t> in the age </a:t>
            </a:r>
            <a:r>
              <a:rPr lang="sv-SE" b="0" dirty="0" err="1">
                <a:latin typeface="Aptos" panose="020B0004020202020204" pitchFamily="34" charset="0"/>
                <a:cs typeface="Arial" panose="020B0604020202020204" pitchFamily="34" charset="0"/>
              </a:rPr>
              <a:t>group</a:t>
            </a:r>
            <a:r>
              <a:rPr lang="sv-SE" b="0" dirty="0">
                <a:latin typeface="Aptos" panose="020B0004020202020204" pitchFamily="34" charset="0"/>
                <a:cs typeface="Arial" panose="020B0604020202020204" pitchFamily="34" charset="0"/>
              </a:rPr>
              <a:t> 15-24 </a:t>
            </a:r>
            <a:r>
              <a:rPr lang="sv-SE" b="0" dirty="0" err="1">
                <a:latin typeface="Aptos" panose="020B0004020202020204" pitchFamily="34" charset="0"/>
                <a:cs typeface="Arial" panose="020B0604020202020204" pitchFamily="34" charset="0"/>
              </a:rPr>
              <a:t>years</a:t>
            </a:r>
            <a:endParaRPr lang="sv-SE" b="0" dirty="0">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288567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1210408" y="762001"/>
            <a:ext cx="7159869" cy="1152525"/>
          </a:xfrm>
        </p:spPr>
        <p:txBody>
          <a:bodyPr>
            <a:normAutofit/>
          </a:bodyPr>
          <a:lstStyle/>
          <a:p>
            <a:r>
              <a:rPr lang="sv-SE" sz="3600" dirty="0">
                <a:solidFill>
                  <a:schemeClr val="tx1"/>
                </a:solidFill>
                <a:latin typeface="Aptos" panose="020B0004020202020204" pitchFamily="34" charset="0"/>
              </a:rPr>
              <a:t>Narkotikamissbruk</a:t>
            </a:r>
            <a:endParaRPr lang="sv-SE" sz="3600" b="1" dirty="0">
              <a:solidFill>
                <a:schemeClr val="tx1"/>
              </a:solidFill>
              <a:latin typeface="Aptos" panose="020B0004020202020204" pitchFamily="34" charset="0"/>
              <a:cs typeface="Arial" panose="020B0604020202020204" pitchFamily="34" charset="0"/>
            </a:endParaRPr>
          </a:p>
        </p:txBody>
      </p:sp>
      <p:sp>
        <p:nvSpPr>
          <p:cNvPr id="250883" name="Rectangle 3"/>
          <p:cNvSpPr>
            <a:spLocks noGrp="1" noChangeArrowheads="1"/>
          </p:cNvSpPr>
          <p:nvPr>
            <p:ph idx="1"/>
          </p:nvPr>
        </p:nvSpPr>
        <p:spPr>
          <a:xfrm>
            <a:off x="755576" y="1844824"/>
            <a:ext cx="7924800" cy="4191000"/>
          </a:xfrm>
        </p:spPr>
        <p:txBody>
          <a:bodyPr>
            <a:normAutofit/>
          </a:bodyPr>
          <a:lstStyle/>
          <a:p>
            <a:endParaRPr lang="sv-SE" sz="2400" dirty="0">
              <a:solidFill>
                <a:schemeClr val="accent2">
                  <a:lumMod val="40000"/>
                  <a:lumOff val="60000"/>
                </a:schemeClr>
              </a:solidFill>
              <a:effectLst/>
              <a:latin typeface="Arial" charset="0"/>
            </a:endParaRPr>
          </a:p>
          <a:p>
            <a:r>
              <a:rPr lang="sv-SE" sz="2400" dirty="0"/>
              <a:t>Globalt sett finns omkring 185 miljoner droganvändare. </a:t>
            </a:r>
          </a:p>
          <a:p>
            <a:r>
              <a:rPr lang="sv-SE" sz="2400" dirty="0"/>
              <a:t>Av dessa använder cirka 34 miljoner amfetamin som huvudsakligt missbruksmedel. </a:t>
            </a:r>
          </a:p>
          <a:p>
            <a:r>
              <a:rPr lang="sv-SE" sz="2400" dirty="0"/>
              <a:t>Mellan 10 000 och 25 000 personer använder amfetamin i Sverige. </a:t>
            </a:r>
          </a:p>
          <a:p>
            <a:r>
              <a:rPr lang="sv-SE" sz="2400" dirty="0"/>
              <a:t>Av dessa har cirka 8000 amfetamin som primär drog, ca 32 procent av de med tungt missbruk. </a:t>
            </a:r>
          </a:p>
        </p:txBody>
      </p:sp>
    </p:spTree>
    <p:extLst>
      <p:ext uri="{BB962C8B-B14F-4D97-AF65-F5344CB8AC3E}">
        <p14:creationId xmlns:p14="http://schemas.microsoft.com/office/powerpoint/2010/main" val="875110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A5D9B44B-601C-4C4A-850B-CF67FDF7DF92}"/>
              </a:ext>
            </a:extLst>
          </p:cNvPr>
          <p:cNvSpPr txBox="1"/>
          <p:nvPr/>
        </p:nvSpPr>
        <p:spPr>
          <a:xfrm>
            <a:off x="1259632" y="1166842"/>
            <a:ext cx="7056784" cy="3785652"/>
          </a:xfrm>
          <a:prstGeom prst="rect">
            <a:avLst/>
          </a:prstGeom>
          <a:noFill/>
        </p:spPr>
        <p:txBody>
          <a:bodyPr wrap="square">
            <a:spAutoFit/>
          </a:bodyPr>
          <a:lstStyle/>
          <a:p>
            <a:pPr marL="342900" indent="-342900">
              <a:buFont typeface="Arial" panose="020B0604020202020204" pitchFamily="34" charset="0"/>
              <a:buChar char="•"/>
            </a:pPr>
            <a:r>
              <a:rPr lang="sv-SE" b="0" i="0" dirty="0">
                <a:solidFill>
                  <a:srgbClr val="000000"/>
                </a:solidFill>
                <a:effectLst/>
                <a:latin typeface="Aptos" panose="020B0004020202020204" pitchFamily="34" charset="0"/>
              </a:rPr>
              <a:t>Under 2021 beslagtogs rekordstora mängder av kokain inom EU, sammanlagt 303 ton. </a:t>
            </a:r>
          </a:p>
          <a:p>
            <a:pPr marL="342900" indent="-342900">
              <a:buFont typeface="Arial" panose="020B0604020202020204" pitchFamily="34" charset="0"/>
              <a:buChar char="•"/>
            </a:pPr>
            <a:endParaRPr lang="sv-SE" b="0" i="0" dirty="0">
              <a:solidFill>
                <a:srgbClr val="000000"/>
              </a:solidFill>
              <a:effectLst/>
              <a:latin typeface="Aptos" panose="020B0004020202020204" pitchFamily="34" charset="0"/>
            </a:endParaRPr>
          </a:p>
          <a:p>
            <a:pPr marL="342900" indent="-342900">
              <a:buFont typeface="Arial" panose="020B0604020202020204" pitchFamily="34" charset="0"/>
              <a:buChar char="•"/>
            </a:pPr>
            <a:r>
              <a:rPr lang="sv-SE" b="0" i="0" dirty="0">
                <a:solidFill>
                  <a:srgbClr val="000000"/>
                </a:solidFill>
                <a:effectLst/>
                <a:latin typeface="Aptos" panose="020B0004020202020204" pitchFamily="34" charset="0"/>
              </a:rPr>
              <a:t>Enligt rapporten syns en större variation av syntetiska stimulantia på den illegala marknaden i Europa. </a:t>
            </a:r>
          </a:p>
          <a:p>
            <a:pPr marL="342900" indent="-342900">
              <a:buFont typeface="Arial" panose="020B0604020202020204" pitchFamily="34" charset="0"/>
              <a:buChar char="•"/>
            </a:pPr>
            <a:endParaRPr lang="sv-SE" b="0" i="0" dirty="0">
              <a:solidFill>
                <a:srgbClr val="000000"/>
              </a:solidFill>
              <a:effectLst/>
              <a:latin typeface="Aptos" panose="020B0004020202020204" pitchFamily="34" charset="0"/>
            </a:endParaRPr>
          </a:p>
          <a:p>
            <a:pPr marL="342900" indent="-342900">
              <a:buFont typeface="Arial" panose="020B0604020202020204" pitchFamily="34" charset="0"/>
              <a:buChar char="•"/>
            </a:pPr>
            <a:r>
              <a:rPr lang="sv-SE" b="0" i="0" dirty="0">
                <a:solidFill>
                  <a:srgbClr val="000000"/>
                </a:solidFill>
                <a:effectLst/>
                <a:latin typeface="Aptos" panose="020B0004020202020204" pitchFamily="34" charset="0"/>
              </a:rPr>
              <a:t>Det handlar till exempel om amfetamin, metamfetamin och 3-CMC</a:t>
            </a:r>
            <a:r>
              <a:rPr lang="sv-SE" b="0" dirty="0">
                <a:solidFill>
                  <a:srgbClr val="000000"/>
                </a:solidFill>
                <a:latin typeface="Aptos" panose="020B0004020202020204" pitchFamily="34" charset="0"/>
              </a:rPr>
              <a:t> (kristall)</a:t>
            </a:r>
            <a:endParaRPr lang="sv-SE" b="0" i="0" dirty="0">
              <a:solidFill>
                <a:srgbClr val="000000"/>
              </a:solidFill>
              <a:effectLst/>
              <a:latin typeface="Aptos" panose="020B0004020202020204" pitchFamily="34" charset="0"/>
            </a:endParaRPr>
          </a:p>
          <a:p>
            <a:pPr marL="342900" indent="-342900">
              <a:buFont typeface="Arial" panose="020B0604020202020204" pitchFamily="34" charset="0"/>
              <a:buChar char="•"/>
            </a:pPr>
            <a:endParaRPr lang="sv-SE" b="0" i="0" dirty="0">
              <a:solidFill>
                <a:srgbClr val="000000"/>
              </a:solidFill>
              <a:effectLst/>
              <a:latin typeface="Aptos" panose="020B0004020202020204" pitchFamily="34" charset="0"/>
            </a:endParaRPr>
          </a:p>
          <a:p>
            <a:pPr marL="342900" indent="-342900">
              <a:buFont typeface="Arial" panose="020B0604020202020204" pitchFamily="34" charset="0"/>
              <a:buChar char="•"/>
            </a:pPr>
            <a:r>
              <a:rPr lang="sv-SE" b="0" i="0" dirty="0">
                <a:solidFill>
                  <a:srgbClr val="000000"/>
                </a:solidFill>
                <a:effectLst/>
                <a:latin typeface="Aptos" panose="020B0004020202020204" pitchFamily="34" charset="0"/>
              </a:rPr>
              <a:t>Den ökade tillgängligheten till olika substanser och förändrade användningsmönster innebär en ökad risk för ohälsa.</a:t>
            </a:r>
            <a:endParaRPr lang="sv-SE" dirty="0">
              <a:latin typeface="Aptos" panose="020B0004020202020204" pitchFamily="34" charset="0"/>
            </a:endParaRPr>
          </a:p>
        </p:txBody>
      </p:sp>
    </p:spTree>
    <p:extLst>
      <p:ext uri="{BB962C8B-B14F-4D97-AF65-F5344CB8AC3E}">
        <p14:creationId xmlns:p14="http://schemas.microsoft.com/office/powerpoint/2010/main" val="2122866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AFBAE69B-31FA-3CE8-6B29-7B8071828464}"/>
              </a:ext>
            </a:extLst>
          </p:cNvPr>
          <p:cNvPicPr>
            <a:picLocks noChangeAspect="1"/>
          </p:cNvPicPr>
          <p:nvPr/>
        </p:nvPicPr>
        <p:blipFill>
          <a:blip r:embed="rId2"/>
          <a:stretch>
            <a:fillRect/>
          </a:stretch>
        </p:blipFill>
        <p:spPr>
          <a:xfrm>
            <a:off x="2555776" y="872716"/>
            <a:ext cx="4526414" cy="5112568"/>
          </a:xfrm>
          <a:prstGeom prst="rect">
            <a:avLst/>
          </a:prstGeom>
          <a:ln w="28575">
            <a:solidFill>
              <a:schemeClr val="tx1"/>
            </a:solidFill>
          </a:ln>
        </p:spPr>
      </p:pic>
    </p:spTree>
    <p:extLst>
      <p:ext uri="{BB962C8B-B14F-4D97-AF65-F5344CB8AC3E}">
        <p14:creationId xmlns:p14="http://schemas.microsoft.com/office/powerpoint/2010/main" val="1663460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B9154F09-180D-25BC-53B8-4F55B09A97A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1574" y="1052736"/>
            <a:ext cx="3400852" cy="4581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012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D183F568-6E07-4D99-8401-901D2CD0E6AA}"/>
              </a:ext>
            </a:extLst>
          </p:cNvPr>
          <p:cNvPicPr>
            <a:picLocks noChangeAspect="1"/>
          </p:cNvPicPr>
          <p:nvPr/>
        </p:nvPicPr>
        <p:blipFill>
          <a:blip r:embed="rId2"/>
          <a:stretch>
            <a:fillRect/>
          </a:stretch>
        </p:blipFill>
        <p:spPr>
          <a:xfrm>
            <a:off x="800100" y="19050"/>
            <a:ext cx="7543800" cy="6819900"/>
          </a:xfrm>
          <a:prstGeom prst="rect">
            <a:avLst/>
          </a:prstGeom>
        </p:spPr>
      </p:pic>
    </p:spTree>
    <p:extLst>
      <p:ext uri="{BB962C8B-B14F-4D97-AF65-F5344CB8AC3E}">
        <p14:creationId xmlns:p14="http://schemas.microsoft.com/office/powerpoint/2010/main" val="1078809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980728"/>
            <a:ext cx="8773189" cy="504056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9640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31CD2C77-6B70-24F7-B07B-73DBF661A952}"/>
              </a:ext>
            </a:extLst>
          </p:cNvPr>
          <p:cNvPicPr>
            <a:picLocks noChangeAspect="1"/>
          </p:cNvPicPr>
          <p:nvPr/>
        </p:nvPicPr>
        <p:blipFill>
          <a:blip r:embed="rId2"/>
          <a:stretch>
            <a:fillRect/>
          </a:stretch>
        </p:blipFill>
        <p:spPr>
          <a:xfrm>
            <a:off x="474203" y="857250"/>
            <a:ext cx="7988258" cy="5143500"/>
          </a:xfrm>
          <a:prstGeom prst="rect">
            <a:avLst/>
          </a:prstGeom>
        </p:spPr>
      </p:pic>
    </p:spTree>
    <p:extLst>
      <p:ext uri="{BB962C8B-B14F-4D97-AF65-F5344CB8AC3E}">
        <p14:creationId xmlns:p14="http://schemas.microsoft.com/office/powerpoint/2010/main" val="334291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468313" y="260350"/>
            <a:ext cx="8229600" cy="1143000"/>
          </a:xfrm>
          <a:noFill/>
          <a:ln w="28575">
            <a:noFill/>
          </a:ln>
        </p:spPr>
        <p:txBody>
          <a:bodyPr>
            <a:normAutofit/>
          </a:bodyPr>
          <a:lstStyle/>
          <a:p>
            <a:pPr algn="ctr" eaLnBrk="1" hangingPunct="1"/>
            <a:r>
              <a:rPr lang="sv-SE" sz="3600" dirty="0">
                <a:solidFill>
                  <a:schemeClr val="tx1"/>
                </a:solidFill>
                <a:latin typeface="Aptos" panose="020B0004020202020204" pitchFamily="34" charset="0"/>
              </a:rPr>
              <a:t>Huvudgrupper av narkotika</a:t>
            </a:r>
          </a:p>
        </p:txBody>
      </p:sp>
      <p:sp>
        <p:nvSpPr>
          <p:cNvPr id="43011" name="Rectangle 3"/>
          <p:cNvSpPr>
            <a:spLocks noGrp="1" noChangeArrowheads="1"/>
          </p:cNvSpPr>
          <p:nvPr>
            <p:ph idx="1"/>
          </p:nvPr>
        </p:nvSpPr>
        <p:spPr>
          <a:xfrm>
            <a:off x="610939" y="1628800"/>
            <a:ext cx="8137525" cy="4608512"/>
          </a:xfrm>
          <a:noFill/>
          <a:ln w="38100">
            <a:noFill/>
          </a:ln>
        </p:spPr>
        <p:txBody>
          <a:bodyPr>
            <a:normAutofit/>
          </a:bodyPr>
          <a:lstStyle/>
          <a:p>
            <a:pPr eaLnBrk="1" hangingPunct="1">
              <a:buFontTx/>
              <a:buNone/>
              <a:defRPr/>
            </a:pPr>
            <a:endParaRPr lang="sv-SE" sz="2400" dirty="0">
              <a:solidFill>
                <a:schemeClr val="tx1"/>
              </a:solidFill>
              <a:latin typeface="Aptos" panose="020B0004020202020204" pitchFamily="34" charset="0"/>
            </a:endParaRPr>
          </a:p>
          <a:p>
            <a:pPr lvl="2" eaLnBrk="1" hangingPunct="1">
              <a:defRPr/>
            </a:pPr>
            <a:r>
              <a:rPr lang="sv-SE" dirty="0">
                <a:solidFill>
                  <a:schemeClr val="tx1"/>
                </a:solidFill>
                <a:latin typeface="Aptos" panose="020B0004020202020204" pitchFamily="34" charset="0"/>
              </a:rPr>
              <a:t>Centralstimulerande medel</a:t>
            </a:r>
          </a:p>
          <a:p>
            <a:pPr lvl="3">
              <a:defRPr/>
            </a:pPr>
            <a:r>
              <a:rPr lang="sv-SE" dirty="0">
                <a:latin typeface="Aptos" panose="020B0004020202020204" pitchFamily="34" charset="0"/>
              </a:rPr>
              <a:t>Amfetamin, metamfetamin</a:t>
            </a:r>
            <a:endParaRPr lang="sv-SE" dirty="0">
              <a:solidFill>
                <a:schemeClr val="tx1"/>
              </a:solidFill>
              <a:latin typeface="Aptos" panose="020B0004020202020204" pitchFamily="34" charset="0"/>
            </a:endParaRPr>
          </a:p>
          <a:p>
            <a:pPr lvl="2" eaLnBrk="1" hangingPunct="1">
              <a:defRPr/>
            </a:pPr>
            <a:r>
              <a:rPr lang="sv-SE" dirty="0" err="1">
                <a:solidFill>
                  <a:schemeClr val="tx1"/>
                </a:solidFill>
                <a:latin typeface="Aptos" panose="020B0004020202020204" pitchFamily="34" charset="0"/>
              </a:rPr>
              <a:t>Opioider</a:t>
            </a:r>
            <a:endParaRPr lang="sv-SE" dirty="0">
              <a:solidFill>
                <a:schemeClr val="tx1"/>
              </a:solidFill>
              <a:latin typeface="Aptos" panose="020B0004020202020204" pitchFamily="34" charset="0"/>
            </a:endParaRPr>
          </a:p>
          <a:p>
            <a:pPr lvl="2" eaLnBrk="1" hangingPunct="1">
              <a:defRPr/>
            </a:pPr>
            <a:r>
              <a:rPr lang="sv-SE" dirty="0">
                <a:solidFill>
                  <a:schemeClr val="tx1"/>
                </a:solidFill>
                <a:latin typeface="Aptos" panose="020B0004020202020204" pitchFamily="34" charset="0"/>
              </a:rPr>
              <a:t>Cannabis</a:t>
            </a:r>
          </a:p>
          <a:p>
            <a:pPr lvl="3">
              <a:defRPr/>
            </a:pPr>
            <a:r>
              <a:rPr lang="sv-SE" dirty="0">
                <a:latin typeface="Aptos" panose="020B0004020202020204" pitchFamily="34" charset="0"/>
              </a:rPr>
              <a:t>Hasch, marijuana, Spice</a:t>
            </a:r>
            <a:endParaRPr lang="sv-SE" dirty="0">
              <a:solidFill>
                <a:schemeClr val="tx1"/>
              </a:solidFill>
              <a:latin typeface="Aptos" panose="020B0004020202020204" pitchFamily="34" charset="0"/>
            </a:endParaRPr>
          </a:p>
          <a:p>
            <a:pPr lvl="2" eaLnBrk="1" hangingPunct="1">
              <a:defRPr/>
            </a:pPr>
            <a:r>
              <a:rPr lang="sv-SE" dirty="0">
                <a:latin typeface="Aptos" panose="020B0004020202020204" pitchFamily="34" charset="0"/>
              </a:rPr>
              <a:t>Kokain</a:t>
            </a:r>
            <a:endParaRPr lang="sv-SE" dirty="0">
              <a:solidFill>
                <a:schemeClr val="tx1"/>
              </a:solidFill>
              <a:latin typeface="Aptos" panose="020B0004020202020204" pitchFamily="34" charset="0"/>
            </a:endParaRPr>
          </a:p>
          <a:p>
            <a:pPr lvl="2" eaLnBrk="1" hangingPunct="1">
              <a:defRPr/>
            </a:pPr>
            <a:r>
              <a:rPr lang="sv-SE" dirty="0">
                <a:solidFill>
                  <a:schemeClr val="tx1"/>
                </a:solidFill>
                <a:latin typeface="Aptos" panose="020B0004020202020204" pitchFamily="34" charset="0"/>
              </a:rPr>
              <a:t>Läkemedel</a:t>
            </a:r>
          </a:p>
          <a:p>
            <a:pPr lvl="3">
              <a:defRPr/>
            </a:pPr>
            <a:r>
              <a:rPr lang="sv-SE" dirty="0" err="1">
                <a:solidFill>
                  <a:schemeClr val="tx1"/>
                </a:solidFill>
                <a:latin typeface="Aptos" panose="020B0004020202020204" pitchFamily="34" charset="0"/>
              </a:rPr>
              <a:t>Bensodiazepiner</a:t>
            </a:r>
            <a:endParaRPr lang="sv-SE" sz="2400" dirty="0">
              <a:solidFill>
                <a:schemeClr val="tx1"/>
              </a:solidFill>
              <a:latin typeface="Aptos" panose="020B00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r>
              <a:rPr lang="sv-SE" sz="3200" dirty="0">
                <a:latin typeface="Aptos" panose="020B0004020202020204" pitchFamily="34" charset="0"/>
              </a:rPr>
              <a:t>Kategorisering av missbrukssubstanser</a:t>
            </a:r>
          </a:p>
        </p:txBody>
      </p:sp>
      <p:sp>
        <p:nvSpPr>
          <p:cNvPr id="3" name="Underrubrik 2">
            <a:extLst>
              <a:ext uri="{FF2B5EF4-FFF2-40B4-BE49-F238E27FC236}">
                <a16:creationId xmlns:a16="http://schemas.microsoft.com/office/drawing/2014/main" id="{BBD7978F-3A4A-7E59-4E97-2ABAC57BD767}"/>
              </a:ext>
            </a:extLst>
          </p:cNvPr>
          <p:cNvSpPr>
            <a:spLocks noGrp="1"/>
          </p:cNvSpPr>
          <p:nvPr>
            <p:ph type="subTitle" idx="1"/>
          </p:nvPr>
        </p:nvSpPr>
        <p:spPr>
          <a:xfrm>
            <a:off x="1907704" y="1700808"/>
            <a:ext cx="6120680" cy="4536504"/>
          </a:xfrm>
        </p:spPr>
        <p:txBody>
          <a:bodyPr>
            <a:noAutofit/>
          </a:bodyPr>
          <a:lstStyle/>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Opiater</a:t>
            </a:r>
            <a:r>
              <a:rPr lang="en-US" sz="2000" dirty="0">
                <a:solidFill>
                  <a:srgbClr val="000000"/>
                </a:solidFill>
                <a:effectLst/>
                <a:latin typeface="Aptos" panose="020B0004020202020204" pitchFamily="34" charset="0"/>
                <a:ea typeface="Times New Roman" panose="02020603050405020304" pitchFamily="18" charset="0"/>
                <a:cs typeface="Times-Roman"/>
              </a:rPr>
              <a:t>, opioider</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Alkohol</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toxiska</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alkoholer</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teknisk</a:t>
            </a:r>
            <a:r>
              <a:rPr lang="en-US" sz="2000" dirty="0">
                <a:solidFill>
                  <a:srgbClr val="000000"/>
                </a:solidFill>
                <a:effectLst/>
                <a:latin typeface="Aptos" panose="020B0004020202020204" pitchFamily="34" charset="0"/>
                <a:ea typeface="Times New Roman" panose="02020603050405020304" pitchFamily="18" charset="0"/>
                <a:cs typeface="Times-Roman"/>
              </a:rPr>
              <a:t> sprit</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Lugnande</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medel</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och</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sömnmedel</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sedativa</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och</a:t>
            </a:r>
            <a:r>
              <a:rPr lang="en-US" sz="2000" dirty="0">
                <a:solidFill>
                  <a:srgbClr val="000000"/>
                </a:solidFill>
                <a:effectLst/>
                <a:latin typeface="Aptos" panose="020B0004020202020204" pitchFamily="34" charset="0"/>
                <a:ea typeface="Times New Roman" panose="02020603050405020304" pitchFamily="18" charset="0"/>
                <a:cs typeface="Times-Roman"/>
              </a:rPr>
              <a:t> hypnotika); </a:t>
            </a:r>
            <a:r>
              <a:rPr lang="en-US" sz="2000" dirty="0" err="1">
                <a:solidFill>
                  <a:srgbClr val="000000"/>
                </a:solidFill>
                <a:effectLst/>
                <a:latin typeface="Aptos" panose="020B0004020202020204" pitchFamily="34" charset="0"/>
                <a:ea typeface="Times New Roman" panose="02020603050405020304" pitchFamily="18" charset="0"/>
                <a:cs typeface="Times-Roman"/>
              </a:rPr>
              <a:t>barbiturater</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Sedativa</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och</a:t>
            </a:r>
            <a:r>
              <a:rPr lang="en-US" sz="2000" dirty="0">
                <a:solidFill>
                  <a:srgbClr val="000000"/>
                </a:solidFill>
                <a:effectLst/>
                <a:latin typeface="Aptos" panose="020B0004020202020204" pitchFamily="34" charset="0"/>
                <a:ea typeface="Times New Roman" panose="02020603050405020304" pitchFamily="18" charset="0"/>
                <a:cs typeface="Times-Roman"/>
              </a:rPr>
              <a:t> hypnotika; bensodiazepiner</a:t>
            </a:r>
          </a:p>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Sedativa</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och</a:t>
            </a:r>
            <a:r>
              <a:rPr lang="en-US" sz="2000" dirty="0">
                <a:solidFill>
                  <a:srgbClr val="000000"/>
                </a:solidFill>
                <a:effectLst/>
                <a:latin typeface="Aptos" panose="020B0004020202020204" pitchFamily="34" charset="0"/>
                <a:ea typeface="Times New Roman" panose="02020603050405020304" pitchFamily="18" charset="0"/>
                <a:cs typeface="Times-Roman"/>
              </a:rPr>
              <a:t> hypnotika; </a:t>
            </a:r>
            <a:r>
              <a:rPr lang="en-US" sz="2000" dirty="0" err="1">
                <a:solidFill>
                  <a:srgbClr val="000000"/>
                </a:solidFill>
                <a:effectLst/>
                <a:latin typeface="Aptos" panose="020B0004020202020204" pitchFamily="34" charset="0"/>
                <a:ea typeface="Times New Roman" panose="02020603050405020304" pitchFamily="18" charset="0"/>
                <a:cs typeface="Times-Roman"/>
              </a:rPr>
              <a:t>bensodiazepinliknande</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medel</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Sedativa</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och</a:t>
            </a:r>
            <a:r>
              <a:rPr lang="en-US" sz="2000" dirty="0">
                <a:solidFill>
                  <a:srgbClr val="000000"/>
                </a:solidFill>
                <a:effectLst/>
                <a:latin typeface="Aptos" panose="020B0004020202020204" pitchFamily="34" charset="0"/>
                <a:ea typeface="Times New Roman" panose="02020603050405020304" pitchFamily="18" charset="0"/>
                <a:cs typeface="Times-Roman"/>
              </a:rPr>
              <a:t> hypnotika; </a:t>
            </a:r>
            <a:r>
              <a:rPr lang="en-US" sz="2000" dirty="0" err="1">
                <a:solidFill>
                  <a:srgbClr val="000000"/>
                </a:solidFill>
                <a:effectLst/>
                <a:latin typeface="Aptos" panose="020B0004020202020204" pitchFamily="34" charset="0"/>
                <a:ea typeface="Times New Roman" panose="02020603050405020304" pitchFamily="18" charset="0"/>
                <a:cs typeface="Times-Roman"/>
              </a:rPr>
              <a:t>gammahydroxybutyrat</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sv-SE"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Centralstimulantia</a:t>
            </a:r>
            <a:r>
              <a:rPr lang="sv-SE" sz="20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amfetamin</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fenetylamin</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tryptamin</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katinon</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Kokain</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en-US" sz="2000" dirty="0">
                <a:solidFill>
                  <a:srgbClr val="000000"/>
                </a:solidFill>
                <a:effectLst/>
                <a:latin typeface="Aptos" panose="020B0004020202020204" pitchFamily="34" charset="0"/>
                <a:ea typeface="Times New Roman" panose="02020603050405020304" pitchFamily="18" charset="0"/>
                <a:cs typeface="Times-Roman"/>
              </a:rPr>
              <a:t>Cannabinoider</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Hallucinogener</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piperaziner</a:t>
            </a:r>
            <a:endParaRPr lang="en-US" sz="2000" dirty="0">
              <a:solidFill>
                <a:srgbClr val="000000"/>
              </a:solidFill>
              <a:effectLst/>
              <a:latin typeface="Aptos" panose="020B0004020202020204" pitchFamily="34" charset="0"/>
              <a:ea typeface="Times New Roman" panose="02020603050405020304" pitchFamily="18" charset="0"/>
              <a:cs typeface="Times-Roman"/>
            </a:endParaRPr>
          </a:p>
          <a:p>
            <a:pPr algn="l"/>
            <a:endParaRPr lang="sv-SE" sz="2000" dirty="0">
              <a:solidFill>
                <a:schemeClr val="tx1"/>
              </a:solidFill>
              <a:latin typeface="Aptos" panose="020B0004020202020204" pitchFamily="34" charset="0"/>
            </a:endParaRPr>
          </a:p>
          <a:p>
            <a:pPr algn="l"/>
            <a:endParaRPr lang="sv-SE" sz="2000" dirty="0">
              <a:latin typeface="Aptos" panose="020B0004020202020204" pitchFamily="34" charset="0"/>
            </a:endParaRPr>
          </a:p>
          <a:p>
            <a:pPr marL="457200" indent="-457200" algn="l">
              <a:buFont typeface="Arial" panose="020B0604020202020204" pitchFamily="34" charset="0"/>
              <a:buChar char="•"/>
            </a:pPr>
            <a:endParaRPr lang="sv-SE" sz="2000" dirty="0">
              <a:latin typeface="Aptos" panose="020B0004020202020204" pitchFamily="34" charset="0"/>
            </a:endParaRPr>
          </a:p>
          <a:p>
            <a:pPr marL="457200" indent="-457200" algn="l">
              <a:buFont typeface="Arial" panose="020B0604020202020204" pitchFamily="34" charset="0"/>
              <a:buChar char="•"/>
            </a:pPr>
            <a:endParaRPr lang="sv-SE" sz="2000" dirty="0">
              <a:latin typeface="Aptos" panose="020B0004020202020204" pitchFamily="34" charset="0"/>
            </a:endParaRPr>
          </a:p>
          <a:p>
            <a:pPr marL="457200" indent="-457200" algn="l">
              <a:buFont typeface="Arial" panose="020B0604020202020204" pitchFamily="34" charset="0"/>
              <a:buChar char="•"/>
            </a:pPr>
            <a:endParaRPr lang="sv-SE" sz="2000" dirty="0">
              <a:latin typeface="Aptos" panose="020B0004020202020204" pitchFamily="34" charset="0"/>
            </a:endParaRPr>
          </a:p>
        </p:txBody>
      </p:sp>
    </p:spTree>
    <p:extLst>
      <p:ext uri="{BB962C8B-B14F-4D97-AF65-F5344CB8AC3E}">
        <p14:creationId xmlns:p14="http://schemas.microsoft.com/office/powerpoint/2010/main" val="1847304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1473200" y="0"/>
            <a:ext cx="6184900" cy="6477000"/>
          </a:xfrm>
          <a:prstGeom prst="rect">
            <a:avLst/>
          </a:prstGeom>
        </p:spPr>
      </p:pic>
    </p:spTree>
    <p:extLst>
      <p:ext uri="{BB962C8B-B14F-4D97-AF65-F5344CB8AC3E}">
        <p14:creationId xmlns:p14="http://schemas.microsoft.com/office/powerpoint/2010/main" val="4046445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57369" y="673012"/>
            <a:ext cx="8229600" cy="1143000"/>
          </a:xfrm>
          <a:noFill/>
          <a:ln w="28575">
            <a:noFill/>
          </a:ln>
        </p:spPr>
        <p:txBody>
          <a:bodyPr>
            <a:normAutofit/>
          </a:bodyPr>
          <a:lstStyle/>
          <a:p>
            <a:pPr algn="ctr" eaLnBrk="1" hangingPunct="1"/>
            <a:r>
              <a:rPr lang="sv-SE" sz="3600" dirty="0">
                <a:solidFill>
                  <a:schemeClr val="tx1"/>
                </a:solidFill>
                <a:latin typeface="Aptos" panose="020B0004020202020204" pitchFamily="34" charset="0"/>
              </a:rPr>
              <a:t>Nätdroger</a:t>
            </a:r>
          </a:p>
        </p:txBody>
      </p:sp>
      <p:sp>
        <p:nvSpPr>
          <p:cNvPr id="43011" name="Rectangle 3"/>
          <p:cNvSpPr>
            <a:spLocks noGrp="1" noChangeArrowheads="1"/>
          </p:cNvSpPr>
          <p:nvPr>
            <p:ph idx="1"/>
          </p:nvPr>
        </p:nvSpPr>
        <p:spPr>
          <a:xfrm>
            <a:off x="971600" y="1844824"/>
            <a:ext cx="7777485" cy="3168352"/>
          </a:xfrm>
          <a:noFill/>
          <a:ln w="38100">
            <a:noFill/>
          </a:ln>
        </p:spPr>
        <p:txBody>
          <a:bodyPr>
            <a:normAutofit/>
          </a:bodyPr>
          <a:lstStyle/>
          <a:p>
            <a:pPr eaLnBrk="1" hangingPunct="1">
              <a:buFontTx/>
              <a:buNone/>
              <a:defRPr/>
            </a:pPr>
            <a:endParaRPr lang="sv-SE" sz="2000" dirty="0">
              <a:solidFill>
                <a:schemeClr val="tx1"/>
              </a:solidFill>
              <a:latin typeface="Aptos" panose="020B0004020202020204" pitchFamily="34" charset="0"/>
            </a:endParaRPr>
          </a:p>
          <a:p>
            <a:pPr lvl="2" eaLnBrk="1" hangingPunct="1">
              <a:defRPr/>
            </a:pPr>
            <a:r>
              <a:rPr lang="sv-SE" sz="2000" dirty="0">
                <a:solidFill>
                  <a:schemeClr val="tx1"/>
                </a:solidFill>
                <a:latin typeface="Aptos" panose="020B0004020202020204" pitchFamily="34" charset="0"/>
              </a:rPr>
              <a:t>Syntetiska </a:t>
            </a:r>
            <a:r>
              <a:rPr lang="sv-SE" sz="2000" dirty="0" err="1">
                <a:solidFill>
                  <a:schemeClr val="tx1"/>
                </a:solidFill>
                <a:latin typeface="Aptos" panose="020B0004020202020204" pitchFamily="34" charset="0"/>
              </a:rPr>
              <a:t>cannabinoider</a:t>
            </a:r>
            <a:endParaRPr lang="sv-SE" sz="2000" dirty="0">
              <a:solidFill>
                <a:schemeClr val="tx1"/>
              </a:solidFill>
              <a:latin typeface="Aptos" panose="020B0004020202020204" pitchFamily="34" charset="0"/>
            </a:endParaRPr>
          </a:p>
          <a:p>
            <a:pPr lvl="2" eaLnBrk="1" hangingPunct="1">
              <a:defRPr/>
            </a:pPr>
            <a:r>
              <a:rPr lang="sv-SE" sz="2000" dirty="0">
                <a:solidFill>
                  <a:schemeClr val="tx1"/>
                </a:solidFill>
                <a:latin typeface="Aptos" panose="020B0004020202020204" pitchFamily="34" charset="0"/>
              </a:rPr>
              <a:t>Syntetiska </a:t>
            </a:r>
            <a:r>
              <a:rPr lang="sv-SE" sz="2000" dirty="0" err="1">
                <a:solidFill>
                  <a:schemeClr val="tx1"/>
                </a:solidFill>
                <a:latin typeface="Aptos" panose="020B0004020202020204" pitchFamily="34" charset="0"/>
              </a:rPr>
              <a:t>katinoner</a:t>
            </a:r>
            <a:endParaRPr lang="sv-SE" sz="2000" dirty="0">
              <a:solidFill>
                <a:schemeClr val="tx1"/>
              </a:solidFill>
              <a:latin typeface="Aptos" panose="020B0004020202020204" pitchFamily="34" charset="0"/>
            </a:endParaRPr>
          </a:p>
          <a:p>
            <a:pPr lvl="2" eaLnBrk="1" hangingPunct="1">
              <a:defRPr/>
            </a:pPr>
            <a:r>
              <a:rPr lang="sv-SE" sz="2000" dirty="0" err="1">
                <a:solidFill>
                  <a:schemeClr val="tx1"/>
                </a:solidFill>
                <a:latin typeface="Aptos" panose="020B0004020202020204" pitchFamily="34" charset="0"/>
              </a:rPr>
              <a:t>Piperaziner</a:t>
            </a:r>
            <a:endParaRPr lang="sv-SE" sz="2000" dirty="0">
              <a:solidFill>
                <a:schemeClr val="tx1"/>
              </a:solidFill>
              <a:latin typeface="Aptos" panose="020B0004020202020204" pitchFamily="34" charset="0"/>
            </a:endParaRPr>
          </a:p>
          <a:p>
            <a:pPr lvl="2" eaLnBrk="1" hangingPunct="1">
              <a:defRPr/>
            </a:pPr>
            <a:r>
              <a:rPr lang="sv-SE" sz="2000" dirty="0" err="1">
                <a:solidFill>
                  <a:schemeClr val="tx1"/>
                </a:solidFill>
                <a:latin typeface="Aptos" panose="020B0004020202020204" pitchFamily="34" charset="0"/>
              </a:rPr>
              <a:t>Tryptaminer</a:t>
            </a:r>
            <a:endParaRPr lang="sv-SE" sz="2000" dirty="0">
              <a:solidFill>
                <a:schemeClr val="tx1"/>
              </a:solidFill>
              <a:latin typeface="Aptos" panose="020B0004020202020204" pitchFamily="34" charset="0"/>
            </a:endParaRPr>
          </a:p>
          <a:p>
            <a:pPr lvl="2" eaLnBrk="1" hangingPunct="1">
              <a:defRPr/>
            </a:pPr>
            <a:r>
              <a:rPr lang="sv-SE" sz="2000" dirty="0">
                <a:solidFill>
                  <a:schemeClr val="tx1"/>
                </a:solidFill>
                <a:latin typeface="Aptos" panose="020B0004020202020204" pitchFamily="34" charset="0"/>
              </a:rPr>
              <a:t>Andra fenetylaminer</a:t>
            </a:r>
          </a:p>
          <a:p>
            <a:pPr lvl="2" eaLnBrk="1" hangingPunct="1">
              <a:defRPr/>
            </a:pPr>
            <a:r>
              <a:rPr lang="sv-SE" sz="2000" dirty="0">
                <a:solidFill>
                  <a:schemeClr val="tx1"/>
                </a:solidFill>
                <a:latin typeface="Aptos" panose="020B0004020202020204" pitchFamily="34" charset="0"/>
              </a:rPr>
              <a:t>Läkemedel</a:t>
            </a:r>
          </a:p>
        </p:txBody>
      </p:sp>
    </p:spTree>
    <p:extLst>
      <p:ext uri="{BB962C8B-B14F-4D97-AF65-F5344CB8AC3E}">
        <p14:creationId xmlns:p14="http://schemas.microsoft.com/office/powerpoint/2010/main" val="2769218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1210408" y="762001"/>
            <a:ext cx="7159869" cy="1152525"/>
          </a:xfrm>
        </p:spPr>
        <p:txBody>
          <a:bodyPr>
            <a:normAutofit/>
          </a:bodyPr>
          <a:lstStyle/>
          <a:p>
            <a:r>
              <a:rPr lang="sv-SE" sz="3200" dirty="0">
                <a:solidFill>
                  <a:schemeClr val="tx1"/>
                </a:solidFill>
                <a:latin typeface="Aptos" panose="020B0004020202020204" pitchFamily="34" charset="0"/>
              </a:rPr>
              <a:t>Narkotikamissbruk</a:t>
            </a:r>
            <a:endParaRPr lang="sv-SE" sz="3200" b="1" dirty="0">
              <a:solidFill>
                <a:schemeClr val="tx1"/>
              </a:solidFill>
              <a:latin typeface="Aptos" panose="020B0004020202020204" pitchFamily="34" charset="0"/>
              <a:cs typeface="Arial" panose="020B0604020202020204" pitchFamily="34" charset="0"/>
            </a:endParaRPr>
          </a:p>
        </p:txBody>
      </p:sp>
      <p:sp>
        <p:nvSpPr>
          <p:cNvPr id="250883" name="Rectangle 3"/>
          <p:cNvSpPr>
            <a:spLocks noGrp="1" noChangeArrowheads="1"/>
          </p:cNvSpPr>
          <p:nvPr>
            <p:ph idx="1"/>
          </p:nvPr>
        </p:nvSpPr>
        <p:spPr>
          <a:xfrm>
            <a:off x="755576" y="1844824"/>
            <a:ext cx="7924800" cy="4191000"/>
          </a:xfrm>
        </p:spPr>
        <p:txBody>
          <a:bodyPr>
            <a:normAutofit/>
          </a:bodyPr>
          <a:lstStyle/>
          <a:p>
            <a:pPr>
              <a:buFont typeface="Monotype Sorts" charset="2"/>
              <a:buNone/>
            </a:pPr>
            <a:endParaRPr lang="sv-SE" sz="2400" dirty="0">
              <a:solidFill>
                <a:schemeClr val="accent2">
                  <a:lumMod val="40000"/>
                  <a:lumOff val="60000"/>
                </a:schemeClr>
              </a:solidFill>
              <a:effectLst/>
              <a:latin typeface="Aptos" panose="020B0004020202020204" pitchFamily="34" charset="0"/>
            </a:endParaRPr>
          </a:p>
          <a:p>
            <a:r>
              <a:rPr lang="sv-SE" sz="2400" dirty="0">
                <a:latin typeface="Aptos" panose="020B0004020202020204" pitchFamily="34" charset="0"/>
              </a:rPr>
              <a:t>Många nya s.k. psykoaktiva substanser (NPS) är derivat av amfetamin och har liknande centralstimulerande effekter</a:t>
            </a:r>
          </a:p>
          <a:p>
            <a:r>
              <a:rPr lang="sv-SE" sz="2400" dirty="0">
                <a:latin typeface="Aptos" panose="020B0004020202020204" pitchFamily="34" charset="0"/>
              </a:rPr>
              <a:t>Flera närbesläktade substanser klassificeras som fenetylaminer eller syntetiska </a:t>
            </a:r>
            <a:r>
              <a:rPr lang="sv-SE" sz="2400" dirty="0" err="1">
                <a:latin typeface="Aptos" panose="020B0004020202020204" pitchFamily="34" charset="0"/>
              </a:rPr>
              <a:t>katinoner</a:t>
            </a:r>
            <a:endParaRPr lang="sv-SE" sz="2400" dirty="0">
              <a:latin typeface="Aptos" panose="020B0004020202020204" pitchFamily="34" charset="0"/>
            </a:endParaRPr>
          </a:p>
          <a:p>
            <a:r>
              <a:rPr lang="sv-SE" sz="2400" dirty="0">
                <a:latin typeface="Aptos" panose="020B0004020202020204" pitchFamily="34" charset="0"/>
              </a:rPr>
              <a:t>Även kokain och ecstasy är centralstimulerande men klassificeras oftast i en egen kategori missbruksmedel </a:t>
            </a:r>
          </a:p>
          <a:p>
            <a:r>
              <a:rPr lang="sv-SE" sz="2400" dirty="0">
                <a:latin typeface="Aptos" panose="020B0004020202020204" pitchFamily="34" charset="0"/>
              </a:rPr>
              <a:t>Medlen klassas vanligen som narkotika eller i vissa fall som hälsofarlig vara</a:t>
            </a:r>
          </a:p>
        </p:txBody>
      </p:sp>
    </p:spTree>
    <p:extLst>
      <p:ext uri="{BB962C8B-B14F-4D97-AF65-F5344CB8AC3E}">
        <p14:creationId xmlns:p14="http://schemas.microsoft.com/office/powerpoint/2010/main" val="156211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468313" y="260350"/>
            <a:ext cx="8229600" cy="1143000"/>
          </a:xfrm>
          <a:noFill/>
          <a:ln w="28575">
            <a:noFill/>
          </a:ln>
        </p:spPr>
        <p:txBody>
          <a:bodyPr/>
          <a:lstStyle/>
          <a:p>
            <a:pPr lvl="2" algn="ctr">
              <a:defRPr/>
            </a:pPr>
            <a:r>
              <a:rPr lang="sv-SE" sz="3600" dirty="0" err="1">
                <a:solidFill>
                  <a:schemeClr val="tx1"/>
                </a:solidFill>
                <a:latin typeface="Aptos" panose="020B0004020202020204" pitchFamily="34" charset="0"/>
              </a:rPr>
              <a:t>Opioider</a:t>
            </a:r>
            <a:endParaRPr lang="sv-SE" sz="3600" dirty="0">
              <a:solidFill>
                <a:schemeClr val="tx1"/>
              </a:solidFill>
              <a:latin typeface="Aptos" panose="020B0004020202020204" pitchFamily="34" charset="0"/>
            </a:endParaRPr>
          </a:p>
        </p:txBody>
      </p:sp>
      <p:sp>
        <p:nvSpPr>
          <p:cNvPr id="43011" name="Rectangle 3"/>
          <p:cNvSpPr>
            <a:spLocks noGrp="1" noChangeArrowheads="1"/>
          </p:cNvSpPr>
          <p:nvPr>
            <p:ph idx="1"/>
          </p:nvPr>
        </p:nvSpPr>
        <p:spPr>
          <a:xfrm>
            <a:off x="451763" y="1380042"/>
            <a:ext cx="8518401" cy="4608512"/>
          </a:xfrm>
          <a:noFill/>
          <a:ln w="38100">
            <a:noFill/>
          </a:ln>
        </p:spPr>
        <p:txBody>
          <a:bodyPr>
            <a:noAutofit/>
          </a:bodyPr>
          <a:lstStyle/>
          <a:p>
            <a:pPr>
              <a:defRPr/>
            </a:pPr>
            <a:r>
              <a:rPr lang="nb-NO" sz="2000" dirty="0">
                <a:latin typeface="Aptos" panose="020B0004020202020204" pitchFamily="34" charset="0"/>
              </a:rPr>
              <a:t>Opioider omfattar opiater som är naturligt extraherade från opium och syntetiska analoger. Missbruket har ökat i Asien och Afrika, medan det har varit stabilt eller minskat något i Europa. </a:t>
            </a:r>
          </a:p>
          <a:p>
            <a:pPr>
              <a:defRPr/>
            </a:pPr>
            <a:r>
              <a:rPr lang="nb-NO" sz="2000" dirty="0">
                <a:latin typeface="Aptos" panose="020B0004020202020204" pitchFamily="34" charset="0"/>
              </a:rPr>
              <a:t>I Europa har missbruket varit högst i Skottland, England och Frankrike, det är oftast knutet till storstadsregionerna. </a:t>
            </a:r>
          </a:p>
          <a:p>
            <a:pPr>
              <a:defRPr/>
            </a:pPr>
            <a:r>
              <a:rPr lang="nb-NO" sz="2000" dirty="0">
                <a:latin typeface="Aptos" panose="020B0004020202020204" pitchFamily="34" charset="0"/>
              </a:rPr>
              <a:t>Relationen mellan män och kvinnor som regelbundet använder opioider är runt 4:1. Cirka 44 % av opioidanvändarna är intravenösa missbrukare. Cirka 48 procent av alla som får behandling mot drogmissbruk har heroin som huvuddrog. </a:t>
            </a:r>
          </a:p>
          <a:p>
            <a:pPr>
              <a:defRPr/>
            </a:pPr>
            <a:r>
              <a:rPr lang="nb-NO" sz="2000" dirty="0">
                <a:latin typeface="Aptos" panose="020B0004020202020204" pitchFamily="34" charset="0"/>
              </a:rPr>
              <a:t>Heroinmissbruket inom EU är stabilt och lätt nedåtgående under de senaste åren. </a:t>
            </a:r>
          </a:p>
          <a:p>
            <a:pPr>
              <a:defRPr/>
            </a:pPr>
            <a:r>
              <a:rPr lang="nb-NO" sz="2000" dirty="0">
                <a:latin typeface="Aptos" panose="020B0004020202020204" pitchFamily="34" charset="0"/>
              </a:rPr>
              <a:t>Antalet dödsfall relaterade till heroin minskar rent generellt, men dödsfallen relaterade till syntetiska opioider ökar. </a:t>
            </a:r>
          </a:p>
          <a:p>
            <a:pPr>
              <a:defRPr/>
            </a:pPr>
            <a:r>
              <a:rPr lang="nb-NO" sz="2000" dirty="0">
                <a:latin typeface="Aptos" panose="020B0004020202020204" pitchFamily="34" charset="0"/>
              </a:rPr>
              <a:t>Heroin utgör 4% av alla beslag av illegal narkotika (Cannabis utgör ca 80%).</a:t>
            </a:r>
            <a:br>
              <a:rPr lang="nb-NO" sz="2000" dirty="0">
                <a:latin typeface="Aptos" panose="020B0004020202020204" pitchFamily="34" charset="0"/>
              </a:rPr>
            </a:br>
            <a:endParaRPr lang="sv-SE" sz="2000" dirty="0">
              <a:solidFill>
                <a:schemeClr val="tx1"/>
              </a:solidFill>
              <a:latin typeface="Aptos" panose="020B0004020202020204" pitchFamily="34" charset="0"/>
            </a:endParaRPr>
          </a:p>
        </p:txBody>
      </p:sp>
    </p:spTree>
    <p:extLst>
      <p:ext uri="{BB962C8B-B14F-4D97-AF65-F5344CB8AC3E}">
        <p14:creationId xmlns:p14="http://schemas.microsoft.com/office/powerpoint/2010/main" val="2281543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8B10F522-29E9-4C2D-A8B3-23FC6AFC0764}"/>
              </a:ext>
            </a:extLst>
          </p:cNvPr>
          <p:cNvPicPr>
            <a:picLocks noChangeAspect="1"/>
          </p:cNvPicPr>
          <p:nvPr/>
        </p:nvPicPr>
        <p:blipFill>
          <a:blip r:embed="rId2"/>
          <a:stretch>
            <a:fillRect/>
          </a:stretch>
        </p:blipFill>
        <p:spPr>
          <a:xfrm>
            <a:off x="0" y="2312464"/>
            <a:ext cx="9144000" cy="2233072"/>
          </a:xfrm>
          <a:prstGeom prst="rect">
            <a:avLst/>
          </a:prstGeom>
        </p:spPr>
      </p:pic>
      <p:sp>
        <p:nvSpPr>
          <p:cNvPr id="4" name="Rectangle 2">
            <a:extLst>
              <a:ext uri="{FF2B5EF4-FFF2-40B4-BE49-F238E27FC236}">
                <a16:creationId xmlns:a16="http://schemas.microsoft.com/office/drawing/2014/main" id="{37E99218-9E51-4ADF-9EAA-006DD1DEA339}"/>
              </a:ext>
            </a:extLst>
          </p:cNvPr>
          <p:cNvSpPr txBox="1">
            <a:spLocks noChangeArrowheads="1"/>
          </p:cNvSpPr>
          <p:nvPr/>
        </p:nvSpPr>
        <p:spPr>
          <a:xfrm>
            <a:off x="498475" y="836712"/>
            <a:ext cx="8147050" cy="1368425"/>
          </a:xfrm>
          <a:prstGeom prst="rect">
            <a:avLst/>
          </a:prstGeom>
          <a:noFill/>
          <a:ln w="57150">
            <a:noFill/>
          </a:ln>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600" b="0" dirty="0" err="1">
                <a:solidFill>
                  <a:schemeClr val="tx1">
                    <a:lumMod val="75000"/>
                    <a:lumOff val="25000"/>
                  </a:schemeClr>
                </a:solidFill>
                <a:latin typeface="+mn-lt"/>
              </a:rPr>
              <a:t>Opioider</a:t>
            </a:r>
            <a:r>
              <a:rPr lang="sv-SE" sz="3600" b="0" dirty="0">
                <a:solidFill>
                  <a:schemeClr val="tx1">
                    <a:lumMod val="75000"/>
                    <a:lumOff val="25000"/>
                  </a:schemeClr>
                </a:solidFill>
                <a:latin typeface="+mn-lt"/>
              </a:rPr>
              <a:t> i Europa</a:t>
            </a:r>
          </a:p>
        </p:txBody>
      </p:sp>
    </p:spTree>
    <p:extLst>
      <p:ext uri="{BB962C8B-B14F-4D97-AF65-F5344CB8AC3E}">
        <p14:creationId xmlns:p14="http://schemas.microsoft.com/office/powerpoint/2010/main" val="1882411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r>
              <a:rPr lang="en-US" sz="3600" dirty="0" err="1">
                <a:solidFill>
                  <a:srgbClr val="000000"/>
                </a:solidFill>
                <a:ea typeface="Times New Roman" panose="02020603050405020304" pitchFamily="18" charset="0"/>
                <a:cs typeface="Times-Roman"/>
              </a:rPr>
              <a:t>Läkemedel</a:t>
            </a:r>
            <a:r>
              <a:rPr lang="en-US" sz="3600" dirty="0">
                <a:solidFill>
                  <a:srgbClr val="000000"/>
                </a:solidFill>
                <a:ea typeface="Times New Roman" panose="02020603050405020304" pitchFamily="18" charset="0"/>
                <a:cs typeface="Times-Roman"/>
              </a:rPr>
              <a:t> med </a:t>
            </a:r>
            <a:r>
              <a:rPr lang="en-US" sz="3600" dirty="0" err="1">
                <a:solidFill>
                  <a:srgbClr val="000000"/>
                </a:solidFill>
                <a:ea typeface="Times New Roman" panose="02020603050405020304" pitchFamily="18" charset="0"/>
                <a:cs typeface="Times-Roman"/>
              </a:rPr>
              <a:t>o</a:t>
            </a:r>
            <a:r>
              <a:rPr lang="en-US" sz="3600" dirty="0" err="1">
                <a:solidFill>
                  <a:srgbClr val="000000"/>
                </a:solidFill>
                <a:effectLst/>
                <a:ea typeface="Times New Roman" panose="02020603050405020304" pitchFamily="18" charset="0"/>
                <a:cs typeface="Times-Roman"/>
              </a:rPr>
              <a:t>piater</a:t>
            </a:r>
            <a:r>
              <a:rPr lang="en-US" sz="3600" dirty="0">
                <a:solidFill>
                  <a:srgbClr val="000000"/>
                </a:solidFill>
                <a:effectLst/>
                <a:ea typeface="Times New Roman" panose="02020603050405020304" pitchFamily="18" charset="0"/>
                <a:cs typeface="Times-Roman"/>
              </a:rPr>
              <a:t>, opioider</a:t>
            </a:r>
            <a:endParaRPr lang="sv-SE" sz="3600" dirty="0">
              <a:solidFill>
                <a:schemeClr val="tx1"/>
              </a:solidFill>
            </a:endParaRPr>
          </a:p>
        </p:txBody>
      </p:sp>
      <p:sp>
        <p:nvSpPr>
          <p:cNvPr id="5" name="Underrubrik 4">
            <a:extLst>
              <a:ext uri="{FF2B5EF4-FFF2-40B4-BE49-F238E27FC236}">
                <a16:creationId xmlns:a16="http://schemas.microsoft.com/office/drawing/2014/main" id="{57109710-979F-B294-D3A8-0849F5812F29}"/>
              </a:ext>
            </a:extLst>
          </p:cNvPr>
          <p:cNvSpPr>
            <a:spLocks noGrp="1"/>
          </p:cNvSpPr>
          <p:nvPr>
            <p:ph type="subTitle" idx="1"/>
          </p:nvPr>
        </p:nvSpPr>
        <p:spPr/>
        <p:txBody>
          <a:bodyPr/>
          <a:lstStyle/>
          <a:p>
            <a:endParaRPr lang="sv-SE"/>
          </a:p>
        </p:txBody>
      </p:sp>
      <p:graphicFrame>
        <p:nvGraphicFramePr>
          <p:cNvPr id="6" name="Tabell 5">
            <a:extLst>
              <a:ext uri="{FF2B5EF4-FFF2-40B4-BE49-F238E27FC236}">
                <a16:creationId xmlns:a16="http://schemas.microsoft.com/office/drawing/2014/main" id="{58A109AA-EA47-13FB-2835-FCEE6E51193B}"/>
              </a:ext>
            </a:extLst>
          </p:cNvPr>
          <p:cNvGraphicFramePr>
            <a:graphicFrameLocks noGrp="1"/>
          </p:cNvGraphicFramePr>
          <p:nvPr>
            <p:extLst>
              <p:ext uri="{D42A27DB-BD31-4B8C-83A1-F6EECF244321}">
                <p14:modId xmlns:p14="http://schemas.microsoft.com/office/powerpoint/2010/main" val="2997050537"/>
              </p:ext>
            </p:extLst>
          </p:nvPr>
        </p:nvGraphicFramePr>
        <p:xfrm>
          <a:off x="1647824" y="2246947"/>
          <a:ext cx="6524576" cy="3126269"/>
        </p:xfrm>
        <a:graphic>
          <a:graphicData uri="http://schemas.openxmlformats.org/drawingml/2006/table">
            <a:tbl>
              <a:tblPr>
                <a:tableStyleId>{5C22544A-7EE6-4342-B048-85BDC9FD1C3A}</a:tableStyleId>
              </a:tblPr>
              <a:tblGrid>
                <a:gridCol w="2702078">
                  <a:extLst>
                    <a:ext uri="{9D8B030D-6E8A-4147-A177-3AD203B41FA5}">
                      <a16:colId xmlns:a16="http://schemas.microsoft.com/office/drawing/2014/main" val="1388137996"/>
                    </a:ext>
                  </a:extLst>
                </a:gridCol>
                <a:gridCol w="3822498">
                  <a:extLst>
                    <a:ext uri="{9D8B030D-6E8A-4147-A177-3AD203B41FA5}">
                      <a16:colId xmlns:a16="http://schemas.microsoft.com/office/drawing/2014/main" val="3297843207"/>
                    </a:ext>
                  </a:extLst>
                </a:gridCol>
              </a:tblGrid>
              <a:tr h="680465">
                <a:tc>
                  <a:txBody>
                    <a:bodyPr/>
                    <a:lstStyle/>
                    <a:p>
                      <a:pPr>
                        <a:lnSpc>
                          <a:spcPts val="1600"/>
                        </a:lnSpc>
                        <a:spcBef>
                          <a:spcPts val="565"/>
                        </a:spcBef>
                      </a:pPr>
                      <a:r>
                        <a:rPr lang="sv-SE" sz="2000">
                          <a:effectLst/>
                        </a:rPr>
                        <a:t>Substans</a:t>
                      </a:r>
                      <a:endParaRPr lang="sv-SE" sz="2000" b="1">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Läkemedelsnamn</a:t>
                      </a:r>
                      <a:endParaRPr lang="sv-SE" sz="2000" b="1"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1661844803"/>
                  </a:ext>
                </a:extLst>
              </a:tr>
              <a:tr h="2445804">
                <a:tc>
                  <a:txBody>
                    <a:bodyPr/>
                    <a:lstStyle/>
                    <a:p>
                      <a:pPr>
                        <a:lnSpc>
                          <a:spcPts val="1600"/>
                        </a:lnSpc>
                        <a:spcBef>
                          <a:spcPts val="565"/>
                        </a:spcBef>
                      </a:pPr>
                      <a:r>
                        <a:rPr lang="sv-SE" sz="2000" dirty="0">
                          <a:effectLst/>
                        </a:rPr>
                        <a:t>Morfin, heroin, metadon, </a:t>
                      </a:r>
                      <a:r>
                        <a:rPr lang="sv-SE" sz="2000" dirty="0" err="1">
                          <a:effectLst/>
                        </a:rPr>
                        <a:t>hydromorfon</a:t>
                      </a:r>
                      <a:r>
                        <a:rPr lang="sv-SE" sz="2000" dirty="0">
                          <a:effectLst/>
                        </a:rPr>
                        <a:t>, råopium, kodein, </a:t>
                      </a:r>
                      <a:r>
                        <a:rPr lang="sv-SE" sz="2000" dirty="0" err="1">
                          <a:effectLst/>
                        </a:rPr>
                        <a:t>oxikodon</a:t>
                      </a:r>
                      <a:r>
                        <a:rPr lang="sv-SE" sz="2000" dirty="0">
                          <a:effectLst/>
                        </a:rPr>
                        <a:t>, etylmorfin, </a:t>
                      </a:r>
                      <a:r>
                        <a:rPr lang="sv-SE" sz="2000" dirty="0" err="1">
                          <a:effectLst/>
                        </a:rPr>
                        <a:t>buprenorfin</a:t>
                      </a:r>
                      <a:r>
                        <a:rPr lang="sv-SE" sz="2000" dirty="0">
                          <a:effectLst/>
                        </a:rPr>
                        <a:t>, </a:t>
                      </a:r>
                      <a:r>
                        <a:rPr lang="sv-SE" sz="2000" dirty="0" err="1">
                          <a:effectLst/>
                        </a:rPr>
                        <a:t>ketobemidon</a:t>
                      </a:r>
                      <a:r>
                        <a:rPr lang="sv-SE" sz="2000" dirty="0">
                          <a:effectLst/>
                        </a:rPr>
                        <a:t>, </a:t>
                      </a:r>
                      <a:r>
                        <a:rPr lang="sv-SE" sz="2000" dirty="0" err="1">
                          <a:effectLst/>
                        </a:rPr>
                        <a:t>fentanyl</a:t>
                      </a:r>
                      <a:r>
                        <a:rPr lang="sv-SE" sz="2000" dirty="0">
                          <a:effectLst/>
                        </a:rPr>
                        <a:t>, </a:t>
                      </a:r>
                      <a:r>
                        <a:rPr lang="sv-SE" sz="2000" dirty="0" err="1">
                          <a:effectLst/>
                        </a:rPr>
                        <a:t>meperidin</a:t>
                      </a:r>
                      <a:r>
                        <a:rPr lang="sv-SE" sz="2000" dirty="0">
                          <a:effectLst/>
                        </a:rPr>
                        <a:t>, </a:t>
                      </a:r>
                      <a:r>
                        <a:rPr lang="sv-SE" sz="2000" dirty="0" err="1">
                          <a:effectLst/>
                        </a:rPr>
                        <a:t>tramadol</a:t>
                      </a:r>
                      <a:r>
                        <a:rPr lang="sv-SE" sz="2000" dirty="0">
                          <a:effectLst/>
                        </a:rPr>
                        <a:t> </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Morfin, Heroin, Metadon, Palladon, </a:t>
                      </a:r>
                      <a:r>
                        <a:rPr lang="sv-SE" sz="2000" dirty="0" err="1">
                          <a:effectLst/>
                        </a:rPr>
                        <a:t>Dolcontin</a:t>
                      </a:r>
                      <a:r>
                        <a:rPr lang="sv-SE" sz="2000" dirty="0">
                          <a:effectLst/>
                        </a:rPr>
                        <a:t>, </a:t>
                      </a:r>
                      <a:r>
                        <a:rPr lang="sv-SE" sz="2000" dirty="0" err="1">
                          <a:effectLst/>
                        </a:rPr>
                        <a:t>Petidin</a:t>
                      </a:r>
                      <a:r>
                        <a:rPr lang="sv-SE" sz="2000" dirty="0">
                          <a:effectLst/>
                        </a:rPr>
                        <a:t>, Ketogan, </a:t>
                      </a:r>
                      <a:r>
                        <a:rPr lang="sv-SE" sz="2000" dirty="0" err="1">
                          <a:effectLst/>
                        </a:rPr>
                        <a:t>Oxynorm</a:t>
                      </a:r>
                      <a:r>
                        <a:rPr lang="sv-SE" sz="2000" dirty="0">
                          <a:effectLst/>
                        </a:rPr>
                        <a:t>, </a:t>
                      </a:r>
                      <a:r>
                        <a:rPr lang="sv-SE" sz="2000" dirty="0" err="1">
                          <a:effectLst/>
                        </a:rPr>
                        <a:t>Oxycontin</a:t>
                      </a:r>
                      <a:r>
                        <a:rPr lang="sv-SE" sz="2000" dirty="0">
                          <a:effectLst/>
                        </a:rPr>
                        <a:t>, Fentanyl, </a:t>
                      </a:r>
                      <a:r>
                        <a:rPr lang="sv-SE" sz="2000" dirty="0" err="1">
                          <a:effectLst/>
                        </a:rPr>
                        <a:t>Matrifen</a:t>
                      </a:r>
                      <a:r>
                        <a:rPr lang="sv-SE" sz="2000" dirty="0">
                          <a:effectLst/>
                        </a:rPr>
                        <a:t>, Citodon, Kodein, Treo </a:t>
                      </a:r>
                      <a:r>
                        <a:rPr lang="sv-SE" sz="2000" dirty="0" err="1">
                          <a:effectLst/>
                        </a:rPr>
                        <a:t>Comp</a:t>
                      </a:r>
                      <a:r>
                        <a:rPr lang="sv-SE" sz="2000" dirty="0">
                          <a:effectLst/>
                        </a:rPr>
                        <a:t>, </a:t>
                      </a:r>
                      <a:r>
                        <a:rPr lang="sv-SE" sz="2000" dirty="0" err="1">
                          <a:effectLst/>
                        </a:rPr>
                        <a:t>Panocod</a:t>
                      </a:r>
                      <a:r>
                        <a:rPr lang="sv-SE" sz="2000" dirty="0">
                          <a:effectLst/>
                        </a:rPr>
                        <a:t>, </a:t>
                      </a:r>
                      <a:r>
                        <a:rPr lang="sv-SE" sz="2000" dirty="0" err="1">
                          <a:effectLst/>
                        </a:rPr>
                        <a:t>Suboxone</a:t>
                      </a:r>
                      <a:r>
                        <a:rPr lang="sv-SE" sz="2000" dirty="0">
                          <a:effectLst/>
                        </a:rPr>
                        <a:t>, </a:t>
                      </a:r>
                      <a:r>
                        <a:rPr lang="sv-SE" sz="2000" dirty="0" err="1">
                          <a:effectLst/>
                        </a:rPr>
                        <a:t>Temgesic</a:t>
                      </a:r>
                      <a:r>
                        <a:rPr lang="sv-SE" sz="2000" dirty="0">
                          <a:effectLst/>
                        </a:rPr>
                        <a:t>, </a:t>
                      </a:r>
                      <a:r>
                        <a:rPr lang="sv-SE" sz="2000" dirty="0" err="1">
                          <a:effectLst/>
                        </a:rPr>
                        <a:t>Tradolan</a:t>
                      </a:r>
                      <a:r>
                        <a:rPr lang="sv-SE" sz="2000" dirty="0">
                          <a:effectLst/>
                        </a:rPr>
                        <a:t>, </a:t>
                      </a:r>
                      <a:r>
                        <a:rPr lang="sv-SE" sz="2000" dirty="0" err="1">
                          <a:effectLst/>
                        </a:rPr>
                        <a:t>Tiparol</a:t>
                      </a:r>
                      <a:r>
                        <a:rPr lang="sv-SE" sz="2000" dirty="0">
                          <a:effectLst/>
                        </a:rPr>
                        <a:t>, </a:t>
                      </a:r>
                      <a:r>
                        <a:rPr lang="sv-SE" sz="2000" dirty="0" err="1">
                          <a:effectLst/>
                        </a:rPr>
                        <a:t>Nobligan</a:t>
                      </a:r>
                      <a:r>
                        <a:rPr lang="sv-SE" sz="2000" dirty="0">
                          <a:effectLst/>
                        </a:rPr>
                        <a:t>, Tramadol, m.fl. </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1234644931"/>
                  </a:ext>
                </a:extLst>
              </a:tr>
            </a:tbl>
          </a:graphicData>
        </a:graphic>
      </p:graphicFrame>
    </p:spTree>
    <p:extLst>
      <p:ext uri="{BB962C8B-B14F-4D97-AF65-F5344CB8AC3E}">
        <p14:creationId xmlns:p14="http://schemas.microsoft.com/office/powerpoint/2010/main" val="2664783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7E99218-9E51-4ADF-9EAA-006DD1DEA339}"/>
              </a:ext>
            </a:extLst>
          </p:cNvPr>
          <p:cNvSpPr txBox="1">
            <a:spLocks noChangeArrowheads="1"/>
          </p:cNvSpPr>
          <p:nvPr/>
        </p:nvSpPr>
        <p:spPr>
          <a:xfrm>
            <a:off x="374997" y="714530"/>
            <a:ext cx="8394006" cy="1512168"/>
          </a:xfrm>
          <a:prstGeom prst="rect">
            <a:avLst/>
          </a:prstGeom>
          <a:noFill/>
          <a:ln w="57150">
            <a:noFill/>
          </a:ln>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600" b="0" dirty="0"/>
              <a:t>Prevalens av </a:t>
            </a:r>
            <a:r>
              <a:rPr lang="sv-SE" sz="3600" b="0" dirty="0" err="1"/>
              <a:t>opioidanvändning</a:t>
            </a:r>
            <a:endParaRPr lang="sv-SE" sz="3600" b="0" dirty="0"/>
          </a:p>
          <a:p>
            <a:pPr fontAlgn="auto">
              <a:spcAft>
                <a:spcPts val="0"/>
              </a:spcAft>
            </a:pPr>
            <a:r>
              <a:rPr lang="sv-SE" sz="3600" b="0" dirty="0">
                <a:solidFill>
                  <a:schemeClr val="tx1">
                    <a:lumMod val="75000"/>
                    <a:lumOff val="25000"/>
                  </a:schemeClr>
                </a:solidFill>
                <a:latin typeface="+mn-lt"/>
              </a:rPr>
              <a:t>i Europa</a:t>
            </a:r>
          </a:p>
        </p:txBody>
      </p:sp>
      <p:sp>
        <p:nvSpPr>
          <p:cNvPr id="5" name="textruta 4">
            <a:extLst>
              <a:ext uri="{FF2B5EF4-FFF2-40B4-BE49-F238E27FC236}">
                <a16:creationId xmlns:a16="http://schemas.microsoft.com/office/drawing/2014/main" id="{30183F0B-3CC1-7617-6150-7575EB4A96DE}"/>
              </a:ext>
            </a:extLst>
          </p:cNvPr>
          <p:cNvSpPr txBox="1"/>
          <p:nvPr/>
        </p:nvSpPr>
        <p:spPr>
          <a:xfrm>
            <a:off x="1259632" y="2348880"/>
            <a:ext cx="6624736" cy="2554545"/>
          </a:xfrm>
          <a:prstGeom prst="rect">
            <a:avLst/>
          </a:prstGeom>
          <a:noFill/>
        </p:spPr>
        <p:txBody>
          <a:bodyPr wrap="square">
            <a:spAutoFit/>
          </a:bodyPr>
          <a:lstStyle/>
          <a:p>
            <a:pPr marL="342900" indent="-342900">
              <a:buFont typeface="Arial" panose="020B0604020202020204" pitchFamily="34" charset="0"/>
              <a:buChar char="•"/>
            </a:pPr>
            <a:r>
              <a:rPr lang="sv-SE" b="0" dirty="0">
                <a:latin typeface="Aptos" panose="020B0004020202020204" pitchFamily="34" charset="0"/>
              </a:rPr>
              <a:t>Det uppskattas att 0,3 % av EU:s vuxna befolkning, eller cirka 860 000 personer, använde </a:t>
            </a:r>
            <a:r>
              <a:rPr lang="sv-SE" b="0" dirty="0" err="1">
                <a:latin typeface="Aptos" panose="020B0004020202020204" pitchFamily="34" charset="0"/>
              </a:rPr>
              <a:t>opioider</a:t>
            </a:r>
            <a:r>
              <a:rPr lang="sv-SE" b="0" dirty="0">
                <a:latin typeface="Aptos" panose="020B0004020202020204" pitchFamily="34" charset="0"/>
              </a:rPr>
              <a:t> 2022 (950 000 2021). </a:t>
            </a:r>
          </a:p>
          <a:p>
            <a:pPr marL="342900" indent="-342900">
              <a:buFont typeface="Arial" panose="020B0604020202020204" pitchFamily="34" charset="0"/>
              <a:buChar char="•"/>
            </a:pPr>
            <a:endParaRPr lang="sv-SE" b="0" dirty="0">
              <a:latin typeface="Aptos" panose="020B0004020202020204" pitchFamily="34" charset="0"/>
            </a:endParaRPr>
          </a:p>
          <a:p>
            <a:pPr marL="342900" indent="-342900">
              <a:buFont typeface="Arial" panose="020B0604020202020204" pitchFamily="34" charset="0"/>
              <a:buChar char="•"/>
            </a:pPr>
            <a:r>
              <a:rPr lang="sv-SE" b="0" dirty="0">
                <a:latin typeface="Aptos" panose="020B0004020202020204" pitchFamily="34" charset="0"/>
              </a:rPr>
              <a:t>Denna uppenbara minskning, jämfört med tidigare år, beror främst på en förändring av den indirekta statistiska metoden som används för att uppskatta befolkningen av personer som använder heroin i Italien.</a:t>
            </a:r>
          </a:p>
        </p:txBody>
      </p:sp>
    </p:spTree>
    <p:extLst>
      <p:ext uri="{BB962C8B-B14F-4D97-AF65-F5344CB8AC3E}">
        <p14:creationId xmlns:p14="http://schemas.microsoft.com/office/powerpoint/2010/main" val="41060879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364E5DAE-F244-AD40-7C81-58D922A3287A}"/>
              </a:ext>
            </a:extLst>
          </p:cNvPr>
          <p:cNvPicPr>
            <a:picLocks noChangeAspect="1"/>
          </p:cNvPicPr>
          <p:nvPr/>
        </p:nvPicPr>
        <p:blipFill>
          <a:blip r:embed="rId2"/>
          <a:stretch>
            <a:fillRect/>
          </a:stretch>
        </p:blipFill>
        <p:spPr>
          <a:xfrm>
            <a:off x="239415" y="548680"/>
            <a:ext cx="8665169" cy="5940660"/>
          </a:xfrm>
          <a:prstGeom prst="rect">
            <a:avLst/>
          </a:prstGeom>
        </p:spPr>
      </p:pic>
    </p:spTree>
    <p:extLst>
      <p:ext uri="{BB962C8B-B14F-4D97-AF65-F5344CB8AC3E}">
        <p14:creationId xmlns:p14="http://schemas.microsoft.com/office/powerpoint/2010/main" val="3939642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A023ED08-974D-DF03-0F7B-49D2CF9152EB}"/>
              </a:ext>
            </a:extLst>
          </p:cNvPr>
          <p:cNvPicPr>
            <a:picLocks noChangeAspect="1"/>
          </p:cNvPicPr>
          <p:nvPr/>
        </p:nvPicPr>
        <p:blipFill>
          <a:blip r:embed="rId2"/>
          <a:stretch>
            <a:fillRect/>
          </a:stretch>
        </p:blipFill>
        <p:spPr>
          <a:xfrm>
            <a:off x="90488" y="538425"/>
            <a:ext cx="8963025" cy="5781150"/>
          </a:xfrm>
          <a:prstGeom prst="rect">
            <a:avLst/>
          </a:prstGeom>
          <a:noFill/>
        </p:spPr>
      </p:pic>
    </p:spTree>
    <p:extLst>
      <p:ext uri="{BB962C8B-B14F-4D97-AF65-F5344CB8AC3E}">
        <p14:creationId xmlns:p14="http://schemas.microsoft.com/office/powerpoint/2010/main" val="4469958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7E99218-9E51-4ADF-9EAA-006DD1DEA339}"/>
              </a:ext>
            </a:extLst>
          </p:cNvPr>
          <p:cNvSpPr txBox="1">
            <a:spLocks noChangeArrowheads="1"/>
          </p:cNvSpPr>
          <p:nvPr/>
        </p:nvSpPr>
        <p:spPr>
          <a:xfrm>
            <a:off x="395536" y="476672"/>
            <a:ext cx="8147050" cy="792088"/>
          </a:xfrm>
          <a:prstGeom prst="rect">
            <a:avLst/>
          </a:prstGeom>
          <a:noFill/>
          <a:ln w="57150">
            <a:noFill/>
          </a:ln>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600" b="0" dirty="0" err="1">
                <a:solidFill>
                  <a:schemeClr val="tx1">
                    <a:lumMod val="75000"/>
                    <a:lumOff val="25000"/>
                  </a:schemeClr>
                </a:solidFill>
                <a:latin typeface="+mn-lt"/>
              </a:rPr>
              <a:t>Opioider</a:t>
            </a:r>
            <a:r>
              <a:rPr lang="sv-SE" sz="3600" b="0" dirty="0">
                <a:solidFill>
                  <a:schemeClr val="tx1">
                    <a:lumMod val="75000"/>
                    <a:lumOff val="25000"/>
                  </a:schemeClr>
                </a:solidFill>
                <a:latin typeface="+mn-lt"/>
              </a:rPr>
              <a:t> i Europa</a:t>
            </a:r>
          </a:p>
        </p:txBody>
      </p:sp>
      <p:sp>
        <p:nvSpPr>
          <p:cNvPr id="3" name="textruta 2">
            <a:extLst>
              <a:ext uri="{FF2B5EF4-FFF2-40B4-BE49-F238E27FC236}">
                <a16:creationId xmlns:a16="http://schemas.microsoft.com/office/drawing/2014/main" id="{C115A714-085B-F8E0-C5AE-56FE86744DBF}"/>
              </a:ext>
            </a:extLst>
          </p:cNvPr>
          <p:cNvSpPr txBox="1"/>
          <p:nvPr/>
        </p:nvSpPr>
        <p:spPr>
          <a:xfrm>
            <a:off x="755576" y="1268760"/>
            <a:ext cx="7848872" cy="5355312"/>
          </a:xfrm>
          <a:prstGeom prst="rect">
            <a:avLst/>
          </a:prstGeom>
          <a:noFill/>
        </p:spPr>
        <p:txBody>
          <a:bodyPr wrap="square">
            <a:spAutoFit/>
          </a:bodyPr>
          <a:lstStyle/>
          <a:p>
            <a:pPr marL="285750" indent="-285750">
              <a:buFont typeface="Arial" panose="020B0604020202020204" pitchFamily="34" charset="0"/>
              <a:buChar char="•"/>
            </a:pPr>
            <a:r>
              <a:rPr lang="sv-SE" sz="1800" b="0" dirty="0" err="1">
                <a:latin typeface="Aptos" panose="020B0004020202020204" pitchFamily="34" charset="0"/>
              </a:rPr>
              <a:t>Opioidanvändning</a:t>
            </a:r>
            <a:r>
              <a:rPr lang="sv-SE" sz="1800" b="0" dirty="0">
                <a:latin typeface="Aptos" panose="020B0004020202020204" pitchFamily="34" charset="0"/>
              </a:rPr>
              <a:t> rapporterades som den främsta orsaken till att 63 000 klienter gick in i specialistvårdsbehandling 2022, vilket motsvarar 25 % av alla som går in i narkotikabehandling i Europa.</a:t>
            </a:r>
          </a:p>
          <a:p>
            <a:r>
              <a:rPr lang="sv-SE" sz="1800" b="0" dirty="0">
                <a:latin typeface="Aptos" panose="020B0004020202020204" pitchFamily="34" charset="0"/>
              </a:rPr>
              <a:t> </a:t>
            </a:r>
          </a:p>
          <a:p>
            <a:pPr marL="285750" indent="-285750">
              <a:buFont typeface="Arial" panose="020B0604020202020204" pitchFamily="34" charset="0"/>
              <a:buChar char="•"/>
            </a:pPr>
            <a:r>
              <a:rPr lang="sv-SE" sz="1800" b="0" dirty="0">
                <a:latin typeface="Aptos" panose="020B0004020202020204" pitchFamily="34" charset="0"/>
              </a:rPr>
              <a:t>Heroin var den primära drogen för 12 000 (64 %) av de 19 000 förstagångsdeltagare som rapporterade en specifik </a:t>
            </a:r>
            <a:r>
              <a:rPr lang="sv-SE" sz="1800" b="0" dirty="0" err="1">
                <a:latin typeface="Aptos" panose="020B0004020202020204" pitchFamily="34" charset="0"/>
              </a:rPr>
              <a:t>opioid</a:t>
            </a:r>
            <a:r>
              <a:rPr lang="sv-SE" sz="1800" b="0" dirty="0">
                <a:latin typeface="Aptos" panose="020B0004020202020204" pitchFamily="34" charset="0"/>
              </a:rPr>
              <a:t> som sin huvudsakliga problemdrog. Ytterligare 2 400 </a:t>
            </a:r>
            <a:r>
              <a:rPr lang="sv-SE" sz="1800" b="0" dirty="0" err="1">
                <a:latin typeface="Aptos" panose="020B0004020202020204" pitchFamily="34" charset="0"/>
              </a:rPr>
              <a:t>opioidklienter</a:t>
            </a:r>
            <a:r>
              <a:rPr lang="sv-SE" sz="1800" b="0" dirty="0">
                <a:latin typeface="Aptos" panose="020B0004020202020204" pitchFamily="34" charset="0"/>
              </a:rPr>
              <a:t> för första gången angav inte sitt primära läkemedel. </a:t>
            </a:r>
          </a:p>
          <a:p>
            <a:pPr marL="285750" indent="-285750">
              <a:buFont typeface="Arial" panose="020B0604020202020204" pitchFamily="34" charset="0"/>
              <a:buChar char="•"/>
            </a:pPr>
            <a:endParaRPr lang="sv-SE" sz="1800" b="0" dirty="0">
              <a:latin typeface="Aptos" panose="020B0004020202020204" pitchFamily="34" charset="0"/>
            </a:endParaRPr>
          </a:p>
          <a:p>
            <a:pPr marL="285750" indent="-285750">
              <a:buFont typeface="Arial" panose="020B0604020202020204" pitchFamily="34" charset="0"/>
              <a:buChar char="•"/>
            </a:pPr>
            <a:r>
              <a:rPr lang="sv-SE" sz="1800" b="0" dirty="0">
                <a:latin typeface="Aptos" panose="020B0004020202020204" pitchFamily="34" charset="0"/>
              </a:rPr>
              <a:t>Ändå tyder uppgifterna på att den långsiktiga nedåtgående trenden i antalet personer som går in i behandling för heroin har fortsatt </a:t>
            </a:r>
          </a:p>
          <a:p>
            <a:pPr marL="285750" indent="-285750">
              <a:buFont typeface="Arial" panose="020B0604020202020204" pitchFamily="34" charset="0"/>
              <a:buChar char="•"/>
            </a:pPr>
            <a:endParaRPr lang="sv-SE" sz="1800" b="0" dirty="0">
              <a:latin typeface="Aptos" panose="020B0004020202020204" pitchFamily="34" charset="0"/>
            </a:endParaRPr>
          </a:p>
          <a:p>
            <a:pPr marL="285750" indent="-285750">
              <a:buFont typeface="Arial" panose="020B0604020202020204" pitchFamily="34" charset="0"/>
              <a:buChar char="•"/>
            </a:pPr>
            <a:r>
              <a:rPr lang="sv-SE" sz="1800" b="0" dirty="0">
                <a:latin typeface="Aptos" panose="020B0004020202020204" pitchFamily="34" charset="0"/>
              </a:rPr>
              <a:t>De senaste europeiska uppgifterna visar en tidsförskjutning på 14 år mellan första användningen av heroin, i genomsnitt vid 23 års ålder, och första behandlingen för heroinrelaterade problem, i genomsnitt vid 37 års ålder. </a:t>
            </a:r>
          </a:p>
          <a:p>
            <a:pPr marL="285750" indent="-285750">
              <a:buFont typeface="Arial" panose="020B0604020202020204" pitchFamily="34" charset="0"/>
              <a:buChar char="•"/>
            </a:pPr>
            <a:endParaRPr lang="sv-SE" sz="1800" b="0" dirty="0">
              <a:latin typeface="Aptos" panose="020B0004020202020204" pitchFamily="34" charset="0"/>
            </a:endParaRPr>
          </a:p>
          <a:p>
            <a:pPr marL="285750" indent="-285750">
              <a:buFont typeface="Arial" panose="020B0604020202020204" pitchFamily="34" charset="0"/>
              <a:buChar char="•"/>
            </a:pPr>
            <a:r>
              <a:rPr lang="sv-SE" sz="1800" b="0" dirty="0">
                <a:latin typeface="Aptos" panose="020B0004020202020204" pitchFamily="34" charset="0"/>
              </a:rPr>
              <a:t>Nationella uppgifter från 26 EU-medlemsstater visar att uppskattningsvis 508 000 klienter fick behandling med </a:t>
            </a:r>
            <a:r>
              <a:rPr lang="sv-SE" sz="1800" b="0" dirty="0" err="1">
                <a:latin typeface="Aptos" panose="020B0004020202020204" pitchFamily="34" charset="0"/>
              </a:rPr>
              <a:t>opioidagonister</a:t>
            </a:r>
            <a:r>
              <a:rPr lang="sv-SE" sz="1800" b="0" dirty="0">
                <a:latin typeface="Aptos" panose="020B0004020202020204" pitchFamily="34" charset="0"/>
              </a:rPr>
              <a:t> 2022 (506 000 år 2021).</a:t>
            </a:r>
          </a:p>
        </p:txBody>
      </p:sp>
    </p:spTree>
    <p:extLst>
      <p:ext uri="{BB962C8B-B14F-4D97-AF65-F5344CB8AC3E}">
        <p14:creationId xmlns:p14="http://schemas.microsoft.com/office/powerpoint/2010/main" val="3552603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07372815-E009-51DC-166A-7AEA18806E56}"/>
              </a:ext>
            </a:extLst>
          </p:cNvPr>
          <p:cNvSpPr txBox="1"/>
          <p:nvPr/>
        </p:nvSpPr>
        <p:spPr>
          <a:xfrm>
            <a:off x="1259632" y="1628801"/>
            <a:ext cx="7416824" cy="4093428"/>
          </a:xfrm>
          <a:prstGeom prst="rect">
            <a:avLst/>
          </a:prstGeom>
          <a:noFill/>
        </p:spPr>
        <p:txBody>
          <a:bodyPr wrap="square">
            <a:spAutoFit/>
          </a:bodyPr>
          <a:lstStyle/>
          <a:p>
            <a:pPr marL="342900" indent="-285750">
              <a:buFont typeface="Arial" panose="020B0604020202020204" pitchFamily="34" charset="0"/>
              <a:buChar char="•"/>
            </a:pPr>
            <a:r>
              <a:rPr lang="sv-SE" b="0" dirty="0" err="1">
                <a:effectLst/>
                <a:latin typeface="+mn-lt"/>
                <a:ea typeface="Times New Roman" panose="02020603050405020304" pitchFamily="18" charset="0"/>
                <a:cs typeface="Arial" panose="020B0604020202020204" pitchFamily="34" charset="0"/>
              </a:rPr>
              <a:t>Opioidmissbruk</a:t>
            </a:r>
            <a:r>
              <a:rPr lang="sv-SE" b="0" dirty="0">
                <a:effectLst/>
                <a:latin typeface="+mn-lt"/>
                <a:ea typeface="Times New Roman" panose="02020603050405020304" pitchFamily="18" charset="0"/>
                <a:cs typeface="Arial" panose="020B0604020202020204" pitchFamily="34" charset="0"/>
              </a:rPr>
              <a:t> är förknippat med många kliniska problem</a:t>
            </a:r>
          </a:p>
          <a:p>
            <a:pPr marL="342900" indent="-285750">
              <a:buFont typeface="Arial" panose="020B0604020202020204" pitchFamily="34" charset="0"/>
              <a:buChar char="•"/>
            </a:pPr>
            <a:endParaRPr lang="sv-SE" b="0" dirty="0">
              <a:effectLst/>
              <a:latin typeface="+mn-lt"/>
              <a:ea typeface="Times New Roman" panose="02020603050405020304" pitchFamily="18" charset="0"/>
              <a:cs typeface="Arial" panose="020B0604020202020204" pitchFamily="34" charset="0"/>
            </a:endParaRPr>
          </a:p>
          <a:p>
            <a:pPr marL="342900" indent="-285750">
              <a:buFont typeface="Arial" panose="020B0604020202020204" pitchFamily="34" charset="0"/>
              <a:buChar char="•"/>
            </a:pPr>
            <a:r>
              <a:rPr lang="sv-SE" b="0" dirty="0">
                <a:effectLst/>
                <a:latin typeface="+mn-lt"/>
                <a:ea typeface="Times New Roman" panose="02020603050405020304" pitchFamily="18" charset="0"/>
                <a:cs typeface="Arial" panose="020B0604020202020204" pitchFamily="34" charset="0"/>
              </a:rPr>
              <a:t>Exempel är cellulit, bölder, sepsis, HIV och AIDS, viral hepatit, </a:t>
            </a:r>
            <a:r>
              <a:rPr lang="sv-SE" b="0" dirty="0" err="1">
                <a:effectLst/>
                <a:latin typeface="+mn-lt"/>
                <a:ea typeface="Times New Roman" panose="02020603050405020304" pitchFamily="18" charset="0"/>
                <a:cs typeface="Arial" panose="020B0604020202020204" pitchFamily="34" charset="0"/>
              </a:rPr>
              <a:t>endokardit</a:t>
            </a:r>
            <a:r>
              <a:rPr lang="sv-SE" b="0" dirty="0">
                <a:effectLst/>
                <a:latin typeface="+mn-lt"/>
                <a:ea typeface="Times New Roman" panose="02020603050405020304" pitchFamily="18" charset="0"/>
                <a:cs typeface="Arial" panose="020B0604020202020204" pitchFamily="34" charset="0"/>
              </a:rPr>
              <a:t> och undernäring</a:t>
            </a:r>
          </a:p>
          <a:p>
            <a:pPr marL="342900" indent="-285750">
              <a:buFont typeface="Arial" panose="020B0604020202020204" pitchFamily="34" charset="0"/>
              <a:buChar char="•"/>
            </a:pPr>
            <a:endParaRPr lang="sv-SE" b="0" dirty="0">
              <a:effectLst/>
              <a:latin typeface="+mn-lt"/>
              <a:ea typeface="Times New Roman" panose="02020603050405020304" pitchFamily="18" charset="0"/>
              <a:cs typeface="Arial" panose="020B0604020202020204" pitchFamily="34" charset="0"/>
            </a:endParaRPr>
          </a:p>
          <a:p>
            <a:pPr marL="342900" indent="-285750">
              <a:buFont typeface="Arial" panose="020B0604020202020204" pitchFamily="34" charset="0"/>
              <a:buChar char="•"/>
            </a:pPr>
            <a:r>
              <a:rPr lang="sv-SE" b="0" dirty="0" err="1">
                <a:effectLst/>
                <a:latin typeface="+mn-lt"/>
                <a:ea typeface="Times New Roman" panose="02020603050405020304" pitchFamily="18" charset="0"/>
                <a:cs typeface="Arial" panose="020B0604020202020204" pitchFamily="34" charset="0"/>
              </a:rPr>
              <a:t>Opioidmissbrukande</a:t>
            </a:r>
            <a:r>
              <a:rPr lang="sv-SE" b="0" dirty="0">
                <a:effectLst/>
                <a:latin typeface="+mn-lt"/>
                <a:ea typeface="Times New Roman" panose="02020603050405020304" pitchFamily="18" charset="0"/>
                <a:cs typeface="Arial" panose="020B0604020202020204" pitchFamily="34" charset="0"/>
              </a:rPr>
              <a:t> patienter kan uppvisa symtom på överdosering eller abstinens</a:t>
            </a:r>
          </a:p>
          <a:p>
            <a:pPr marL="342900" indent="-285750">
              <a:buFont typeface="Arial" panose="020B0604020202020204" pitchFamily="34" charset="0"/>
              <a:buChar char="•"/>
            </a:pPr>
            <a:endParaRPr lang="sv-SE" b="0" dirty="0">
              <a:effectLst/>
              <a:latin typeface="+mn-lt"/>
              <a:ea typeface="Times New Roman" panose="02020603050405020304" pitchFamily="18" charset="0"/>
              <a:cs typeface="Arial" panose="020B0604020202020204" pitchFamily="34" charset="0"/>
            </a:endParaRPr>
          </a:p>
          <a:p>
            <a:pPr marL="342900" indent="-285750">
              <a:buFont typeface="Arial" panose="020B0604020202020204" pitchFamily="34" charset="0"/>
              <a:buChar char="•"/>
            </a:pPr>
            <a:r>
              <a:rPr lang="sv-SE" b="0" dirty="0">
                <a:effectLst/>
                <a:latin typeface="+mn-lt"/>
                <a:ea typeface="Times New Roman" panose="02020603050405020304" pitchFamily="18" charset="0"/>
                <a:cs typeface="Arial" panose="020B0604020202020204" pitchFamily="34" charset="0"/>
              </a:rPr>
              <a:t>Överdosering kan orsaka andningsdepression och andningsstopp, med eller utan </a:t>
            </a:r>
            <a:r>
              <a:rPr lang="sv-SE" b="0" dirty="0">
                <a:latin typeface="+mn-lt"/>
                <a:ea typeface="Times New Roman" panose="02020603050405020304" pitchFamily="18" charset="0"/>
                <a:cs typeface="Arial" panose="020B0604020202020204" pitchFamily="34" charset="0"/>
              </a:rPr>
              <a:t>luftvägs</a:t>
            </a:r>
            <a:r>
              <a:rPr lang="sv-SE" b="0" dirty="0">
                <a:effectLst/>
                <a:latin typeface="+mn-lt"/>
                <a:ea typeface="Times New Roman" panose="02020603050405020304" pitchFamily="18" charset="0"/>
                <a:cs typeface="Arial" panose="020B0604020202020204" pitchFamily="34" charset="0"/>
              </a:rPr>
              <a:t>aspiration</a:t>
            </a:r>
          </a:p>
          <a:p>
            <a:pPr marL="342900" indent="-285750">
              <a:buFont typeface="Arial" panose="020B0604020202020204" pitchFamily="34" charset="0"/>
              <a:buChar char="•"/>
            </a:pPr>
            <a:endParaRPr lang="sv-SE" b="0" dirty="0">
              <a:effectLst/>
              <a:latin typeface="+mn-lt"/>
              <a:ea typeface="Times New Roman" panose="02020603050405020304" pitchFamily="18" charset="0"/>
              <a:cs typeface="Arial" panose="020B0604020202020204" pitchFamily="34" charset="0"/>
            </a:endParaRPr>
          </a:p>
          <a:p>
            <a:pPr marL="342900" indent="-285750">
              <a:buFont typeface="Arial" panose="020B0604020202020204" pitchFamily="34" charset="0"/>
              <a:buChar char="•"/>
            </a:pPr>
            <a:r>
              <a:rPr lang="sv-SE" b="0" dirty="0">
                <a:effectLst/>
                <a:latin typeface="+mn-lt"/>
                <a:ea typeface="Times New Roman" panose="02020603050405020304" pitchFamily="18" charset="0"/>
                <a:cs typeface="Arial" panose="020B0604020202020204" pitchFamily="34" charset="0"/>
              </a:rPr>
              <a:t>Akut abstinenssyndrom kännetecknas av ökad aktivitet i det sympatiska nervsystemet</a:t>
            </a:r>
            <a:endParaRPr lang="sv-SE" b="0" dirty="0">
              <a:effectLst/>
              <a:latin typeface="+mn-lt"/>
              <a:ea typeface="Times New Roman" panose="02020603050405020304" pitchFamily="18" charset="0"/>
            </a:endParaRPr>
          </a:p>
        </p:txBody>
      </p:sp>
      <p:sp>
        <p:nvSpPr>
          <p:cNvPr id="5" name="textruta 4">
            <a:extLst>
              <a:ext uri="{FF2B5EF4-FFF2-40B4-BE49-F238E27FC236}">
                <a16:creationId xmlns:a16="http://schemas.microsoft.com/office/drawing/2014/main" id="{32FA3563-0DB4-BFAB-7B4B-C0AED464588C}"/>
              </a:ext>
            </a:extLst>
          </p:cNvPr>
          <p:cNvSpPr txBox="1"/>
          <p:nvPr/>
        </p:nvSpPr>
        <p:spPr>
          <a:xfrm>
            <a:off x="1952836" y="849062"/>
            <a:ext cx="4572000" cy="584775"/>
          </a:xfrm>
          <a:prstGeom prst="rect">
            <a:avLst/>
          </a:prstGeom>
          <a:noFill/>
        </p:spPr>
        <p:txBody>
          <a:bodyPr wrap="square">
            <a:spAutoFit/>
          </a:bodyPr>
          <a:lstStyle/>
          <a:p>
            <a:pPr algn="ctr"/>
            <a:r>
              <a:rPr lang="en-GB" sz="3200" b="0" dirty="0" err="1">
                <a:effectLst/>
                <a:latin typeface="+mn-lt"/>
                <a:ea typeface="Times New Roman" panose="02020603050405020304" pitchFamily="18" charset="0"/>
                <a:cs typeface="Arial" panose="020B0604020202020204" pitchFamily="34" charset="0"/>
              </a:rPr>
              <a:t>Opioider</a:t>
            </a:r>
            <a:endParaRPr lang="sv-SE" sz="3200" dirty="0"/>
          </a:p>
        </p:txBody>
      </p:sp>
    </p:spTree>
    <p:extLst>
      <p:ext uri="{BB962C8B-B14F-4D97-AF65-F5344CB8AC3E}">
        <p14:creationId xmlns:p14="http://schemas.microsoft.com/office/powerpoint/2010/main" val="1496842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07372815-E009-51DC-166A-7AEA18806E56}"/>
              </a:ext>
            </a:extLst>
          </p:cNvPr>
          <p:cNvSpPr txBox="1"/>
          <p:nvPr/>
        </p:nvSpPr>
        <p:spPr>
          <a:xfrm>
            <a:off x="1403648" y="2204864"/>
            <a:ext cx="6912768" cy="3477875"/>
          </a:xfrm>
          <a:prstGeom prst="rect">
            <a:avLst/>
          </a:prstGeom>
          <a:noFill/>
        </p:spPr>
        <p:txBody>
          <a:bodyPr wrap="square">
            <a:spAutoFit/>
          </a:bodyPr>
          <a:lstStyle/>
          <a:p>
            <a:pPr marL="57150"/>
            <a:r>
              <a:rPr lang="sv-SE" b="0" dirty="0">
                <a:effectLst/>
                <a:latin typeface="+mn-lt"/>
                <a:ea typeface="Times New Roman" panose="02020603050405020304" pitchFamily="18" charset="0"/>
                <a:cs typeface="Arial" panose="020B0604020202020204" pitchFamily="34" charset="0"/>
              </a:rPr>
              <a:t>Regionalbedövning är ett säkert alternativ för den </a:t>
            </a:r>
            <a:r>
              <a:rPr lang="sv-SE" b="0" dirty="0" err="1">
                <a:effectLst/>
                <a:latin typeface="+mn-lt"/>
                <a:ea typeface="Times New Roman" panose="02020603050405020304" pitchFamily="18" charset="0"/>
                <a:cs typeface="Arial" panose="020B0604020202020204" pitchFamily="34" charset="0"/>
              </a:rPr>
              <a:t>opioidberoende</a:t>
            </a:r>
            <a:r>
              <a:rPr lang="sv-SE" b="0" dirty="0">
                <a:effectLst/>
                <a:latin typeface="+mn-lt"/>
                <a:ea typeface="Times New Roman" panose="02020603050405020304" pitchFamily="18" charset="0"/>
                <a:cs typeface="Arial" panose="020B0604020202020204" pitchFamily="34" charset="0"/>
              </a:rPr>
              <a:t> patienten förutsatt att det inte finns någon hemodynamisk instabilitet, </a:t>
            </a:r>
            <a:r>
              <a:rPr lang="sv-SE" b="0" dirty="0" err="1">
                <a:effectLst/>
                <a:latin typeface="+mn-lt"/>
                <a:ea typeface="Times New Roman" panose="02020603050405020304" pitchFamily="18" charset="0"/>
                <a:cs typeface="Arial" panose="020B0604020202020204" pitchFamily="34" charset="0"/>
              </a:rPr>
              <a:t>koagulopati</a:t>
            </a:r>
            <a:r>
              <a:rPr lang="sv-SE" b="0" dirty="0">
                <a:effectLst/>
                <a:latin typeface="+mn-lt"/>
                <a:ea typeface="Times New Roman" panose="02020603050405020304" pitchFamily="18" charset="0"/>
                <a:cs typeface="Arial" panose="020B0604020202020204" pitchFamily="34" charset="0"/>
              </a:rPr>
              <a:t>, sepsis eller andra kontraindikationer</a:t>
            </a:r>
          </a:p>
          <a:p>
            <a:pPr marL="57150"/>
            <a:endParaRPr lang="sv-SE" b="0" dirty="0">
              <a:effectLst/>
              <a:latin typeface="+mn-lt"/>
              <a:ea typeface="Times New Roman" panose="02020603050405020304" pitchFamily="18" charset="0"/>
              <a:cs typeface="Arial" panose="020B0604020202020204" pitchFamily="34" charset="0"/>
            </a:endParaRPr>
          </a:p>
          <a:p>
            <a:pPr marL="57150"/>
            <a:r>
              <a:rPr lang="sv-SE" b="0" dirty="0">
                <a:effectLst/>
                <a:latin typeface="+mn-lt"/>
                <a:ea typeface="Times New Roman" panose="02020603050405020304" pitchFamily="18" charset="0"/>
                <a:cs typeface="Arial" panose="020B0604020202020204" pitchFamily="34" charset="0"/>
              </a:rPr>
              <a:t>En ökad förekomst av spinal-, epidural- och diskinfektioner har rapporterats hos intravenösa narkomaner, men är oberoende av typ av anestesi. </a:t>
            </a:r>
          </a:p>
          <a:p>
            <a:pPr marL="57150"/>
            <a:endParaRPr lang="sv-SE" b="0" dirty="0">
              <a:latin typeface="+mn-lt"/>
              <a:ea typeface="Times New Roman" panose="02020603050405020304" pitchFamily="18" charset="0"/>
              <a:cs typeface="Arial" panose="020B0604020202020204" pitchFamily="34" charset="0"/>
            </a:endParaRPr>
          </a:p>
          <a:p>
            <a:pPr marL="57150"/>
            <a:r>
              <a:rPr lang="sv-SE" b="0" dirty="0">
                <a:effectLst/>
                <a:latin typeface="+mn-lt"/>
                <a:ea typeface="Times New Roman" panose="02020603050405020304" pitchFamily="18" charset="0"/>
                <a:cs typeface="Arial" panose="020B0604020202020204" pitchFamily="34" charset="0"/>
              </a:rPr>
              <a:t>Detta indicerar hög nivå av övervakning och tidig mikrobiologisk diagnostik och behandling av infektioner</a:t>
            </a:r>
            <a:endParaRPr lang="sv-SE" sz="2400" b="0" dirty="0">
              <a:effectLst/>
              <a:latin typeface="+mn-lt"/>
              <a:ea typeface="Times New Roman" panose="02020603050405020304" pitchFamily="18" charset="0"/>
            </a:endParaRPr>
          </a:p>
        </p:txBody>
      </p:sp>
      <p:sp>
        <p:nvSpPr>
          <p:cNvPr id="5" name="textruta 4">
            <a:extLst>
              <a:ext uri="{FF2B5EF4-FFF2-40B4-BE49-F238E27FC236}">
                <a16:creationId xmlns:a16="http://schemas.microsoft.com/office/drawing/2014/main" id="{32FA3563-0DB4-BFAB-7B4B-C0AED464588C}"/>
              </a:ext>
            </a:extLst>
          </p:cNvPr>
          <p:cNvSpPr txBox="1"/>
          <p:nvPr/>
        </p:nvSpPr>
        <p:spPr>
          <a:xfrm>
            <a:off x="1952836" y="849062"/>
            <a:ext cx="4572000" cy="1077218"/>
          </a:xfrm>
          <a:prstGeom prst="rect">
            <a:avLst/>
          </a:prstGeom>
          <a:noFill/>
        </p:spPr>
        <p:txBody>
          <a:bodyPr wrap="square">
            <a:spAutoFit/>
          </a:bodyPr>
          <a:lstStyle/>
          <a:p>
            <a:pPr algn="ctr"/>
            <a:r>
              <a:rPr lang="en-GB" sz="3200" b="0" dirty="0" err="1">
                <a:effectLst/>
                <a:latin typeface="+mn-lt"/>
                <a:ea typeface="Times New Roman" panose="02020603050405020304" pitchFamily="18" charset="0"/>
                <a:cs typeface="Arial" panose="020B0604020202020204" pitchFamily="34" charset="0"/>
              </a:rPr>
              <a:t>Opioider</a:t>
            </a:r>
            <a:r>
              <a:rPr lang="en-GB" sz="3200" b="0" dirty="0">
                <a:effectLst/>
                <a:latin typeface="+mn-lt"/>
                <a:ea typeface="Times New Roman" panose="02020603050405020304" pitchFamily="18" charset="0"/>
                <a:cs typeface="Arial" panose="020B0604020202020204" pitchFamily="34" charset="0"/>
              </a:rPr>
              <a:t> </a:t>
            </a:r>
            <a:r>
              <a:rPr lang="en-GB" sz="3200" b="0" dirty="0" err="1">
                <a:effectLst/>
                <a:latin typeface="+mn-lt"/>
                <a:ea typeface="Times New Roman" panose="02020603050405020304" pitchFamily="18" charset="0"/>
                <a:cs typeface="Arial" panose="020B0604020202020204" pitchFamily="34" charset="0"/>
              </a:rPr>
              <a:t>och</a:t>
            </a:r>
            <a:r>
              <a:rPr lang="en-GB" sz="3200" b="0" dirty="0">
                <a:effectLst/>
                <a:latin typeface="+mn-lt"/>
                <a:ea typeface="Times New Roman" panose="02020603050405020304" pitchFamily="18" charset="0"/>
                <a:cs typeface="Arial" panose="020B0604020202020204" pitchFamily="34" charset="0"/>
              </a:rPr>
              <a:t> </a:t>
            </a:r>
            <a:r>
              <a:rPr lang="en-GB" sz="3200" b="0" dirty="0" err="1">
                <a:effectLst/>
                <a:latin typeface="+mn-lt"/>
                <a:ea typeface="Times New Roman" panose="02020603050405020304" pitchFamily="18" charset="0"/>
                <a:cs typeface="Arial" panose="020B0604020202020204" pitchFamily="34" charset="0"/>
              </a:rPr>
              <a:t>regionalanestesi</a:t>
            </a:r>
            <a:endParaRPr lang="sv-SE" sz="3200" dirty="0"/>
          </a:p>
        </p:txBody>
      </p:sp>
    </p:spTree>
    <p:extLst>
      <p:ext uri="{BB962C8B-B14F-4D97-AF65-F5344CB8AC3E}">
        <p14:creationId xmlns:p14="http://schemas.microsoft.com/office/powerpoint/2010/main" val="8169069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07372815-E009-51DC-166A-7AEA18806E56}"/>
              </a:ext>
            </a:extLst>
          </p:cNvPr>
          <p:cNvSpPr txBox="1"/>
          <p:nvPr/>
        </p:nvSpPr>
        <p:spPr>
          <a:xfrm>
            <a:off x="1403648" y="2018612"/>
            <a:ext cx="6912768" cy="2585323"/>
          </a:xfrm>
          <a:prstGeom prst="rect">
            <a:avLst/>
          </a:prstGeom>
          <a:noFill/>
        </p:spPr>
        <p:txBody>
          <a:bodyPr wrap="square">
            <a:spAutoFit/>
          </a:bodyPr>
          <a:lstStyle/>
          <a:p>
            <a:pPr marL="57150"/>
            <a:r>
              <a:rPr lang="sv-SE" sz="1800" b="0" dirty="0">
                <a:effectLst/>
                <a:latin typeface="+mn-lt"/>
                <a:ea typeface="Times New Roman" panose="02020603050405020304" pitchFamily="18" charset="0"/>
                <a:cs typeface="Arial" panose="020B0604020202020204" pitchFamily="34" charset="0"/>
              </a:rPr>
              <a:t>Akut intag av </a:t>
            </a:r>
            <a:r>
              <a:rPr lang="sv-SE" sz="1800" b="0" dirty="0" err="1">
                <a:effectLst/>
                <a:latin typeface="+mn-lt"/>
                <a:ea typeface="Times New Roman" panose="02020603050405020304" pitchFamily="18" charset="0"/>
                <a:cs typeface="Arial" panose="020B0604020202020204" pitchFamily="34" charset="0"/>
              </a:rPr>
              <a:t>opioider</a:t>
            </a:r>
            <a:r>
              <a:rPr lang="sv-SE" sz="1800" b="0" dirty="0">
                <a:effectLst/>
                <a:latin typeface="+mn-lt"/>
                <a:ea typeface="Times New Roman" panose="02020603050405020304" pitchFamily="18" charset="0"/>
                <a:cs typeface="Arial" panose="020B0604020202020204" pitchFamily="34" charset="0"/>
              </a:rPr>
              <a:t> minskar behovet av generell anestesi, men kronisk användning kan öka toleransen mot anestetika och andra CNS-depressiva medel. </a:t>
            </a:r>
          </a:p>
          <a:p>
            <a:pPr marL="57150"/>
            <a:endParaRPr lang="sv-SE" sz="1800" b="0" dirty="0">
              <a:effectLst/>
              <a:latin typeface="+mn-lt"/>
              <a:ea typeface="Times New Roman" panose="02020603050405020304" pitchFamily="18" charset="0"/>
              <a:cs typeface="Arial" panose="020B0604020202020204" pitchFamily="34" charset="0"/>
            </a:endParaRPr>
          </a:p>
          <a:p>
            <a:pPr marL="57150"/>
            <a:r>
              <a:rPr lang="sv-SE" sz="1800" b="0" dirty="0">
                <a:effectLst/>
                <a:latin typeface="+mn-lt"/>
                <a:ea typeface="Times New Roman" panose="02020603050405020304" pitchFamily="18" charset="0"/>
                <a:cs typeface="Arial" panose="020B0604020202020204" pitchFamily="34" charset="0"/>
              </a:rPr>
              <a:t>Intravenös access till patienter som har använt intravenösa droger kan vara svårt och nödvändiggöra central venös access </a:t>
            </a:r>
          </a:p>
          <a:p>
            <a:pPr marL="57150"/>
            <a:endParaRPr lang="sv-SE" sz="1800" b="0" dirty="0">
              <a:effectLst/>
              <a:latin typeface="+mn-lt"/>
              <a:ea typeface="Times New Roman" panose="02020603050405020304" pitchFamily="18" charset="0"/>
              <a:cs typeface="Arial" panose="020B0604020202020204" pitchFamily="34" charset="0"/>
            </a:endParaRPr>
          </a:p>
          <a:p>
            <a:pPr marL="57150"/>
            <a:r>
              <a:rPr lang="sv-SE" sz="1800" b="0" dirty="0">
                <a:effectLst/>
                <a:latin typeface="+mn-lt"/>
                <a:ea typeface="Times New Roman" panose="02020603050405020304" pitchFamily="18" charset="0"/>
                <a:cs typeface="Arial" panose="020B0604020202020204" pitchFamily="34" charset="0"/>
              </a:rPr>
              <a:t>Detta utgör en särskild utmaning om en aggressiv </a:t>
            </a:r>
            <a:r>
              <a:rPr lang="sv-SE" sz="1800" b="0" dirty="0" err="1">
                <a:effectLst/>
                <a:latin typeface="+mn-lt"/>
                <a:ea typeface="Times New Roman" panose="02020603050405020304" pitchFamily="18" charset="0"/>
                <a:cs typeface="Arial" panose="020B0604020202020204" pitchFamily="34" charset="0"/>
              </a:rPr>
              <a:t>opioidberoende</a:t>
            </a:r>
            <a:r>
              <a:rPr lang="sv-SE" sz="1800" b="0" dirty="0">
                <a:effectLst/>
                <a:latin typeface="+mn-lt"/>
                <a:ea typeface="Times New Roman" panose="02020603050405020304" pitchFamily="18" charset="0"/>
                <a:cs typeface="Arial" panose="020B0604020202020204" pitchFamily="34" charset="0"/>
              </a:rPr>
              <a:t> patient kräks medan han upplever drogabstinens</a:t>
            </a:r>
            <a:endParaRPr lang="sv-SE" sz="2400" b="0" dirty="0">
              <a:effectLst/>
              <a:latin typeface="+mn-lt"/>
              <a:ea typeface="Times New Roman" panose="02020603050405020304" pitchFamily="18" charset="0"/>
            </a:endParaRPr>
          </a:p>
        </p:txBody>
      </p:sp>
      <p:sp>
        <p:nvSpPr>
          <p:cNvPr id="5" name="textruta 4">
            <a:extLst>
              <a:ext uri="{FF2B5EF4-FFF2-40B4-BE49-F238E27FC236}">
                <a16:creationId xmlns:a16="http://schemas.microsoft.com/office/drawing/2014/main" id="{32FA3563-0DB4-BFAB-7B4B-C0AED464588C}"/>
              </a:ext>
            </a:extLst>
          </p:cNvPr>
          <p:cNvSpPr txBox="1"/>
          <p:nvPr/>
        </p:nvSpPr>
        <p:spPr>
          <a:xfrm>
            <a:off x="1952836" y="849062"/>
            <a:ext cx="4572000" cy="584775"/>
          </a:xfrm>
          <a:prstGeom prst="rect">
            <a:avLst/>
          </a:prstGeom>
          <a:noFill/>
        </p:spPr>
        <p:txBody>
          <a:bodyPr wrap="square">
            <a:spAutoFit/>
          </a:bodyPr>
          <a:lstStyle/>
          <a:p>
            <a:pPr algn="ctr"/>
            <a:r>
              <a:rPr lang="en-GB" sz="3200" b="0" dirty="0" err="1">
                <a:effectLst/>
                <a:latin typeface="+mn-lt"/>
                <a:ea typeface="Times New Roman" panose="02020603050405020304" pitchFamily="18" charset="0"/>
                <a:cs typeface="Arial" panose="020B0604020202020204" pitchFamily="34" charset="0"/>
              </a:rPr>
              <a:t>Opioider</a:t>
            </a:r>
            <a:r>
              <a:rPr lang="en-GB" sz="3200" b="0" dirty="0">
                <a:effectLst/>
                <a:latin typeface="+mn-lt"/>
                <a:ea typeface="Times New Roman" panose="02020603050405020304" pitchFamily="18" charset="0"/>
                <a:cs typeface="Arial" panose="020B0604020202020204" pitchFamily="34" charset="0"/>
              </a:rPr>
              <a:t> </a:t>
            </a:r>
            <a:r>
              <a:rPr lang="en-GB" sz="3200" b="0" dirty="0" err="1">
                <a:effectLst/>
                <a:latin typeface="+mn-lt"/>
                <a:ea typeface="Times New Roman" panose="02020603050405020304" pitchFamily="18" charset="0"/>
                <a:cs typeface="Arial" panose="020B0604020202020204" pitchFamily="34" charset="0"/>
              </a:rPr>
              <a:t>och</a:t>
            </a:r>
            <a:r>
              <a:rPr lang="en-GB" sz="3200" b="0" dirty="0">
                <a:effectLst/>
                <a:latin typeface="+mn-lt"/>
                <a:ea typeface="Times New Roman" panose="02020603050405020304" pitchFamily="18" charset="0"/>
                <a:cs typeface="Arial" panose="020B0604020202020204" pitchFamily="34" charset="0"/>
              </a:rPr>
              <a:t> </a:t>
            </a:r>
            <a:r>
              <a:rPr lang="en-GB" sz="3200" b="0" dirty="0" err="1">
                <a:effectLst/>
                <a:latin typeface="+mn-lt"/>
                <a:ea typeface="Times New Roman" panose="02020603050405020304" pitchFamily="18" charset="0"/>
                <a:cs typeface="Arial" panose="020B0604020202020204" pitchFamily="34" charset="0"/>
              </a:rPr>
              <a:t>anestesi</a:t>
            </a:r>
            <a:endParaRPr lang="sv-SE" sz="3200" dirty="0"/>
          </a:p>
        </p:txBody>
      </p:sp>
    </p:spTree>
    <p:extLst>
      <p:ext uri="{BB962C8B-B14F-4D97-AF65-F5344CB8AC3E}">
        <p14:creationId xmlns:p14="http://schemas.microsoft.com/office/powerpoint/2010/main" val="14313866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0BF6619-791D-ACBD-B451-E69A52C5D2C8}"/>
              </a:ext>
            </a:extLst>
          </p:cNvPr>
          <p:cNvPicPr>
            <a:picLocks noChangeAspect="1"/>
          </p:cNvPicPr>
          <p:nvPr/>
        </p:nvPicPr>
        <p:blipFill>
          <a:blip r:embed="rId2"/>
          <a:stretch>
            <a:fillRect/>
          </a:stretch>
        </p:blipFill>
        <p:spPr>
          <a:xfrm>
            <a:off x="1466850" y="620688"/>
            <a:ext cx="6210300" cy="1714500"/>
          </a:xfrm>
          <a:prstGeom prst="rect">
            <a:avLst/>
          </a:prstGeom>
        </p:spPr>
      </p:pic>
      <p:pic>
        <p:nvPicPr>
          <p:cNvPr id="1026" name="Picture 2">
            <a:extLst>
              <a:ext uri="{FF2B5EF4-FFF2-40B4-BE49-F238E27FC236}">
                <a16:creationId xmlns:a16="http://schemas.microsoft.com/office/drawing/2014/main" id="{B269A47A-465C-8EC9-501C-535B40CD8B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7845" y="2650605"/>
            <a:ext cx="4228310"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87285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0BF6619-791D-ACBD-B451-E69A52C5D2C8}"/>
              </a:ext>
            </a:extLst>
          </p:cNvPr>
          <p:cNvPicPr>
            <a:picLocks noChangeAspect="1"/>
          </p:cNvPicPr>
          <p:nvPr/>
        </p:nvPicPr>
        <p:blipFill>
          <a:blip r:embed="rId2"/>
          <a:stretch>
            <a:fillRect/>
          </a:stretch>
        </p:blipFill>
        <p:spPr>
          <a:xfrm>
            <a:off x="1466850" y="620688"/>
            <a:ext cx="6210300" cy="1714500"/>
          </a:xfrm>
          <a:prstGeom prst="rect">
            <a:avLst/>
          </a:prstGeom>
        </p:spPr>
      </p:pic>
      <p:sp>
        <p:nvSpPr>
          <p:cNvPr id="4" name="textruta 3">
            <a:extLst>
              <a:ext uri="{FF2B5EF4-FFF2-40B4-BE49-F238E27FC236}">
                <a16:creationId xmlns:a16="http://schemas.microsoft.com/office/drawing/2014/main" id="{3363A89A-75D4-428C-8B39-8ACFD6AD6302}"/>
              </a:ext>
            </a:extLst>
          </p:cNvPr>
          <p:cNvSpPr txBox="1"/>
          <p:nvPr/>
        </p:nvSpPr>
        <p:spPr>
          <a:xfrm>
            <a:off x="1259632" y="2636912"/>
            <a:ext cx="6952692" cy="3170099"/>
          </a:xfrm>
          <a:prstGeom prst="rect">
            <a:avLst/>
          </a:prstGeom>
          <a:noFill/>
        </p:spPr>
        <p:txBody>
          <a:bodyPr wrap="square">
            <a:spAutoFit/>
          </a:bodyPr>
          <a:lstStyle/>
          <a:p>
            <a:r>
              <a:rPr lang="en-US" b="1" i="1" dirty="0">
                <a:solidFill>
                  <a:srgbClr val="1F1F1F"/>
                </a:solidFill>
                <a:effectLst/>
                <a:latin typeface="ElsevierGulliver"/>
              </a:rPr>
              <a:t>The mean onset of sensory and motor block</a:t>
            </a:r>
            <a:r>
              <a:rPr lang="en-US" b="0" i="0" dirty="0">
                <a:solidFill>
                  <a:srgbClr val="1F1F1F"/>
                </a:solidFill>
                <a:effectLst/>
                <a:latin typeface="ElsevierGulliver"/>
              </a:rPr>
              <a:t> was more delayed in the Group [AD] more than in Group [NAD]. </a:t>
            </a:r>
          </a:p>
          <a:p>
            <a:r>
              <a:rPr lang="en-US" b="1" i="1" dirty="0">
                <a:solidFill>
                  <a:srgbClr val="1F1F1F"/>
                </a:solidFill>
                <a:effectLst/>
                <a:latin typeface="ElsevierGulliver"/>
              </a:rPr>
              <a:t>As regards the mean duration of sensory and motor block</a:t>
            </a:r>
            <a:r>
              <a:rPr lang="en-US" b="0" i="0" dirty="0">
                <a:solidFill>
                  <a:srgbClr val="1F1F1F"/>
                </a:solidFill>
                <a:effectLst/>
                <a:latin typeface="ElsevierGulliver"/>
              </a:rPr>
              <a:t>, in the present study, there was a significant decrease in the duration of both sensory and motor block in Group [AD], and in Group [AD] F. Our observations resembled the study by </a:t>
            </a:r>
            <a:r>
              <a:rPr lang="en-US" b="0" i="0" dirty="0" err="1">
                <a:solidFill>
                  <a:srgbClr val="1F1F1F"/>
                </a:solidFill>
                <a:effectLst/>
                <a:latin typeface="ElsevierGulliver"/>
              </a:rPr>
              <a:t>Mansourian</a:t>
            </a:r>
            <a:r>
              <a:rPr lang="en-US" b="0" i="0" dirty="0">
                <a:solidFill>
                  <a:srgbClr val="1F1F1F"/>
                </a:solidFill>
                <a:effectLst/>
                <a:latin typeface="ElsevierGulliver"/>
              </a:rPr>
              <a:t> et al. </a:t>
            </a:r>
            <a:r>
              <a:rPr lang="en-US" b="0" i="0" u="none" strike="noStrike" dirty="0">
                <a:effectLst/>
                <a:latin typeface="ElsevierGulliver"/>
                <a:hlinkClick r:id="rId3"/>
              </a:rPr>
              <a:t>[8]</a:t>
            </a:r>
            <a:r>
              <a:rPr lang="en-US" b="0" i="0" dirty="0">
                <a:solidFill>
                  <a:srgbClr val="1F1F1F"/>
                </a:solidFill>
                <a:effectLst/>
                <a:latin typeface="ElsevierGulliver"/>
              </a:rPr>
              <a:t> in which they compared the duration of spinal block in the addicts and in non-addicts. They found that the addicts had shorter sensory and motor duration of action, even with addition of epinephrine.</a:t>
            </a:r>
            <a:endParaRPr lang="sv-SE" dirty="0"/>
          </a:p>
        </p:txBody>
      </p:sp>
    </p:spTree>
    <p:extLst>
      <p:ext uri="{BB962C8B-B14F-4D97-AF65-F5344CB8AC3E}">
        <p14:creationId xmlns:p14="http://schemas.microsoft.com/office/powerpoint/2010/main" val="28697233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0BF6619-791D-ACBD-B451-E69A52C5D2C8}"/>
              </a:ext>
            </a:extLst>
          </p:cNvPr>
          <p:cNvPicPr>
            <a:picLocks noChangeAspect="1"/>
          </p:cNvPicPr>
          <p:nvPr/>
        </p:nvPicPr>
        <p:blipFill>
          <a:blip r:embed="rId2"/>
          <a:stretch>
            <a:fillRect/>
          </a:stretch>
        </p:blipFill>
        <p:spPr>
          <a:xfrm>
            <a:off x="1466850" y="620688"/>
            <a:ext cx="6210300" cy="1714500"/>
          </a:xfrm>
          <a:prstGeom prst="rect">
            <a:avLst/>
          </a:prstGeom>
        </p:spPr>
      </p:pic>
      <p:sp>
        <p:nvSpPr>
          <p:cNvPr id="5" name="textruta 4">
            <a:extLst>
              <a:ext uri="{FF2B5EF4-FFF2-40B4-BE49-F238E27FC236}">
                <a16:creationId xmlns:a16="http://schemas.microsoft.com/office/drawing/2014/main" id="{F50D704C-974C-064C-F0CB-D33A81C76F86}"/>
              </a:ext>
            </a:extLst>
          </p:cNvPr>
          <p:cNvSpPr txBox="1"/>
          <p:nvPr/>
        </p:nvSpPr>
        <p:spPr>
          <a:xfrm>
            <a:off x="1468827" y="2415072"/>
            <a:ext cx="6606480" cy="3970318"/>
          </a:xfrm>
          <a:prstGeom prst="rect">
            <a:avLst/>
          </a:prstGeom>
          <a:noFill/>
        </p:spPr>
        <p:txBody>
          <a:bodyPr wrap="square">
            <a:spAutoFit/>
          </a:bodyPr>
          <a:lstStyle/>
          <a:p>
            <a:r>
              <a:rPr lang="en-US" sz="1800" b="0" i="0" dirty="0">
                <a:solidFill>
                  <a:srgbClr val="1F1F1F"/>
                </a:solidFill>
                <a:effectLst/>
                <a:latin typeface="+mn-lt"/>
              </a:rPr>
              <a:t>To sum up, many opioids were found to have a local anesthetic effect by blocking sodium channel receptors at the peripheral nerve endings. </a:t>
            </a:r>
          </a:p>
          <a:p>
            <a:r>
              <a:rPr lang="en-US" sz="1800" b="0" i="0" dirty="0">
                <a:solidFill>
                  <a:srgbClr val="1F1F1F"/>
                </a:solidFill>
                <a:effectLst/>
                <a:latin typeface="+mn-lt"/>
              </a:rPr>
              <a:t>Similar to opioid receptors, these receptors might, by time, develop tolerance to the opioids as well as to the local anesthetics. </a:t>
            </a:r>
          </a:p>
          <a:p>
            <a:r>
              <a:rPr lang="en-US" sz="1800" b="0" i="0" dirty="0">
                <a:solidFill>
                  <a:srgbClr val="1F1F1F"/>
                </a:solidFill>
                <a:effectLst/>
                <a:latin typeface="+mn-lt"/>
              </a:rPr>
              <a:t>By consequences, the usual dose of local anesthetic might be needed to be increased in order to produce the same targeted effect. The duration time of addiction, the type of drug abuse, and the number of drug intake per week, might also play a role in the occurrence of tolerance. Many people become addicted to more than one type of these drugs. So the different receptors for these drugs might show drug interaction, mutation, tolerance, or cross-tolerance.</a:t>
            </a:r>
            <a:endParaRPr lang="sv-SE" sz="1800" dirty="0">
              <a:latin typeface="+mn-lt"/>
            </a:endParaRPr>
          </a:p>
        </p:txBody>
      </p:sp>
    </p:spTree>
    <p:extLst>
      <p:ext uri="{BB962C8B-B14F-4D97-AF65-F5344CB8AC3E}">
        <p14:creationId xmlns:p14="http://schemas.microsoft.com/office/powerpoint/2010/main" val="34692046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innehåll 3" descr="Marijuana, Cannabis, OgrÃ¤s, Bud, GrÃ¶n, Kruka, Medicinsk">
            <a:extLst>
              <a:ext uri="{FF2B5EF4-FFF2-40B4-BE49-F238E27FC236}">
                <a16:creationId xmlns:a16="http://schemas.microsoft.com/office/drawing/2014/main" id="{A43F99A0-81BB-EC07-94A1-2AB7FEAA7BD5}"/>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340768"/>
            <a:ext cx="6264696" cy="4326024"/>
          </a:xfrm>
          <a:prstGeom prst="rect">
            <a:avLst/>
          </a:prstGeom>
          <a:noFill/>
          <a:ln>
            <a:noFill/>
          </a:ln>
        </p:spPr>
      </p:pic>
      <p:sp>
        <p:nvSpPr>
          <p:cNvPr id="4" name="textruta 3">
            <a:extLst>
              <a:ext uri="{FF2B5EF4-FFF2-40B4-BE49-F238E27FC236}">
                <a16:creationId xmlns:a16="http://schemas.microsoft.com/office/drawing/2014/main" id="{57DBF3C4-568F-1818-6387-AF10F2E21399}"/>
              </a:ext>
            </a:extLst>
          </p:cNvPr>
          <p:cNvSpPr txBox="1"/>
          <p:nvPr/>
        </p:nvSpPr>
        <p:spPr>
          <a:xfrm>
            <a:off x="2195736" y="544877"/>
            <a:ext cx="4572000" cy="646331"/>
          </a:xfrm>
          <a:prstGeom prst="rect">
            <a:avLst/>
          </a:prstGeom>
          <a:noFill/>
        </p:spPr>
        <p:txBody>
          <a:bodyPr wrap="square">
            <a:spAutoFit/>
          </a:bodyPr>
          <a:lstStyle/>
          <a:p>
            <a:pPr algn="ctr"/>
            <a:r>
              <a:rPr lang="en-GB" altLang="en-US" sz="3600" b="0" dirty="0">
                <a:latin typeface="Aptos" panose="020B0004020202020204" pitchFamily="34" charset="0"/>
              </a:rPr>
              <a:t>Cannabis</a:t>
            </a:r>
            <a:endParaRPr lang="sv-SE" sz="3600" b="0" dirty="0">
              <a:latin typeface="Aptos" panose="020B0004020202020204" pitchFamily="34" charset="0"/>
            </a:endParaRPr>
          </a:p>
        </p:txBody>
      </p:sp>
    </p:spTree>
    <p:extLst>
      <p:ext uri="{BB962C8B-B14F-4D97-AF65-F5344CB8AC3E}">
        <p14:creationId xmlns:p14="http://schemas.microsoft.com/office/powerpoint/2010/main" val="30415224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pPr>
              <a:lnSpc>
                <a:spcPts val="1600"/>
              </a:lnSpc>
              <a:spcBef>
                <a:spcPts val="565"/>
              </a:spcBef>
            </a:pPr>
            <a:r>
              <a:rPr lang="en-US" sz="3200" dirty="0">
                <a:solidFill>
                  <a:srgbClr val="000000"/>
                </a:solidFill>
                <a:effectLst/>
                <a:ea typeface="Times New Roman" panose="02020603050405020304" pitchFamily="18" charset="0"/>
                <a:cs typeface="Times-Roman"/>
              </a:rPr>
              <a:t>Cannabinoider</a:t>
            </a:r>
            <a:endParaRPr lang="sv-SE" sz="3200" dirty="0">
              <a:solidFill>
                <a:schemeClr val="tx1"/>
              </a:solidFill>
            </a:endParaRPr>
          </a:p>
        </p:txBody>
      </p:sp>
      <p:graphicFrame>
        <p:nvGraphicFramePr>
          <p:cNvPr id="4" name="Tabell 3">
            <a:extLst>
              <a:ext uri="{FF2B5EF4-FFF2-40B4-BE49-F238E27FC236}">
                <a16:creationId xmlns:a16="http://schemas.microsoft.com/office/drawing/2014/main" id="{A68947CD-435F-B31B-68CC-523C525FBF13}"/>
              </a:ext>
            </a:extLst>
          </p:cNvPr>
          <p:cNvGraphicFramePr>
            <a:graphicFrameLocks noGrp="1"/>
          </p:cNvGraphicFramePr>
          <p:nvPr>
            <p:extLst>
              <p:ext uri="{D42A27DB-BD31-4B8C-83A1-F6EECF244321}">
                <p14:modId xmlns:p14="http://schemas.microsoft.com/office/powerpoint/2010/main" val="3720812231"/>
              </p:ext>
            </p:extLst>
          </p:nvPr>
        </p:nvGraphicFramePr>
        <p:xfrm>
          <a:off x="1547664" y="2060848"/>
          <a:ext cx="5848350" cy="326390"/>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1126804211"/>
                    </a:ext>
                  </a:extLst>
                </a:gridCol>
                <a:gridCol w="3426323">
                  <a:extLst>
                    <a:ext uri="{9D8B030D-6E8A-4147-A177-3AD203B41FA5}">
                      <a16:colId xmlns:a16="http://schemas.microsoft.com/office/drawing/2014/main" val="3680867966"/>
                    </a:ext>
                  </a:extLst>
                </a:gridCol>
              </a:tblGrid>
              <a:tr h="326390">
                <a:tc>
                  <a:txBody>
                    <a:bodyPr/>
                    <a:lstStyle/>
                    <a:p>
                      <a:pPr>
                        <a:lnSpc>
                          <a:spcPts val="1600"/>
                        </a:lnSpc>
                        <a:spcBef>
                          <a:spcPts val="565"/>
                        </a:spcBef>
                      </a:pPr>
                      <a:r>
                        <a:rPr lang="sv-SE" sz="2000">
                          <a:effectLst/>
                        </a:rPr>
                        <a:t>Substans</a:t>
                      </a:r>
                      <a:endParaRPr lang="sv-SE" sz="2000" b="1">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Vanliga användarnamn</a:t>
                      </a:r>
                      <a:endParaRPr lang="sv-SE" sz="2000" b="1"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443642618"/>
                  </a:ext>
                </a:extLst>
              </a:tr>
            </a:tbl>
          </a:graphicData>
        </a:graphic>
      </p:graphicFrame>
      <p:graphicFrame>
        <p:nvGraphicFramePr>
          <p:cNvPr id="5" name="Tabell 4">
            <a:extLst>
              <a:ext uri="{FF2B5EF4-FFF2-40B4-BE49-F238E27FC236}">
                <a16:creationId xmlns:a16="http://schemas.microsoft.com/office/drawing/2014/main" id="{707C3973-5891-851B-D736-FD66FF143504}"/>
              </a:ext>
            </a:extLst>
          </p:cNvPr>
          <p:cNvGraphicFramePr>
            <a:graphicFrameLocks noGrp="1"/>
          </p:cNvGraphicFramePr>
          <p:nvPr>
            <p:extLst>
              <p:ext uri="{D42A27DB-BD31-4B8C-83A1-F6EECF244321}">
                <p14:modId xmlns:p14="http://schemas.microsoft.com/office/powerpoint/2010/main" val="3943471879"/>
              </p:ext>
            </p:extLst>
          </p:nvPr>
        </p:nvGraphicFramePr>
        <p:xfrm>
          <a:off x="1547664" y="2692248"/>
          <a:ext cx="5848350" cy="931164"/>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4071917022"/>
                    </a:ext>
                  </a:extLst>
                </a:gridCol>
                <a:gridCol w="3426323">
                  <a:extLst>
                    <a:ext uri="{9D8B030D-6E8A-4147-A177-3AD203B41FA5}">
                      <a16:colId xmlns:a16="http://schemas.microsoft.com/office/drawing/2014/main" val="3963846475"/>
                    </a:ext>
                  </a:extLst>
                </a:gridCol>
              </a:tblGrid>
              <a:tr h="437515">
                <a:tc>
                  <a:txBody>
                    <a:bodyPr/>
                    <a:lstStyle/>
                    <a:p>
                      <a:pPr>
                        <a:lnSpc>
                          <a:spcPts val="1600"/>
                        </a:lnSpc>
                        <a:spcBef>
                          <a:spcPts val="565"/>
                        </a:spcBef>
                      </a:pPr>
                      <a:r>
                        <a:rPr lang="sv-SE" sz="2000">
                          <a:effectLst/>
                        </a:rPr>
                        <a:t>Hasch, marijuana, hascholja, skunk, spice, SCRA</a:t>
                      </a:r>
                      <a:endParaRPr lang="sv-SE" sz="200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”Brass, kitt, gräskitt, joint, sticka, holk, </a:t>
                      </a:r>
                      <a:r>
                        <a:rPr lang="sv-SE" sz="2000" dirty="0" err="1">
                          <a:effectLst/>
                        </a:rPr>
                        <a:t>weed</a:t>
                      </a:r>
                      <a:r>
                        <a:rPr lang="sv-SE" sz="2000" dirty="0">
                          <a:effectLst/>
                        </a:rPr>
                        <a:t>, braja, </a:t>
                      </a:r>
                      <a:r>
                        <a:rPr lang="sv-SE" sz="2000" dirty="0" err="1">
                          <a:effectLst/>
                        </a:rPr>
                        <a:t>spice</a:t>
                      </a:r>
                      <a:r>
                        <a:rPr lang="sv-SE" sz="2000" dirty="0">
                          <a:effectLst/>
                        </a:rPr>
                        <a:t> silver, </a:t>
                      </a:r>
                      <a:r>
                        <a:rPr lang="sv-SE" sz="2000" dirty="0" err="1">
                          <a:effectLst/>
                        </a:rPr>
                        <a:t>gold</a:t>
                      </a:r>
                      <a:r>
                        <a:rPr lang="sv-SE" sz="2000" dirty="0">
                          <a:effectLst/>
                        </a:rPr>
                        <a:t> och </a:t>
                      </a:r>
                      <a:r>
                        <a:rPr lang="sv-SE" sz="2000" dirty="0" err="1">
                          <a:effectLst/>
                        </a:rPr>
                        <a:t>diamond</a:t>
                      </a:r>
                      <a:r>
                        <a:rPr lang="sv-SE" sz="2000" dirty="0">
                          <a:effectLst/>
                        </a:rPr>
                        <a:t>” m.fl.</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053766837"/>
                  </a:ext>
                </a:extLst>
              </a:tr>
            </a:tbl>
          </a:graphicData>
        </a:graphic>
      </p:graphicFrame>
    </p:spTree>
    <p:extLst>
      <p:ext uri="{BB962C8B-B14F-4D97-AF65-F5344CB8AC3E}">
        <p14:creationId xmlns:p14="http://schemas.microsoft.com/office/powerpoint/2010/main" val="4098664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Title 1">
            <a:extLst>
              <a:ext uri="{FF2B5EF4-FFF2-40B4-BE49-F238E27FC236}">
                <a16:creationId xmlns:a16="http://schemas.microsoft.com/office/drawing/2014/main" id="{ED4EEF9D-82CE-D678-1E84-5BE8BAB16341}"/>
              </a:ext>
            </a:extLst>
          </p:cNvPr>
          <p:cNvSpPr>
            <a:spLocks noGrp="1"/>
          </p:cNvSpPr>
          <p:nvPr>
            <p:ph type="title"/>
          </p:nvPr>
        </p:nvSpPr>
        <p:spPr>
          <a:xfrm>
            <a:off x="457200" y="274638"/>
            <a:ext cx="8229600" cy="1143000"/>
          </a:xfrm>
        </p:spPr>
        <p:txBody>
          <a:bodyPr/>
          <a:lstStyle/>
          <a:p>
            <a:endParaRPr lang="en-US"/>
          </a:p>
        </p:txBody>
      </p:sp>
      <p:pic>
        <p:nvPicPr>
          <p:cNvPr id="1026" name="Picture 2">
            <a:extLst>
              <a:ext uri="{FF2B5EF4-FFF2-40B4-BE49-F238E27FC236}">
                <a16:creationId xmlns:a16="http://schemas.microsoft.com/office/drawing/2014/main" id="{0397C4C5-F84E-1561-7951-2094B67EC6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395183" y="1600200"/>
            <a:ext cx="4353634" cy="4525963"/>
          </a:xfrm>
          <a:prstGeom prst="rect">
            <a:avLst/>
          </a:prstGeom>
          <a:solidFill>
            <a:srgbClr val="FFFFFF"/>
          </a:solidFill>
        </p:spPr>
      </p:pic>
    </p:spTree>
    <p:extLst>
      <p:ext uri="{BB962C8B-B14F-4D97-AF65-F5344CB8AC3E}">
        <p14:creationId xmlns:p14="http://schemas.microsoft.com/office/powerpoint/2010/main" val="17809600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BA3CE2CC-8841-4AC1-8AC7-5AB244258665}"/>
              </a:ext>
            </a:extLst>
          </p:cNvPr>
          <p:cNvPicPr>
            <a:picLocks noChangeAspect="1"/>
          </p:cNvPicPr>
          <p:nvPr/>
        </p:nvPicPr>
        <p:blipFill>
          <a:blip r:embed="rId2"/>
          <a:stretch>
            <a:fillRect/>
          </a:stretch>
        </p:blipFill>
        <p:spPr>
          <a:xfrm>
            <a:off x="887625" y="0"/>
            <a:ext cx="7368749" cy="6858000"/>
          </a:xfrm>
          <a:prstGeom prst="rect">
            <a:avLst/>
          </a:prstGeom>
        </p:spPr>
      </p:pic>
    </p:spTree>
    <p:extLst>
      <p:ext uri="{BB962C8B-B14F-4D97-AF65-F5344CB8AC3E}">
        <p14:creationId xmlns:p14="http://schemas.microsoft.com/office/powerpoint/2010/main" val="15489041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B522F192-5DD9-9EF9-5B0A-DEA9A07A567A}"/>
              </a:ext>
            </a:extLst>
          </p:cNvPr>
          <p:cNvSpPr txBox="1"/>
          <p:nvPr/>
        </p:nvSpPr>
        <p:spPr>
          <a:xfrm>
            <a:off x="1547664" y="1988840"/>
            <a:ext cx="6768752" cy="3416320"/>
          </a:xfrm>
          <a:prstGeom prst="rect">
            <a:avLst/>
          </a:prstGeom>
          <a:noFill/>
        </p:spPr>
        <p:txBody>
          <a:bodyPr wrap="square">
            <a:spAutoFit/>
          </a:bodyPr>
          <a:lstStyle/>
          <a:p>
            <a:pPr marL="342900" indent="-342900">
              <a:buFont typeface="Arial" panose="020B0604020202020204" pitchFamily="34" charset="0"/>
              <a:buChar char="•"/>
            </a:pPr>
            <a:r>
              <a:rPr lang="sv-SE" sz="2400" b="0" i="0" u="none" strike="noStrike" baseline="0" dirty="0">
                <a:solidFill>
                  <a:srgbClr val="000000"/>
                </a:solidFill>
                <a:latin typeface="+mn-lt"/>
              </a:rPr>
              <a:t>Cannabis är den i särklass vanligaste drogen i Sverige och användningen är större i Stockholm än resten av landet</a:t>
            </a:r>
            <a:endParaRPr lang="sv-SE" sz="2400" b="0" dirty="0">
              <a:solidFill>
                <a:srgbClr val="000000"/>
              </a:solidFill>
              <a:latin typeface="+mn-lt"/>
            </a:endParaRPr>
          </a:p>
          <a:p>
            <a:pPr marL="342900" indent="-342900">
              <a:buFont typeface="Arial" panose="020B0604020202020204" pitchFamily="34" charset="0"/>
              <a:buChar char="•"/>
            </a:pPr>
            <a:endParaRPr lang="sv-SE" sz="2400" b="0" dirty="0">
              <a:solidFill>
                <a:srgbClr val="000000"/>
              </a:solidFill>
              <a:latin typeface="+mn-lt"/>
            </a:endParaRPr>
          </a:p>
          <a:p>
            <a:pPr marL="342900" indent="-342900">
              <a:buFont typeface="Arial" panose="020B0604020202020204" pitchFamily="34" charset="0"/>
              <a:buChar char="•"/>
            </a:pPr>
            <a:r>
              <a:rPr lang="sv-SE" sz="2400" b="0" i="0" u="none" strike="noStrike" baseline="0" dirty="0">
                <a:solidFill>
                  <a:srgbClr val="000000"/>
                </a:solidFill>
                <a:latin typeface="+mn-lt"/>
              </a:rPr>
              <a:t>Samtidigt som alkoholkonsumtionen sjunker, ökar cannabismarknaden i komplexitet och omfattning</a:t>
            </a:r>
          </a:p>
          <a:p>
            <a:pPr marL="342900" indent="-342900">
              <a:buFont typeface="Arial" panose="020B0604020202020204" pitchFamily="34" charset="0"/>
              <a:buChar char="•"/>
            </a:pPr>
            <a:endParaRPr lang="sv-SE" sz="2400" b="0" i="0" u="none" strike="noStrike" baseline="0" dirty="0">
              <a:solidFill>
                <a:srgbClr val="000000"/>
              </a:solidFill>
              <a:latin typeface="+mn-lt"/>
            </a:endParaRPr>
          </a:p>
          <a:p>
            <a:pPr marL="342900" indent="-342900">
              <a:buFont typeface="Arial" panose="020B0604020202020204" pitchFamily="34" charset="0"/>
              <a:buChar char="•"/>
            </a:pPr>
            <a:r>
              <a:rPr lang="sv-SE" sz="2400" b="0" i="0" u="none" strike="noStrike" baseline="0" dirty="0">
                <a:solidFill>
                  <a:srgbClr val="000000"/>
                </a:solidFill>
                <a:latin typeface="+mn-lt"/>
              </a:rPr>
              <a:t>Konsumtionen är högst hos unga vuxna</a:t>
            </a:r>
            <a:endParaRPr lang="sv-SE" sz="2400" dirty="0">
              <a:latin typeface="+mn-lt"/>
            </a:endParaRPr>
          </a:p>
        </p:txBody>
      </p:sp>
    </p:spTree>
    <p:extLst>
      <p:ext uri="{BB962C8B-B14F-4D97-AF65-F5344CB8AC3E}">
        <p14:creationId xmlns:p14="http://schemas.microsoft.com/office/powerpoint/2010/main" val="14360256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F591A85-3A20-4C18-BEBD-9E991AC6FE4E}"/>
              </a:ext>
            </a:extLst>
          </p:cNvPr>
          <p:cNvSpPr txBox="1"/>
          <p:nvPr/>
        </p:nvSpPr>
        <p:spPr>
          <a:xfrm>
            <a:off x="1331640" y="1556792"/>
            <a:ext cx="6696744" cy="3785652"/>
          </a:xfrm>
          <a:prstGeom prst="rect">
            <a:avLst/>
          </a:prstGeom>
          <a:noFill/>
        </p:spPr>
        <p:txBody>
          <a:bodyPr wrap="square">
            <a:spAutoFit/>
          </a:bodyPr>
          <a:lstStyle/>
          <a:p>
            <a:r>
              <a:rPr lang="sv-SE" sz="2400" b="0" i="0" dirty="0">
                <a:solidFill>
                  <a:srgbClr val="000000"/>
                </a:solidFill>
                <a:effectLst/>
                <a:latin typeface="Aptos" panose="020B0004020202020204" pitchFamily="34" charset="0"/>
                <a:cs typeface="Arial" panose="020B0604020202020204" pitchFamily="34" charset="0"/>
              </a:rPr>
              <a:t>Cannabis är fortsatt den mest använda drogen i Europa. </a:t>
            </a:r>
          </a:p>
          <a:p>
            <a:endParaRPr lang="sv-SE" sz="2400" b="0" dirty="0">
              <a:solidFill>
                <a:srgbClr val="000000"/>
              </a:solidFill>
              <a:latin typeface="Aptos" panose="020B0004020202020204" pitchFamily="34" charset="0"/>
              <a:cs typeface="Arial" panose="020B0604020202020204" pitchFamily="34" charset="0"/>
            </a:endParaRPr>
          </a:p>
          <a:p>
            <a:r>
              <a:rPr lang="sv-SE" sz="2400" b="0" i="0" dirty="0">
                <a:solidFill>
                  <a:srgbClr val="000000"/>
                </a:solidFill>
                <a:effectLst/>
                <a:latin typeface="Aptos" panose="020B0004020202020204" pitchFamily="34" charset="0"/>
                <a:cs typeface="Arial" panose="020B0604020202020204" pitchFamily="34" charset="0"/>
              </a:rPr>
              <a:t>Omkring 22,6 miljoner, eller 8 procent, av européerna i åldrarna 15 till 64 år beräknades år 2021 ha använt cannabis någon gång under det senaste året. </a:t>
            </a:r>
          </a:p>
          <a:p>
            <a:endParaRPr lang="sv-SE" sz="2400" b="0" dirty="0">
              <a:solidFill>
                <a:srgbClr val="000000"/>
              </a:solidFill>
              <a:latin typeface="Aptos" panose="020B0004020202020204" pitchFamily="34" charset="0"/>
              <a:cs typeface="Arial" panose="020B0604020202020204" pitchFamily="34" charset="0"/>
            </a:endParaRPr>
          </a:p>
          <a:p>
            <a:r>
              <a:rPr lang="sv-SE" sz="2400" b="0" i="0" dirty="0">
                <a:solidFill>
                  <a:srgbClr val="000000"/>
                </a:solidFill>
                <a:effectLst/>
                <a:latin typeface="Aptos" panose="020B0004020202020204" pitchFamily="34" charset="0"/>
                <a:cs typeface="Arial" panose="020B0604020202020204" pitchFamily="34" charset="0"/>
              </a:rPr>
              <a:t>I Sverige var andelen 3,3 procent i åldersgruppen 16 till 64 år, enligt Folkhälsomyndigheten</a:t>
            </a:r>
            <a:endParaRPr lang="sv-SE" sz="2400" dirty="0">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7408010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1F830184-3C65-47E5-BFAF-0B2636A5043F}"/>
              </a:ext>
            </a:extLst>
          </p:cNvPr>
          <p:cNvSpPr txBox="1"/>
          <p:nvPr/>
        </p:nvSpPr>
        <p:spPr>
          <a:xfrm>
            <a:off x="1619672" y="1988840"/>
            <a:ext cx="6624736" cy="3785652"/>
          </a:xfrm>
          <a:prstGeom prst="rect">
            <a:avLst/>
          </a:prstGeom>
          <a:noFill/>
        </p:spPr>
        <p:txBody>
          <a:bodyPr wrap="square">
            <a:spAutoFit/>
          </a:bodyPr>
          <a:lstStyle/>
          <a:p>
            <a:pPr algn="l"/>
            <a:r>
              <a:rPr lang="sv-SE" b="0" i="0" dirty="0">
                <a:solidFill>
                  <a:srgbClr val="000000"/>
                </a:solidFill>
                <a:effectLst/>
                <a:latin typeface="Aptos" panose="020B0004020202020204" pitchFamily="34" charset="0"/>
              </a:rPr>
              <a:t>I sin rapport lyfter EU:s narkotikabyrå fram att nya former av cannabis och cannabisprodukter utgör en risk för hälsan. En del produkter som säljs som naturlig cannabis kan vara blandade med syntetiska cannabinoider, som kan vara mycket giftiga.</a:t>
            </a:r>
          </a:p>
          <a:p>
            <a:pPr algn="l"/>
            <a:endParaRPr lang="sv-SE" b="0" dirty="0">
              <a:solidFill>
                <a:srgbClr val="000000"/>
              </a:solidFill>
              <a:latin typeface="Aptos" panose="020B0004020202020204" pitchFamily="34" charset="0"/>
            </a:endParaRPr>
          </a:p>
          <a:p>
            <a:pPr algn="l"/>
            <a:r>
              <a:rPr lang="sv-SE" b="0" i="0" dirty="0">
                <a:solidFill>
                  <a:srgbClr val="000000"/>
                </a:solidFill>
                <a:effectLst/>
                <a:latin typeface="Aptos" panose="020B0004020202020204" pitchFamily="34" charset="0"/>
              </a:rPr>
              <a:t>Syntetiska cannabinoider benämns ibland som ”Spice”. </a:t>
            </a:r>
          </a:p>
          <a:p>
            <a:pPr algn="l"/>
            <a:endParaRPr lang="sv-SE" b="0" dirty="0">
              <a:solidFill>
                <a:srgbClr val="000000"/>
              </a:solidFill>
              <a:latin typeface="Aptos" panose="020B0004020202020204" pitchFamily="34" charset="0"/>
            </a:endParaRPr>
          </a:p>
          <a:p>
            <a:pPr algn="l"/>
            <a:r>
              <a:rPr lang="sv-SE" b="0" i="0" dirty="0">
                <a:solidFill>
                  <a:srgbClr val="000000"/>
                </a:solidFill>
                <a:effectLst/>
                <a:latin typeface="Aptos" panose="020B0004020202020204" pitchFamily="34" charset="0"/>
              </a:rPr>
              <a:t>Syntetiska cannabinoider kallas även för ”cannabinoidreceptoragonister” vilket förkortas till: </a:t>
            </a:r>
          </a:p>
          <a:p>
            <a:pPr algn="l"/>
            <a:endParaRPr lang="sv-SE" b="0" dirty="0">
              <a:solidFill>
                <a:srgbClr val="000000"/>
              </a:solidFill>
              <a:latin typeface="Aptos" panose="020B0004020202020204" pitchFamily="34" charset="0"/>
            </a:endParaRPr>
          </a:p>
          <a:p>
            <a:pPr algn="l"/>
            <a:r>
              <a:rPr lang="sv-SE" i="0" dirty="0">
                <a:solidFill>
                  <a:srgbClr val="000000"/>
                </a:solidFill>
                <a:effectLst/>
                <a:latin typeface="Aptos" panose="020B0004020202020204" pitchFamily="34" charset="0"/>
              </a:rPr>
              <a:t>SCRA</a:t>
            </a:r>
            <a:r>
              <a:rPr lang="sv-SE" b="0" i="0" dirty="0">
                <a:solidFill>
                  <a:srgbClr val="000000"/>
                </a:solidFill>
                <a:effectLst/>
                <a:latin typeface="Aptos" panose="020B0004020202020204" pitchFamily="34" charset="0"/>
              </a:rPr>
              <a:t> - synthetic </a:t>
            </a:r>
            <a:r>
              <a:rPr lang="sv-SE" b="0" i="0" dirty="0" err="1">
                <a:solidFill>
                  <a:srgbClr val="000000"/>
                </a:solidFill>
                <a:effectLst/>
                <a:latin typeface="Aptos" panose="020B0004020202020204" pitchFamily="34" charset="0"/>
              </a:rPr>
              <a:t>cannabioid</a:t>
            </a:r>
            <a:r>
              <a:rPr lang="sv-SE" b="0" i="0" dirty="0">
                <a:solidFill>
                  <a:srgbClr val="000000"/>
                </a:solidFill>
                <a:effectLst/>
                <a:latin typeface="Aptos" panose="020B0004020202020204" pitchFamily="34" charset="0"/>
              </a:rPr>
              <a:t> receptor </a:t>
            </a:r>
            <a:r>
              <a:rPr lang="sv-SE" b="0" i="0" dirty="0" err="1">
                <a:solidFill>
                  <a:srgbClr val="000000"/>
                </a:solidFill>
                <a:effectLst/>
                <a:latin typeface="Aptos" panose="020B0004020202020204" pitchFamily="34" charset="0"/>
              </a:rPr>
              <a:t>agonists</a:t>
            </a:r>
            <a:endParaRPr lang="sv-SE" b="0" i="0" dirty="0">
              <a:solidFill>
                <a:srgbClr val="000000"/>
              </a:solidFill>
              <a:effectLst/>
              <a:latin typeface="Aptos" panose="020B0004020202020204" pitchFamily="34" charset="0"/>
            </a:endParaRPr>
          </a:p>
        </p:txBody>
      </p:sp>
      <p:sp>
        <p:nvSpPr>
          <p:cNvPr id="5" name="textruta 4">
            <a:extLst>
              <a:ext uri="{FF2B5EF4-FFF2-40B4-BE49-F238E27FC236}">
                <a16:creationId xmlns:a16="http://schemas.microsoft.com/office/drawing/2014/main" id="{F63C1FE8-26AD-4CE9-950F-0A4997C001F2}"/>
              </a:ext>
            </a:extLst>
          </p:cNvPr>
          <p:cNvSpPr txBox="1"/>
          <p:nvPr/>
        </p:nvSpPr>
        <p:spPr>
          <a:xfrm>
            <a:off x="1331640" y="980728"/>
            <a:ext cx="7128792" cy="584775"/>
          </a:xfrm>
          <a:prstGeom prst="rect">
            <a:avLst/>
          </a:prstGeom>
          <a:noFill/>
        </p:spPr>
        <p:txBody>
          <a:bodyPr wrap="square">
            <a:spAutoFit/>
          </a:bodyPr>
          <a:lstStyle/>
          <a:p>
            <a:pPr algn="l"/>
            <a:r>
              <a:rPr lang="sv-SE" sz="3200" b="0" i="0" dirty="0">
                <a:solidFill>
                  <a:srgbClr val="000000"/>
                </a:solidFill>
                <a:effectLst/>
                <a:latin typeface="Aptos" panose="020B0004020202020204" pitchFamily="34" charset="0"/>
              </a:rPr>
              <a:t>Ökad förekomst av cannabisprodukter</a:t>
            </a:r>
          </a:p>
        </p:txBody>
      </p:sp>
    </p:spTree>
    <p:extLst>
      <p:ext uri="{BB962C8B-B14F-4D97-AF65-F5344CB8AC3E}">
        <p14:creationId xmlns:p14="http://schemas.microsoft.com/office/powerpoint/2010/main" val="26186927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98CDA771-6726-426F-7F9D-A4C1EA6C0078}"/>
              </a:ext>
            </a:extLst>
          </p:cNvPr>
          <p:cNvPicPr>
            <a:picLocks noChangeAspect="1"/>
          </p:cNvPicPr>
          <p:nvPr/>
        </p:nvPicPr>
        <p:blipFill>
          <a:blip r:embed="rId2"/>
          <a:stretch>
            <a:fillRect/>
          </a:stretch>
        </p:blipFill>
        <p:spPr>
          <a:xfrm>
            <a:off x="1338262" y="1333500"/>
            <a:ext cx="6467475" cy="4191000"/>
          </a:xfrm>
          <a:prstGeom prst="rect">
            <a:avLst/>
          </a:prstGeom>
        </p:spPr>
      </p:pic>
    </p:spTree>
    <p:extLst>
      <p:ext uri="{BB962C8B-B14F-4D97-AF65-F5344CB8AC3E}">
        <p14:creationId xmlns:p14="http://schemas.microsoft.com/office/powerpoint/2010/main" val="23871005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66D5469-ED74-00CD-6FCB-1E9B58EB68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36663"/>
            <a:ext cx="9144000" cy="4383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9972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AD32FF8-DA6A-CEDC-5993-EC8B78BE08C6}"/>
              </a:ext>
            </a:extLst>
          </p:cNvPr>
          <p:cNvPicPr>
            <a:picLocks noChangeAspect="1"/>
          </p:cNvPicPr>
          <p:nvPr/>
        </p:nvPicPr>
        <p:blipFill>
          <a:blip r:embed="rId2"/>
          <a:stretch>
            <a:fillRect/>
          </a:stretch>
        </p:blipFill>
        <p:spPr>
          <a:xfrm>
            <a:off x="562854" y="1844824"/>
            <a:ext cx="8018292" cy="3559845"/>
          </a:xfrm>
          <a:prstGeom prst="rect">
            <a:avLst/>
          </a:prstGeom>
        </p:spPr>
      </p:pic>
    </p:spTree>
    <p:extLst>
      <p:ext uri="{BB962C8B-B14F-4D97-AF65-F5344CB8AC3E}">
        <p14:creationId xmlns:p14="http://schemas.microsoft.com/office/powerpoint/2010/main" val="4745101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57DBF3C4-568F-1818-6387-AF10F2E21399}"/>
              </a:ext>
            </a:extLst>
          </p:cNvPr>
          <p:cNvSpPr txBox="1"/>
          <p:nvPr/>
        </p:nvSpPr>
        <p:spPr>
          <a:xfrm>
            <a:off x="2286000" y="476672"/>
            <a:ext cx="4572000" cy="646331"/>
          </a:xfrm>
          <a:prstGeom prst="rect">
            <a:avLst/>
          </a:prstGeom>
          <a:noFill/>
        </p:spPr>
        <p:txBody>
          <a:bodyPr wrap="square">
            <a:spAutoFit/>
          </a:bodyPr>
          <a:lstStyle/>
          <a:p>
            <a:pPr algn="ctr"/>
            <a:r>
              <a:rPr lang="en-GB" altLang="en-US" sz="3600" b="0" dirty="0">
                <a:latin typeface="Aptos" panose="020B0004020202020204" pitchFamily="34" charset="0"/>
              </a:rPr>
              <a:t>Cannabis</a:t>
            </a:r>
            <a:endParaRPr lang="sv-SE" sz="3600" b="0" dirty="0">
              <a:latin typeface="Aptos" panose="020B0004020202020204" pitchFamily="34" charset="0"/>
            </a:endParaRPr>
          </a:p>
        </p:txBody>
      </p:sp>
      <p:sp>
        <p:nvSpPr>
          <p:cNvPr id="5" name="textruta 4">
            <a:extLst>
              <a:ext uri="{FF2B5EF4-FFF2-40B4-BE49-F238E27FC236}">
                <a16:creationId xmlns:a16="http://schemas.microsoft.com/office/drawing/2014/main" id="{55B1C98A-92A2-D515-7CDA-9F0562BE8F2D}"/>
              </a:ext>
            </a:extLst>
          </p:cNvPr>
          <p:cNvSpPr txBox="1"/>
          <p:nvPr/>
        </p:nvSpPr>
        <p:spPr>
          <a:xfrm>
            <a:off x="1115616" y="1412776"/>
            <a:ext cx="7704856" cy="4708981"/>
          </a:xfrm>
          <a:prstGeom prst="rect">
            <a:avLst/>
          </a:prstGeom>
          <a:noFill/>
        </p:spPr>
        <p:txBody>
          <a:bodyPr wrap="square">
            <a:spAutoFit/>
          </a:bodyPr>
          <a:lstStyle/>
          <a:p>
            <a:pPr marL="342900" indent="-342900">
              <a:buFont typeface="Arial" panose="020B0604020202020204" pitchFamily="34" charset="0"/>
              <a:buChar char="•"/>
            </a:pPr>
            <a:r>
              <a:rPr lang="sv-SE" b="0" dirty="0">
                <a:latin typeface="Aptos" panose="020B0004020202020204" pitchFamily="34" charset="0"/>
              </a:rPr>
              <a:t>Cannabis is a </a:t>
            </a:r>
            <a:r>
              <a:rPr lang="sv-SE" b="0" dirty="0" err="1">
                <a:latin typeface="Aptos" panose="020B0004020202020204" pitchFamily="34" charset="0"/>
              </a:rPr>
              <a:t>drug</a:t>
            </a:r>
            <a:r>
              <a:rPr lang="sv-SE" b="0" dirty="0">
                <a:latin typeface="Aptos" panose="020B0004020202020204" pitchFamily="34" charset="0"/>
              </a:rPr>
              <a:t> </a:t>
            </a:r>
            <a:r>
              <a:rPr lang="sv-SE" b="0" dirty="0" err="1">
                <a:latin typeface="Aptos" panose="020B0004020202020204" pitchFamily="34" charset="0"/>
              </a:rPr>
              <a:t>that</a:t>
            </a:r>
            <a:r>
              <a:rPr lang="sv-SE" b="0" dirty="0">
                <a:latin typeface="Aptos" panose="020B0004020202020204" pitchFamily="34" charset="0"/>
              </a:rPr>
              <a:t> has </a:t>
            </a:r>
            <a:r>
              <a:rPr lang="sv-SE" b="0" dirty="0" err="1">
                <a:latin typeface="Aptos" panose="020B0004020202020204" pitchFamily="34" charset="0"/>
              </a:rPr>
              <a:t>been</a:t>
            </a:r>
            <a:r>
              <a:rPr lang="sv-SE" b="0" dirty="0">
                <a:latin typeface="Aptos" panose="020B0004020202020204" pitchFamily="34" charset="0"/>
              </a:rPr>
              <a:t> </a:t>
            </a:r>
            <a:r>
              <a:rPr lang="sv-SE" b="0" dirty="0" err="1">
                <a:latin typeface="Aptos" panose="020B0004020202020204" pitchFamily="34" charset="0"/>
              </a:rPr>
              <a:t>used</a:t>
            </a:r>
            <a:r>
              <a:rPr lang="sv-SE" b="0" dirty="0">
                <a:latin typeface="Aptos" panose="020B0004020202020204" pitchFamily="34" charset="0"/>
              </a:rPr>
              <a:t> for a </a:t>
            </a:r>
            <a:r>
              <a:rPr lang="sv-SE" b="0" dirty="0" err="1">
                <a:latin typeface="Aptos" panose="020B0004020202020204" pitchFamily="34" charset="0"/>
              </a:rPr>
              <a:t>very</a:t>
            </a:r>
            <a:r>
              <a:rPr lang="sv-SE" b="0" dirty="0">
                <a:latin typeface="Aptos" panose="020B0004020202020204" pitchFamily="34" charset="0"/>
              </a:rPr>
              <a:t> long </a:t>
            </a:r>
            <a:r>
              <a:rPr lang="sv-SE" b="0" dirty="0" err="1">
                <a:latin typeface="Aptos" panose="020B0004020202020204" pitchFamily="34" charset="0"/>
              </a:rPr>
              <a:t>time</a:t>
            </a:r>
            <a:r>
              <a:rPr lang="sv-SE" b="0" dirty="0">
                <a:latin typeface="Aptos" panose="020B0004020202020204" pitchFamily="34" charset="0"/>
              </a:rPr>
              <a:t> in </a:t>
            </a:r>
            <a:r>
              <a:rPr lang="sv-SE" b="0" dirty="0" err="1">
                <a:latin typeface="Aptos" panose="020B0004020202020204" pitchFamily="34" charset="0"/>
              </a:rPr>
              <a:t>some</a:t>
            </a:r>
            <a:r>
              <a:rPr lang="sv-SE" b="0" dirty="0">
                <a:latin typeface="Aptos" panose="020B0004020202020204" pitchFamily="34" charset="0"/>
              </a:rPr>
              <a:t> </a:t>
            </a:r>
            <a:r>
              <a:rPr lang="sv-SE" b="0" dirty="0" err="1">
                <a:latin typeface="Aptos" panose="020B0004020202020204" pitchFamily="34" charset="0"/>
              </a:rPr>
              <a:t>cultures</a:t>
            </a:r>
            <a:r>
              <a:rPr lang="sv-SE" b="0" dirty="0">
                <a:latin typeface="Aptos" panose="020B0004020202020204" pitchFamily="34" charset="0"/>
              </a:rPr>
              <a:t> as a </a:t>
            </a:r>
            <a:r>
              <a:rPr lang="sv-SE" b="0" dirty="0" err="1">
                <a:latin typeface="Aptos" panose="020B0004020202020204" pitchFamily="34" charset="0"/>
              </a:rPr>
              <a:t>sedative</a:t>
            </a:r>
            <a:r>
              <a:rPr lang="sv-SE" b="0" dirty="0">
                <a:latin typeface="Aptos" panose="020B0004020202020204" pitchFamily="34" charset="0"/>
              </a:rPr>
              <a:t>, </a:t>
            </a:r>
            <a:r>
              <a:rPr lang="sv-SE" b="0" dirty="0" err="1">
                <a:latin typeface="Aptos" panose="020B0004020202020204" pitchFamily="34" charset="0"/>
              </a:rPr>
              <a:t>anxiolytic</a:t>
            </a:r>
            <a:r>
              <a:rPr lang="sv-SE" b="0" dirty="0">
                <a:latin typeface="Aptos" panose="020B0004020202020204" pitchFamily="34" charset="0"/>
              </a:rPr>
              <a:t>, </a:t>
            </a:r>
            <a:r>
              <a:rPr lang="sv-SE" b="0" dirty="0" err="1">
                <a:latin typeface="Aptos" panose="020B0004020202020204" pitchFamily="34" charset="0"/>
              </a:rPr>
              <a:t>painkiller</a:t>
            </a:r>
            <a:r>
              <a:rPr lang="sv-SE" b="0" dirty="0">
                <a:latin typeface="Aptos" panose="020B0004020202020204" pitchFamily="34" charset="0"/>
              </a:rPr>
              <a:t> and </a:t>
            </a:r>
            <a:r>
              <a:rPr lang="sv-SE" b="0" dirty="0" err="1">
                <a:latin typeface="Aptos" panose="020B0004020202020204" pitchFamily="34" charset="0"/>
              </a:rPr>
              <a:t>mood</a:t>
            </a:r>
            <a:r>
              <a:rPr lang="sv-SE" b="0" dirty="0">
                <a:latin typeface="Aptos" panose="020B0004020202020204" pitchFamily="34" charset="0"/>
              </a:rPr>
              <a:t> </a:t>
            </a:r>
            <a:r>
              <a:rPr lang="sv-SE" b="0" dirty="0" err="1">
                <a:latin typeface="Aptos" panose="020B0004020202020204" pitchFamily="34" charset="0"/>
              </a:rPr>
              <a:t>enhancer</a:t>
            </a:r>
            <a:endParaRPr lang="sv-SE" b="0" dirty="0">
              <a:latin typeface="Aptos" panose="020B0004020202020204" pitchFamily="34" charset="0"/>
            </a:endParaRPr>
          </a:p>
          <a:p>
            <a:pPr marL="342900" indent="-342900">
              <a:buFont typeface="Arial" panose="020B0604020202020204" pitchFamily="34" charset="0"/>
              <a:buChar char="•"/>
            </a:pPr>
            <a:r>
              <a:rPr lang="sv-SE" b="0" dirty="0">
                <a:latin typeface="Aptos" panose="020B0004020202020204" pitchFamily="34" charset="0"/>
              </a:rPr>
              <a:t>It is </a:t>
            </a:r>
            <a:r>
              <a:rPr lang="sv-SE" b="0" dirty="0" err="1">
                <a:latin typeface="Aptos" panose="020B0004020202020204" pitchFamily="34" charset="0"/>
              </a:rPr>
              <a:t>estimated</a:t>
            </a:r>
            <a:r>
              <a:rPr lang="sv-SE" b="0" dirty="0">
                <a:latin typeface="Aptos" panose="020B0004020202020204" pitchFamily="34" charset="0"/>
              </a:rPr>
              <a:t> </a:t>
            </a:r>
            <a:r>
              <a:rPr lang="sv-SE" b="0" dirty="0" err="1">
                <a:latin typeface="Aptos" panose="020B0004020202020204" pitchFamily="34" charset="0"/>
              </a:rPr>
              <a:t>that</a:t>
            </a:r>
            <a:r>
              <a:rPr lang="sv-SE" b="0" dirty="0">
                <a:latin typeface="Aptos" panose="020B0004020202020204" pitchFamily="34" charset="0"/>
              </a:rPr>
              <a:t> 147 million </a:t>
            </a:r>
            <a:r>
              <a:rPr lang="sv-SE" b="0" dirty="0" err="1">
                <a:latin typeface="Aptos" panose="020B0004020202020204" pitchFamily="34" charset="0"/>
              </a:rPr>
              <a:t>people</a:t>
            </a:r>
            <a:r>
              <a:rPr lang="sv-SE" b="0" dirty="0">
                <a:latin typeface="Aptos" panose="020B0004020202020204" pitchFamily="34" charset="0"/>
              </a:rPr>
              <a:t> </a:t>
            </a:r>
            <a:r>
              <a:rPr lang="sv-SE" b="0" dirty="0" err="1">
                <a:latin typeface="Aptos" panose="020B0004020202020204" pitchFamily="34" charset="0"/>
              </a:rPr>
              <a:t>worldwide</a:t>
            </a:r>
            <a:r>
              <a:rPr lang="sv-SE" b="0" dirty="0">
                <a:latin typeface="Aptos" panose="020B0004020202020204" pitchFamily="34" charset="0"/>
              </a:rPr>
              <a:t> </a:t>
            </a:r>
            <a:r>
              <a:rPr lang="sv-SE" b="0" dirty="0" err="1">
                <a:latin typeface="Aptos" panose="020B0004020202020204" pitchFamily="34" charset="0"/>
              </a:rPr>
              <a:t>use</a:t>
            </a:r>
            <a:r>
              <a:rPr lang="sv-SE" b="0" dirty="0">
                <a:latin typeface="Aptos" panose="020B0004020202020204" pitchFamily="34" charset="0"/>
              </a:rPr>
              <a:t> cannabis </a:t>
            </a:r>
            <a:r>
              <a:rPr lang="sv-SE" b="0" dirty="0" err="1">
                <a:latin typeface="Aptos" panose="020B0004020202020204" pitchFamily="34" charset="0"/>
              </a:rPr>
              <a:t>regularly</a:t>
            </a:r>
            <a:r>
              <a:rPr lang="sv-SE" b="0" dirty="0">
                <a:latin typeface="Aptos" panose="020B0004020202020204" pitchFamily="34" charset="0"/>
              </a:rPr>
              <a:t>. The </a:t>
            </a:r>
            <a:r>
              <a:rPr lang="sv-SE" b="0" dirty="0" err="1">
                <a:latin typeface="Aptos" panose="020B0004020202020204" pitchFamily="34" charset="0"/>
              </a:rPr>
              <a:t>most</a:t>
            </a:r>
            <a:r>
              <a:rPr lang="sv-SE" b="0" dirty="0">
                <a:latin typeface="Aptos" panose="020B0004020202020204" pitchFamily="34" charset="0"/>
              </a:rPr>
              <a:t> common </a:t>
            </a:r>
            <a:r>
              <a:rPr lang="sv-SE" b="0" dirty="0" err="1">
                <a:latin typeface="Aptos" panose="020B0004020202020204" pitchFamily="34" charset="0"/>
              </a:rPr>
              <a:t>use</a:t>
            </a:r>
            <a:r>
              <a:rPr lang="sv-SE" b="0" dirty="0">
                <a:latin typeface="Aptos" panose="020B0004020202020204" pitchFamily="34" charset="0"/>
              </a:rPr>
              <a:t> </a:t>
            </a:r>
            <a:r>
              <a:rPr lang="sv-SE" b="0" dirty="0" err="1">
                <a:latin typeface="Aptos" panose="020B0004020202020204" pitchFamily="34" charset="0"/>
              </a:rPr>
              <a:t>seems</a:t>
            </a:r>
            <a:r>
              <a:rPr lang="sv-SE" b="0" dirty="0">
                <a:latin typeface="Aptos" panose="020B0004020202020204" pitchFamily="34" charset="0"/>
              </a:rPr>
              <a:t> to be in Anglo-Saxon </a:t>
            </a:r>
            <a:r>
              <a:rPr lang="sv-SE" b="0" dirty="0" err="1">
                <a:latin typeface="Aptos" panose="020B0004020202020204" pitchFamily="34" charset="0"/>
              </a:rPr>
              <a:t>countries</a:t>
            </a:r>
            <a:r>
              <a:rPr lang="sv-SE" b="0" dirty="0">
                <a:latin typeface="Aptos" panose="020B0004020202020204" pitchFamily="34" charset="0"/>
              </a:rPr>
              <a:t> </a:t>
            </a:r>
            <a:r>
              <a:rPr lang="sv-SE" b="0" dirty="0" err="1">
                <a:latin typeface="Aptos" panose="020B0004020202020204" pitchFamily="34" charset="0"/>
              </a:rPr>
              <a:t>such</a:t>
            </a:r>
            <a:r>
              <a:rPr lang="sv-SE" b="0" dirty="0">
                <a:latin typeface="Aptos" panose="020B0004020202020204" pitchFamily="34" charset="0"/>
              </a:rPr>
              <a:t> as the United </a:t>
            </a:r>
            <a:r>
              <a:rPr lang="sv-SE" b="0" dirty="0" err="1">
                <a:latin typeface="Aptos" panose="020B0004020202020204" pitchFamily="34" charset="0"/>
              </a:rPr>
              <a:t>Kingdom</a:t>
            </a:r>
            <a:r>
              <a:rPr lang="sv-SE" b="0" dirty="0">
                <a:latin typeface="Aptos" panose="020B0004020202020204" pitchFamily="34" charset="0"/>
              </a:rPr>
              <a:t>, New Zealand, Australia and the United States </a:t>
            </a:r>
          </a:p>
          <a:p>
            <a:pPr marL="342900" indent="-342900">
              <a:buFont typeface="Arial" panose="020B0604020202020204" pitchFamily="34" charset="0"/>
              <a:buChar char="•"/>
            </a:pPr>
            <a:r>
              <a:rPr lang="sv-SE" b="0" dirty="0">
                <a:latin typeface="Aptos" panose="020B0004020202020204" pitchFamily="34" charset="0"/>
              </a:rPr>
              <a:t>Cannabis is </a:t>
            </a:r>
            <a:r>
              <a:rPr lang="sv-SE" b="0" dirty="0" err="1">
                <a:latin typeface="Aptos" panose="020B0004020202020204" pitchFamily="34" charset="0"/>
              </a:rPr>
              <a:t>also</a:t>
            </a:r>
            <a:r>
              <a:rPr lang="sv-SE" b="0" dirty="0">
                <a:latin typeface="Aptos" panose="020B0004020202020204" pitchFamily="34" charset="0"/>
              </a:rPr>
              <a:t> </a:t>
            </a:r>
            <a:r>
              <a:rPr lang="sv-SE" b="0" dirty="0" err="1">
                <a:latin typeface="Aptos" panose="020B0004020202020204" pitchFamily="34" charset="0"/>
              </a:rPr>
              <a:t>widely</a:t>
            </a:r>
            <a:r>
              <a:rPr lang="sv-SE" b="0" dirty="0">
                <a:latin typeface="Aptos" panose="020B0004020202020204" pitchFamily="34" charset="0"/>
              </a:rPr>
              <a:t> </a:t>
            </a:r>
            <a:r>
              <a:rPr lang="sv-SE" b="0" dirty="0" err="1">
                <a:latin typeface="Aptos" panose="020B0004020202020204" pitchFamily="34" charset="0"/>
              </a:rPr>
              <a:t>used</a:t>
            </a:r>
            <a:r>
              <a:rPr lang="sv-SE" b="0" dirty="0">
                <a:latin typeface="Aptos" panose="020B0004020202020204" pitchFamily="34" charset="0"/>
              </a:rPr>
              <a:t> in </a:t>
            </a:r>
            <a:r>
              <a:rPr lang="sv-SE" b="0" dirty="0" err="1">
                <a:latin typeface="Aptos" panose="020B0004020202020204" pitchFamily="34" charset="0"/>
              </a:rPr>
              <a:t>Europe</a:t>
            </a:r>
            <a:r>
              <a:rPr lang="sv-SE" b="0" dirty="0">
                <a:latin typeface="Aptos" panose="020B0004020202020204" pitchFamily="34" charset="0"/>
              </a:rPr>
              <a:t>, </a:t>
            </a:r>
            <a:r>
              <a:rPr lang="sv-SE" b="0" dirty="0" err="1">
                <a:latin typeface="Aptos" panose="020B0004020202020204" pitchFamily="34" charset="0"/>
              </a:rPr>
              <a:t>where</a:t>
            </a:r>
            <a:r>
              <a:rPr lang="sv-SE" b="0" dirty="0">
                <a:latin typeface="Aptos" panose="020B0004020202020204" pitchFamily="34" charset="0"/>
              </a:rPr>
              <a:t> 17.2 million, or 14.1% </a:t>
            </a:r>
            <a:r>
              <a:rPr lang="sv-SE" b="0" dirty="0" err="1">
                <a:latin typeface="Aptos" panose="020B0004020202020204" pitchFamily="34" charset="0"/>
              </a:rPr>
              <a:t>of</a:t>
            </a:r>
            <a:r>
              <a:rPr lang="sv-SE" b="0" dirty="0">
                <a:latin typeface="Aptos" panose="020B0004020202020204" pitchFamily="34" charset="0"/>
              </a:rPr>
              <a:t> all </a:t>
            </a:r>
            <a:r>
              <a:rPr lang="sv-SE" b="0" dirty="0" err="1">
                <a:latin typeface="Aptos" panose="020B0004020202020204" pitchFamily="34" charset="0"/>
              </a:rPr>
              <a:t>young</a:t>
            </a:r>
            <a:r>
              <a:rPr lang="sv-SE" b="0" dirty="0">
                <a:latin typeface="Aptos" panose="020B0004020202020204" pitchFamily="34" charset="0"/>
              </a:rPr>
              <a:t> </a:t>
            </a:r>
            <a:r>
              <a:rPr lang="sv-SE" b="0" dirty="0" err="1">
                <a:latin typeface="Aptos" panose="020B0004020202020204" pitchFamily="34" charset="0"/>
              </a:rPr>
              <a:t>adults</a:t>
            </a:r>
            <a:r>
              <a:rPr lang="sv-SE" b="0" dirty="0">
                <a:latin typeface="Aptos" panose="020B0004020202020204" pitchFamily="34" charset="0"/>
              </a:rPr>
              <a:t> (15–34 </a:t>
            </a:r>
            <a:r>
              <a:rPr lang="sv-SE" b="0" dirty="0" err="1">
                <a:latin typeface="Aptos" panose="020B0004020202020204" pitchFamily="34" charset="0"/>
              </a:rPr>
              <a:t>years</a:t>
            </a:r>
            <a:r>
              <a:rPr lang="sv-SE" b="0" dirty="0">
                <a:latin typeface="Aptos" panose="020B0004020202020204" pitchFamily="34" charset="0"/>
              </a:rPr>
              <a:t> old), </a:t>
            </a:r>
            <a:r>
              <a:rPr lang="sv-SE" b="0" dirty="0" err="1">
                <a:latin typeface="Aptos" panose="020B0004020202020204" pitchFamily="34" charset="0"/>
              </a:rPr>
              <a:t>have</a:t>
            </a:r>
            <a:r>
              <a:rPr lang="sv-SE" b="0" dirty="0">
                <a:latin typeface="Aptos" panose="020B0004020202020204" pitchFamily="34" charset="0"/>
              </a:rPr>
              <a:t> </a:t>
            </a:r>
            <a:r>
              <a:rPr lang="sv-SE" b="0" dirty="0" err="1">
                <a:latin typeface="Aptos" panose="020B0004020202020204" pitchFamily="34" charset="0"/>
              </a:rPr>
              <a:t>used</a:t>
            </a:r>
            <a:r>
              <a:rPr lang="sv-SE" b="0" dirty="0">
                <a:latin typeface="Aptos" panose="020B0004020202020204" pitchFamily="34" charset="0"/>
              </a:rPr>
              <a:t> cannabis at </a:t>
            </a:r>
            <a:r>
              <a:rPr lang="sv-SE" b="0" dirty="0" err="1">
                <a:latin typeface="Aptos" panose="020B0004020202020204" pitchFamily="34" charset="0"/>
              </a:rPr>
              <a:t>some</a:t>
            </a:r>
            <a:r>
              <a:rPr lang="sv-SE" b="0" dirty="0">
                <a:latin typeface="Aptos" panose="020B0004020202020204" pitchFamily="34" charset="0"/>
              </a:rPr>
              <a:t> </a:t>
            </a:r>
            <a:r>
              <a:rPr lang="sv-SE" b="0" dirty="0" err="1">
                <a:latin typeface="Aptos" panose="020B0004020202020204" pitchFamily="34" charset="0"/>
              </a:rPr>
              <a:t>point</a:t>
            </a:r>
            <a:r>
              <a:rPr lang="sv-SE" b="0" dirty="0">
                <a:latin typeface="Aptos" panose="020B0004020202020204" pitchFamily="34" charset="0"/>
              </a:rPr>
              <a:t> in the </a:t>
            </a:r>
            <a:r>
              <a:rPr lang="sv-SE" b="0" dirty="0" err="1">
                <a:latin typeface="Aptos" panose="020B0004020202020204" pitchFamily="34" charset="0"/>
              </a:rPr>
              <a:t>past</a:t>
            </a:r>
            <a:r>
              <a:rPr lang="sv-SE" b="0" dirty="0">
                <a:latin typeface="Aptos" panose="020B0004020202020204" pitchFamily="34" charset="0"/>
              </a:rPr>
              <a:t> </a:t>
            </a:r>
            <a:r>
              <a:rPr lang="sv-SE" b="0" dirty="0" err="1">
                <a:latin typeface="Aptos" panose="020B0004020202020204" pitchFamily="34" charset="0"/>
              </a:rPr>
              <a:t>year</a:t>
            </a:r>
            <a:r>
              <a:rPr lang="sv-SE" b="0" dirty="0">
                <a:latin typeface="Aptos" panose="020B0004020202020204" pitchFamily="34" charset="0"/>
              </a:rPr>
              <a:t> </a:t>
            </a:r>
          </a:p>
          <a:p>
            <a:pPr marL="342900" indent="-342900">
              <a:buFont typeface="Arial" panose="020B0604020202020204" pitchFamily="34" charset="0"/>
              <a:buChar char="•"/>
            </a:pPr>
            <a:r>
              <a:rPr lang="sv-SE" b="0" dirty="0">
                <a:latin typeface="Aptos" panose="020B0004020202020204" pitchFamily="34" charset="0"/>
              </a:rPr>
              <a:t>In Sweden, 7.2% </a:t>
            </a:r>
            <a:r>
              <a:rPr lang="sv-SE" b="0" dirty="0" err="1">
                <a:latin typeface="Aptos" panose="020B0004020202020204" pitchFamily="34" charset="0"/>
              </a:rPr>
              <a:t>of</a:t>
            </a:r>
            <a:r>
              <a:rPr lang="sv-SE" b="0" dirty="0">
                <a:latin typeface="Aptos" panose="020B0004020202020204" pitchFamily="34" charset="0"/>
              </a:rPr>
              <a:t> the 15–34 </a:t>
            </a:r>
            <a:r>
              <a:rPr lang="sv-SE" b="0" dirty="0" err="1">
                <a:latin typeface="Aptos" panose="020B0004020202020204" pitchFamily="34" charset="0"/>
              </a:rPr>
              <a:t>year</a:t>
            </a:r>
            <a:r>
              <a:rPr lang="sv-SE" b="0" dirty="0">
                <a:latin typeface="Aptos" panose="020B0004020202020204" pitchFamily="34" charset="0"/>
              </a:rPr>
              <a:t> old age </a:t>
            </a:r>
            <a:r>
              <a:rPr lang="sv-SE" b="0" dirty="0" err="1">
                <a:latin typeface="Aptos" panose="020B0004020202020204" pitchFamily="34" charset="0"/>
              </a:rPr>
              <a:t>group</a:t>
            </a:r>
            <a:r>
              <a:rPr lang="sv-SE" b="0" dirty="0">
                <a:latin typeface="Aptos" panose="020B0004020202020204" pitchFamily="34" charset="0"/>
              </a:rPr>
              <a:t> </a:t>
            </a:r>
            <a:r>
              <a:rPr lang="sv-SE" b="0" dirty="0" err="1">
                <a:latin typeface="Aptos" panose="020B0004020202020204" pitchFamily="34" charset="0"/>
              </a:rPr>
              <a:t>have</a:t>
            </a:r>
            <a:r>
              <a:rPr lang="sv-SE" b="0" dirty="0">
                <a:latin typeface="Aptos" panose="020B0004020202020204" pitchFamily="34" charset="0"/>
              </a:rPr>
              <a:t> </a:t>
            </a:r>
            <a:r>
              <a:rPr lang="sv-SE" b="0" dirty="0" err="1">
                <a:latin typeface="Aptos" panose="020B0004020202020204" pitchFamily="34" charset="0"/>
              </a:rPr>
              <a:t>used</a:t>
            </a:r>
            <a:r>
              <a:rPr lang="sv-SE" b="0" dirty="0">
                <a:latin typeface="Aptos" panose="020B0004020202020204" pitchFamily="34" charset="0"/>
              </a:rPr>
              <a:t> cannabis at </a:t>
            </a:r>
            <a:r>
              <a:rPr lang="sv-SE" b="0" dirty="0" err="1">
                <a:latin typeface="Aptos" panose="020B0004020202020204" pitchFamily="34" charset="0"/>
              </a:rPr>
              <a:t>some</a:t>
            </a:r>
            <a:r>
              <a:rPr lang="sv-SE" b="0" dirty="0">
                <a:latin typeface="Aptos" panose="020B0004020202020204" pitchFamily="34" charset="0"/>
              </a:rPr>
              <a:t> </a:t>
            </a:r>
            <a:r>
              <a:rPr lang="sv-SE" b="0" dirty="0" err="1">
                <a:latin typeface="Aptos" panose="020B0004020202020204" pitchFamily="34" charset="0"/>
              </a:rPr>
              <a:t>point</a:t>
            </a:r>
            <a:r>
              <a:rPr lang="sv-SE" b="0" dirty="0">
                <a:latin typeface="Aptos" panose="020B0004020202020204" pitchFamily="34" charset="0"/>
              </a:rPr>
              <a:t> in the </a:t>
            </a:r>
            <a:r>
              <a:rPr lang="sv-SE" b="0" dirty="0" err="1">
                <a:latin typeface="Aptos" panose="020B0004020202020204" pitchFamily="34" charset="0"/>
              </a:rPr>
              <a:t>past</a:t>
            </a:r>
            <a:r>
              <a:rPr lang="sv-SE" b="0" dirty="0">
                <a:latin typeface="Aptos" panose="020B0004020202020204" pitchFamily="34" charset="0"/>
              </a:rPr>
              <a:t> </a:t>
            </a:r>
            <a:r>
              <a:rPr lang="sv-SE" b="0" dirty="0" err="1">
                <a:latin typeface="Aptos" panose="020B0004020202020204" pitchFamily="34" charset="0"/>
              </a:rPr>
              <a:t>year</a:t>
            </a:r>
            <a:r>
              <a:rPr lang="sv-SE" b="0" dirty="0">
                <a:latin typeface="Aptos" panose="020B0004020202020204" pitchFamily="34" charset="0"/>
              </a:rPr>
              <a:t>, </a:t>
            </a:r>
            <a:r>
              <a:rPr lang="sv-SE" b="0" dirty="0" err="1">
                <a:latin typeface="Aptos" panose="020B0004020202020204" pitchFamily="34" charset="0"/>
              </a:rPr>
              <a:t>which</a:t>
            </a:r>
            <a:r>
              <a:rPr lang="sv-SE" b="0" dirty="0">
                <a:latin typeface="Aptos" panose="020B0004020202020204" pitchFamily="34" charset="0"/>
              </a:rPr>
              <a:t> is </a:t>
            </a:r>
            <a:r>
              <a:rPr lang="sv-SE" b="0" dirty="0" err="1">
                <a:latin typeface="Aptos" panose="020B0004020202020204" pitchFamily="34" charset="0"/>
              </a:rPr>
              <a:t>lower</a:t>
            </a:r>
            <a:r>
              <a:rPr lang="sv-SE" b="0" dirty="0">
                <a:latin typeface="Aptos" panose="020B0004020202020204" pitchFamily="34" charset="0"/>
              </a:rPr>
              <a:t> </a:t>
            </a:r>
            <a:r>
              <a:rPr lang="sv-SE" b="0" dirty="0" err="1">
                <a:latin typeface="Aptos" panose="020B0004020202020204" pitchFamily="34" charset="0"/>
              </a:rPr>
              <a:t>than</a:t>
            </a:r>
            <a:r>
              <a:rPr lang="sv-SE" b="0" dirty="0">
                <a:latin typeface="Aptos" panose="020B0004020202020204" pitchFamily="34" charset="0"/>
              </a:rPr>
              <a:t> the </a:t>
            </a:r>
            <a:r>
              <a:rPr lang="sv-SE" b="0" dirty="0" err="1">
                <a:latin typeface="Aptos" panose="020B0004020202020204" pitchFamily="34" charset="0"/>
              </a:rPr>
              <a:t>average</a:t>
            </a:r>
            <a:r>
              <a:rPr lang="sv-SE" b="0" dirty="0">
                <a:latin typeface="Aptos" panose="020B0004020202020204" pitchFamily="34" charset="0"/>
              </a:rPr>
              <a:t> in </a:t>
            </a:r>
            <a:r>
              <a:rPr lang="sv-SE" b="0" dirty="0" err="1">
                <a:latin typeface="Aptos" panose="020B0004020202020204" pitchFamily="34" charset="0"/>
              </a:rPr>
              <a:t>Europe</a:t>
            </a:r>
            <a:r>
              <a:rPr lang="sv-SE" b="0" dirty="0">
                <a:latin typeface="Aptos" panose="020B0004020202020204" pitchFamily="34" charset="0"/>
              </a:rPr>
              <a:t> (about </a:t>
            </a:r>
            <a:r>
              <a:rPr lang="sv-SE" b="0" dirty="0" err="1">
                <a:latin typeface="Aptos" panose="020B0004020202020204" pitchFamily="34" charset="0"/>
              </a:rPr>
              <a:t>half</a:t>
            </a:r>
            <a:r>
              <a:rPr lang="sv-SE" b="0" dirty="0">
                <a:latin typeface="Aptos" panose="020B0004020202020204" pitchFamily="34" charset="0"/>
              </a:rPr>
              <a:t> as common) and </a:t>
            </a:r>
            <a:r>
              <a:rPr lang="sv-SE" b="0" dirty="0" err="1">
                <a:latin typeface="Aptos" panose="020B0004020202020204" pitchFamily="34" charset="0"/>
              </a:rPr>
              <a:t>significantly</a:t>
            </a:r>
            <a:r>
              <a:rPr lang="sv-SE" b="0" dirty="0">
                <a:latin typeface="Aptos" panose="020B0004020202020204" pitchFamily="34" charset="0"/>
              </a:rPr>
              <a:t> </a:t>
            </a:r>
            <a:r>
              <a:rPr lang="sv-SE" b="0" dirty="0" err="1">
                <a:latin typeface="Aptos" panose="020B0004020202020204" pitchFamily="34" charset="0"/>
              </a:rPr>
              <a:t>lower</a:t>
            </a:r>
            <a:r>
              <a:rPr lang="sv-SE" b="0" dirty="0">
                <a:latin typeface="Aptos" panose="020B0004020202020204" pitchFamily="34" charset="0"/>
              </a:rPr>
              <a:t> </a:t>
            </a:r>
            <a:r>
              <a:rPr lang="sv-SE" b="0" dirty="0" err="1">
                <a:latin typeface="Aptos" panose="020B0004020202020204" pitchFamily="34" charset="0"/>
              </a:rPr>
              <a:t>compared</a:t>
            </a:r>
            <a:r>
              <a:rPr lang="sv-SE" b="0" dirty="0">
                <a:latin typeface="Aptos" panose="020B0004020202020204" pitchFamily="34" charset="0"/>
              </a:rPr>
              <a:t> to </a:t>
            </a:r>
            <a:r>
              <a:rPr lang="sv-SE" b="0" dirty="0" err="1">
                <a:latin typeface="Aptos" panose="020B0004020202020204" pitchFamily="34" charset="0"/>
              </a:rPr>
              <a:t>states</a:t>
            </a:r>
            <a:r>
              <a:rPr lang="sv-SE" b="0" dirty="0">
                <a:latin typeface="Aptos" panose="020B0004020202020204" pitchFamily="34" charset="0"/>
              </a:rPr>
              <a:t> in the United States </a:t>
            </a:r>
            <a:r>
              <a:rPr lang="sv-SE" b="0" dirty="0" err="1">
                <a:latin typeface="Aptos" panose="020B0004020202020204" pitchFamily="34" charset="0"/>
              </a:rPr>
              <a:t>that</a:t>
            </a:r>
            <a:r>
              <a:rPr lang="sv-SE" b="0" dirty="0">
                <a:latin typeface="Aptos" panose="020B0004020202020204" pitchFamily="34" charset="0"/>
              </a:rPr>
              <a:t> </a:t>
            </a:r>
            <a:r>
              <a:rPr lang="sv-SE" b="0" dirty="0" err="1">
                <a:latin typeface="Aptos" panose="020B0004020202020204" pitchFamily="34" charset="0"/>
              </a:rPr>
              <a:t>have</a:t>
            </a:r>
            <a:r>
              <a:rPr lang="sv-SE" b="0" dirty="0">
                <a:latin typeface="Aptos" panose="020B0004020202020204" pitchFamily="34" charset="0"/>
              </a:rPr>
              <a:t> </a:t>
            </a:r>
            <a:r>
              <a:rPr lang="sv-SE" b="0" dirty="0" err="1">
                <a:latin typeface="Aptos" panose="020B0004020202020204" pitchFamily="34" charset="0"/>
              </a:rPr>
              <a:t>legalized</a:t>
            </a:r>
            <a:r>
              <a:rPr lang="sv-SE" b="0" dirty="0">
                <a:latin typeface="Aptos" panose="020B0004020202020204" pitchFamily="34" charset="0"/>
              </a:rPr>
              <a:t> the </a:t>
            </a:r>
            <a:r>
              <a:rPr lang="sv-SE" b="0" dirty="0" err="1">
                <a:latin typeface="Aptos" panose="020B0004020202020204" pitchFamily="34" charset="0"/>
              </a:rPr>
              <a:t>use</a:t>
            </a:r>
            <a:r>
              <a:rPr lang="sv-SE" b="0" dirty="0">
                <a:latin typeface="Aptos" panose="020B0004020202020204" pitchFamily="34" charset="0"/>
              </a:rPr>
              <a:t> </a:t>
            </a:r>
            <a:r>
              <a:rPr lang="sv-SE" b="0" dirty="0" err="1">
                <a:latin typeface="Aptos" panose="020B0004020202020204" pitchFamily="34" charset="0"/>
              </a:rPr>
              <a:t>of</a:t>
            </a:r>
            <a:r>
              <a:rPr lang="sv-SE" b="0" dirty="0">
                <a:latin typeface="Aptos" panose="020B0004020202020204" pitchFamily="34" charset="0"/>
              </a:rPr>
              <a:t> cannabis</a:t>
            </a:r>
          </a:p>
        </p:txBody>
      </p:sp>
    </p:spTree>
    <p:extLst>
      <p:ext uri="{BB962C8B-B14F-4D97-AF65-F5344CB8AC3E}">
        <p14:creationId xmlns:p14="http://schemas.microsoft.com/office/powerpoint/2010/main" val="21973511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3">
            <a:extLst>
              <a:ext uri="{FF2B5EF4-FFF2-40B4-BE49-F238E27FC236}">
                <a16:creationId xmlns:a16="http://schemas.microsoft.com/office/drawing/2014/main" id="{CABE108A-6601-DE25-E149-30B4B0542DFF}"/>
              </a:ext>
            </a:extLst>
          </p:cNvPr>
          <p:cNvSpPr>
            <a:spLocks noGrp="1" noChangeArrowheads="1"/>
          </p:cNvSpPr>
          <p:nvPr>
            <p:ph type="title"/>
          </p:nvPr>
        </p:nvSpPr>
        <p:spPr>
          <a:xfrm>
            <a:off x="611188" y="274638"/>
            <a:ext cx="7620000" cy="1066800"/>
          </a:xfrm>
        </p:spPr>
        <p:txBody>
          <a:bodyPr>
            <a:normAutofit/>
          </a:bodyPr>
          <a:lstStyle/>
          <a:p>
            <a:pPr eaLnBrk="1" hangingPunct="1"/>
            <a:r>
              <a:rPr lang="en-GB" altLang="en-US" sz="3600" dirty="0">
                <a:latin typeface="Aptos" panose="020B0004020202020204" pitchFamily="34" charset="0"/>
              </a:rPr>
              <a:t>The ingredients of cannabis</a:t>
            </a:r>
          </a:p>
        </p:txBody>
      </p:sp>
      <p:sp>
        <p:nvSpPr>
          <p:cNvPr id="34818" name="Rectangle 4">
            <a:extLst>
              <a:ext uri="{FF2B5EF4-FFF2-40B4-BE49-F238E27FC236}">
                <a16:creationId xmlns:a16="http://schemas.microsoft.com/office/drawing/2014/main" id="{1E2B1379-6D95-93EB-AE3E-F0C4A2DB1398}"/>
              </a:ext>
            </a:extLst>
          </p:cNvPr>
          <p:cNvSpPr>
            <a:spLocks noGrp="1" noChangeArrowheads="1"/>
          </p:cNvSpPr>
          <p:nvPr>
            <p:ph type="body" sz="half" idx="1"/>
          </p:nvPr>
        </p:nvSpPr>
        <p:spPr>
          <a:xfrm>
            <a:off x="514350" y="1238249"/>
            <a:ext cx="3697610" cy="3103563"/>
          </a:xfrm>
        </p:spPr>
        <p:txBody>
          <a:bodyPr>
            <a:noAutofit/>
          </a:bodyPr>
          <a:lstStyle/>
          <a:p>
            <a:pPr marL="0" indent="0" eaLnBrk="1" hangingPunct="1">
              <a:lnSpc>
                <a:spcPct val="100000"/>
              </a:lnSpc>
              <a:buNone/>
            </a:pPr>
            <a:r>
              <a:rPr lang="en-GB" altLang="en-US" sz="2000" b="1" dirty="0">
                <a:latin typeface="Aptos" panose="020B0004020202020204" pitchFamily="34" charset="0"/>
              </a:rPr>
              <a:t>Tetrahydrocannabinol (THC) – partial agonist at CB1</a:t>
            </a:r>
          </a:p>
          <a:p>
            <a:r>
              <a:rPr lang="en-GB" altLang="en-US" sz="1800" dirty="0">
                <a:latin typeface="Aptos" panose="020B0004020202020204" pitchFamily="34" charset="0"/>
              </a:rPr>
              <a:t>Euphoria</a:t>
            </a:r>
          </a:p>
          <a:p>
            <a:r>
              <a:rPr lang="en-GB" altLang="en-US" sz="1800" dirty="0">
                <a:latin typeface="Aptos" panose="020B0004020202020204" pitchFamily="34" charset="0"/>
              </a:rPr>
              <a:t>Enjoyment</a:t>
            </a:r>
          </a:p>
          <a:p>
            <a:r>
              <a:rPr lang="en-GB" altLang="en-US" sz="1800" dirty="0">
                <a:latin typeface="Aptos" panose="020B0004020202020204" pitchFamily="34" charset="0"/>
              </a:rPr>
              <a:t>Impairment of  attention, memory and learning                     </a:t>
            </a:r>
          </a:p>
          <a:p>
            <a:r>
              <a:rPr lang="en-GB" altLang="en-US" sz="1800" dirty="0">
                <a:solidFill>
                  <a:srgbClr val="FF0000"/>
                </a:solidFill>
                <a:latin typeface="Aptos" panose="020B0004020202020204" pitchFamily="34" charset="0"/>
              </a:rPr>
              <a:t>Paranoid ideas </a:t>
            </a:r>
            <a:r>
              <a:rPr lang="en-US" altLang="en-US" sz="1800" dirty="0">
                <a:solidFill>
                  <a:srgbClr val="FF0000"/>
                </a:solidFill>
                <a:latin typeface="Aptos" panose="020B0004020202020204" pitchFamily="34" charset="0"/>
              </a:rPr>
              <a:t>and </a:t>
            </a:r>
          </a:p>
          <a:p>
            <a:r>
              <a:rPr lang="en-US" altLang="en-US" sz="1800" dirty="0">
                <a:solidFill>
                  <a:srgbClr val="FF0000"/>
                </a:solidFill>
                <a:latin typeface="Aptos" panose="020B0004020202020204" pitchFamily="34" charset="0"/>
              </a:rPr>
              <a:t>hallucinations in high doses</a:t>
            </a:r>
          </a:p>
        </p:txBody>
      </p:sp>
      <p:sp>
        <p:nvSpPr>
          <p:cNvPr id="34819" name="Rectangle 5">
            <a:extLst>
              <a:ext uri="{FF2B5EF4-FFF2-40B4-BE49-F238E27FC236}">
                <a16:creationId xmlns:a16="http://schemas.microsoft.com/office/drawing/2014/main" id="{9B2F7EC7-9E56-BADB-0ECB-D4030994B875}"/>
              </a:ext>
            </a:extLst>
          </p:cNvPr>
          <p:cNvSpPr>
            <a:spLocks noGrp="1" noChangeArrowheads="1"/>
          </p:cNvSpPr>
          <p:nvPr>
            <p:ph type="body" sz="half" idx="2"/>
          </p:nvPr>
        </p:nvSpPr>
        <p:spPr>
          <a:xfrm>
            <a:off x="4635501" y="1347963"/>
            <a:ext cx="4324350" cy="1685925"/>
          </a:xfrm>
        </p:spPr>
        <p:txBody>
          <a:bodyPr>
            <a:noAutofit/>
          </a:bodyPr>
          <a:lstStyle/>
          <a:p>
            <a:pPr marL="0" indent="0" eaLnBrk="1" hangingPunct="1">
              <a:buNone/>
            </a:pPr>
            <a:r>
              <a:rPr lang="en-GB" altLang="en-US" sz="2000" b="1" dirty="0">
                <a:latin typeface="Aptos" panose="020B0004020202020204" pitchFamily="34" charset="0"/>
              </a:rPr>
              <a:t>Cannabidiol (CBD) </a:t>
            </a:r>
            <a:endParaRPr lang="en-GB" altLang="en-US" sz="2000" dirty="0">
              <a:latin typeface="Aptos" panose="020B0004020202020204" pitchFamily="34" charset="0"/>
            </a:endParaRPr>
          </a:p>
          <a:p>
            <a:r>
              <a:rPr lang="en-GB" altLang="en-US" sz="1800" dirty="0">
                <a:latin typeface="Aptos" panose="020B0004020202020204" pitchFamily="34" charset="0"/>
              </a:rPr>
              <a:t>Is not hallucinogenic  </a:t>
            </a:r>
          </a:p>
          <a:p>
            <a:r>
              <a:rPr lang="en-GB" altLang="en-US" sz="1800" dirty="0">
                <a:latin typeface="Aptos" panose="020B0004020202020204" pitchFamily="34" charset="0"/>
              </a:rPr>
              <a:t>Has anxiety relieving properties</a:t>
            </a:r>
          </a:p>
          <a:p>
            <a:r>
              <a:rPr lang="en-GB" altLang="en-US" sz="1800" dirty="0">
                <a:latin typeface="Aptos" panose="020B0004020202020204" pitchFamily="34" charset="0"/>
              </a:rPr>
              <a:t>Antagonise effects of THC in very large doses </a:t>
            </a:r>
            <a:endParaRPr lang="en-US" altLang="en-US" sz="1800" dirty="0">
              <a:latin typeface="Aptos" panose="020B0004020202020204" pitchFamily="34" charset="0"/>
            </a:endParaRPr>
          </a:p>
        </p:txBody>
      </p:sp>
      <p:sp>
        <p:nvSpPr>
          <p:cNvPr id="34820" name="AutoShape 6">
            <a:extLst>
              <a:ext uri="{FF2B5EF4-FFF2-40B4-BE49-F238E27FC236}">
                <a16:creationId xmlns:a16="http://schemas.microsoft.com/office/drawing/2014/main" id="{E55B5F26-127E-4063-3339-1DA221E2B7B5}"/>
              </a:ext>
            </a:extLst>
          </p:cNvPr>
          <p:cNvSpPr>
            <a:spLocks noChangeArrowheads="1"/>
          </p:cNvSpPr>
          <p:nvPr/>
        </p:nvSpPr>
        <p:spPr bwMode="auto">
          <a:xfrm>
            <a:off x="5588000" y="4373563"/>
            <a:ext cx="1439863" cy="865187"/>
          </a:xfrm>
          <a:prstGeom prst="flowChartMerge">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endParaRPr lang="en-GB" altLang="en-US"/>
          </a:p>
        </p:txBody>
      </p:sp>
      <p:sp>
        <p:nvSpPr>
          <p:cNvPr id="34821" name="Oval 7">
            <a:extLst>
              <a:ext uri="{FF2B5EF4-FFF2-40B4-BE49-F238E27FC236}">
                <a16:creationId xmlns:a16="http://schemas.microsoft.com/office/drawing/2014/main" id="{004F0361-0EEE-C0B9-E703-19F583641790}"/>
              </a:ext>
            </a:extLst>
          </p:cNvPr>
          <p:cNvSpPr>
            <a:spLocks noChangeArrowheads="1"/>
          </p:cNvSpPr>
          <p:nvPr/>
        </p:nvSpPr>
        <p:spPr bwMode="auto">
          <a:xfrm>
            <a:off x="3838575" y="6362700"/>
            <a:ext cx="1381125" cy="276225"/>
          </a:xfrm>
          <a:prstGeom prst="ellipse">
            <a:avLst/>
          </a:prstGeom>
          <a:solidFill>
            <a:schemeClr val="tx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endParaRPr lang="en-GB" altLang="en-US"/>
          </a:p>
        </p:txBody>
      </p:sp>
      <p:sp>
        <p:nvSpPr>
          <p:cNvPr id="34822" name="Line 9">
            <a:extLst>
              <a:ext uri="{FF2B5EF4-FFF2-40B4-BE49-F238E27FC236}">
                <a16:creationId xmlns:a16="http://schemas.microsoft.com/office/drawing/2014/main" id="{8ABD1625-A436-ECEF-0FBD-6F25D03CFD14}"/>
              </a:ext>
            </a:extLst>
          </p:cNvPr>
          <p:cNvSpPr>
            <a:spLocks noChangeShapeType="1"/>
          </p:cNvSpPr>
          <p:nvPr/>
        </p:nvSpPr>
        <p:spPr bwMode="auto">
          <a:xfrm>
            <a:off x="2411413" y="5300663"/>
            <a:ext cx="395922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23" name="Rectangle 10">
            <a:extLst>
              <a:ext uri="{FF2B5EF4-FFF2-40B4-BE49-F238E27FC236}">
                <a16:creationId xmlns:a16="http://schemas.microsoft.com/office/drawing/2014/main" id="{D3E162ED-2712-8FE3-0F8C-7A4519F5E11B}"/>
              </a:ext>
            </a:extLst>
          </p:cNvPr>
          <p:cNvSpPr>
            <a:spLocks noChangeArrowheads="1"/>
          </p:cNvSpPr>
          <p:nvPr/>
        </p:nvSpPr>
        <p:spPr bwMode="auto">
          <a:xfrm>
            <a:off x="5651500" y="4076700"/>
            <a:ext cx="1512888"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GB" altLang="en-US" b="1" u="none"/>
          </a:p>
          <a:p>
            <a:pPr algn="ctr" eaLnBrk="1" hangingPunct="1"/>
            <a:r>
              <a:rPr lang="en-GB" altLang="en-US" b="1" u="none">
                <a:solidFill>
                  <a:schemeClr val="bg2"/>
                </a:solidFill>
              </a:rPr>
              <a:t>CBD</a:t>
            </a:r>
          </a:p>
        </p:txBody>
      </p:sp>
      <p:sp>
        <p:nvSpPr>
          <p:cNvPr id="34824" name="Oval 11">
            <a:extLst>
              <a:ext uri="{FF2B5EF4-FFF2-40B4-BE49-F238E27FC236}">
                <a16:creationId xmlns:a16="http://schemas.microsoft.com/office/drawing/2014/main" id="{E87E7C88-CE5A-10B2-4D4B-F30A2A689CE4}"/>
              </a:ext>
            </a:extLst>
          </p:cNvPr>
          <p:cNvSpPr>
            <a:spLocks noChangeArrowheads="1"/>
          </p:cNvSpPr>
          <p:nvPr/>
        </p:nvSpPr>
        <p:spPr bwMode="auto">
          <a:xfrm>
            <a:off x="3914775" y="5305425"/>
            <a:ext cx="1238250" cy="1238250"/>
          </a:xfrm>
          <a:prstGeom prst="ellipse">
            <a:avLst/>
          </a:prstGeom>
          <a:gradFill rotWithShape="1">
            <a:gsLst>
              <a:gs pos="0">
                <a:schemeClr val="tx1"/>
              </a:gs>
              <a:gs pos="100000">
                <a:schemeClr val="folHlink"/>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endParaRPr lang="en-GB" altLang="en-US"/>
          </a:p>
        </p:txBody>
      </p:sp>
      <p:pic>
        <p:nvPicPr>
          <p:cNvPr id="34825" name="Picture 15">
            <a:extLst>
              <a:ext uri="{FF2B5EF4-FFF2-40B4-BE49-F238E27FC236}">
                <a16:creationId xmlns:a16="http://schemas.microsoft.com/office/drawing/2014/main" id="{8260F8FB-DAE0-83E6-8E9F-C3FC24364D7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91351" y="5147166"/>
            <a:ext cx="1826375" cy="1353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6" name="AutoShape 16">
            <a:extLst>
              <a:ext uri="{FF2B5EF4-FFF2-40B4-BE49-F238E27FC236}">
                <a16:creationId xmlns:a16="http://schemas.microsoft.com/office/drawing/2014/main" id="{E07CBC07-BE50-2E3E-80E5-FB0793B5C862}"/>
              </a:ext>
            </a:extLst>
          </p:cNvPr>
          <p:cNvSpPr>
            <a:spLocks noChangeArrowheads="1"/>
          </p:cNvSpPr>
          <p:nvPr/>
        </p:nvSpPr>
        <p:spPr bwMode="auto">
          <a:xfrm>
            <a:off x="1720850" y="4437063"/>
            <a:ext cx="1439863" cy="865187"/>
          </a:xfrm>
          <a:prstGeom prst="flowChartMerge">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endParaRPr lang="en-GB" altLang="en-US"/>
          </a:p>
        </p:txBody>
      </p:sp>
      <p:pic>
        <p:nvPicPr>
          <p:cNvPr id="34827" name="Picture 17">
            <a:extLst>
              <a:ext uri="{FF2B5EF4-FFF2-40B4-BE49-F238E27FC236}">
                <a16:creationId xmlns:a16="http://schemas.microsoft.com/office/drawing/2014/main" id="{00BA6029-FB58-9596-0C9E-5013FF2EAFFE}"/>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164388" y="5377582"/>
            <a:ext cx="18716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8" name="Rectangle 2">
            <a:extLst>
              <a:ext uri="{FF2B5EF4-FFF2-40B4-BE49-F238E27FC236}">
                <a16:creationId xmlns:a16="http://schemas.microsoft.com/office/drawing/2014/main" id="{1D655B84-62EB-826C-A069-32014B631A12}"/>
              </a:ext>
            </a:extLst>
          </p:cNvPr>
          <p:cNvSpPr>
            <a:spLocks noChangeArrowheads="1"/>
          </p:cNvSpPr>
          <p:nvPr/>
        </p:nvSpPr>
        <p:spPr bwMode="auto">
          <a:xfrm>
            <a:off x="2058988" y="4149725"/>
            <a:ext cx="7080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GB" altLang="en-US" b="1" u="none"/>
          </a:p>
          <a:p>
            <a:pPr algn="ctr" eaLnBrk="1" hangingPunct="1"/>
            <a:r>
              <a:rPr lang="en-GB" altLang="en-US" b="1" u="none">
                <a:solidFill>
                  <a:schemeClr val="bg2"/>
                </a:solidFill>
              </a:rPr>
              <a:t>THC</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Tm="158000"/>
    </mc:Choice>
    <mc:Fallback xmlns="">
      <p:transition advTm="15800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innehåll 3">
            <a:extLst>
              <a:ext uri="{FF2B5EF4-FFF2-40B4-BE49-F238E27FC236}">
                <a16:creationId xmlns:a16="http://schemas.microsoft.com/office/drawing/2014/main" id="{7D72E977-EF0D-0BE2-6A2F-BA105AE27C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476672"/>
            <a:ext cx="7992888" cy="6141708"/>
          </a:xfrm>
          <a:prstGeom prst="rect">
            <a:avLst/>
          </a:prstGeom>
        </p:spPr>
      </p:pic>
    </p:spTree>
    <p:extLst>
      <p:ext uri="{BB962C8B-B14F-4D97-AF65-F5344CB8AC3E}">
        <p14:creationId xmlns:p14="http://schemas.microsoft.com/office/powerpoint/2010/main" val="39120556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48200-D73D-AEEE-6197-3C763430C7B5}"/>
            </a:ext>
          </a:extLst>
        </p:cNvPr>
        <p:cNvGrpSpPr/>
        <p:nvPr/>
      </p:nvGrpSpPr>
      <p:grpSpPr>
        <a:xfrm>
          <a:off x="0" y="0"/>
          <a:ext cx="0" cy="0"/>
          <a:chOff x="0" y="0"/>
          <a:chExt cx="0" cy="0"/>
        </a:xfrm>
      </p:grpSpPr>
      <p:pic>
        <p:nvPicPr>
          <p:cNvPr id="2050" name="Picture 2" descr="Delta-9-tetrahydrocannabinol (THC) and Cannabidiol (CBD) Potency of Cannabis Samples Seized by the Drug Enforcement Administration (DEA), Percent Averages from 1995-2021">
            <a:extLst>
              <a:ext uri="{FF2B5EF4-FFF2-40B4-BE49-F238E27FC236}">
                <a16:creationId xmlns:a16="http://schemas.microsoft.com/office/drawing/2014/main" id="{33198FCF-DE17-2EA4-C219-D9437FEDCAD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1560" y="1340768"/>
            <a:ext cx="7575709"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9189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5090" name="Title 1"/>
          <p:cNvSpPr>
            <a:spLocks noGrp="1"/>
          </p:cNvSpPr>
          <p:nvPr>
            <p:ph type="title" idx="4294967295"/>
          </p:nvPr>
        </p:nvSpPr>
        <p:spPr>
          <a:xfrm>
            <a:off x="683568" y="476672"/>
            <a:ext cx="8136904" cy="936104"/>
          </a:xfrm>
        </p:spPr>
        <p:txBody>
          <a:bodyPr lIns="95787" tIns="47893" rIns="95787" bIns="47893" anchor="t">
            <a:normAutofit/>
          </a:bodyPr>
          <a:lstStyle/>
          <a:p>
            <a:pPr algn="ctr"/>
            <a:r>
              <a:rPr lang="en-US" sz="3200" dirty="0">
                <a:latin typeface="Arial" panose="020B0604020202020204" pitchFamily="34" charset="0"/>
                <a:cs typeface="Arial" panose="020B0604020202020204" pitchFamily="34" charset="0"/>
              </a:rPr>
              <a:t>Cannabinoider </a:t>
            </a:r>
            <a:r>
              <a:rPr lang="en-US" sz="3200" dirty="0" err="1">
                <a:latin typeface="Arial" panose="020B0604020202020204" pitchFamily="34" charset="0"/>
                <a:cs typeface="Arial" panose="020B0604020202020204" pitchFamily="34" charset="0"/>
              </a:rPr>
              <a:t>för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medicinskt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bruk</a:t>
            </a:r>
            <a:endParaRPr lang="en-US" sz="3200" dirty="0">
              <a:latin typeface="Arial" panose="020B0604020202020204" pitchFamily="34" charset="0"/>
              <a:cs typeface="Arial" panose="020B0604020202020204" pitchFamily="34" charset="0"/>
            </a:endParaRPr>
          </a:p>
        </p:txBody>
      </p:sp>
      <p:sp>
        <p:nvSpPr>
          <p:cNvPr id="43011" name="Content Placeholder 2"/>
          <p:cNvSpPr>
            <a:spLocks noGrp="1"/>
          </p:cNvSpPr>
          <p:nvPr>
            <p:ph idx="4294967295"/>
          </p:nvPr>
        </p:nvSpPr>
        <p:spPr>
          <a:xfrm>
            <a:off x="395536" y="1988840"/>
            <a:ext cx="8424936" cy="3960440"/>
          </a:xfrm>
        </p:spPr>
        <p:txBody>
          <a:bodyPr lIns="95787" tIns="47893" rIns="95787" bIns="47893"/>
          <a:lstStyle/>
          <a:p>
            <a:pPr lvl="1">
              <a:buFont typeface="Arial" panose="020B0604020202020204" pitchFamily="34" charset="0"/>
              <a:buChar char="•"/>
            </a:pPr>
            <a:r>
              <a:rPr lang="sv-SE" sz="2400" dirty="0">
                <a:latin typeface="Calibri" panose="020F0502020204030204" pitchFamily="34" charset="0"/>
                <a:cs typeface="Calibri" panose="020F0502020204030204" pitchFamily="34" charset="0"/>
              </a:rPr>
              <a:t>Bara i Kalifornien beräknas den ”medicinska” cannabisproduktionen omsätta två miljarder dollar (ca 15 miljarder kronor) och dra in 100 miljoner dollar i försäljningsskatter till delstaten. </a:t>
            </a:r>
          </a:p>
          <a:p>
            <a:pPr lvl="1">
              <a:buFont typeface="Arial" panose="020B0604020202020204" pitchFamily="34" charset="0"/>
              <a:buChar char="•"/>
            </a:pPr>
            <a:r>
              <a:rPr lang="sv-SE" sz="2400" dirty="0">
                <a:latin typeface="Calibri" panose="020F0502020204030204" pitchFamily="34" charset="0"/>
                <a:cs typeface="Calibri" panose="020F0502020204030204" pitchFamily="34" charset="0"/>
              </a:rPr>
              <a:t>Mer än 2000 mottagningar och kollektiv är verksamma i utdelningen till patienter</a:t>
            </a:r>
            <a:endParaRPr lang="en-GB" sz="24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847767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259632" y="1268760"/>
            <a:ext cx="6408712" cy="954107"/>
          </a:xfrm>
          <a:prstGeom prst="rect">
            <a:avLst/>
          </a:prstGeom>
        </p:spPr>
        <p:txBody>
          <a:bodyPr wrap="square">
            <a:spAutoFit/>
          </a:bodyPr>
          <a:lstStyle/>
          <a:p>
            <a:pPr algn="ctr"/>
            <a:r>
              <a:rPr lang="sv-SE" sz="2800" b="0" dirty="0">
                <a:latin typeface="Calibri" panose="020F0502020204030204" pitchFamily="34" charset="0"/>
                <a:cs typeface="Calibri" panose="020F0502020204030204" pitchFamily="34" charset="0"/>
              </a:rPr>
              <a:t>Det finns viss vetenskaplig evidens för effekt av cannabis vid:</a:t>
            </a:r>
            <a:endParaRPr lang="en-US" sz="1200" b="0" dirty="0">
              <a:latin typeface="Calibri" panose="020F0502020204030204" pitchFamily="34" charset="0"/>
              <a:cs typeface="Calibri" panose="020F0502020204030204" pitchFamily="34" charset="0"/>
            </a:endParaRPr>
          </a:p>
        </p:txBody>
      </p:sp>
      <p:sp>
        <p:nvSpPr>
          <p:cNvPr id="3" name="Rektangel 2"/>
          <p:cNvSpPr/>
          <p:nvPr/>
        </p:nvSpPr>
        <p:spPr>
          <a:xfrm>
            <a:off x="1475656" y="2060848"/>
            <a:ext cx="7128792" cy="3046988"/>
          </a:xfrm>
          <a:prstGeom prst="rect">
            <a:avLst/>
          </a:prstGeom>
        </p:spPr>
        <p:txBody>
          <a:bodyPr wrap="square">
            <a:spAutoFit/>
          </a:bodyPr>
          <a:lstStyle/>
          <a:p>
            <a:endParaRPr lang="en-US" sz="1800" b="0" dirty="0">
              <a:latin typeface="Calibri" panose="020F0502020204030204" pitchFamily="34" charset="0"/>
              <a:cs typeface="Calibri" panose="020F0502020204030204" pitchFamily="34" charset="0"/>
            </a:endParaRPr>
          </a:p>
          <a:p>
            <a:endParaRPr lang="sv-SE" sz="1800" b="0" dirty="0">
              <a:latin typeface="Calibri" panose="020F0502020204030204" pitchFamily="34" charset="0"/>
              <a:cs typeface="Calibri" panose="020F0502020204030204" pitchFamily="34" charset="0"/>
            </a:endParaRPr>
          </a:p>
          <a:p>
            <a:endParaRPr lang="sv-SE" sz="1800" b="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sv-SE" sz="2400" b="0" dirty="0">
                <a:latin typeface="Calibri" panose="020F0502020204030204" pitchFamily="34" charset="0"/>
                <a:cs typeface="Calibri" panose="020F0502020204030204" pitchFamily="34" charset="0"/>
              </a:rPr>
              <a:t>Kronisk smärta hos vuxna</a:t>
            </a:r>
          </a:p>
          <a:p>
            <a:pPr marL="285750" indent="-285750">
              <a:buFont typeface="Arial" panose="020B0604020202020204" pitchFamily="34" charset="0"/>
              <a:buChar char="•"/>
            </a:pPr>
            <a:endParaRPr lang="sv-SE" sz="2400" b="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sv-SE" sz="2400" b="0" dirty="0">
                <a:latin typeface="Calibri" panose="020F0502020204030204" pitchFamily="34" charset="0"/>
                <a:cs typeface="Calibri" panose="020F0502020204030204" pitchFamily="34" charset="0"/>
              </a:rPr>
              <a:t>Illamående i samband med kemoterapi</a:t>
            </a:r>
          </a:p>
          <a:p>
            <a:pPr marL="285750" indent="-285750">
              <a:buFont typeface="Arial" panose="020B0604020202020204" pitchFamily="34" charset="0"/>
              <a:buChar char="•"/>
            </a:pPr>
            <a:endParaRPr lang="sv-SE" sz="2400" b="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sv-SE" sz="2400" b="0" dirty="0">
                <a:latin typeface="Calibri" panose="020F0502020204030204" pitchFamily="34" charset="0"/>
                <a:cs typeface="Calibri" panose="020F0502020204030204" pitchFamily="34" charset="0"/>
              </a:rPr>
              <a:t>Spasticitet vid MS</a:t>
            </a:r>
          </a:p>
          <a:p>
            <a:endParaRPr lang="en-US" sz="1800" b="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50774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4CB61BB0-BF6C-4FE0-9D39-A9F331BCB527}"/>
              </a:ext>
            </a:extLst>
          </p:cNvPr>
          <p:cNvSpPr>
            <a:spLocks noGrp="1"/>
          </p:cNvSpPr>
          <p:nvPr>
            <p:ph idx="1"/>
          </p:nvPr>
        </p:nvSpPr>
        <p:spPr>
          <a:xfrm>
            <a:off x="1259632" y="1916832"/>
            <a:ext cx="7128792" cy="3312368"/>
          </a:xfrm>
        </p:spPr>
        <p:txBody>
          <a:bodyPr>
            <a:normAutofit/>
          </a:bodyPr>
          <a:lstStyle/>
          <a:p>
            <a:endParaRPr lang="sv-SE" sz="2400"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0" indent="0">
              <a:buNone/>
            </a:pPr>
            <a:endParaRPr lang="sv-SE" sz="2400" dirty="0">
              <a:solidFill>
                <a:schemeClr val="tx1"/>
              </a:solidFill>
              <a:latin typeface="Calibri" panose="020F0502020204030204" pitchFamily="34" charset="0"/>
              <a:cs typeface="Calibri" panose="020F0502020204030204" pitchFamily="34" charset="0"/>
            </a:endParaRPr>
          </a:p>
          <a:p>
            <a:pPr marL="0" indent="0">
              <a:buNone/>
            </a:pPr>
            <a:r>
              <a:rPr lang="sv-SE" sz="2400" dirty="0">
                <a:solidFill>
                  <a:schemeClr val="tx1"/>
                </a:solidFill>
                <a:latin typeface="Calibri" panose="020F0502020204030204" pitchFamily="34" charset="0"/>
                <a:cs typeface="Calibri" panose="020F0502020204030204" pitchFamily="34" charset="0"/>
              </a:rPr>
              <a:t>”Taken </a:t>
            </a:r>
            <a:r>
              <a:rPr lang="sv-SE" sz="2400" dirty="0" err="1">
                <a:solidFill>
                  <a:schemeClr val="tx1"/>
                </a:solidFill>
                <a:latin typeface="Calibri" panose="020F0502020204030204" pitchFamily="34" charset="0"/>
                <a:cs typeface="Calibri" panose="020F0502020204030204" pitchFamily="34" charset="0"/>
              </a:rPr>
              <a:t>together</a:t>
            </a:r>
            <a:r>
              <a:rPr lang="sv-SE" sz="2400" dirty="0">
                <a:solidFill>
                  <a:schemeClr val="tx1"/>
                </a:solidFill>
                <a:latin typeface="Calibri" panose="020F0502020204030204" pitchFamily="34" charset="0"/>
                <a:cs typeface="Calibri" panose="020F0502020204030204" pitchFamily="34" charset="0"/>
              </a:rPr>
              <a:t>, at the best, </a:t>
            </a:r>
            <a:r>
              <a:rPr lang="sv-SE" sz="2400" dirty="0" err="1">
                <a:solidFill>
                  <a:schemeClr val="tx1"/>
                </a:solidFill>
                <a:latin typeface="Calibri" panose="020F0502020204030204" pitchFamily="34" charset="0"/>
                <a:cs typeface="Calibri" panose="020F0502020204030204" pitchFamily="34" charset="0"/>
              </a:rPr>
              <a:t>there</a:t>
            </a:r>
            <a:r>
              <a:rPr lang="sv-SE" sz="2400" dirty="0">
                <a:solidFill>
                  <a:schemeClr val="tx1"/>
                </a:solidFill>
                <a:latin typeface="Calibri" panose="020F0502020204030204" pitchFamily="34" charset="0"/>
                <a:cs typeface="Calibri" panose="020F0502020204030204" pitchFamily="34" charset="0"/>
              </a:rPr>
              <a:t> is </a:t>
            </a:r>
            <a:r>
              <a:rPr lang="sv-SE" sz="2400" dirty="0" err="1">
                <a:solidFill>
                  <a:schemeClr val="tx1"/>
                </a:solidFill>
                <a:latin typeface="Calibri" panose="020F0502020204030204" pitchFamily="34" charset="0"/>
                <a:cs typeface="Calibri" panose="020F0502020204030204" pitchFamily="34" charset="0"/>
              </a:rPr>
              <a:t>only</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inconclusive</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evidence</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that</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cannabinoids</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effectively</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manage</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chronic</a:t>
            </a:r>
            <a:r>
              <a:rPr lang="sv-SE" sz="2400" dirty="0">
                <a:solidFill>
                  <a:schemeClr val="tx1"/>
                </a:solidFill>
                <a:latin typeface="Calibri" panose="020F0502020204030204" pitchFamily="34" charset="0"/>
                <a:cs typeface="Calibri" panose="020F0502020204030204" pitchFamily="34" charset="0"/>
              </a:rPr>
              <a:t> pain, and </a:t>
            </a:r>
            <a:r>
              <a:rPr lang="sv-SE" sz="2400" dirty="0" err="1">
                <a:solidFill>
                  <a:schemeClr val="tx1"/>
                </a:solidFill>
                <a:latin typeface="Calibri" panose="020F0502020204030204" pitchFamily="34" charset="0"/>
                <a:cs typeface="Calibri" panose="020F0502020204030204" pitchFamily="34" charset="0"/>
              </a:rPr>
              <a:t>large</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numbers</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of</a:t>
            </a:r>
            <a:r>
              <a:rPr lang="sv-SE" sz="2400" dirty="0">
                <a:solidFill>
                  <a:schemeClr val="tx1"/>
                </a:solidFill>
                <a:latin typeface="Calibri" panose="020F0502020204030204" pitchFamily="34" charset="0"/>
                <a:cs typeface="Calibri" panose="020F0502020204030204" pitchFamily="34" charset="0"/>
              </a:rPr>
              <a:t> patients must </a:t>
            </a:r>
            <a:r>
              <a:rPr lang="sv-SE" sz="2400" dirty="0" err="1">
                <a:solidFill>
                  <a:schemeClr val="tx1"/>
                </a:solidFill>
                <a:latin typeface="Calibri" panose="020F0502020204030204" pitchFamily="34" charset="0"/>
                <a:cs typeface="Calibri" panose="020F0502020204030204" pitchFamily="34" charset="0"/>
              </a:rPr>
              <a:t>receive</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treatment</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with</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cannabinoids</a:t>
            </a:r>
            <a:r>
              <a:rPr lang="sv-SE" sz="2400" dirty="0">
                <a:solidFill>
                  <a:schemeClr val="tx1"/>
                </a:solidFill>
                <a:latin typeface="Calibri" panose="020F0502020204030204" pitchFamily="34" charset="0"/>
                <a:cs typeface="Calibri" panose="020F0502020204030204" pitchFamily="34" charset="0"/>
              </a:rPr>
              <a:t> for a </a:t>
            </a:r>
            <a:r>
              <a:rPr lang="sv-SE" sz="2400" dirty="0" err="1">
                <a:solidFill>
                  <a:schemeClr val="tx1"/>
                </a:solidFill>
                <a:latin typeface="Calibri" panose="020F0502020204030204" pitchFamily="34" charset="0"/>
                <a:cs typeface="Calibri" panose="020F0502020204030204" pitchFamily="34" charset="0"/>
              </a:rPr>
              <a:t>few</a:t>
            </a:r>
            <a:r>
              <a:rPr lang="sv-SE" sz="2400" dirty="0">
                <a:solidFill>
                  <a:schemeClr val="tx1"/>
                </a:solidFill>
                <a:latin typeface="Calibri" panose="020F0502020204030204" pitchFamily="34" charset="0"/>
                <a:cs typeface="Calibri" panose="020F0502020204030204" pitchFamily="34" charset="0"/>
              </a:rPr>
              <a:t> to benefit, </a:t>
            </a:r>
            <a:r>
              <a:rPr lang="sv-SE" sz="2400" dirty="0" err="1">
                <a:solidFill>
                  <a:schemeClr val="tx1"/>
                </a:solidFill>
                <a:latin typeface="Calibri" panose="020F0502020204030204" pitchFamily="34" charset="0"/>
                <a:cs typeface="Calibri" panose="020F0502020204030204" pitchFamily="34" charset="0"/>
              </a:rPr>
              <a:t>while</a:t>
            </a:r>
            <a:r>
              <a:rPr lang="sv-SE" sz="2400" dirty="0">
                <a:solidFill>
                  <a:schemeClr val="tx1"/>
                </a:solidFill>
                <a:latin typeface="Calibri" panose="020F0502020204030204" pitchFamily="34" charset="0"/>
                <a:cs typeface="Calibri" panose="020F0502020204030204" pitchFamily="34" charset="0"/>
              </a:rPr>
              <a:t> not </a:t>
            </a:r>
            <a:r>
              <a:rPr lang="sv-SE" sz="2400" dirty="0" err="1">
                <a:solidFill>
                  <a:schemeClr val="tx1"/>
                </a:solidFill>
                <a:latin typeface="Calibri" panose="020F0502020204030204" pitchFamily="34" charset="0"/>
                <a:cs typeface="Calibri" panose="020F0502020204030204" pitchFamily="34" charset="0"/>
              </a:rPr>
              <a:t>many</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need</a:t>
            </a:r>
            <a:r>
              <a:rPr lang="sv-SE" sz="2400" dirty="0">
                <a:solidFill>
                  <a:schemeClr val="tx1"/>
                </a:solidFill>
                <a:latin typeface="Calibri" panose="020F0502020204030204" pitchFamily="34" charset="0"/>
                <a:cs typeface="Calibri" panose="020F0502020204030204" pitchFamily="34" charset="0"/>
              </a:rPr>
              <a:t> to </a:t>
            </a:r>
            <a:r>
              <a:rPr lang="sv-SE" sz="2400" dirty="0" err="1">
                <a:solidFill>
                  <a:schemeClr val="tx1"/>
                </a:solidFill>
                <a:latin typeface="Calibri" panose="020F0502020204030204" pitchFamily="34" charset="0"/>
                <a:cs typeface="Calibri" panose="020F0502020204030204" pitchFamily="34" charset="0"/>
              </a:rPr>
              <a:t>receive</a:t>
            </a:r>
            <a:r>
              <a:rPr lang="sv-SE" sz="2400" dirty="0">
                <a:solidFill>
                  <a:schemeClr val="tx1"/>
                </a:solidFill>
                <a:latin typeface="Calibri" panose="020F0502020204030204" pitchFamily="34" charset="0"/>
                <a:cs typeface="Calibri" panose="020F0502020204030204" pitchFamily="34" charset="0"/>
              </a:rPr>
              <a:t> </a:t>
            </a:r>
            <a:r>
              <a:rPr lang="sv-SE" sz="2400" dirty="0" err="1">
                <a:solidFill>
                  <a:schemeClr val="tx1"/>
                </a:solidFill>
                <a:latin typeface="Calibri" panose="020F0502020204030204" pitchFamily="34" charset="0"/>
                <a:cs typeface="Calibri" panose="020F0502020204030204" pitchFamily="34" charset="0"/>
              </a:rPr>
              <a:t>treatment</a:t>
            </a:r>
            <a:r>
              <a:rPr lang="sv-SE" sz="2400" dirty="0">
                <a:solidFill>
                  <a:schemeClr val="tx1"/>
                </a:solidFill>
                <a:latin typeface="Calibri" panose="020F0502020204030204" pitchFamily="34" charset="0"/>
                <a:cs typeface="Calibri" panose="020F0502020204030204" pitchFamily="34" charset="0"/>
              </a:rPr>
              <a:t> to </a:t>
            </a:r>
            <a:r>
              <a:rPr lang="sv-SE" sz="2400" dirty="0" err="1">
                <a:solidFill>
                  <a:schemeClr val="tx1"/>
                </a:solidFill>
                <a:latin typeface="Calibri" panose="020F0502020204030204" pitchFamily="34" charset="0"/>
                <a:cs typeface="Calibri" panose="020F0502020204030204" pitchFamily="34" charset="0"/>
              </a:rPr>
              <a:t>result</a:t>
            </a:r>
            <a:r>
              <a:rPr lang="sv-SE" sz="2400" dirty="0">
                <a:solidFill>
                  <a:schemeClr val="tx1"/>
                </a:solidFill>
                <a:latin typeface="Calibri" panose="020F0502020204030204" pitchFamily="34" charset="0"/>
                <a:cs typeface="Calibri" panose="020F0502020204030204" pitchFamily="34" charset="0"/>
              </a:rPr>
              <a:t> in harm”</a:t>
            </a:r>
          </a:p>
        </p:txBody>
      </p:sp>
      <p:sp>
        <p:nvSpPr>
          <p:cNvPr id="4" name="Rubrik 1">
            <a:extLst>
              <a:ext uri="{FF2B5EF4-FFF2-40B4-BE49-F238E27FC236}">
                <a16:creationId xmlns:a16="http://schemas.microsoft.com/office/drawing/2014/main" id="{AE4DB16A-DEF2-0D6C-798C-601E86A0BB2E}"/>
              </a:ext>
            </a:extLst>
          </p:cNvPr>
          <p:cNvSpPr>
            <a:spLocks noGrp="1"/>
          </p:cNvSpPr>
          <p:nvPr>
            <p:ph type="title"/>
          </p:nvPr>
        </p:nvSpPr>
        <p:spPr>
          <a:xfrm>
            <a:off x="323528" y="773832"/>
            <a:ext cx="8229600" cy="1143000"/>
          </a:xfrm>
        </p:spPr>
        <p:txBody>
          <a:bodyPr>
            <a:normAutofit/>
          </a:bodyPr>
          <a:lstStyle/>
          <a:p>
            <a:pPr algn="ctr"/>
            <a:r>
              <a:rPr lang="sv-SE" sz="3200" dirty="0" err="1">
                <a:latin typeface="Calibri" panose="020F0502020204030204" pitchFamily="34" charset="0"/>
                <a:cs typeface="Calibri" panose="020F0502020204030204" pitchFamily="34" charset="0"/>
              </a:rPr>
              <a:t>Cannabinoid</a:t>
            </a:r>
            <a:r>
              <a:rPr lang="sv-SE" sz="3200" dirty="0">
                <a:latin typeface="Calibri" panose="020F0502020204030204" pitchFamily="34" charset="0"/>
                <a:cs typeface="Calibri" panose="020F0502020204030204" pitchFamily="34" charset="0"/>
              </a:rPr>
              <a:t> </a:t>
            </a:r>
            <a:r>
              <a:rPr lang="sv-SE" sz="3200" dirty="0" err="1">
                <a:latin typeface="Calibri" panose="020F0502020204030204" pitchFamily="34" charset="0"/>
                <a:cs typeface="Calibri" panose="020F0502020204030204" pitchFamily="34" charset="0"/>
              </a:rPr>
              <a:t>induced</a:t>
            </a:r>
            <a:r>
              <a:rPr lang="sv-SE" sz="3200" dirty="0">
                <a:latin typeface="Calibri" panose="020F0502020204030204" pitchFamily="34" charset="0"/>
                <a:cs typeface="Calibri" panose="020F0502020204030204" pitchFamily="34" charset="0"/>
              </a:rPr>
              <a:t> </a:t>
            </a:r>
            <a:r>
              <a:rPr lang="sv-SE" sz="3200" dirty="0" err="1">
                <a:latin typeface="Calibri" panose="020F0502020204030204" pitchFamily="34" charset="0"/>
                <a:cs typeface="Calibri" panose="020F0502020204030204" pitchFamily="34" charset="0"/>
              </a:rPr>
              <a:t>analgesia</a:t>
            </a:r>
            <a:endParaRPr lang="sv-SE" sz="3200" dirty="0">
              <a:latin typeface="Calibri" panose="020F0502020204030204" pitchFamily="34" charset="0"/>
              <a:cs typeface="Calibri" panose="020F0502020204030204" pitchFamily="34" charset="0"/>
            </a:endParaRPr>
          </a:p>
        </p:txBody>
      </p:sp>
      <p:sp>
        <p:nvSpPr>
          <p:cNvPr id="5" name="textruta 4">
            <a:extLst>
              <a:ext uri="{FF2B5EF4-FFF2-40B4-BE49-F238E27FC236}">
                <a16:creationId xmlns:a16="http://schemas.microsoft.com/office/drawing/2014/main" id="{073D16E5-5FF1-F433-2388-8A0E6BBB1F00}"/>
              </a:ext>
            </a:extLst>
          </p:cNvPr>
          <p:cNvSpPr txBox="1"/>
          <p:nvPr/>
        </p:nvSpPr>
        <p:spPr>
          <a:xfrm>
            <a:off x="1475656" y="5877272"/>
            <a:ext cx="6408712" cy="400110"/>
          </a:xfrm>
          <a:prstGeom prst="rect">
            <a:avLst/>
          </a:prstGeom>
          <a:noFill/>
        </p:spPr>
        <p:txBody>
          <a:bodyPr wrap="square">
            <a:spAutoFit/>
          </a:bodyPr>
          <a:lstStyle/>
          <a:p>
            <a:pPr marL="0" indent="0">
              <a:buNone/>
            </a:pPr>
            <a:r>
              <a:rPr lang="sv-SE" sz="2000" dirty="0">
                <a:solidFill>
                  <a:schemeClr val="tx1"/>
                </a:solidFill>
                <a:latin typeface="Calibri" panose="020F0502020204030204" pitchFamily="34" charset="0"/>
                <a:cs typeface="Calibri" panose="020F0502020204030204" pitchFamily="34" charset="0"/>
              </a:rPr>
              <a:t>Jama </a:t>
            </a:r>
            <a:r>
              <a:rPr lang="sv-SE" sz="2000" dirty="0" err="1">
                <a:solidFill>
                  <a:schemeClr val="tx1"/>
                </a:solidFill>
                <a:latin typeface="Calibri" panose="020F0502020204030204" pitchFamily="34" charset="0"/>
                <a:cs typeface="Calibri" panose="020F0502020204030204" pitchFamily="34" charset="0"/>
              </a:rPr>
              <a:t>Insights</a:t>
            </a:r>
            <a:r>
              <a:rPr lang="sv-SE" sz="2000" dirty="0">
                <a:solidFill>
                  <a:schemeClr val="tx1"/>
                </a:solidFill>
                <a:latin typeface="Calibri" panose="020F0502020204030204" pitchFamily="34" charset="0"/>
                <a:cs typeface="Calibri" panose="020F0502020204030204" pitchFamily="34" charset="0"/>
              </a:rPr>
              <a:t>: Medical </a:t>
            </a:r>
            <a:r>
              <a:rPr lang="sv-SE" sz="2000" dirty="0" err="1">
                <a:solidFill>
                  <a:schemeClr val="tx1"/>
                </a:solidFill>
                <a:latin typeface="Calibri" panose="020F0502020204030204" pitchFamily="34" charset="0"/>
                <a:cs typeface="Calibri" panose="020F0502020204030204" pitchFamily="34" charset="0"/>
              </a:rPr>
              <a:t>use</a:t>
            </a:r>
            <a:r>
              <a:rPr lang="sv-SE" sz="2000" dirty="0">
                <a:solidFill>
                  <a:schemeClr val="tx1"/>
                </a:solidFill>
                <a:latin typeface="Calibri" panose="020F0502020204030204" pitchFamily="34" charset="0"/>
                <a:cs typeface="Calibri" panose="020F0502020204030204" pitchFamily="34" charset="0"/>
              </a:rPr>
              <a:t> </a:t>
            </a:r>
            <a:r>
              <a:rPr lang="sv-SE" sz="2000" dirty="0" err="1">
                <a:solidFill>
                  <a:schemeClr val="tx1"/>
                </a:solidFill>
                <a:latin typeface="Calibri" panose="020F0502020204030204" pitchFamily="34" charset="0"/>
                <a:cs typeface="Calibri" panose="020F0502020204030204" pitchFamily="34" charset="0"/>
              </a:rPr>
              <a:t>of</a:t>
            </a:r>
            <a:r>
              <a:rPr lang="sv-SE" sz="2000" dirty="0">
                <a:solidFill>
                  <a:schemeClr val="tx1"/>
                </a:solidFill>
                <a:latin typeface="Calibri" panose="020F0502020204030204" pitchFamily="34" charset="0"/>
                <a:cs typeface="Calibri" panose="020F0502020204030204" pitchFamily="34" charset="0"/>
              </a:rPr>
              <a:t> cannabis 2019, Kevin P. MD </a:t>
            </a:r>
          </a:p>
        </p:txBody>
      </p:sp>
    </p:spTree>
    <p:extLst>
      <p:ext uri="{BB962C8B-B14F-4D97-AF65-F5344CB8AC3E}">
        <p14:creationId xmlns:p14="http://schemas.microsoft.com/office/powerpoint/2010/main" val="35488010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22808B2-6214-4F52-9AF5-E3B8BE30FACA}"/>
              </a:ext>
            </a:extLst>
          </p:cNvPr>
          <p:cNvSpPr>
            <a:spLocks noGrp="1"/>
          </p:cNvSpPr>
          <p:nvPr>
            <p:ph type="title"/>
          </p:nvPr>
        </p:nvSpPr>
        <p:spPr>
          <a:xfrm>
            <a:off x="628650" y="548680"/>
            <a:ext cx="7886700" cy="683419"/>
          </a:xfrm>
        </p:spPr>
        <p:txBody>
          <a:bodyPr>
            <a:normAutofit/>
          </a:bodyPr>
          <a:lstStyle/>
          <a:p>
            <a:pPr algn="ctr"/>
            <a:r>
              <a:rPr lang="sv-SE" sz="3200" dirty="0">
                <a:solidFill>
                  <a:schemeClr val="tx1"/>
                </a:solidFill>
                <a:latin typeface="Calibri" panose="020F0502020204030204" pitchFamily="34" charset="0"/>
                <a:cs typeface="Calibri" panose="020F0502020204030204" pitchFamily="34" charset="0"/>
              </a:rPr>
              <a:t>Vilka funktioner påverkar Cannabis?</a:t>
            </a:r>
          </a:p>
        </p:txBody>
      </p:sp>
      <p:sp>
        <p:nvSpPr>
          <p:cNvPr id="3" name="Platshållare för innehåll 2">
            <a:extLst>
              <a:ext uri="{FF2B5EF4-FFF2-40B4-BE49-F238E27FC236}">
                <a16:creationId xmlns:a16="http://schemas.microsoft.com/office/drawing/2014/main" id="{A393AB42-22E9-4793-994B-B9619809F22C}"/>
              </a:ext>
            </a:extLst>
          </p:cNvPr>
          <p:cNvSpPr>
            <a:spLocks noGrp="1"/>
          </p:cNvSpPr>
          <p:nvPr>
            <p:ph idx="1"/>
          </p:nvPr>
        </p:nvSpPr>
        <p:spPr>
          <a:xfrm>
            <a:off x="2483768" y="1560958"/>
            <a:ext cx="5688632" cy="4748362"/>
          </a:xfrm>
        </p:spPr>
        <p:txBody>
          <a:bodyPr>
            <a:normAutofit fontScale="77500" lnSpcReduction="20000"/>
          </a:bodyPr>
          <a:lstStyle/>
          <a:p>
            <a:r>
              <a:rPr lang="sv-SE" dirty="0">
                <a:solidFill>
                  <a:schemeClr val="tx1"/>
                </a:solidFill>
                <a:latin typeface="Calibri" panose="020F0502020204030204" pitchFamily="34" charset="0"/>
                <a:cs typeface="Calibri" panose="020F0502020204030204" pitchFamily="34" charset="0"/>
              </a:rPr>
              <a:t>Inlärning – sänkt</a:t>
            </a:r>
          </a:p>
          <a:p>
            <a:r>
              <a:rPr lang="sv-SE" dirty="0">
                <a:solidFill>
                  <a:schemeClr val="tx1"/>
                </a:solidFill>
                <a:latin typeface="Calibri" panose="020F0502020204030204" pitchFamily="34" charset="0"/>
                <a:cs typeface="Calibri" panose="020F0502020204030204" pitchFamily="34" charset="0"/>
              </a:rPr>
              <a:t>Minne – sänkt</a:t>
            </a:r>
          </a:p>
          <a:p>
            <a:r>
              <a:rPr lang="sv-SE" dirty="0">
                <a:solidFill>
                  <a:schemeClr val="tx1"/>
                </a:solidFill>
                <a:latin typeface="Calibri" panose="020F0502020204030204" pitchFamily="34" charset="0"/>
                <a:cs typeface="Calibri" panose="020F0502020204030204" pitchFamily="34" charset="0"/>
              </a:rPr>
              <a:t>Kognitiv funktion – sänkt</a:t>
            </a:r>
          </a:p>
          <a:p>
            <a:r>
              <a:rPr lang="sv-SE" dirty="0">
                <a:solidFill>
                  <a:schemeClr val="tx1"/>
                </a:solidFill>
                <a:latin typeface="Calibri" panose="020F0502020204030204" pitchFamily="34" charset="0"/>
                <a:cs typeface="Calibri" panose="020F0502020204030204" pitchFamily="34" charset="0"/>
              </a:rPr>
              <a:t>Motor kontroll – sänkt</a:t>
            </a:r>
          </a:p>
          <a:p>
            <a:r>
              <a:rPr lang="sv-SE" dirty="0">
                <a:solidFill>
                  <a:schemeClr val="tx1"/>
                </a:solidFill>
                <a:latin typeface="Calibri" panose="020F0502020204030204" pitchFamily="34" charset="0"/>
                <a:cs typeface="Calibri" panose="020F0502020204030204" pitchFamily="34" charset="0"/>
              </a:rPr>
              <a:t>Ångest och depression</a:t>
            </a:r>
          </a:p>
          <a:p>
            <a:r>
              <a:rPr lang="sv-SE" dirty="0">
                <a:solidFill>
                  <a:schemeClr val="tx1"/>
                </a:solidFill>
                <a:latin typeface="Calibri" panose="020F0502020204030204" pitchFamily="34" charset="0"/>
                <a:cs typeface="Calibri" panose="020F0502020204030204" pitchFamily="34" charset="0"/>
              </a:rPr>
              <a:t>Aptit och födointag</a:t>
            </a:r>
          </a:p>
          <a:p>
            <a:r>
              <a:rPr lang="sv-SE" dirty="0">
                <a:solidFill>
                  <a:schemeClr val="tx1"/>
                </a:solidFill>
                <a:latin typeface="Calibri" panose="020F0502020204030204" pitchFamily="34" charset="0"/>
                <a:cs typeface="Calibri" panose="020F0502020204030204" pitchFamily="34" charset="0"/>
              </a:rPr>
              <a:t>Belöningssystemet och beroende</a:t>
            </a:r>
          </a:p>
          <a:p>
            <a:r>
              <a:rPr lang="sv-SE" dirty="0">
                <a:solidFill>
                  <a:schemeClr val="tx1"/>
                </a:solidFill>
                <a:latin typeface="Calibri" panose="020F0502020204030204" pitchFamily="34" charset="0"/>
                <a:cs typeface="Calibri" panose="020F0502020204030204" pitchFamily="34" charset="0"/>
              </a:rPr>
              <a:t>Sömn</a:t>
            </a:r>
          </a:p>
          <a:p>
            <a:r>
              <a:rPr lang="sv-SE" dirty="0">
                <a:solidFill>
                  <a:schemeClr val="tx1"/>
                </a:solidFill>
                <a:latin typeface="Calibri" panose="020F0502020204030204" pitchFamily="34" charset="0"/>
                <a:cs typeface="Calibri" panose="020F0502020204030204" pitchFamily="34" charset="0"/>
              </a:rPr>
              <a:t>Fertilitet</a:t>
            </a:r>
          </a:p>
          <a:p>
            <a:r>
              <a:rPr lang="sv-SE" dirty="0">
                <a:solidFill>
                  <a:schemeClr val="tx1"/>
                </a:solidFill>
                <a:latin typeface="Calibri" panose="020F0502020204030204" pitchFamily="34" charset="0"/>
                <a:cs typeface="Calibri" panose="020F0502020204030204" pitchFamily="34" charset="0"/>
              </a:rPr>
              <a:t>Smärtmodulation</a:t>
            </a:r>
          </a:p>
          <a:p>
            <a:r>
              <a:rPr lang="sv-SE" dirty="0">
                <a:solidFill>
                  <a:schemeClr val="tx1"/>
                </a:solidFill>
                <a:latin typeface="Calibri" panose="020F0502020204030204" pitchFamily="34" charset="0"/>
                <a:cs typeface="Calibri" panose="020F0502020204030204" pitchFamily="34" charset="0"/>
              </a:rPr>
              <a:t>Kardiovaskulär funktion</a:t>
            </a:r>
          </a:p>
          <a:p>
            <a:r>
              <a:rPr lang="sv-SE" dirty="0">
                <a:solidFill>
                  <a:schemeClr val="tx1"/>
                </a:solidFill>
                <a:latin typeface="Calibri" panose="020F0502020204030204" pitchFamily="34" charset="0"/>
                <a:cs typeface="Calibri" panose="020F0502020204030204" pitchFamily="34" charset="0"/>
              </a:rPr>
              <a:t>Immunsystemet</a:t>
            </a:r>
          </a:p>
        </p:txBody>
      </p:sp>
    </p:spTree>
    <p:extLst>
      <p:ext uri="{BB962C8B-B14F-4D97-AF65-F5344CB8AC3E}">
        <p14:creationId xmlns:p14="http://schemas.microsoft.com/office/powerpoint/2010/main" val="22736182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AA647911-CF53-BCFB-2A2A-4B621B73D63D}"/>
              </a:ext>
            </a:extLst>
          </p:cNvPr>
          <p:cNvSpPr txBox="1">
            <a:spLocks/>
          </p:cNvSpPr>
          <p:nvPr/>
        </p:nvSpPr>
        <p:spPr>
          <a:xfrm>
            <a:off x="1187624" y="1268760"/>
            <a:ext cx="7344816" cy="4680520"/>
          </a:xfrm>
          <a:prstGeom prst="rect">
            <a:avLst/>
          </a:prstGeom>
        </p:spPr>
        <p:txBody>
          <a:bodyPr>
            <a:normAutofit/>
          </a:bodyPr>
          <a:lstStyle>
            <a:lvl1pPr marL="273050" indent="-273050" algn="l" rtl="0" eaLnBrk="0" fontAlgn="base" hangingPunct="0">
              <a:spcBef>
                <a:spcPct val="20000"/>
              </a:spcBef>
              <a:spcAft>
                <a:spcPct val="0"/>
              </a:spcAft>
              <a:buClr>
                <a:srgbClr val="ACC2C9"/>
              </a:buClr>
              <a:buFont typeface="Arial" pitchFamily="34" charset="0"/>
              <a:buChar char="•"/>
              <a:defRPr sz="2400" kern="1200">
                <a:solidFill>
                  <a:schemeClr val="tx2"/>
                </a:solidFill>
                <a:latin typeface="+mn-lt"/>
                <a:ea typeface="+mn-ea"/>
                <a:cs typeface="+mn-cs"/>
              </a:defRPr>
            </a:lvl1pPr>
            <a:lvl2pPr marL="547688" indent="-182563" algn="l" rtl="0" eaLnBrk="0" fontAlgn="base" hangingPunct="0">
              <a:spcBef>
                <a:spcPct val="20000"/>
              </a:spcBef>
              <a:spcAft>
                <a:spcPct val="0"/>
              </a:spcAft>
              <a:buClr>
                <a:srgbClr val="ACC2C9"/>
              </a:buClr>
              <a:buFont typeface="Arial" pitchFamily="34" charset="0"/>
              <a:buChar char="•"/>
              <a:defRPr sz="2000" kern="1200">
                <a:solidFill>
                  <a:schemeClr val="tx1"/>
                </a:solidFill>
                <a:latin typeface="+mn-lt"/>
                <a:ea typeface="+mn-ea"/>
                <a:cs typeface="+mn-cs"/>
              </a:defRPr>
            </a:lvl2pPr>
            <a:lvl3pPr marL="914400" indent="-228600" algn="l" rtl="0" eaLnBrk="0" fontAlgn="base" hangingPunct="0">
              <a:spcBef>
                <a:spcPct val="20000"/>
              </a:spcBef>
              <a:spcAft>
                <a:spcPct val="0"/>
              </a:spcAft>
              <a:buClr>
                <a:schemeClr val="accent2"/>
              </a:buClr>
              <a:buFont typeface="Arial" pitchFamily="34" charset="0"/>
              <a:buChar char="•"/>
              <a:defRPr sz="2000" kern="1200">
                <a:solidFill>
                  <a:schemeClr val="tx2"/>
                </a:solidFill>
                <a:latin typeface="+mn-lt"/>
                <a:ea typeface="+mn-ea"/>
                <a:cs typeface="+mn-cs"/>
              </a:defRPr>
            </a:lvl3pPr>
            <a:lvl4pPr marL="1187450" indent="-228600" algn="l" rtl="0" eaLnBrk="0" fontAlgn="base" hangingPunct="0">
              <a:spcBef>
                <a:spcPct val="20000"/>
              </a:spcBef>
              <a:spcAft>
                <a:spcPct val="0"/>
              </a:spcAft>
              <a:buClr>
                <a:srgbClr val="99987F"/>
              </a:buClr>
              <a:buFont typeface="Arial" pitchFamily="34" charset="0"/>
              <a:buChar char="•"/>
              <a:defRPr kern="1200">
                <a:solidFill>
                  <a:schemeClr val="tx1"/>
                </a:solidFill>
                <a:latin typeface="+mn-lt"/>
                <a:ea typeface="+mn-ea"/>
                <a:cs typeface="+mn-cs"/>
              </a:defRPr>
            </a:lvl4pPr>
            <a:lvl5pPr marL="1462088" indent="-228600" algn="l" rtl="0" eaLnBrk="0" fontAlgn="base" hangingPunct="0">
              <a:spcBef>
                <a:spcPct val="20000"/>
              </a:spcBef>
              <a:spcAft>
                <a:spcPct val="0"/>
              </a:spcAft>
              <a:buClr>
                <a:srgbClr val="90AC97"/>
              </a:buClr>
              <a:buFont typeface="Arial" pitchFamily="34" charset="0"/>
              <a:buChar char="•"/>
              <a:defRPr sz="1600" kern="120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a:lstStyle>
          <a:p>
            <a:pPr>
              <a:lnSpc>
                <a:spcPct val="107000"/>
              </a:lnSpc>
              <a:spcAft>
                <a:spcPts val="800"/>
              </a:spcAft>
            </a:pP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CB-1</a:t>
            </a:r>
          </a:p>
          <a:p>
            <a:pPr>
              <a:lnSpc>
                <a:spcPct val="107000"/>
              </a:lnSpc>
              <a:spcAft>
                <a:spcPts val="800"/>
              </a:spcAft>
            </a:pP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CB-2</a:t>
            </a:r>
          </a:p>
          <a:p>
            <a:pPr>
              <a:lnSpc>
                <a:spcPct val="107000"/>
              </a:lnSpc>
              <a:spcAft>
                <a:spcPts val="800"/>
              </a:spcAft>
            </a:pP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CB-1 finns cortex, </a:t>
            </a:r>
            <a:r>
              <a:rPr lang="sv-SE" b="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hippocampus</a:t>
            </a: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sv-SE" b="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amygdala</a:t>
            </a: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basala ganglier, </a:t>
            </a:r>
            <a:r>
              <a:rPr lang="sv-SE" b="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cerebellum</a:t>
            </a: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thalamus och hjärnstammen</a:t>
            </a:r>
          </a:p>
          <a:p>
            <a:pPr>
              <a:lnSpc>
                <a:spcPct val="107000"/>
              </a:lnSpc>
              <a:spcAft>
                <a:spcPts val="800"/>
              </a:spcAft>
            </a:pP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CB-2 finns framförallt i lymfocyter </a:t>
            </a:r>
          </a:p>
          <a:p>
            <a:pPr>
              <a:lnSpc>
                <a:spcPct val="107000"/>
              </a:lnSpc>
              <a:spcAft>
                <a:spcPts val="800"/>
              </a:spcAft>
            </a:pP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Kroppsegen substans med affinitet för </a:t>
            </a:r>
            <a:r>
              <a:rPr lang="sv-SE" b="0"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CB</a:t>
            </a: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-receptorn:</a:t>
            </a:r>
          </a:p>
          <a:p>
            <a:pPr>
              <a:lnSpc>
                <a:spcPct val="107000"/>
              </a:lnSpc>
              <a:spcAft>
                <a:spcPts val="800"/>
              </a:spcAft>
            </a:pP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Anandamid och 2-arachidonylglycerol = </a:t>
            </a:r>
            <a:r>
              <a:rPr lang="sv-SE" b="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endocannabinoider</a:t>
            </a:r>
            <a:endPar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ruta 4">
            <a:extLst>
              <a:ext uri="{FF2B5EF4-FFF2-40B4-BE49-F238E27FC236}">
                <a16:creationId xmlns:a16="http://schemas.microsoft.com/office/drawing/2014/main" id="{86E1F036-9D35-AD00-4060-1B567AC386EF}"/>
              </a:ext>
            </a:extLst>
          </p:cNvPr>
          <p:cNvSpPr txBox="1"/>
          <p:nvPr/>
        </p:nvSpPr>
        <p:spPr>
          <a:xfrm>
            <a:off x="1259632" y="404664"/>
            <a:ext cx="6624736" cy="658835"/>
          </a:xfrm>
          <a:prstGeom prst="rect">
            <a:avLst/>
          </a:prstGeom>
          <a:noFill/>
        </p:spPr>
        <p:txBody>
          <a:bodyPr wrap="square">
            <a:spAutoFit/>
          </a:bodyPr>
          <a:lstStyle/>
          <a:p>
            <a:pPr algn="ctr">
              <a:lnSpc>
                <a:spcPct val="107000"/>
              </a:lnSpc>
              <a:spcAft>
                <a:spcPts val="800"/>
              </a:spcAft>
            </a:pPr>
            <a:r>
              <a:rPr lang="sv-SE" sz="3600" b="0" kern="1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Två typer av cannabisreceptorer</a:t>
            </a:r>
          </a:p>
        </p:txBody>
      </p:sp>
    </p:spTree>
    <p:extLst>
      <p:ext uri="{BB962C8B-B14F-4D97-AF65-F5344CB8AC3E}">
        <p14:creationId xmlns:p14="http://schemas.microsoft.com/office/powerpoint/2010/main" val="37930704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
          <p:cNvSpPr>
            <a:spLocks noChangeArrowheads="1"/>
          </p:cNvSpPr>
          <p:nvPr/>
        </p:nvSpPr>
        <p:spPr bwMode="auto">
          <a:xfrm>
            <a:off x="0" y="687388"/>
            <a:ext cx="9144000" cy="914400"/>
          </a:xfrm>
          <a:prstGeom prst="rect">
            <a:avLst/>
          </a:prstGeom>
          <a:solidFill>
            <a:srgbClr val="EEEEEE"/>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endParaRPr lang="sv-SE" altLang="sv-SE">
              <a:solidFill>
                <a:srgbClr val="FFFFFF"/>
              </a:solidFill>
            </a:endParaRPr>
          </a:p>
        </p:txBody>
      </p:sp>
      <p:sp>
        <p:nvSpPr>
          <p:cNvPr id="14339" name="Date Placeholder 3"/>
          <p:cNvSpPr txBox="1">
            <a:spLocks noGrp="1"/>
          </p:cNvSpPr>
          <p:nvPr/>
        </p:nvSpPr>
        <p:spPr bwMode="auto">
          <a:xfrm>
            <a:off x="0" y="6223000"/>
            <a:ext cx="2540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63500" rIns="127000" bIns="63500"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altLang="sv-SE" sz="1100">
                <a:solidFill>
                  <a:srgbClr val="999999"/>
                </a:solidFill>
                <a:latin typeface="Helvetica" charset="0"/>
              </a:rPr>
              <a:t>Date of download:  11/15/2016</a:t>
            </a:r>
          </a:p>
        </p:txBody>
      </p:sp>
      <p:sp>
        <p:nvSpPr>
          <p:cNvPr id="14340" name="Footer Placeholder 4"/>
          <p:cNvSpPr txBox="1">
            <a:spLocks noGrp="1"/>
          </p:cNvSpPr>
          <p:nvPr/>
        </p:nvSpPr>
        <p:spPr bwMode="auto">
          <a:xfrm>
            <a:off x="2971800" y="6223000"/>
            <a:ext cx="32004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altLang="sv-SE" sz="1100">
                <a:solidFill>
                  <a:srgbClr val="999999"/>
                </a:solidFill>
                <a:latin typeface="Helvetica" charset="0"/>
              </a:rPr>
              <a:t>Copyright © 2016 American Medical Association. All rights reserved.</a:t>
            </a:r>
          </a:p>
        </p:txBody>
      </p:sp>
      <p:cxnSp>
        <p:nvCxnSpPr>
          <p:cNvPr id="14342" name="Straight Connector 8"/>
          <p:cNvCxnSpPr>
            <a:cxnSpLocks noChangeShapeType="1"/>
          </p:cNvCxnSpPr>
          <p:nvPr/>
        </p:nvCxnSpPr>
        <p:spPr bwMode="auto">
          <a:xfrm flipV="1">
            <a:off x="0" y="6215063"/>
            <a:ext cx="9144000" cy="7937"/>
          </a:xfrm>
          <a:prstGeom prst="line">
            <a:avLst/>
          </a:prstGeom>
          <a:noFill/>
          <a:ln w="12700" algn="ctr">
            <a:solidFill>
              <a:srgbClr val="999999"/>
            </a:solidFill>
            <a:round/>
            <a:headEnd/>
            <a:tailEnd/>
          </a:ln>
          <a:extLst>
            <a:ext uri="{909E8E84-426E-40DD-AFC4-6F175D3DCCD1}">
              <a14:hiddenFill xmlns:a14="http://schemas.microsoft.com/office/drawing/2010/main">
                <a:noFill/>
              </a14:hiddenFill>
            </a:ext>
          </a:extLst>
        </p:spPr>
      </p:cxnSp>
      <p:cxnSp>
        <p:nvCxnSpPr>
          <p:cNvPr id="14346" name="Straight Connector 5"/>
          <p:cNvCxnSpPr>
            <a:cxnSpLocks noChangeShapeType="1"/>
          </p:cNvCxnSpPr>
          <p:nvPr/>
        </p:nvCxnSpPr>
        <p:spPr bwMode="auto">
          <a:xfrm>
            <a:off x="0" y="666750"/>
            <a:ext cx="9144000" cy="0"/>
          </a:xfrm>
          <a:prstGeom prst="line">
            <a:avLst/>
          </a:prstGeom>
          <a:noFill/>
          <a:ln w="38100" algn="ctr">
            <a:solidFill>
              <a:srgbClr val="999999"/>
            </a:solidFill>
            <a:round/>
            <a:headEnd/>
            <a:tailEnd/>
          </a:ln>
          <a:extLst>
            <a:ext uri="{909E8E84-426E-40DD-AFC4-6F175D3DCCD1}">
              <a14:hiddenFill xmlns:a14="http://schemas.microsoft.com/office/drawing/2010/main">
                <a:noFill/>
              </a14:hiddenFill>
            </a:ext>
          </a:extLst>
        </p:spPr>
      </p:cxnSp>
      <p:pic>
        <p:nvPicPr>
          <p:cNvPr id="14347" name="Picture 1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4000" y="127000"/>
            <a:ext cx="26416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ktangel 1"/>
          <p:cNvSpPr/>
          <p:nvPr/>
        </p:nvSpPr>
        <p:spPr>
          <a:xfrm>
            <a:off x="1115616" y="1916832"/>
            <a:ext cx="8136904" cy="3785652"/>
          </a:xfrm>
          <a:prstGeom prst="rect">
            <a:avLst/>
          </a:prstGeom>
        </p:spPr>
        <p:txBody>
          <a:bodyPr wrap="square">
            <a:spAutoFit/>
          </a:bodyPr>
          <a:lstStyle/>
          <a:p>
            <a:r>
              <a:rPr lang="sv-SE" b="0" dirty="0">
                <a:latin typeface="Calibri" panose="020F0502020204030204" pitchFamily="34" charset="0"/>
                <a:cs typeface="Calibri" panose="020F0502020204030204" pitchFamily="34" charset="0"/>
              </a:rPr>
              <a:t>Det fanns en ökad risk för kortvariga biverkningar med </a:t>
            </a:r>
            <a:r>
              <a:rPr lang="sv-SE" b="0" dirty="0" err="1">
                <a:latin typeface="Calibri" panose="020F0502020204030204" pitchFamily="34" charset="0"/>
                <a:cs typeface="Calibri" panose="020F0502020204030204" pitchFamily="34" charset="0"/>
              </a:rPr>
              <a:t>cannabinoidanvändning</a:t>
            </a:r>
            <a:r>
              <a:rPr lang="sv-SE" b="0" dirty="0">
                <a:latin typeface="Calibri" panose="020F0502020204030204" pitchFamily="34" charset="0"/>
                <a:cs typeface="Calibri" panose="020F0502020204030204" pitchFamily="34" charset="0"/>
              </a:rPr>
              <a:t>, inklusive allvarliga biverkningar. </a:t>
            </a:r>
          </a:p>
          <a:p>
            <a:r>
              <a:rPr lang="sv-SE" b="0" dirty="0">
                <a:latin typeface="Calibri" panose="020F0502020204030204" pitchFamily="34" charset="0"/>
                <a:cs typeface="Calibri" panose="020F0502020204030204" pitchFamily="34" charset="0"/>
              </a:rPr>
              <a:t>Vanliga biverkningar inkluderade </a:t>
            </a:r>
          </a:p>
          <a:p>
            <a:endParaRPr lang="sv-SE" b="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sv-SE" b="0" dirty="0">
                <a:latin typeface="Calibri" panose="020F0502020204030204" pitchFamily="34" charset="0"/>
                <a:cs typeface="Calibri" panose="020F0502020204030204" pitchFamily="34" charset="0"/>
              </a:rPr>
              <a:t>Asteni (ängslighet)</a:t>
            </a:r>
          </a:p>
          <a:p>
            <a:pPr marL="285750" indent="-285750">
              <a:buFont typeface="Arial" panose="020B0604020202020204" pitchFamily="34" charset="0"/>
              <a:buChar char="•"/>
            </a:pPr>
            <a:r>
              <a:rPr lang="sv-SE" b="0" dirty="0">
                <a:latin typeface="Calibri" panose="020F0502020204030204" pitchFamily="34" charset="0"/>
                <a:cs typeface="Calibri" panose="020F0502020204030204" pitchFamily="34" charset="0"/>
              </a:rPr>
              <a:t>Balansproblem</a:t>
            </a:r>
          </a:p>
          <a:p>
            <a:pPr marL="285750" indent="-285750">
              <a:buFont typeface="Arial" panose="020B0604020202020204" pitchFamily="34" charset="0"/>
              <a:buChar char="•"/>
            </a:pPr>
            <a:r>
              <a:rPr lang="sv-SE" b="0" dirty="0">
                <a:latin typeface="Calibri" panose="020F0502020204030204" pitchFamily="34" charset="0"/>
                <a:cs typeface="Calibri" panose="020F0502020204030204" pitchFamily="34" charset="0"/>
              </a:rPr>
              <a:t>Förvirring</a:t>
            </a:r>
          </a:p>
          <a:p>
            <a:pPr marL="285750" indent="-285750">
              <a:buFont typeface="Arial" panose="020B0604020202020204" pitchFamily="34" charset="0"/>
              <a:buChar char="•"/>
            </a:pPr>
            <a:r>
              <a:rPr lang="sv-SE" b="0" dirty="0">
                <a:latin typeface="Calibri" panose="020F0502020204030204" pitchFamily="34" charset="0"/>
                <a:cs typeface="Calibri" panose="020F0502020204030204" pitchFamily="34" charset="0"/>
              </a:rPr>
              <a:t>Yrsel</a:t>
            </a:r>
          </a:p>
          <a:p>
            <a:pPr marL="285750" indent="-285750">
              <a:buFont typeface="Arial" panose="020B0604020202020204" pitchFamily="34" charset="0"/>
              <a:buChar char="•"/>
            </a:pPr>
            <a:r>
              <a:rPr lang="sv-SE" b="0" dirty="0">
                <a:latin typeface="Calibri" panose="020F0502020204030204" pitchFamily="34" charset="0"/>
                <a:cs typeface="Calibri" panose="020F0502020204030204" pitchFamily="34" charset="0"/>
              </a:rPr>
              <a:t>Desorientering</a:t>
            </a:r>
          </a:p>
          <a:p>
            <a:pPr marL="285750" indent="-285750">
              <a:buFont typeface="Arial" panose="020B0604020202020204" pitchFamily="34" charset="0"/>
              <a:buChar char="•"/>
            </a:pPr>
            <a:r>
              <a:rPr lang="sv-SE" b="0" dirty="0">
                <a:latin typeface="Calibri" panose="020F0502020204030204" pitchFamily="34" charset="0"/>
                <a:cs typeface="Calibri" panose="020F0502020204030204" pitchFamily="34" charset="0"/>
              </a:rPr>
              <a:t>Diarré</a:t>
            </a:r>
          </a:p>
          <a:p>
            <a:pPr marL="285750" indent="-285750">
              <a:buFont typeface="Arial" panose="020B0604020202020204" pitchFamily="34" charset="0"/>
              <a:buChar char="•"/>
            </a:pPr>
            <a:r>
              <a:rPr lang="sv-SE" b="0" dirty="0">
                <a:latin typeface="Calibri" panose="020F0502020204030204" pitchFamily="34" charset="0"/>
                <a:cs typeface="Calibri" panose="020F0502020204030204" pitchFamily="34" charset="0"/>
              </a:rPr>
              <a:t>Eufori</a:t>
            </a:r>
          </a:p>
          <a:p>
            <a:endParaRPr lang="sv-SE" b="0" dirty="0">
              <a:latin typeface="Calibri" panose="020F0502020204030204" pitchFamily="34" charset="0"/>
              <a:cs typeface="Calibri" panose="020F0502020204030204" pitchFamily="34" charset="0"/>
            </a:endParaRPr>
          </a:p>
        </p:txBody>
      </p:sp>
      <p:sp>
        <p:nvSpPr>
          <p:cNvPr id="11" name="Rectangle 10"/>
          <p:cNvSpPr>
            <a:spLocks noChangeArrowheads="1"/>
          </p:cNvSpPr>
          <p:nvPr/>
        </p:nvSpPr>
        <p:spPr bwMode="auto">
          <a:xfrm>
            <a:off x="-36512" y="692696"/>
            <a:ext cx="9144000" cy="914400"/>
          </a:xfrm>
          <a:prstGeom prst="rect">
            <a:avLst/>
          </a:prstGeom>
          <a:solidFill>
            <a:srgbClr val="EEEEEE"/>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sv-SE" dirty="0">
                <a:solidFill>
                  <a:schemeClr val="bg2"/>
                </a:solidFill>
              </a:rPr>
              <a:t>Sammanfattning</a:t>
            </a:r>
            <a:endParaRPr lang="en-US" sz="1800" dirty="0">
              <a:solidFill>
                <a:schemeClr val="bg2"/>
              </a:solidFill>
            </a:endParaRPr>
          </a:p>
        </p:txBody>
      </p:sp>
      <p:sp>
        <p:nvSpPr>
          <p:cNvPr id="10" name="Rektangel 9"/>
          <p:cNvSpPr/>
          <p:nvPr/>
        </p:nvSpPr>
        <p:spPr>
          <a:xfrm>
            <a:off x="4726463" y="3212976"/>
            <a:ext cx="3528392" cy="2862322"/>
          </a:xfrm>
          <a:prstGeom prst="rect">
            <a:avLst/>
          </a:prstGeom>
        </p:spPr>
        <p:txBody>
          <a:bodyPr wrap="square">
            <a:spAutoFit/>
          </a:bodyPr>
          <a:lstStyle/>
          <a:p>
            <a:pPr marL="285750" indent="-285750">
              <a:buFont typeface="Arial" panose="020B0604020202020204" pitchFamily="34" charset="0"/>
              <a:buChar char="•"/>
            </a:pPr>
            <a:r>
              <a:rPr lang="sv-SE" b="0" dirty="0"/>
              <a:t>Sömnighet</a:t>
            </a:r>
          </a:p>
          <a:p>
            <a:pPr marL="285750" indent="-285750">
              <a:buFont typeface="Arial" panose="020B0604020202020204" pitchFamily="34" charset="0"/>
              <a:buChar char="•"/>
            </a:pPr>
            <a:r>
              <a:rPr lang="sv-SE" b="0" dirty="0"/>
              <a:t>Muntorrhet</a:t>
            </a:r>
          </a:p>
          <a:p>
            <a:pPr marL="285750" indent="-285750">
              <a:buFont typeface="Arial" panose="020B0604020202020204" pitchFamily="34" charset="0"/>
              <a:buChar char="•"/>
            </a:pPr>
            <a:r>
              <a:rPr lang="sv-SE" b="0" dirty="0"/>
              <a:t>Trötthet</a:t>
            </a:r>
          </a:p>
          <a:p>
            <a:pPr marL="285750" indent="-285750">
              <a:buFont typeface="Arial" panose="020B0604020202020204" pitchFamily="34" charset="0"/>
              <a:buChar char="•"/>
            </a:pPr>
            <a:r>
              <a:rPr lang="sv-SE" b="0" dirty="0"/>
              <a:t>Hallucination</a:t>
            </a:r>
          </a:p>
          <a:p>
            <a:pPr marL="285750" indent="-285750">
              <a:buFont typeface="Arial" panose="020B0604020202020204" pitchFamily="34" charset="0"/>
              <a:buChar char="•"/>
            </a:pPr>
            <a:r>
              <a:rPr lang="sv-SE" b="0" dirty="0"/>
              <a:t>Illamående</a:t>
            </a:r>
          </a:p>
          <a:p>
            <a:pPr marL="285750" indent="-285750">
              <a:buFont typeface="Arial" panose="020B0604020202020204" pitchFamily="34" charset="0"/>
              <a:buChar char="•"/>
            </a:pPr>
            <a:r>
              <a:rPr lang="sv-SE" b="0" dirty="0"/>
              <a:t>Sömnighet</a:t>
            </a:r>
          </a:p>
          <a:p>
            <a:pPr marL="285750" indent="-285750">
              <a:buFont typeface="Arial" panose="020B0604020202020204" pitchFamily="34" charset="0"/>
              <a:buChar char="•"/>
            </a:pPr>
            <a:r>
              <a:rPr lang="sv-SE" b="0" dirty="0"/>
              <a:t>Kräkningar</a:t>
            </a:r>
          </a:p>
          <a:p>
            <a:endParaRPr lang="sv-SE" b="0" dirty="0"/>
          </a:p>
          <a:p>
            <a:endParaRPr lang="sv-SE" b="0" dirty="0"/>
          </a:p>
        </p:txBody>
      </p:sp>
    </p:spTree>
    <p:extLst>
      <p:ext uri="{BB962C8B-B14F-4D97-AF65-F5344CB8AC3E}">
        <p14:creationId xmlns:p14="http://schemas.microsoft.com/office/powerpoint/2010/main" val="22482199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AB2AB6C-093F-4480-B913-4EB86FD0252B}"/>
              </a:ext>
            </a:extLst>
          </p:cNvPr>
          <p:cNvSpPr>
            <a:spLocks noGrp="1"/>
          </p:cNvSpPr>
          <p:nvPr>
            <p:ph type="title"/>
          </p:nvPr>
        </p:nvSpPr>
        <p:spPr/>
        <p:txBody>
          <a:bodyPr>
            <a:normAutofit/>
          </a:bodyPr>
          <a:lstStyle/>
          <a:p>
            <a:pPr algn="ctr"/>
            <a:r>
              <a:rPr lang="sv-SE" sz="3600" dirty="0">
                <a:solidFill>
                  <a:schemeClr val="tx1"/>
                </a:solidFill>
                <a:latin typeface="Calibri" panose="020F0502020204030204" pitchFamily="34" charset="0"/>
                <a:cs typeface="Calibri" panose="020F0502020204030204" pitchFamily="34" charset="0"/>
              </a:rPr>
              <a:t>Risker med cannabismissbruk</a:t>
            </a:r>
          </a:p>
        </p:txBody>
      </p:sp>
      <p:sp>
        <p:nvSpPr>
          <p:cNvPr id="3" name="Platshållare för innehåll 2">
            <a:extLst>
              <a:ext uri="{FF2B5EF4-FFF2-40B4-BE49-F238E27FC236}">
                <a16:creationId xmlns:a16="http://schemas.microsoft.com/office/drawing/2014/main" id="{9FEE29FF-D9A9-4DF0-9AC1-7284ADD1FFFB}"/>
              </a:ext>
            </a:extLst>
          </p:cNvPr>
          <p:cNvSpPr>
            <a:spLocks noGrp="1"/>
          </p:cNvSpPr>
          <p:nvPr>
            <p:ph idx="1"/>
          </p:nvPr>
        </p:nvSpPr>
        <p:spPr/>
        <p:txBody>
          <a:bodyPr>
            <a:normAutofit/>
          </a:bodyPr>
          <a:lstStyle/>
          <a:p>
            <a:r>
              <a:rPr lang="sv-SE" sz="2000" dirty="0">
                <a:solidFill>
                  <a:schemeClr val="tx1"/>
                </a:solidFill>
                <a:latin typeface="Calibri" panose="020F0502020204030204" pitchFamily="34" charset="0"/>
                <a:cs typeface="Calibri" panose="020F0502020204030204" pitchFamily="34" charset="0"/>
              </a:rPr>
              <a:t>Ökad risk för psykostillstånd</a:t>
            </a:r>
          </a:p>
          <a:p>
            <a:r>
              <a:rPr lang="sv-SE" sz="2000" dirty="0">
                <a:solidFill>
                  <a:schemeClr val="tx1"/>
                </a:solidFill>
                <a:latin typeface="Calibri" panose="020F0502020204030204" pitchFamily="34" charset="0"/>
                <a:cs typeface="Calibri" panose="020F0502020204030204" pitchFamily="34" charset="0"/>
              </a:rPr>
              <a:t>Ökad risk för att utveckla schizofreni om tidig debutålder (</a:t>
            </a:r>
            <a:r>
              <a:rPr lang="sv-SE" sz="2000" dirty="0" err="1">
                <a:solidFill>
                  <a:schemeClr val="tx1"/>
                </a:solidFill>
                <a:latin typeface="Calibri" panose="020F0502020204030204" pitchFamily="34" charset="0"/>
                <a:cs typeface="Calibri" panose="020F0502020204030204" pitchFamily="34" charset="0"/>
              </a:rPr>
              <a:t>ff.a</a:t>
            </a:r>
            <a:r>
              <a:rPr lang="sv-SE" sz="2000" dirty="0">
                <a:solidFill>
                  <a:schemeClr val="tx1"/>
                </a:solidFill>
                <a:latin typeface="Calibri" panose="020F0502020204030204" pitchFamily="34" charset="0"/>
                <a:cs typeface="Calibri" panose="020F0502020204030204" pitchFamily="34" charset="0"/>
              </a:rPr>
              <a:t>.&lt; 18  års ålder)</a:t>
            </a:r>
          </a:p>
          <a:p>
            <a:r>
              <a:rPr lang="sv-SE" sz="2000" dirty="0">
                <a:solidFill>
                  <a:schemeClr val="tx1"/>
                </a:solidFill>
                <a:latin typeface="Calibri" panose="020F0502020204030204" pitchFamily="34" charset="0"/>
                <a:cs typeface="Calibri" panose="020F0502020204030204" pitchFamily="34" charset="0"/>
              </a:rPr>
              <a:t>Sänkt kognitiv funktion, dvs sänkt IQ</a:t>
            </a:r>
          </a:p>
          <a:p>
            <a:r>
              <a:rPr lang="sv-SE" sz="2000" dirty="0">
                <a:solidFill>
                  <a:schemeClr val="tx1"/>
                </a:solidFill>
                <a:latin typeface="Calibri" panose="020F0502020204030204" pitchFamily="34" charset="0"/>
                <a:cs typeface="Calibri" panose="020F0502020204030204" pitchFamily="34" charset="0"/>
              </a:rPr>
              <a:t>Ökad risk för trafikolyckor </a:t>
            </a:r>
          </a:p>
          <a:p>
            <a:r>
              <a:rPr lang="sv-SE" sz="2000" dirty="0">
                <a:solidFill>
                  <a:schemeClr val="tx1"/>
                </a:solidFill>
                <a:latin typeface="Calibri" panose="020F0502020204030204" pitchFamily="34" charset="0"/>
                <a:cs typeface="Calibri" panose="020F0502020204030204" pitchFamily="34" charset="0"/>
              </a:rPr>
              <a:t>Kardiovaskulära problem</a:t>
            </a:r>
          </a:p>
          <a:p>
            <a:r>
              <a:rPr lang="sv-SE" sz="2000" dirty="0">
                <a:solidFill>
                  <a:schemeClr val="tx1"/>
                </a:solidFill>
                <a:latin typeface="Calibri" panose="020F0502020204030204" pitchFamily="34" charset="0"/>
                <a:cs typeface="Calibri" panose="020F0502020204030204" pitchFamily="34" charset="0"/>
              </a:rPr>
              <a:t>Andningsproblem</a:t>
            </a:r>
          </a:p>
          <a:p>
            <a:r>
              <a:rPr lang="sv-SE" sz="2000" dirty="0">
                <a:solidFill>
                  <a:schemeClr val="tx1"/>
                </a:solidFill>
                <a:latin typeface="Calibri" panose="020F0502020204030204" pitchFamily="34" charset="0"/>
                <a:cs typeface="Calibri" panose="020F0502020204030204" pitchFamily="34" charset="0"/>
              </a:rPr>
              <a:t>Låg födselvikt om mamman använder cannabis regelbundet</a:t>
            </a:r>
          </a:p>
          <a:p>
            <a:r>
              <a:rPr lang="sv-SE" sz="2000" dirty="0">
                <a:solidFill>
                  <a:schemeClr val="tx1"/>
                </a:solidFill>
                <a:latin typeface="Calibri" panose="020F0502020204030204" pitchFamily="34" charset="0"/>
                <a:cs typeface="Calibri" panose="020F0502020204030204" pitchFamily="34" charset="0"/>
              </a:rPr>
              <a:t>Beroendeutveckling</a:t>
            </a:r>
          </a:p>
        </p:txBody>
      </p:sp>
    </p:spTree>
    <p:extLst>
      <p:ext uri="{BB962C8B-B14F-4D97-AF65-F5344CB8AC3E}">
        <p14:creationId xmlns:p14="http://schemas.microsoft.com/office/powerpoint/2010/main" val="6276535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BE4671A7-6E4C-4732-A49B-3D20CA0EB903}"/>
              </a:ext>
            </a:extLst>
          </p:cNvPr>
          <p:cNvSpPr>
            <a:spLocks noGrp="1"/>
          </p:cNvSpPr>
          <p:nvPr>
            <p:ph idx="1"/>
          </p:nvPr>
        </p:nvSpPr>
        <p:spPr>
          <a:xfrm>
            <a:off x="628650" y="1772816"/>
            <a:ext cx="7886700" cy="4464844"/>
          </a:xfrm>
        </p:spPr>
        <p:txBody>
          <a:bodyPr>
            <a:normAutofit fontScale="92500" lnSpcReduction="10000"/>
          </a:bodyPr>
          <a:lstStyle/>
          <a:p>
            <a:r>
              <a:rPr lang="sv-SE" sz="2000" dirty="0">
                <a:solidFill>
                  <a:schemeClr val="tx1"/>
                </a:solidFill>
                <a:latin typeface="Calibri" panose="020F0502020204030204" pitchFamily="34" charset="0"/>
                <a:cs typeface="Calibri" panose="020F0502020204030204" pitchFamily="34" charset="0"/>
              </a:rPr>
              <a:t>Suicid 			OR = 2,56 (1,25-5,27) Borges 2016</a:t>
            </a:r>
          </a:p>
          <a:p>
            <a:r>
              <a:rPr lang="sv-SE" sz="2000" dirty="0">
                <a:solidFill>
                  <a:schemeClr val="tx1"/>
                </a:solidFill>
                <a:latin typeface="Calibri" panose="020F0502020204030204" pitchFamily="34" charset="0"/>
                <a:cs typeface="Calibri" panose="020F0502020204030204" pitchFamily="34" charset="0"/>
              </a:rPr>
              <a:t>Depression		OR = 1,29 (1,10-1,51) </a:t>
            </a:r>
            <a:r>
              <a:rPr lang="sv-SE" sz="2000" dirty="0" err="1">
                <a:solidFill>
                  <a:schemeClr val="tx1"/>
                </a:solidFill>
                <a:latin typeface="Calibri" panose="020F0502020204030204" pitchFamily="34" charset="0"/>
                <a:cs typeface="Calibri" panose="020F0502020204030204" pitchFamily="34" charset="0"/>
              </a:rPr>
              <a:t>Esmaeelzadeh</a:t>
            </a:r>
            <a:r>
              <a:rPr lang="sv-SE" sz="2000" dirty="0">
                <a:solidFill>
                  <a:schemeClr val="tx1"/>
                </a:solidFill>
                <a:latin typeface="Calibri" panose="020F0502020204030204" pitchFamily="34" charset="0"/>
                <a:cs typeface="Calibri" panose="020F0502020204030204" pitchFamily="34" charset="0"/>
              </a:rPr>
              <a:t> 2018</a:t>
            </a:r>
          </a:p>
          <a:p>
            <a:r>
              <a:rPr lang="sv-SE" sz="2000" dirty="0">
                <a:solidFill>
                  <a:schemeClr val="tx1"/>
                </a:solidFill>
                <a:latin typeface="Calibri" panose="020F0502020204030204" pitchFamily="34" charset="0"/>
                <a:cs typeface="Calibri" panose="020F0502020204030204" pitchFamily="34" charset="0"/>
              </a:rPr>
              <a:t>Suicid-försök		OR = 3,46 (1,53-7,84) Gobbi 2019</a:t>
            </a:r>
          </a:p>
          <a:p>
            <a:r>
              <a:rPr lang="sv-SE" sz="2000" dirty="0">
                <a:solidFill>
                  <a:schemeClr val="tx1"/>
                </a:solidFill>
                <a:latin typeface="Calibri" panose="020F0502020204030204" pitchFamily="34" charset="0"/>
                <a:cs typeface="Calibri" panose="020F0502020204030204" pitchFamily="34" charset="0"/>
              </a:rPr>
              <a:t>Start av mani		OR = 2,97 (1,80-4,90) </a:t>
            </a:r>
            <a:r>
              <a:rPr lang="sv-SE" sz="2000" dirty="0" err="1">
                <a:solidFill>
                  <a:schemeClr val="tx1"/>
                </a:solidFill>
                <a:latin typeface="Calibri" panose="020F0502020204030204" pitchFamily="34" charset="0"/>
                <a:cs typeface="Calibri" panose="020F0502020204030204" pitchFamily="34" charset="0"/>
              </a:rPr>
              <a:t>Gibbs</a:t>
            </a:r>
            <a:r>
              <a:rPr lang="sv-SE" sz="2000" dirty="0">
                <a:solidFill>
                  <a:schemeClr val="tx1"/>
                </a:solidFill>
                <a:latin typeface="Calibri" panose="020F0502020204030204" pitchFamily="34" charset="0"/>
                <a:cs typeface="Calibri" panose="020F0502020204030204" pitchFamily="34" charset="0"/>
              </a:rPr>
              <a:t> 2015</a:t>
            </a:r>
          </a:p>
          <a:p>
            <a:r>
              <a:rPr lang="sv-SE" sz="2000" dirty="0" err="1">
                <a:solidFill>
                  <a:schemeClr val="tx1"/>
                </a:solidFill>
                <a:latin typeface="Calibri" panose="020F0502020204030204" pitchFamily="34" charset="0"/>
                <a:cs typeface="Calibri" panose="020F0502020204030204" pitchFamily="34" charset="0"/>
              </a:rPr>
              <a:t>Anxiety</a:t>
            </a:r>
            <a:r>
              <a:rPr lang="sv-SE" sz="2000" dirty="0">
                <a:solidFill>
                  <a:schemeClr val="tx1"/>
                </a:solidFill>
                <a:latin typeface="Calibri" panose="020F0502020204030204" pitchFamily="34" charset="0"/>
                <a:cs typeface="Calibri" panose="020F0502020204030204" pitchFamily="34" charset="0"/>
              </a:rPr>
              <a:t>		OR = 1,24 (1,06-1,45) </a:t>
            </a:r>
            <a:r>
              <a:rPr lang="sv-SE" sz="2000" dirty="0" err="1">
                <a:solidFill>
                  <a:schemeClr val="tx1"/>
                </a:solidFill>
                <a:latin typeface="Calibri" panose="020F0502020204030204" pitchFamily="34" charset="0"/>
                <a:cs typeface="Calibri" panose="020F0502020204030204" pitchFamily="34" charset="0"/>
              </a:rPr>
              <a:t>Kedzior</a:t>
            </a:r>
            <a:r>
              <a:rPr lang="sv-SE" sz="2000" dirty="0">
                <a:solidFill>
                  <a:schemeClr val="tx1"/>
                </a:solidFill>
                <a:latin typeface="Calibri" panose="020F0502020204030204" pitchFamily="34" charset="0"/>
                <a:cs typeface="Calibri" panose="020F0502020204030204" pitchFamily="34" charset="0"/>
              </a:rPr>
              <a:t> 2014</a:t>
            </a:r>
          </a:p>
          <a:p>
            <a:r>
              <a:rPr lang="sv-SE" sz="2000" dirty="0" err="1">
                <a:solidFill>
                  <a:schemeClr val="tx1"/>
                </a:solidFill>
                <a:latin typeface="Calibri" panose="020F0502020204030204" pitchFamily="34" charset="0"/>
                <a:cs typeface="Calibri" panose="020F0502020204030204" pitchFamily="34" charset="0"/>
              </a:rPr>
              <a:t>Anxiety</a:t>
            </a:r>
            <a:r>
              <a:rPr lang="sv-SE" sz="2000" dirty="0">
                <a:solidFill>
                  <a:schemeClr val="tx1"/>
                </a:solidFill>
                <a:latin typeface="Calibri" panose="020F0502020204030204" pitchFamily="34" charset="0"/>
                <a:cs typeface="Calibri" panose="020F0502020204030204" pitchFamily="34" charset="0"/>
              </a:rPr>
              <a:t> &amp; Depression	OR = 1,68 (1,17-2,40) </a:t>
            </a:r>
            <a:r>
              <a:rPr lang="sv-SE" sz="2000" dirty="0" err="1">
                <a:solidFill>
                  <a:schemeClr val="tx1"/>
                </a:solidFill>
                <a:latin typeface="Calibri" panose="020F0502020204030204" pitchFamily="34" charset="0"/>
                <a:cs typeface="Calibri" panose="020F0502020204030204" pitchFamily="34" charset="0"/>
              </a:rPr>
              <a:t>Kedzior</a:t>
            </a:r>
            <a:r>
              <a:rPr lang="sv-SE" sz="2000" dirty="0">
                <a:solidFill>
                  <a:schemeClr val="tx1"/>
                </a:solidFill>
                <a:latin typeface="Calibri" panose="020F0502020204030204" pitchFamily="34" charset="0"/>
                <a:cs typeface="Calibri" panose="020F0502020204030204" pitchFamily="34" charset="0"/>
              </a:rPr>
              <a:t> 2014</a:t>
            </a:r>
          </a:p>
          <a:p>
            <a:r>
              <a:rPr lang="sv-SE" sz="2000" dirty="0">
                <a:solidFill>
                  <a:schemeClr val="tx1"/>
                </a:solidFill>
                <a:latin typeface="Calibri" panose="020F0502020204030204" pitchFamily="34" charset="0"/>
                <a:cs typeface="Calibri" panose="020F0502020204030204" pitchFamily="34" charset="0"/>
              </a:rPr>
              <a:t>IQ (sänkning)		OR = -0,40 (-0,59- -0,20) </a:t>
            </a:r>
            <a:r>
              <a:rPr lang="sv-SE" sz="2000" dirty="0" err="1">
                <a:solidFill>
                  <a:schemeClr val="tx1"/>
                </a:solidFill>
                <a:latin typeface="Calibri" panose="020F0502020204030204" pitchFamily="34" charset="0"/>
                <a:cs typeface="Calibri" panose="020F0502020204030204" pitchFamily="34" charset="0"/>
              </a:rPr>
              <a:t>Bogaty</a:t>
            </a:r>
            <a:r>
              <a:rPr lang="sv-SE" sz="2000" dirty="0">
                <a:solidFill>
                  <a:schemeClr val="tx1"/>
                </a:solidFill>
                <a:latin typeface="Calibri" panose="020F0502020204030204" pitchFamily="34" charset="0"/>
                <a:cs typeface="Calibri" panose="020F0502020204030204" pitchFamily="34" charset="0"/>
              </a:rPr>
              <a:t> 2018</a:t>
            </a:r>
          </a:p>
          <a:p>
            <a:r>
              <a:rPr lang="sv-SE" sz="2000" dirty="0" err="1">
                <a:solidFill>
                  <a:schemeClr val="tx1"/>
                </a:solidFill>
                <a:latin typeface="Calibri" panose="020F0502020204030204" pitchFamily="34" charset="0"/>
                <a:cs typeface="Calibri" panose="020F0502020204030204" pitchFamily="34" charset="0"/>
              </a:rPr>
              <a:t>Neurokognitiv</a:t>
            </a:r>
            <a:r>
              <a:rPr lang="sv-SE" sz="2000" dirty="0">
                <a:solidFill>
                  <a:schemeClr val="tx1"/>
                </a:solidFill>
                <a:latin typeface="Calibri" panose="020F0502020204030204" pitchFamily="34" charset="0"/>
                <a:cs typeface="Calibri" panose="020F0502020204030204" pitchFamily="34" charset="0"/>
              </a:rPr>
              <a:t> störning	OR = 0,31 (0,25-0,36) </a:t>
            </a:r>
            <a:r>
              <a:rPr lang="sv-SE" sz="2000" dirty="0" err="1">
                <a:solidFill>
                  <a:schemeClr val="tx1"/>
                </a:solidFill>
                <a:latin typeface="Calibri" panose="020F0502020204030204" pitchFamily="34" charset="0"/>
                <a:cs typeface="Calibri" panose="020F0502020204030204" pitchFamily="34" charset="0"/>
              </a:rPr>
              <a:t>Ganzer</a:t>
            </a:r>
            <a:r>
              <a:rPr lang="sv-SE" sz="2000" dirty="0">
                <a:solidFill>
                  <a:schemeClr val="tx1"/>
                </a:solidFill>
                <a:latin typeface="Calibri" panose="020F0502020204030204" pitchFamily="34" charset="0"/>
                <a:cs typeface="Calibri" panose="020F0502020204030204" pitchFamily="34" charset="0"/>
              </a:rPr>
              <a:t> 2016</a:t>
            </a:r>
          </a:p>
          <a:p>
            <a:r>
              <a:rPr lang="sv-SE" sz="2000" dirty="0">
                <a:solidFill>
                  <a:schemeClr val="tx1"/>
                </a:solidFill>
                <a:latin typeface="Calibri" panose="020F0502020204030204" pitchFamily="34" charset="0"/>
                <a:cs typeface="Calibri" panose="020F0502020204030204" pitchFamily="34" charset="0"/>
              </a:rPr>
              <a:t>Inlärningsfunktion	OR = -0,21 (-0,39- -0,04) Grant 2003</a:t>
            </a:r>
          </a:p>
          <a:p>
            <a:r>
              <a:rPr lang="sv-SE" sz="2000" dirty="0">
                <a:solidFill>
                  <a:schemeClr val="tx1"/>
                </a:solidFill>
                <a:latin typeface="Calibri" panose="020F0502020204030204" pitchFamily="34" charset="0"/>
                <a:cs typeface="Calibri" panose="020F0502020204030204" pitchFamily="34" charset="0"/>
              </a:rPr>
              <a:t>Kriminalitet		OR = 1,51 (1,31-1,74) Bennet 2008</a:t>
            </a:r>
          </a:p>
          <a:p>
            <a:r>
              <a:rPr lang="sv-SE" sz="2000" dirty="0">
                <a:solidFill>
                  <a:schemeClr val="tx1"/>
                </a:solidFill>
                <a:latin typeface="Calibri" panose="020F0502020204030204" pitchFamily="34" charset="0"/>
                <a:cs typeface="Calibri" panose="020F0502020204030204" pitchFamily="34" charset="0"/>
              </a:rPr>
              <a:t>Våldsbrott		OR = 3,02 (2,01-4,54) </a:t>
            </a:r>
            <a:r>
              <a:rPr lang="sv-SE" sz="2000" dirty="0" err="1">
                <a:solidFill>
                  <a:schemeClr val="tx1"/>
                </a:solidFill>
                <a:latin typeface="Calibri" panose="020F0502020204030204" pitchFamily="34" charset="0"/>
                <a:cs typeface="Calibri" panose="020F0502020204030204" pitchFamily="34" charset="0"/>
              </a:rPr>
              <a:t>Dellazizzo</a:t>
            </a:r>
            <a:r>
              <a:rPr lang="sv-SE" sz="2000" dirty="0">
                <a:solidFill>
                  <a:schemeClr val="tx1"/>
                </a:solidFill>
                <a:latin typeface="Calibri" panose="020F0502020204030204" pitchFamily="34" charset="0"/>
                <a:cs typeface="Calibri" panose="020F0502020204030204" pitchFamily="34" charset="0"/>
              </a:rPr>
              <a:t> 2019</a:t>
            </a:r>
          </a:p>
          <a:p>
            <a:r>
              <a:rPr lang="sv-SE" sz="2000" dirty="0">
                <a:solidFill>
                  <a:schemeClr val="tx1"/>
                </a:solidFill>
                <a:latin typeface="Calibri" panose="020F0502020204030204" pitchFamily="34" charset="0"/>
                <a:cs typeface="Calibri" panose="020F0502020204030204" pitchFamily="34" charset="0"/>
              </a:rPr>
              <a:t>Fysiskt våld mot partner   OR = 1,54 (1,22-1,93) Johnson 2017</a:t>
            </a:r>
          </a:p>
          <a:p>
            <a:r>
              <a:rPr lang="sv-SE" sz="2000" dirty="0">
                <a:solidFill>
                  <a:schemeClr val="tx1"/>
                </a:solidFill>
                <a:latin typeface="Calibri" panose="020F0502020204030204" pitchFamily="34" charset="0"/>
                <a:cs typeface="Calibri" panose="020F0502020204030204" pitchFamily="34" charset="0"/>
              </a:rPr>
              <a:t>Krock med motorfordon 	OR = 2,66 (2,07-3,41) Li 2002</a:t>
            </a:r>
          </a:p>
          <a:p>
            <a:endParaRPr lang="sv-SE" sz="2000" dirty="0">
              <a:solidFill>
                <a:schemeClr val="tx1"/>
              </a:solidFill>
              <a:latin typeface="Calibri" panose="020F0502020204030204" pitchFamily="34" charset="0"/>
              <a:cs typeface="Calibri" panose="020F0502020204030204" pitchFamily="34" charset="0"/>
            </a:endParaRPr>
          </a:p>
        </p:txBody>
      </p:sp>
      <p:sp>
        <p:nvSpPr>
          <p:cNvPr id="5" name="Rubrik 4">
            <a:extLst>
              <a:ext uri="{FF2B5EF4-FFF2-40B4-BE49-F238E27FC236}">
                <a16:creationId xmlns:a16="http://schemas.microsoft.com/office/drawing/2014/main" id="{8608ABDE-E9D7-2423-0FB8-E4CCF9259458}"/>
              </a:ext>
            </a:extLst>
          </p:cNvPr>
          <p:cNvSpPr>
            <a:spLocks noGrp="1"/>
          </p:cNvSpPr>
          <p:nvPr>
            <p:ph type="title"/>
          </p:nvPr>
        </p:nvSpPr>
        <p:spPr/>
        <p:txBody>
          <a:bodyPr>
            <a:normAutofit/>
          </a:bodyPr>
          <a:lstStyle/>
          <a:p>
            <a:r>
              <a:rPr lang="sv-SE" sz="3200" dirty="0">
                <a:latin typeface="Calibri" panose="020F0502020204030204" pitchFamily="34" charset="0"/>
                <a:cs typeface="Calibri" panose="020F0502020204030204" pitchFamily="34" charset="0"/>
              </a:rPr>
              <a:t>Riskindex från ett antal olika studier</a:t>
            </a:r>
            <a:endParaRPr lang="sv-SE" sz="3200" dirty="0"/>
          </a:p>
        </p:txBody>
      </p:sp>
    </p:spTree>
    <p:extLst>
      <p:ext uri="{BB962C8B-B14F-4D97-AF65-F5344CB8AC3E}">
        <p14:creationId xmlns:p14="http://schemas.microsoft.com/office/powerpoint/2010/main" val="34880877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59CE4A-DE4E-4072-AB83-F049D45B5BC8}"/>
              </a:ext>
            </a:extLst>
          </p:cNvPr>
          <p:cNvSpPr>
            <a:spLocks noGrp="1"/>
          </p:cNvSpPr>
          <p:nvPr>
            <p:ph type="title"/>
          </p:nvPr>
        </p:nvSpPr>
        <p:spPr>
          <a:xfrm>
            <a:off x="628650" y="476672"/>
            <a:ext cx="7886700" cy="650678"/>
          </a:xfrm>
        </p:spPr>
        <p:txBody>
          <a:bodyPr>
            <a:normAutofit/>
          </a:bodyPr>
          <a:lstStyle/>
          <a:p>
            <a:pPr algn="ctr"/>
            <a:r>
              <a:rPr lang="sv-SE" sz="3200" dirty="0">
                <a:latin typeface="Calibri" panose="020F0502020204030204" pitchFamily="34" charset="0"/>
                <a:cs typeface="Calibri" panose="020F0502020204030204" pitchFamily="34" charset="0"/>
              </a:rPr>
              <a:t>Riskindex från ett antal olika studier</a:t>
            </a:r>
          </a:p>
        </p:txBody>
      </p:sp>
      <p:sp>
        <p:nvSpPr>
          <p:cNvPr id="3" name="Platshållare för innehåll 2">
            <a:extLst>
              <a:ext uri="{FF2B5EF4-FFF2-40B4-BE49-F238E27FC236}">
                <a16:creationId xmlns:a16="http://schemas.microsoft.com/office/drawing/2014/main" id="{4E38594F-7827-4182-B98A-90897F70C0F7}"/>
              </a:ext>
            </a:extLst>
          </p:cNvPr>
          <p:cNvSpPr>
            <a:spLocks noGrp="1"/>
          </p:cNvSpPr>
          <p:nvPr>
            <p:ph idx="1"/>
          </p:nvPr>
        </p:nvSpPr>
        <p:spPr>
          <a:xfrm>
            <a:off x="228600" y="1484784"/>
            <a:ext cx="8686800" cy="4121944"/>
          </a:xfrm>
        </p:spPr>
        <p:txBody>
          <a:bodyPr/>
          <a:lstStyle/>
          <a:p>
            <a:r>
              <a:rPr lang="sv-SE" sz="2000" dirty="0">
                <a:solidFill>
                  <a:schemeClr val="tx1"/>
                </a:solidFill>
                <a:latin typeface="Calibri" panose="020F0502020204030204" pitchFamily="34" charset="0"/>
                <a:cs typeface="Calibri" panose="020F0502020204030204" pitchFamily="34" charset="0"/>
              </a:rPr>
              <a:t>Testikelcancer (</a:t>
            </a:r>
            <a:r>
              <a:rPr lang="sv-SE" sz="2000" dirty="0" err="1">
                <a:solidFill>
                  <a:schemeClr val="tx1"/>
                </a:solidFill>
                <a:latin typeface="Calibri" panose="020F0502020204030204" pitchFamily="34" charset="0"/>
                <a:cs typeface="Calibri" panose="020F0502020204030204" pitchFamily="34" charset="0"/>
              </a:rPr>
              <a:t>Germ</a:t>
            </a:r>
            <a:r>
              <a:rPr lang="sv-SE" sz="2000" dirty="0">
                <a:solidFill>
                  <a:schemeClr val="tx1"/>
                </a:solidFill>
                <a:latin typeface="Calibri" panose="020F0502020204030204" pitchFamily="34" charset="0"/>
                <a:cs typeface="Calibri" panose="020F0502020204030204" pitchFamily="34" charset="0"/>
              </a:rPr>
              <a:t> Cell)	OR = 1,36 (1,03-1,81) (10 år användning)</a:t>
            </a:r>
          </a:p>
          <a:p>
            <a:r>
              <a:rPr lang="sv-SE" sz="2000" dirty="0">
                <a:solidFill>
                  <a:schemeClr val="tx1"/>
                </a:solidFill>
                <a:latin typeface="Calibri" panose="020F0502020204030204" pitchFamily="34" charset="0"/>
                <a:cs typeface="Calibri" panose="020F0502020204030204" pitchFamily="34" charset="0"/>
              </a:rPr>
              <a:t>Testikelcancer (</a:t>
            </a:r>
            <a:r>
              <a:rPr lang="sv-SE" sz="2000" dirty="0" err="1">
                <a:solidFill>
                  <a:schemeClr val="tx1"/>
                </a:solidFill>
                <a:latin typeface="Calibri" panose="020F0502020204030204" pitchFamily="34" charset="0"/>
                <a:cs typeface="Calibri" panose="020F0502020204030204" pitchFamily="34" charset="0"/>
              </a:rPr>
              <a:t>Germ</a:t>
            </a:r>
            <a:r>
              <a:rPr lang="sv-SE" sz="2000" dirty="0">
                <a:solidFill>
                  <a:schemeClr val="tx1"/>
                </a:solidFill>
                <a:latin typeface="Calibri" panose="020F0502020204030204" pitchFamily="34" charset="0"/>
                <a:cs typeface="Calibri" panose="020F0502020204030204" pitchFamily="34" charset="0"/>
              </a:rPr>
              <a:t> Cell)	OR = 1,36 (1,03-1,81) (någon gång användning)</a:t>
            </a:r>
          </a:p>
          <a:p>
            <a:r>
              <a:rPr lang="sv-SE" sz="2000" dirty="0">
                <a:solidFill>
                  <a:schemeClr val="tx1"/>
                </a:solidFill>
                <a:latin typeface="Calibri" panose="020F0502020204030204" pitchFamily="34" charset="0"/>
                <a:cs typeface="Calibri" panose="020F0502020204030204" pitchFamily="34" charset="0"/>
              </a:rPr>
              <a:t>Testikelcancer (</a:t>
            </a:r>
            <a:r>
              <a:rPr lang="sv-SE" sz="2000" dirty="0" err="1">
                <a:solidFill>
                  <a:schemeClr val="tx1"/>
                </a:solidFill>
                <a:latin typeface="Calibri" panose="020F0502020204030204" pitchFamily="34" charset="0"/>
                <a:cs typeface="Calibri" panose="020F0502020204030204" pitchFamily="34" charset="0"/>
              </a:rPr>
              <a:t>Nonseminom</a:t>
            </a:r>
            <a:r>
              <a:rPr lang="sv-SE" sz="2000" dirty="0">
                <a:solidFill>
                  <a:schemeClr val="tx1"/>
                </a:solidFill>
                <a:latin typeface="Calibri" panose="020F0502020204030204" pitchFamily="34" charset="0"/>
                <a:cs typeface="Calibri" panose="020F0502020204030204" pitchFamily="34" charset="0"/>
              </a:rPr>
              <a:t>)	OR = 1,85 (1,10-3,11) (10 år anv.) </a:t>
            </a:r>
            <a:r>
              <a:rPr lang="sv-SE" sz="2000" dirty="0" err="1">
                <a:solidFill>
                  <a:schemeClr val="tx1"/>
                </a:solidFill>
                <a:latin typeface="Calibri" panose="020F0502020204030204" pitchFamily="34" charset="0"/>
                <a:cs typeface="Calibri" panose="020F0502020204030204" pitchFamily="34" charset="0"/>
              </a:rPr>
              <a:t>Ghasemiesfe</a:t>
            </a:r>
            <a:r>
              <a:rPr lang="sv-SE" sz="2000" dirty="0">
                <a:solidFill>
                  <a:schemeClr val="tx1"/>
                </a:solidFill>
                <a:latin typeface="Calibri" panose="020F0502020204030204" pitchFamily="34" charset="0"/>
                <a:cs typeface="Calibri" panose="020F0502020204030204" pitchFamily="34" charset="0"/>
              </a:rPr>
              <a:t> 2018</a:t>
            </a:r>
          </a:p>
          <a:p>
            <a:r>
              <a:rPr lang="sv-SE" sz="2000" dirty="0">
                <a:solidFill>
                  <a:schemeClr val="tx1"/>
                </a:solidFill>
                <a:latin typeface="Calibri" panose="020F0502020204030204" pitchFamily="34" charset="0"/>
                <a:cs typeface="Calibri" panose="020F0502020204030204" pitchFamily="34" charset="0"/>
              </a:rPr>
              <a:t>Risk för låg födelsevikt		OR 1,43 (1,27-1,62)</a:t>
            </a:r>
          </a:p>
          <a:p>
            <a:r>
              <a:rPr lang="sv-SE" sz="2000" dirty="0">
                <a:solidFill>
                  <a:schemeClr val="tx1"/>
                </a:solidFill>
                <a:latin typeface="Calibri" panose="020F0502020204030204" pitchFamily="34" charset="0"/>
                <a:cs typeface="Calibri" panose="020F0502020204030204" pitchFamily="34" charset="0"/>
              </a:rPr>
              <a:t>Risk för </a:t>
            </a:r>
            <a:r>
              <a:rPr lang="sv-SE" sz="2000" dirty="0" err="1">
                <a:solidFill>
                  <a:schemeClr val="tx1"/>
                </a:solidFill>
                <a:latin typeface="Calibri" panose="020F0502020204030204" pitchFamily="34" charset="0"/>
                <a:cs typeface="Calibri" panose="020F0502020204030204" pitchFamily="34" charset="0"/>
              </a:rPr>
              <a:t>förtida</a:t>
            </a:r>
            <a:r>
              <a:rPr lang="sv-SE" sz="2000" dirty="0">
                <a:solidFill>
                  <a:schemeClr val="tx1"/>
                </a:solidFill>
                <a:latin typeface="Calibri" panose="020F0502020204030204" pitchFamily="34" charset="0"/>
                <a:cs typeface="Calibri" panose="020F0502020204030204" pitchFamily="34" charset="0"/>
              </a:rPr>
              <a:t> förlossning 	OR 1,32 (1,14-1,54)</a:t>
            </a:r>
          </a:p>
          <a:p>
            <a:r>
              <a:rPr lang="sv-SE" sz="2000" dirty="0">
                <a:solidFill>
                  <a:schemeClr val="tx1"/>
                </a:solidFill>
                <a:latin typeface="Calibri" panose="020F0502020204030204" pitchFamily="34" charset="0"/>
                <a:cs typeface="Calibri" panose="020F0502020204030204" pitchFamily="34" charset="0"/>
              </a:rPr>
              <a:t>Risk för placenta lossning	OR 1,60 (1,29-2,02)</a:t>
            </a:r>
          </a:p>
          <a:p>
            <a:r>
              <a:rPr lang="sv-SE" sz="2000" dirty="0">
                <a:solidFill>
                  <a:schemeClr val="tx1"/>
                </a:solidFill>
                <a:latin typeface="Calibri" panose="020F0502020204030204" pitchFamily="34" charset="0"/>
                <a:cs typeface="Calibri" panose="020F0502020204030204" pitchFamily="34" charset="0"/>
              </a:rPr>
              <a:t>Anemi vid graviditet		OR 1,36 (1,10-1,69)</a:t>
            </a:r>
          </a:p>
          <a:p>
            <a:r>
              <a:rPr lang="sv-SE" sz="2000" dirty="0">
                <a:solidFill>
                  <a:schemeClr val="tx1"/>
                </a:solidFill>
                <a:latin typeface="Calibri" panose="020F0502020204030204" pitchFamily="34" charset="0"/>
                <a:cs typeface="Calibri" panose="020F0502020204030204" pitchFamily="34" charset="0"/>
              </a:rPr>
              <a:t>IVA-vård vid graviditet		OR 2,02 (1,27-3,21)Gunn 2016</a:t>
            </a:r>
          </a:p>
          <a:p>
            <a:r>
              <a:rPr lang="sv-SE" sz="2000" dirty="0">
                <a:solidFill>
                  <a:schemeClr val="tx1"/>
                </a:solidFill>
                <a:latin typeface="Calibri" panose="020F0502020204030204" pitchFamily="34" charset="0"/>
                <a:cs typeface="Calibri" panose="020F0502020204030204" pitchFamily="34" charset="0"/>
              </a:rPr>
              <a:t>Psykos				OR 5,79 (2,86-11,76) </a:t>
            </a:r>
            <a:r>
              <a:rPr lang="sv-SE" sz="2000" dirty="0" err="1">
                <a:solidFill>
                  <a:schemeClr val="tx1"/>
                </a:solidFill>
                <a:latin typeface="Calibri" panose="020F0502020204030204" pitchFamily="34" charset="0"/>
                <a:cs typeface="Calibri" panose="020F0502020204030204" pitchFamily="34" charset="0"/>
              </a:rPr>
              <a:t>Foglia</a:t>
            </a:r>
            <a:r>
              <a:rPr lang="sv-SE" sz="2000" dirty="0">
                <a:solidFill>
                  <a:schemeClr val="tx1"/>
                </a:solidFill>
                <a:latin typeface="Calibri" panose="020F0502020204030204" pitchFamily="34" charset="0"/>
                <a:cs typeface="Calibri" panose="020F0502020204030204" pitchFamily="34" charset="0"/>
              </a:rPr>
              <a:t> 2017</a:t>
            </a:r>
          </a:p>
          <a:p>
            <a:r>
              <a:rPr lang="sv-SE" sz="2000" dirty="0">
                <a:solidFill>
                  <a:schemeClr val="tx1"/>
                </a:solidFill>
                <a:latin typeface="Calibri" panose="020F0502020204030204" pitchFamily="34" charset="0"/>
                <a:cs typeface="Calibri" panose="020F0502020204030204" pitchFamily="34" charset="0"/>
              </a:rPr>
              <a:t>Debut av Schizofreni		OR 5,07 (3,62-7,09) </a:t>
            </a:r>
            <a:r>
              <a:rPr lang="sv-SE" sz="2000" dirty="0" err="1">
                <a:solidFill>
                  <a:schemeClr val="tx1"/>
                </a:solidFill>
                <a:latin typeface="Calibri" panose="020F0502020204030204" pitchFamily="34" charset="0"/>
                <a:cs typeface="Calibri" panose="020F0502020204030204" pitchFamily="34" charset="0"/>
              </a:rPr>
              <a:t>Marcomi</a:t>
            </a:r>
            <a:r>
              <a:rPr lang="sv-SE" sz="2000" dirty="0">
                <a:solidFill>
                  <a:schemeClr val="tx1"/>
                </a:solidFill>
                <a:latin typeface="Calibri" panose="020F0502020204030204" pitchFamily="34" charset="0"/>
                <a:cs typeface="Calibri" panose="020F0502020204030204" pitchFamily="34" charset="0"/>
              </a:rPr>
              <a:t> 2016</a:t>
            </a:r>
          </a:p>
          <a:p>
            <a:endParaRPr lang="sv-SE" sz="2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666677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A250B3-6F0D-45AC-82AF-A1416460651C}"/>
              </a:ext>
            </a:extLst>
          </p:cNvPr>
          <p:cNvSpPr>
            <a:spLocks noGrp="1"/>
          </p:cNvSpPr>
          <p:nvPr>
            <p:ph type="title"/>
          </p:nvPr>
        </p:nvSpPr>
        <p:spPr/>
        <p:txBody>
          <a:bodyPr>
            <a:normAutofit/>
          </a:bodyPr>
          <a:lstStyle/>
          <a:p>
            <a:r>
              <a:rPr lang="sv-SE" sz="3200" dirty="0">
                <a:latin typeface="Calibri" panose="020F0502020204030204" pitchFamily="34" charset="0"/>
                <a:cs typeface="Calibri" panose="020F0502020204030204" pitchFamily="34" charset="0"/>
              </a:rPr>
              <a:t>Påverkan på hjärta/kärl och lungor av cannabis användning regelbundet</a:t>
            </a:r>
          </a:p>
        </p:txBody>
      </p:sp>
      <p:sp>
        <p:nvSpPr>
          <p:cNvPr id="3" name="Platshållare för innehåll 2">
            <a:extLst>
              <a:ext uri="{FF2B5EF4-FFF2-40B4-BE49-F238E27FC236}">
                <a16:creationId xmlns:a16="http://schemas.microsoft.com/office/drawing/2014/main" id="{3BA14679-3DCD-42C6-9954-7B5D6ACDDA35}"/>
              </a:ext>
            </a:extLst>
          </p:cNvPr>
          <p:cNvSpPr>
            <a:spLocks noGrp="1"/>
          </p:cNvSpPr>
          <p:nvPr>
            <p:ph idx="1"/>
          </p:nvPr>
        </p:nvSpPr>
        <p:spPr>
          <a:xfrm>
            <a:off x="683568" y="1772816"/>
            <a:ext cx="8229600" cy="4536504"/>
          </a:xfrm>
        </p:spPr>
        <p:txBody>
          <a:bodyPr>
            <a:normAutofit fontScale="77500" lnSpcReduction="20000"/>
          </a:bodyPr>
          <a:lstStyle/>
          <a:p>
            <a:r>
              <a:rPr lang="sv-SE" dirty="0">
                <a:solidFill>
                  <a:schemeClr val="tx1"/>
                </a:solidFill>
                <a:latin typeface="Calibri" panose="020F0502020204030204" pitchFamily="34" charset="0"/>
                <a:cs typeface="Calibri" panose="020F0502020204030204" pitchFamily="34" charset="0"/>
              </a:rPr>
              <a:t>Ökad risk för </a:t>
            </a:r>
            <a:r>
              <a:rPr lang="sv-SE" dirty="0" err="1">
                <a:solidFill>
                  <a:schemeClr val="tx1"/>
                </a:solidFill>
                <a:latin typeface="Calibri" panose="020F0502020204030204" pitchFamily="34" charset="0"/>
                <a:cs typeface="Calibri" panose="020F0502020204030204" pitchFamily="34" charset="0"/>
              </a:rPr>
              <a:t>hyperlipdemi</a:t>
            </a:r>
            <a:r>
              <a:rPr lang="sv-SE" dirty="0">
                <a:solidFill>
                  <a:schemeClr val="tx1"/>
                </a:solidFill>
                <a:latin typeface="Calibri" panose="020F0502020204030204" pitchFamily="34" charset="0"/>
                <a:cs typeface="Calibri" panose="020F0502020204030204" pitchFamily="34" charset="0"/>
              </a:rPr>
              <a:t>, akut hjärtinfarkt och stroke!</a:t>
            </a:r>
          </a:p>
          <a:p>
            <a:r>
              <a:rPr lang="sv-SE" dirty="0">
                <a:solidFill>
                  <a:schemeClr val="tx1"/>
                </a:solidFill>
                <a:latin typeface="Calibri" panose="020F0502020204030204" pitchFamily="34" charset="0"/>
                <a:cs typeface="Calibri" panose="020F0502020204030204" pitchFamily="34" charset="0"/>
              </a:rPr>
              <a:t>Ökad risk för kardiovaskulär död</a:t>
            </a:r>
          </a:p>
          <a:p>
            <a:r>
              <a:rPr lang="sv-SE" dirty="0">
                <a:solidFill>
                  <a:schemeClr val="tx1"/>
                </a:solidFill>
                <a:latin typeface="Calibri" panose="020F0502020204030204" pitchFamily="34" charset="0"/>
                <a:cs typeface="Calibri" panose="020F0502020204030204" pitchFamily="34" charset="0"/>
              </a:rPr>
              <a:t>Ökad risk för Burgers </a:t>
            </a:r>
            <a:r>
              <a:rPr lang="sv-SE" dirty="0" err="1">
                <a:solidFill>
                  <a:schemeClr val="tx1"/>
                </a:solidFill>
                <a:latin typeface="Calibri" panose="020F0502020204030204" pitchFamily="34" charset="0"/>
                <a:cs typeface="Calibri" panose="020F0502020204030204" pitchFamily="34" charset="0"/>
              </a:rPr>
              <a:t>disease</a:t>
            </a:r>
            <a:r>
              <a:rPr lang="sv-SE" dirty="0">
                <a:solidFill>
                  <a:schemeClr val="tx1"/>
                </a:solidFill>
                <a:latin typeface="Calibri" panose="020F0502020204030204" pitchFamily="34" charset="0"/>
                <a:cs typeface="Calibri" panose="020F0502020204030204" pitchFamily="34" charset="0"/>
              </a:rPr>
              <a:t> med distal </a:t>
            </a:r>
            <a:r>
              <a:rPr lang="sv-SE" dirty="0" err="1">
                <a:solidFill>
                  <a:schemeClr val="tx1"/>
                </a:solidFill>
                <a:latin typeface="Calibri" panose="020F0502020204030204" pitchFamily="34" charset="0"/>
                <a:cs typeface="Calibri" panose="020F0502020204030204" pitchFamily="34" charset="0"/>
              </a:rPr>
              <a:t>ischemi</a:t>
            </a:r>
            <a:r>
              <a:rPr lang="sv-SE" dirty="0">
                <a:solidFill>
                  <a:schemeClr val="tx1"/>
                </a:solidFill>
                <a:latin typeface="Calibri" panose="020F0502020204030204" pitchFamily="34" charset="0"/>
                <a:cs typeface="Calibri" panose="020F0502020204030204" pitchFamily="34" charset="0"/>
              </a:rPr>
              <a:t> i extremiteter, unga</a:t>
            </a:r>
          </a:p>
          <a:p>
            <a:r>
              <a:rPr lang="sv-SE" dirty="0">
                <a:solidFill>
                  <a:schemeClr val="tx1"/>
                </a:solidFill>
                <a:latin typeface="Calibri" panose="020F0502020204030204" pitchFamily="34" charset="0"/>
                <a:cs typeface="Calibri" panose="020F0502020204030204" pitchFamily="34" charset="0"/>
              </a:rPr>
              <a:t>Det finns också beskrivet förmaksflimmer, takykardi och hypertension, emfysem, pneumoni med TBC, </a:t>
            </a:r>
            <a:r>
              <a:rPr lang="sv-SE" dirty="0" err="1">
                <a:solidFill>
                  <a:schemeClr val="tx1"/>
                </a:solidFill>
                <a:latin typeface="Calibri" panose="020F0502020204030204" pitchFamily="34" charset="0"/>
                <a:cs typeface="Calibri" panose="020F0502020204030204" pitchFamily="34" charset="0"/>
              </a:rPr>
              <a:t>legionärsjd</a:t>
            </a:r>
            <a:r>
              <a:rPr lang="sv-SE" dirty="0">
                <a:solidFill>
                  <a:schemeClr val="tx1"/>
                </a:solidFill>
                <a:latin typeface="Calibri" panose="020F0502020204030204" pitchFamily="34" charset="0"/>
                <a:cs typeface="Calibri" panose="020F0502020204030204" pitchFamily="34" charset="0"/>
              </a:rPr>
              <a:t>, </a:t>
            </a:r>
            <a:r>
              <a:rPr lang="sv-SE" dirty="0" err="1">
                <a:solidFill>
                  <a:schemeClr val="tx1"/>
                </a:solidFill>
                <a:latin typeface="Calibri" panose="020F0502020204030204" pitchFamily="34" charset="0"/>
                <a:cs typeface="Calibri" panose="020F0502020204030204" pitchFamily="34" charset="0"/>
              </a:rPr>
              <a:t>aspergillus</a:t>
            </a:r>
            <a:r>
              <a:rPr lang="sv-SE" dirty="0">
                <a:solidFill>
                  <a:schemeClr val="tx1"/>
                </a:solidFill>
                <a:latin typeface="Calibri" panose="020F0502020204030204" pitchFamily="34" charset="0"/>
                <a:cs typeface="Calibri" panose="020F0502020204030204" pitchFamily="34" charset="0"/>
              </a:rPr>
              <a:t>.</a:t>
            </a:r>
          </a:p>
          <a:p>
            <a:r>
              <a:rPr lang="sv-SE" dirty="0">
                <a:solidFill>
                  <a:schemeClr val="tx1"/>
                </a:solidFill>
                <a:latin typeface="Calibri" panose="020F0502020204030204" pitchFamily="34" charset="0"/>
                <a:cs typeface="Calibri" panose="020F0502020204030204" pitchFamily="34" charset="0"/>
              </a:rPr>
              <a:t>Risk för hosta 		OR 4,37 (1,71-11,19)</a:t>
            </a:r>
          </a:p>
          <a:p>
            <a:r>
              <a:rPr lang="sv-SE" dirty="0">
                <a:solidFill>
                  <a:schemeClr val="tx1"/>
                </a:solidFill>
                <a:latin typeface="Calibri" panose="020F0502020204030204" pitchFamily="34" charset="0"/>
                <a:cs typeface="Calibri" panose="020F0502020204030204" pitchFamily="34" charset="0"/>
              </a:rPr>
              <a:t>Ökad salivproduktion 		OR 3,84 (1,62-9,07)</a:t>
            </a:r>
          </a:p>
          <a:p>
            <a:r>
              <a:rPr lang="sv-SE" dirty="0">
                <a:solidFill>
                  <a:schemeClr val="tx1"/>
                </a:solidFill>
                <a:latin typeface="Calibri" panose="020F0502020204030204" pitchFamily="34" charset="0"/>
                <a:cs typeface="Calibri" panose="020F0502020204030204" pitchFamily="34" charset="0"/>
              </a:rPr>
              <a:t>Bronkit			OR 2,3 (1,2-4,4)</a:t>
            </a:r>
          </a:p>
          <a:p>
            <a:r>
              <a:rPr lang="sv-SE" dirty="0">
                <a:solidFill>
                  <a:schemeClr val="tx1"/>
                </a:solidFill>
                <a:latin typeface="Calibri" panose="020F0502020204030204" pitchFamily="34" charset="0"/>
                <a:cs typeface="Calibri" panose="020F0502020204030204" pitchFamily="34" charset="0"/>
              </a:rPr>
              <a:t>Heshet			OR 1,55 (1,23-1,94)</a:t>
            </a:r>
          </a:p>
          <a:p>
            <a:r>
              <a:rPr lang="sv-SE" dirty="0" err="1">
                <a:solidFill>
                  <a:schemeClr val="tx1"/>
                </a:solidFill>
                <a:latin typeface="Calibri" panose="020F0502020204030204" pitchFamily="34" charset="0"/>
                <a:cs typeface="Calibri" panose="020F0502020204030204" pitchFamily="34" charset="0"/>
              </a:rPr>
              <a:t>Dyspné</a:t>
            </a:r>
            <a:r>
              <a:rPr lang="sv-SE" dirty="0">
                <a:solidFill>
                  <a:schemeClr val="tx1"/>
                </a:solidFill>
                <a:latin typeface="Calibri" panose="020F0502020204030204" pitchFamily="34" charset="0"/>
                <a:cs typeface="Calibri" panose="020F0502020204030204" pitchFamily="34" charset="0"/>
              </a:rPr>
              <a:t>			OR 1,56 (1,33-1,83)</a:t>
            </a:r>
          </a:p>
          <a:p>
            <a:endParaRPr lang="sv-SE"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949847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467544" y="692696"/>
            <a:ext cx="8352928" cy="5509200"/>
          </a:xfrm>
          <a:prstGeom prst="rect">
            <a:avLst/>
          </a:prstGeom>
        </p:spPr>
        <p:txBody>
          <a:bodyPr wrap="square">
            <a:spAutoFit/>
          </a:bodyPr>
          <a:lstStyle/>
          <a:p>
            <a:pPr algn="ctr"/>
            <a:r>
              <a:rPr lang="sv-SE" sz="2800" dirty="0"/>
              <a:t>Medicinsk marijuana</a:t>
            </a:r>
          </a:p>
          <a:p>
            <a:r>
              <a:rPr lang="sv-SE" sz="1800" dirty="0"/>
              <a:t>Statligt godkända indikationer i några amerikanska delstater</a:t>
            </a:r>
          </a:p>
          <a:p>
            <a:endParaRPr lang="en-US" sz="1800" dirty="0"/>
          </a:p>
          <a:p>
            <a:r>
              <a:rPr lang="sv-SE" sz="1800" dirty="0"/>
              <a:t>Alaska, 1998</a:t>
            </a:r>
            <a:r>
              <a:rPr lang="sv-SE" sz="1800" b="0" dirty="0"/>
              <a:t>: </a:t>
            </a:r>
            <a:r>
              <a:rPr lang="sv-SE" sz="1800" b="0" dirty="0" err="1"/>
              <a:t>Kakexi</a:t>
            </a:r>
            <a:r>
              <a:rPr lang="sv-SE" sz="1800" b="0" dirty="0"/>
              <a:t>, cancer, kronisk smärta, epilepsi och andra störningar som kännetecknas av anfall, glaukom, HIV / AIDS, MS och andra sjukdomar som kännetecknas av muskelspasticitet och illamående. Övriga villkor är föremål för godkännande av Alaska </a:t>
            </a:r>
            <a:r>
              <a:rPr lang="sv-SE" sz="1800" b="0" dirty="0" err="1"/>
              <a:t>Department</a:t>
            </a:r>
            <a:r>
              <a:rPr lang="sv-SE" sz="1800" b="0" dirty="0"/>
              <a:t> </a:t>
            </a:r>
            <a:r>
              <a:rPr lang="sv-SE" sz="1800" b="0" dirty="0" err="1"/>
              <a:t>of</a:t>
            </a:r>
            <a:r>
              <a:rPr lang="sv-SE" sz="1800" b="0" dirty="0"/>
              <a:t> Health and Social Services 1 </a:t>
            </a:r>
            <a:r>
              <a:rPr lang="sv-SE" sz="1800" b="0" dirty="0" err="1"/>
              <a:t>oz</a:t>
            </a:r>
            <a:r>
              <a:rPr lang="sv-SE" sz="1800" b="0" dirty="0"/>
              <a:t> användbar; 6 växter (3 mogna, 3 omogna)</a:t>
            </a:r>
          </a:p>
          <a:p>
            <a:endParaRPr lang="en-US" sz="1800" dirty="0"/>
          </a:p>
          <a:p>
            <a:r>
              <a:rPr lang="en-US" sz="1800" dirty="0"/>
              <a:t>Arizona, 2010: </a:t>
            </a:r>
            <a:r>
              <a:rPr lang="en-US" sz="1800" b="0" dirty="0"/>
              <a:t>Cancer, </a:t>
            </a:r>
            <a:r>
              <a:rPr lang="en-US" sz="1800" b="0" dirty="0" err="1"/>
              <a:t>glaukom</a:t>
            </a:r>
            <a:r>
              <a:rPr lang="en-US" sz="1800" b="0" dirty="0"/>
              <a:t>, HIV/AIDS, </a:t>
            </a:r>
            <a:r>
              <a:rPr lang="en-US" sz="1800" b="0" dirty="0" err="1"/>
              <a:t>hepatit</a:t>
            </a:r>
            <a:r>
              <a:rPr lang="en-US" sz="1800" b="0" dirty="0"/>
              <a:t> C, ALS, </a:t>
            </a:r>
            <a:r>
              <a:rPr lang="en-US" sz="1800" b="0" dirty="0" err="1"/>
              <a:t>Crohns</a:t>
            </a:r>
            <a:r>
              <a:rPr lang="en-US" sz="1800" b="0" dirty="0"/>
              <a:t> </a:t>
            </a:r>
            <a:r>
              <a:rPr lang="en-US" sz="1800" b="0" dirty="0" err="1"/>
              <a:t>sjukdom</a:t>
            </a:r>
            <a:r>
              <a:rPr lang="en-US" sz="1800" b="0" dirty="0"/>
              <a:t>, </a:t>
            </a:r>
            <a:r>
              <a:rPr lang="en-US" sz="1800" b="0" dirty="0" err="1"/>
              <a:t>Alzheimers</a:t>
            </a:r>
            <a:r>
              <a:rPr lang="en-US" sz="1800" b="0" dirty="0"/>
              <a:t> </a:t>
            </a:r>
            <a:r>
              <a:rPr lang="en-US" sz="1800" b="0" dirty="0" err="1"/>
              <a:t>sjukdom</a:t>
            </a:r>
            <a:r>
              <a:rPr lang="en-US" sz="1800" b="0" dirty="0"/>
              <a:t>, </a:t>
            </a:r>
            <a:r>
              <a:rPr lang="en-US" sz="1800" b="0" dirty="0" err="1"/>
              <a:t>kakexi</a:t>
            </a:r>
            <a:r>
              <a:rPr lang="en-US" sz="1800" b="0" dirty="0"/>
              <a:t>, </a:t>
            </a:r>
            <a:r>
              <a:rPr lang="en-US" sz="1800" b="0" dirty="0" err="1"/>
              <a:t>svår</a:t>
            </a:r>
            <a:r>
              <a:rPr lang="en-US" sz="1800" b="0" dirty="0"/>
              <a:t> </a:t>
            </a:r>
            <a:r>
              <a:rPr lang="en-US" sz="1800" b="0" dirty="0" err="1"/>
              <a:t>och</a:t>
            </a:r>
            <a:r>
              <a:rPr lang="en-US" sz="1800" b="0" dirty="0"/>
              <a:t> </a:t>
            </a:r>
            <a:r>
              <a:rPr lang="en-US" sz="1800" b="0" dirty="0" err="1"/>
              <a:t>kronisk</a:t>
            </a:r>
            <a:r>
              <a:rPr lang="en-US" sz="1800" b="0" dirty="0"/>
              <a:t> </a:t>
            </a:r>
            <a:r>
              <a:rPr lang="en-US" sz="1800" b="0" dirty="0" err="1"/>
              <a:t>smärta</a:t>
            </a:r>
            <a:r>
              <a:rPr lang="en-US" sz="1800" b="0" dirty="0"/>
              <a:t>, </a:t>
            </a:r>
            <a:r>
              <a:rPr lang="en-US" sz="1800" b="0" dirty="0" err="1"/>
              <a:t>svår</a:t>
            </a:r>
            <a:r>
              <a:rPr lang="en-US" sz="1800" b="0" dirty="0"/>
              <a:t> </a:t>
            </a:r>
            <a:r>
              <a:rPr lang="en-US" sz="1800" b="0" dirty="0" err="1"/>
              <a:t>illamående</a:t>
            </a:r>
            <a:r>
              <a:rPr lang="en-US" sz="1800" b="0" dirty="0"/>
              <a:t>, </a:t>
            </a:r>
            <a:r>
              <a:rPr lang="en-US" sz="1800" b="0" dirty="0" err="1"/>
              <a:t>anfall</a:t>
            </a:r>
            <a:r>
              <a:rPr lang="en-US" sz="1800" b="0" dirty="0"/>
              <a:t> (</a:t>
            </a:r>
            <a:r>
              <a:rPr lang="en-US" sz="1800" b="0" dirty="0" err="1"/>
              <a:t>inklusive</a:t>
            </a:r>
            <a:r>
              <a:rPr lang="en-US" sz="1800" b="0" dirty="0"/>
              <a:t> </a:t>
            </a:r>
            <a:r>
              <a:rPr lang="en-US" sz="1800" b="0" dirty="0" err="1"/>
              <a:t>epilepsi</a:t>
            </a:r>
            <a:r>
              <a:rPr lang="en-US" sz="1800" b="0" dirty="0"/>
              <a:t>), </a:t>
            </a:r>
            <a:r>
              <a:rPr lang="en-US" sz="1800" b="0" dirty="0" err="1"/>
              <a:t>svåra</a:t>
            </a:r>
            <a:r>
              <a:rPr lang="en-US" sz="1800" b="0" dirty="0"/>
              <a:t> </a:t>
            </a:r>
            <a:r>
              <a:rPr lang="en-US" sz="1800" b="0" dirty="0" err="1"/>
              <a:t>eller</a:t>
            </a:r>
            <a:r>
              <a:rPr lang="en-US" sz="1800" b="0" dirty="0"/>
              <a:t> </a:t>
            </a:r>
            <a:r>
              <a:rPr lang="en-US" sz="1800" b="0" dirty="0" err="1"/>
              <a:t>ihärdiga</a:t>
            </a:r>
            <a:r>
              <a:rPr lang="en-US" sz="1800" b="0" dirty="0"/>
              <a:t> </a:t>
            </a:r>
            <a:r>
              <a:rPr lang="en-US" sz="1800" b="0" dirty="0" err="1"/>
              <a:t>muskelspasmer</a:t>
            </a:r>
            <a:r>
              <a:rPr lang="en-US" sz="1800" b="0" dirty="0"/>
              <a:t> 2,5 </a:t>
            </a:r>
            <a:r>
              <a:rPr lang="en-US" sz="1800" b="0" dirty="0" err="1"/>
              <a:t>oz</a:t>
            </a:r>
            <a:r>
              <a:rPr lang="en-US" sz="1800" b="0" dirty="0"/>
              <a:t> </a:t>
            </a:r>
            <a:r>
              <a:rPr lang="en-US" sz="1800" b="0" dirty="0" err="1"/>
              <a:t>användbara</a:t>
            </a:r>
            <a:r>
              <a:rPr lang="en-US" sz="1800" b="0" dirty="0"/>
              <a:t>; 0-12 </a:t>
            </a:r>
            <a:r>
              <a:rPr lang="en-US" sz="1800" b="0" dirty="0" err="1"/>
              <a:t>växter</a:t>
            </a:r>
            <a:endParaRPr lang="en-US" sz="1800" b="0" dirty="0"/>
          </a:p>
          <a:p>
            <a:endParaRPr lang="en-US" sz="1800" dirty="0"/>
          </a:p>
          <a:p>
            <a:r>
              <a:rPr lang="en-US" sz="1800" dirty="0" err="1"/>
              <a:t>Kalifornien</a:t>
            </a:r>
            <a:r>
              <a:rPr lang="en-US" sz="1800" dirty="0"/>
              <a:t>, 1996</a:t>
            </a:r>
            <a:r>
              <a:rPr lang="en-US" sz="1800" b="0" dirty="0"/>
              <a:t>: AIDS, </a:t>
            </a:r>
            <a:r>
              <a:rPr lang="en-US" sz="1800" b="0" dirty="0" err="1"/>
              <a:t>anorexi</a:t>
            </a:r>
            <a:r>
              <a:rPr lang="en-US" sz="1800" b="0" dirty="0"/>
              <a:t>, </a:t>
            </a:r>
            <a:r>
              <a:rPr lang="en-US" sz="1800" b="0" dirty="0" err="1"/>
              <a:t>artrit</a:t>
            </a:r>
            <a:r>
              <a:rPr lang="en-US" sz="1800" b="0" dirty="0"/>
              <a:t>, </a:t>
            </a:r>
            <a:r>
              <a:rPr lang="en-US" sz="1800" b="0" dirty="0" err="1"/>
              <a:t>kakexi</a:t>
            </a:r>
            <a:r>
              <a:rPr lang="en-US" sz="1800" b="0" dirty="0"/>
              <a:t>, cancer, </a:t>
            </a:r>
            <a:r>
              <a:rPr lang="en-US" sz="1800" b="0" dirty="0" err="1"/>
              <a:t>kronisk</a:t>
            </a:r>
            <a:r>
              <a:rPr lang="en-US" sz="1800" b="0" dirty="0"/>
              <a:t> </a:t>
            </a:r>
            <a:r>
              <a:rPr lang="en-US" sz="1800" b="0" dirty="0" err="1"/>
              <a:t>smärta</a:t>
            </a:r>
            <a:r>
              <a:rPr lang="en-US" sz="1800" b="0" dirty="0"/>
              <a:t>, </a:t>
            </a:r>
            <a:r>
              <a:rPr lang="en-US" sz="1800" b="0" dirty="0" err="1"/>
              <a:t>glaukom</a:t>
            </a:r>
            <a:r>
              <a:rPr lang="en-US" sz="1800" b="0" dirty="0"/>
              <a:t>, </a:t>
            </a:r>
            <a:r>
              <a:rPr lang="en-US" sz="1800" b="0" dirty="0" err="1"/>
              <a:t>migrän</a:t>
            </a:r>
            <a:r>
              <a:rPr lang="en-US" sz="1800" b="0" dirty="0"/>
              <a:t>, </a:t>
            </a:r>
            <a:r>
              <a:rPr lang="en-US" sz="1800" b="0" dirty="0" err="1"/>
              <a:t>persistenta</a:t>
            </a:r>
            <a:r>
              <a:rPr lang="en-US" sz="1800" b="0" dirty="0"/>
              <a:t> </a:t>
            </a:r>
            <a:r>
              <a:rPr lang="en-US" sz="1800" b="0" dirty="0" err="1"/>
              <a:t>muskelspasmer</a:t>
            </a:r>
            <a:r>
              <a:rPr lang="en-US" sz="1800" b="0" dirty="0"/>
              <a:t> (</a:t>
            </a:r>
            <a:r>
              <a:rPr lang="en-US" sz="1800" b="0" dirty="0" err="1"/>
              <a:t>inklusive</a:t>
            </a:r>
            <a:r>
              <a:rPr lang="en-US" sz="1800" b="0" dirty="0"/>
              <a:t> </a:t>
            </a:r>
            <a:r>
              <a:rPr lang="en-US" sz="1800" b="0" dirty="0" err="1"/>
              <a:t>spasmer</a:t>
            </a:r>
            <a:r>
              <a:rPr lang="en-US" sz="1800" b="0" dirty="0"/>
              <a:t> </a:t>
            </a:r>
            <a:r>
              <a:rPr lang="en-US" sz="1800" b="0" dirty="0" err="1"/>
              <a:t>i</a:t>
            </a:r>
            <a:r>
              <a:rPr lang="en-US" sz="1800" b="0" dirty="0"/>
              <a:t> </a:t>
            </a:r>
            <a:r>
              <a:rPr lang="en-US" sz="1800" b="0" dirty="0" err="1"/>
              <a:t>samband</a:t>
            </a:r>
            <a:r>
              <a:rPr lang="en-US" sz="1800" b="0" dirty="0"/>
              <a:t> med MS), </a:t>
            </a:r>
            <a:r>
              <a:rPr lang="en-US" sz="1800" b="0" dirty="0" err="1"/>
              <a:t>anfall</a:t>
            </a:r>
            <a:r>
              <a:rPr lang="en-US" sz="1800" b="0" dirty="0"/>
              <a:t> (</a:t>
            </a:r>
            <a:r>
              <a:rPr lang="en-US" sz="1800" b="0" dirty="0" err="1"/>
              <a:t>inklusive</a:t>
            </a:r>
            <a:r>
              <a:rPr lang="en-US" sz="1800" b="0" dirty="0"/>
              <a:t> </a:t>
            </a:r>
            <a:r>
              <a:rPr lang="en-US" sz="1800" b="0" dirty="0" err="1"/>
              <a:t>anfall</a:t>
            </a:r>
            <a:r>
              <a:rPr lang="en-US" sz="1800" b="0" dirty="0"/>
              <a:t> </a:t>
            </a:r>
            <a:r>
              <a:rPr lang="en-US" sz="1800" b="0" dirty="0" err="1"/>
              <a:t>i</a:t>
            </a:r>
            <a:r>
              <a:rPr lang="en-US" sz="1800" b="0" dirty="0"/>
              <a:t> </a:t>
            </a:r>
            <a:r>
              <a:rPr lang="en-US" sz="1800" b="0" dirty="0" err="1"/>
              <a:t>samband</a:t>
            </a:r>
            <a:r>
              <a:rPr lang="en-US" sz="1800" b="0" dirty="0"/>
              <a:t> med </a:t>
            </a:r>
            <a:r>
              <a:rPr lang="en-US" sz="1800" b="0" dirty="0" err="1"/>
              <a:t>epilepsi</a:t>
            </a:r>
            <a:r>
              <a:rPr lang="en-US" sz="1800" b="0" dirty="0"/>
              <a:t>), </a:t>
            </a:r>
            <a:r>
              <a:rPr lang="en-US" sz="1800" b="0" dirty="0" err="1"/>
              <a:t>svårt</a:t>
            </a:r>
            <a:r>
              <a:rPr lang="en-US" sz="1800" b="0" dirty="0"/>
              <a:t> </a:t>
            </a:r>
            <a:r>
              <a:rPr lang="en-US" sz="1800" b="0" dirty="0" err="1"/>
              <a:t>illamående</a:t>
            </a:r>
            <a:r>
              <a:rPr lang="en-US" sz="1800" b="0" dirty="0"/>
              <a:t>, </a:t>
            </a:r>
            <a:r>
              <a:rPr lang="en-US" sz="1800" b="0" dirty="0" err="1"/>
              <a:t>andra</a:t>
            </a:r>
            <a:r>
              <a:rPr lang="en-US" sz="1800" b="0" dirty="0"/>
              <a:t> </a:t>
            </a:r>
            <a:r>
              <a:rPr lang="en-US" sz="1800" b="0" dirty="0" err="1"/>
              <a:t>kroniska</a:t>
            </a:r>
            <a:r>
              <a:rPr lang="en-US" sz="1800" b="0" dirty="0"/>
              <a:t> </a:t>
            </a:r>
            <a:r>
              <a:rPr lang="en-US" sz="1800" b="0" dirty="0" err="1"/>
              <a:t>eller</a:t>
            </a:r>
            <a:r>
              <a:rPr lang="en-US" sz="1800" b="0" dirty="0"/>
              <a:t> </a:t>
            </a:r>
            <a:r>
              <a:rPr lang="en-US" sz="1800" b="0" dirty="0" err="1"/>
              <a:t>ihållande</a:t>
            </a:r>
            <a:r>
              <a:rPr lang="en-US" sz="1800" b="0" dirty="0"/>
              <a:t> </a:t>
            </a:r>
            <a:r>
              <a:rPr lang="en-US" sz="1800" b="0" dirty="0" err="1"/>
              <a:t>medicinska</a:t>
            </a:r>
            <a:r>
              <a:rPr lang="en-US" sz="1800" b="0" dirty="0"/>
              <a:t> </a:t>
            </a:r>
            <a:r>
              <a:rPr lang="en-US" sz="1800" b="0" dirty="0" err="1"/>
              <a:t>symtom</a:t>
            </a:r>
            <a:r>
              <a:rPr lang="en-US" sz="1800" b="0" dirty="0"/>
              <a:t> 8 </a:t>
            </a:r>
            <a:r>
              <a:rPr lang="en-US" sz="1800" b="0" dirty="0" err="1"/>
              <a:t>oz</a:t>
            </a:r>
            <a:r>
              <a:rPr lang="en-US" sz="1800" b="0" dirty="0"/>
              <a:t> </a:t>
            </a:r>
            <a:r>
              <a:rPr lang="en-US" sz="1800" b="0" dirty="0" err="1"/>
              <a:t>användbar</a:t>
            </a:r>
            <a:r>
              <a:rPr lang="en-US" sz="1800" b="0" dirty="0"/>
              <a:t> 6 </a:t>
            </a:r>
            <a:r>
              <a:rPr lang="en-US" sz="1800" b="0" dirty="0" err="1"/>
              <a:t>mogna</a:t>
            </a:r>
            <a:r>
              <a:rPr lang="en-US" sz="1800" b="0" dirty="0"/>
              <a:t> </a:t>
            </a:r>
            <a:r>
              <a:rPr lang="en-US" sz="1800" b="0" dirty="0" err="1"/>
              <a:t>eller</a:t>
            </a:r>
            <a:r>
              <a:rPr lang="en-US" sz="1800" b="0" dirty="0"/>
              <a:t> 12 </a:t>
            </a:r>
            <a:r>
              <a:rPr lang="en-US" sz="1800" b="0" dirty="0" err="1"/>
              <a:t>omogna</a:t>
            </a:r>
            <a:r>
              <a:rPr lang="en-US" sz="1800" b="0" dirty="0"/>
              <a:t> </a:t>
            </a:r>
            <a:r>
              <a:rPr lang="en-US" sz="1800" b="0" dirty="0" err="1"/>
              <a:t>växter</a:t>
            </a:r>
            <a:endParaRPr lang="en-US" sz="1200" dirty="0"/>
          </a:p>
        </p:txBody>
      </p:sp>
    </p:spTree>
    <p:extLst>
      <p:ext uri="{BB962C8B-B14F-4D97-AF65-F5344CB8AC3E}">
        <p14:creationId xmlns:p14="http://schemas.microsoft.com/office/powerpoint/2010/main" val="20018426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8379" y="391934"/>
            <a:ext cx="6912768" cy="797335"/>
          </a:xfrm>
        </p:spPr>
        <p:txBody>
          <a:bodyPr>
            <a:normAutofit/>
          </a:bodyPr>
          <a:lstStyle/>
          <a:p>
            <a:r>
              <a:rPr lang="en-US" sz="3200" dirty="0">
                <a:latin typeface="Aptos" panose="020B0004020202020204" pitchFamily="34" charset="0"/>
              </a:rPr>
              <a:t>Cannabis use and Psychotic Disorders</a:t>
            </a:r>
          </a:p>
        </p:txBody>
      </p:sp>
      <p:sp>
        <p:nvSpPr>
          <p:cNvPr id="14" name="Right Arrow Callout 13"/>
          <p:cNvSpPr/>
          <p:nvPr/>
        </p:nvSpPr>
        <p:spPr>
          <a:xfrm>
            <a:off x="245418" y="1581203"/>
            <a:ext cx="4752528" cy="3323217"/>
          </a:xfrm>
          <a:prstGeom prst="rightArrowCallout">
            <a:avLst/>
          </a:prstGeom>
          <a:solidFill>
            <a:schemeClr val="bg1">
              <a:lumMod val="2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solidFill>
                  <a:srgbClr val="FFFF00"/>
                </a:solidFill>
              </a:rPr>
              <a:t>3 Meta-analyses</a:t>
            </a:r>
          </a:p>
          <a:p>
            <a:pPr algn="ctr"/>
            <a:endParaRPr lang="en-US" sz="2000" dirty="0">
              <a:solidFill>
                <a:srgbClr val="FFFF00"/>
              </a:solidFill>
            </a:endParaRPr>
          </a:p>
          <a:p>
            <a:pPr algn="ctr"/>
            <a:r>
              <a:rPr lang="en-US" sz="2000" dirty="0"/>
              <a:t>point </a:t>
            </a:r>
            <a:r>
              <a:rPr lang="en-US" dirty="0"/>
              <a:t>to</a:t>
            </a:r>
            <a:r>
              <a:rPr lang="en-US" sz="2000" dirty="0"/>
              <a:t> cannabis use as a risk factor for Psychotic Disorders</a:t>
            </a:r>
          </a:p>
          <a:p>
            <a:pPr algn="ctr"/>
            <a:endParaRPr lang="en-US" sz="1400" dirty="0"/>
          </a:p>
        </p:txBody>
      </p:sp>
      <p:sp>
        <p:nvSpPr>
          <p:cNvPr id="4" name="TextBox 3"/>
          <p:cNvSpPr txBox="1"/>
          <p:nvPr/>
        </p:nvSpPr>
        <p:spPr>
          <a:xfrm>
            <a:off x="245418" y="6274793"/>
            <a:ext cx="6990878" cy="523220"/>
          </a:xfrm>
          <a:prstGeom prst="rect">
            <a:avLst/>
          </a:prstGeom>
          <a:noFill/>
        </p:spPr>
        <p:txBody>
          <a:bodyPr wrap="square" rtlCol="0">
            <a:spAutoFit/>
          </a:bodyPr>
          <a:lstStyle/>
          <a:p>
            <a:pPr algn="l"/>
            <a:r>
              <a:rPr lang="en-US" sz="1400" b="0" dirty="0" err="1">
                <a:latin typeface="Calibri" panose="020F0502020204030204" pitchFamily="34" charset="0"/>
              </a:rPr>
              <a:t>Henquet</a:t>
            </a:r>
            <a:r>
              <a:rPr lang="en-US" sz="1400" b="0" dirty="0">
                <a:latin typeface="Calibri" panose="020F0502020204030204" pitchFamily="34" charset="0"/>
              </a:rPr>
              <a:t> C, </a:t>
            </a:r>
            <a:r>
              <a:rPr lang="en-US" sz="1400" b="0" i="1" dirty="0">
                <a:latin typeface="Calibri" panose="020F0502020204030204" pitchFamily="34" charset="0"/>
              </a:rPr>
              <a:t>et al. </a:t>
            </a:r>
            <a:r>
              <a:rPr lang="sv-SE" sz="1400" b="0" i="1" dirty="0">
                <a:latin typeface="Calibri" panose="020F0502020204030204" pitchFamily="34" charset="0"/>
              </a:rPr>
              <a:t>Schizophr Bull</a:t>
            </a:r>
            <a:r>
              <a:rPr lang="sv-SE" sz="1400" b="0" dirty="0">
                <a:latin typeface="Calibri" panose="020F0502020204030204" pitchFamily="34" charset="0"/>
              </a:rPr>
              <a:t> 2005;31:608–12; </a:t>
            </a:r>
            <a:r>
              <a:rPr lang="en-US" sz="1400" b="0" dirty="0">
                <a:latin typeface="Calibri" panose="020F0502020204030204" pitchFamily="34" charset="0"/>
              </a:rPr>
              <a:t>Moore TH, </a:t>
            </a:r>
            <a:r>
              <a:rPr lang="en-US" sz="1400" b="0" i="1" dirty="0">
                <a:latin typeface="Calibri" panose="020F0502020204030204" pitchFamily="34" charset="0"/>
              </a:rPr>
              <a:t>et al. </a:t>
            </a:r>
            <a:r>
              <a:rPr lang="en-GB" sz="1400" b="0" i="1" dirty="0">
                <a:latin typeface="Calibri" panose="020F0502020204030204" pitchFamily="34" charset="0"/>
              </a:rPr>
              <a:t>Lancet</a:t>
            </a:r>
            <a:r>
              <a:rPr lang="en-GB" sz="1400" b="0" dirty="0">
                <a:latin typeface="Calibri" panose="020F0502020204030204" pitchFamily="34" charset="0"/>
              </a:rPr>
              <a:t> 2007;370:319–28;</a:t>
            </a:r>
            <a:br>
              <a:rPr lang="en-US" sz="1400" b="0" dirty="0">
                <a:latin typeface="Calibri" panose="020F0502020204030204" pitchFamily="34" charset="0"/>
              </a:rPr>
            </a:br>
            <a:r>
              <a:rPr lang="en-US" sz="1400" b="0" dirty="0">
                <a:latin typeface="Calibri" panose="020F0502020204030204" pitchFamily="34" charset="0"/>
              </a:rPr>
              <a:t>Marconi A, </a:t>
            </a:r>
            <a:r>
              <a:rPr lang="en-US" sz="1400" b="0" i="1" dirty="0">
                <a:latin typeface="Calibri" panose="020F0502020204030204" pitchFamily="34" charset="0"/>
              </a:rPr>
              <a:t>et al.</a:t>
            </a:r>
            <a:r>
              <a:rPr lang="en-US" sz="1400" b="0" dirty="0">
                <a:latin typeface="Calibri" panose="020F0502020204030204" pitchFamily="34" charset="0"/>
              </a:rPr>
              <a:t> </a:t>
            </a:r>
            <a:r>
              <a:rPr lang="de-DE" sz="1400" b="0" i="1" dirty="0">
                <a:latin typeface="Calibri" panose="020F0502020204030204" pitchFamily="34" charset="0"/>
              </a:rPr>
              <a:t>Schizophr Bull </a:t>
            </a:r>
            <a:r>
              <a:rPr lang="de-DE" sz="1400" b="0" dirty="0">
                <a:latin typeface="Calibri" panose="020F0502020204030204" pitchFamily="34" charset="0"/>
              </a:rPr>
              <a:t>2016;42:1262–9. </a:t>
            </a:r>
            <a:endParaRPr lang="en-US" sz="1400" b="0" dirty="0">
              <a:latin typeface="Calibri" panose="020F0502020204030204" pitchFamily="34" charset="0"/>
            </a:endParaRPr>
          </a:p>
        </p:txBody>
      </p:sp>
      <p:pic>
        <p:nvPicPr>
          <p:cNvPr id="9" name="Picture 3" descr="C:\Users\spharmm\AppData\Local\Microsoft\Windows\Temporary Internet Files\Content.Outlook\UNF9GS26\Figure 2 alt.pn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2498" r="3694" b="1414"/>
          <a:stretch/>
        </p:blipFill>
        <p:spPr bwMode="auto">
          <a:xfrm>
            <a:off x="3517996" y="1568884"/>
            <a:ext cx="5518500" cy="47108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6E2230AD-741C-4195-A1FD-B2F375129850}"/>
              </a:ext>
            </a:extLst>
          </p:cNvPr>
          <p:cNvSpPr/>
          <p:nvPr/>
        </p:nvSpPr>
        <p:spPr>
          <a:xfrm>
            <a:off x="6777227" y="2037148"/>
            <a:ext cx="1368152" cy="72008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pooled OR=3.9</a:t>
            </a:r>
          </a:p>
        </p:txBody>
      </p:sp>
      <p:pic>
        <p:nvPicPr>
          <p:cNvPr id="8" name="Picture 7">
            <a:extLst>
              <a:ext uri="{FF2B5EF4-FFF2-40B4-BE49-F238E27FC236}">
                <a16:creationId xmlns:a16="http://schemas.microsoft.com/office/drawing/2014/main" id="{B42A6FC8-6C1A-6343-979D-888FDD71161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434" y="0"/>
            <a:ext cx="1378378" cy="1378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2553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11"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Freeform: Shape 59396">
            <a:extLst>
              <a:ext uri="{FF2B5EF4-FFF2-40B4-BE49-F238E27FC236}">
                <a16:creationId xmlns:a16="http://schemas.microsoft.com/office/drawing/2014/main" id="{26E63EC3-4256-1147-B275-5699E56395E3}"/>
              </a:ext>
            </a:extLst>
          </p:cNvPr>
          <p:cNvSpPr/>
          <p:nvPr/>
        </p:nvSpPr>
        <p:spPr>
          <a:xfrm>
            <a:off x="1433513" y="3316288"/>
            <a:ext cx="5541962" cy="1225550"/>
          </a:xfrm>
          <a:custGeom>
            <a:avLst/>
            <a:gdLst>
              <a:gd name="connsiteX0" fmla="*/ 0 w 7389091"/>
              <a:gd name="connsiteY0" fmla="*/ 193963 h 1634836"/>
              <a:gd name="connsiteX1" fmla="*/ 932873 w 7389091"/>
              <a:gd name="connsiteY1" fmla="*/ 1634836 h 1634836"/>
              <a:gd name="connsiteX2" fmla="*/ 1856509 w 7389091"/>
              <a:gd name="connsiteY2" fmla="*/ 0 h 1634836"/>
              <a:gd name="connsiteX3" fmla="*/ 2761673 w 7389091"/>
              <a:gd name="connsiteY3" fmla="*/ 1256145 h 1634836"/>
              <a:gd name="connsiteX4" fmla="*/ 3703782 w 7389091"/>
              <a:gd name="connsiteY4" fmla="*/ 378691 h 1634836"/>
              <a:gd name="connsiteX5" fmla="*/ 4618182 w 7389091"/>
              <a:gd name="connsiteY5" fmla="*/ 1274618 h 1634836"/>
              <a:gd name="connsiteX6" fmla="*/ 5541818 w 7389091"/>
              <a:gd name="connsiteY6" fmla="*/ 554181 h 1634836"/>
              <a:gd name="connsiteX7" fmla="*/ 6465455 w 7389091"/>
              <a:gd name="connsiteY7" fmla="*/ 1634836 h 1634836"/>
              <a:gd name="connsiteX8" fmla="*/ 7389091 w 7389091"/>
              <a:gd name="connsiteY8" fmla="*/ 1431636 h 163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9091" h="1634836">
                <a:moveTo>
                  <a:pt x="0" y="193963"/>
                </a:moveTo>
                <a:lnTo>
                  <a:pt x="932873" y="1634836"/>
                </a:lnTo>
                <a:lnTo>
                  <a:pt x="1856509" y="0"/>
                </a:lnTo>
                <a:lnTo>
                  <a:pt x="2761673" y="1256145"/>
                </a:lnTo>
                <a:lnTo>
                  <a:pt x="3703782" y="378691"/>
                </a:lnTo>
                <a:lnTo>
                  <a:pt x="4618182" y="1274618"/>
                </a:lnTo>
                <a:lnTo>
                  <a:pt x="5541818" y="554181"/>
                </a:lnTo>
                <a:lnTo>
                  <a:pt x="6465455" y="1634836"/>
                </a:lnTo>
                <a:lnTo>
                  <a:pt x="7389091" y="1431636"/>
                </a:lnTo>
              </a:path>
            </a:pathLst>
          </a:cu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500">
              <a:latin typeface="Aptos" panose="020B0004020202020204" pitchFamily="34" charset="0"/>
            </a:endParaRPr>
          </a:p>
        </p:txBody>
      </p:sp>
      <p:sp>
        <p:nvSpPr>
          <p:cNvPr id="59396" name="Freeform: Shape 59395">
            <a:extLst>
              <a:ext uri="{FF2B5EF4-FFF2-40B4-BE49-F238E27FC236}">
                <a16:creationId xmlns:a16="http://schemas.microsoft.com/office/drawing/2014/main" id="{1A132742-C3B0-E949-927C-3F32FDAD6520}"/>
              </a:ext>
            </a:extLst>
          </p:cNvPr>
          <p:cNvSpPr/>
          <p:nvPr/>
        </p:nvSpPr>
        <p:spPr>
          <a:xfrm>
            <a:off x="1433513" y="3011488"/>
            <a:ext cx="5535612" cy="1476375"/>
          </a:xfrm>
          <a:custGeom>
            <a:avLst/>
            <a:gdLst>
              <a:gd name="connsiteX0" fmla="*/ 0 w 7379855"/>
              <a:gd name="connsiteY0" fmla="*/ 0 h 1967345"/>
              <a:gd name="connsiteX1" fmla="*/ 932873 w 7379855"/>
              <a:gd name="connsiteY1" fmla="*/ 1727200 h 1967345"/>
              <a:gd name="connsiteX2" fmla="*/ 1847273 w 7379855"/>
              <a:gd name="connsiteY2" fmla="*/ 508000 h 1967345"/>
              <a:gd name="connsiteX3" fmla="*/ 2770909 w 7379855"/>
              <a:gd name="connsiteY3" fmla="*/ 1265381 h 1967345"/>
              <a:gd name="connsiteX4" fmla="*/ 3694546 w 7379855"/>
              <a:gd name="connsiteY4" fmla="*/ 1505527 h 1967345"/>
              <a:gd name="connsiteX5" fmla="*/ 4627418 w 7379855"/>
              <a:gd name="connsiteY5" fmla="*/ 1967345 h 1967345"/>
              <a:gd name="connsiteX6" fmla="*/ 5541818 w 7379855"/>
              <a:gd name="connsiteY6" fmla="*/ 277091 h 1967345"/>
              <a:gd name="connsiteX7" fmla="*/ 6446982 w 7379855"/>
              <a:gd name="connsiteY7" fmla="*/ 1487054 h 1967345"/>
              <a:gd name="connsiteX8" fmla="*/ 7379855 w 7379855"/>
              <a:gd name="connsiteY8" fmla="*/ 1838036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9855" h="1967345">
                <a:moveTo>
                  <a:pt x="0" y="0"/>
                </a:moveTo>
                <a:lnTo>
                  <a:pt x="932873" y="1727200"/>
                </a:lnTo>
                <a:lnTo>
                  <a:pt x="1847273" y="508000"/>
                </a:lnTo>
                <a:lnTo>
                  <a:pt x="2770909" y="1265381"/>
                </a:lnTo>
                <a:lnTo>
                  <a:pt x="3694546" y="1505527"/>
                </a:lnTo>
                <a:lnTo>
                  <a:pt x="4627418" y="1967345"/>
                </a:lnTo>
                <a:lnTo>
                  <a:pt x="5541818" y="277091"/>
                </a:lnTo>
                <a:lnTo>
                  <a:pt x="6446982" y="1487054"/>
                </a:lnTo>
                <a:lnTo>
                  <a:pt x="7379855" y="1838036"/>
                </a:lnTo>
              </a:path>
            </a:pathLst>
          </a:cu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grpSp>
        <p:nvGrpSpPr>
          <p:cNvPr id="58371" name="Group 59392">
            <a:extLst>
              <a:ext uri="{FF2B5EF4-FFF2-40B4-BE49-F238E27FC236}">
                <a16:creationId xmlns:a16="http://schemas.microsoft.com/office/drawing/2014/main" id="{3438F86D-AD92-CC1A-658F-F5A359CD7CD6}"/>
              </a:ext>
            </a:extLst>
          </p:cNvPr>
          <p:cNvGrpSpPr>
            <a:grpSpLocks/>
          </p:cNvGrpSpPr>
          <p:nvPr/>
        </p:nvGrpSpPr>
        <p:grpSpPr bwMode="auto">
          <a:xfrm>
            <a:off x="1366838" y="3248025"/>
            <a:ext cx="5680075" cy="1371600"/>
            <a:chOff x="1822582" y="3251488"/>
            <a:chExt cx="7573953" cy="1828800"/>
          </a:xfrm>
        </p:grpSpPr>
        <p:sp>
          <p:nvSpPr>
            <p:cNvPr id="89" name="Oval 88">
              <a:extLst>
                <a:ext uri="{FF2B5EF4-FFF2-40B4-BE49-F238E27FC236}">
                  <a16:creationId xmlns:a16="http://schemas.microsoft.com/office/drawing/2014/main" id="{D7469EF4-702F-C044-89CC-4FE8A280793D}"/>
                </a:ext>
              </a:extLst>
            </p:cNvPr>
            <p:cNvSpPr/>
            <p:nvPr/>
          </p:nvSpPr>
          <p:spPr>
            <a:xfrm>
              <a:off x="1822582" y="3445452"/>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0" name="Oval 89">
              <a:extLst>
                <a:ext uri="{FF2B5EF4-FFF2-40B4-BE49-F238E27FC236}">
                  <a16:creationId xmlns:a16="http://schemas.microsoft.com/office/drawing/2014/main" id="{555B712C-5AA1-3147-A7ED-6DB450C56AED}"/>
                </a:ext>
              </a:extLst>
            </p:cNvPr>
            <p:cNvSpPr/>
            <p:nvPr/>
          </p:nvSpPr>
          <p:spPr>
            <a:xfrm>
              <a:off x="2743926" y="4877088"/>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1" name="Oval 90">
              <a:extLst>
                <a:ext uri="{FF2B5EF4-FFF2-40B4-BE49-F238E27FC236}">
                  <a16:creationId xmlns:a16="http://schemas.microsoft.com/office/drawing/2014/main" id="{38563C05-B6EB-9D43-9ABF-751B8819F72B}"/>
                </a:ext>
              </a:extLst>
            </p:cNvPr>
            <p:cNvSpPr/>
            <p:nvPr/>
          </p:nvSpPr>
          <p:spPr>
            <a:xfrm>
              <a:off x="3665270" y="3251488"/>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2" name="Oval 91">
              <a:extLst>
                <a:ext uri="{FF2B5EF4-FFF2-40B4-BE49-F238E27FC236}">
                  <a16:creationId xmlns:a16="http://schemas.microsoft.com/office/drawing/2014/main" id="{C71902D4-3F24-C840-B111-64C0121B1174}"/>
                </a:ext>
              </a:extLst>
            </p:cNvPr>
            <p:cNvSpPr/>
            <p:nvPr/>
          </p:nvSpPr>
          <p:spPr>
            <a:xfrm>
              <a:off x="4586614" y="4498397"/>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3" name="Oval 92">
              <a:extLst>
                <a:ext uri="{FF2B5EF4-FFF2-40B4-BE49-F238E27FC236}">
                  <a16:creationId xmlns:a16="http://schemas.microsoft.com/office/drawing/2014/main" id="{0BD6CA7C-64B7-C348-8BE5-A469DE696067}"/>
                </a:ext>
              </a:extLst>
            </p:cNvPr>
            <p:cNvSpPr/>
            <p:nvPr/>
          </p:nvSpPr>
          <p:spPr>
            <a:xfrm>
              <a:off x="5507958" y="3611707"/>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4" name="Oval 93">
              <a:extLst>
                <a:ext uri="{FF2B5EF4-FFF2-40B4-BE49-F238E27FC236}">
                  <a16:creationId xmlns:a16="http://schemas.microsoft.com/office/drawing/2014/main" id="{D23EB273-5D5E-AE40-ABCB-B96C1FD705CC}"/>
                </a:ext>
              </a:extLst>
            </p:cNvPr>
            <p:cNvSpPr/>
            <p:nvPr/>
          </p:nvSpPr>
          <p:spPr>
            <a:xfrm>
              <a:off x="6429302" y="4507633"/>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5" name="Oval 94">
              <a:extLst>
                <a:ext uri="{FF2B5EF4-FFF2-40B4-BE49-F238E27FC236}">
                  <a16:creationId xmlns:a16="http://schemas.microsoft.com/office/drawing/2014/main" id="{4C81DBE7-6575-6A4A-B1B7-CD2A535B3163}"/>
                </a:ext>
              </a:extLst>
            </p:cNvPr>
            <p:cNvSpPr/>
            <p:nvPr/>
          </p:nvSpPr>
          <p:spPr>
            <a:xfrm>
              <a:off x="7350646" y="3796434"/>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6" name="Oval 95">
              <a:extLst>
                <a:ext uri="{FF2B5EF4-FFF2-40B4-BE49-F238E27FC236}">
                  <a16:creationId xmlns:a16="http://schemas.microsoft.com/office/drawing/2014/main" id="{7D4AF574-B8A3-6B4F-885C-F2E0D9BC533F}"/>
                </a:ext>
              </a:extLst>
            </p:cNvPr>
            <p:cNvSpPr/>
            <p:nvPr/>
          </p:nvSpPr>
          <p:spPr>
            <a:xfrm>
              <a:off x="8271990" y="4877088"/>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7" name="Oval 96">
              <a:extLst>
                <a:ext uri="{FF2B5EF4-FFF2-40B4-BE49-F238E27FC236}">
                  <a16:creationId xmlns:a16="http://schemas.microsoft.com/office/drawing/2014/main" id="{82B50F5E-8EE3-BF4F-B87E-2475552597DC}"/>
                </a:ext>
              </a:extLst>
            </p:cNvPr>
            <p:cNvSpPr/>
            <p:nvPr/>
          </p:nvSpPr>
          <p:spPr>
            <a:xfrm>
              <a:off x="9193335" y="4673888"/>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grpSp>
      <p:sp>
        <p:nvSpPr>
          <p:cNvPr id="58373" name="Title 4">
            <a:extLst>
              <a:ext uri="{FF2B5EF4-FFF2-40B4-BE49-F238E27FC236}">
                <a16:creationId xmlns:a16="http://schemas.microsoft.com/office/drawing/2014/main" id="{3F299C67-1C30-FCDD-EC4E-E8473DB4C443}"/>
              </a:ext>
            </a:extLst>
          </p:cNvPr>
          <p:cNvSpPr>
            <a:spLocks noGrp="1" noChangeArrowheads="1"/>
          </p:cNvSpPr>
          <p:nvPr>
            <p:ph type="title"/>
          </p:nvPr>
        </p:nvSpPr>
        <p:spPr>
          <a:xfrm>
            <a:off x="676270" y="552450"/>
            <a:ext cx="7213600" cy="704850"/>
          </a:xfrm>
        </p:spPr>
        <p:txBody>
          <a:bodyPr>
            <a:normAutofit fontScale="90000"/>
          </a:bodyPr>
          <a:lstStyle/>
          <a:p>
            <a:r>
              <a:rPr lang="en-US" altLang="en-US" sz="3200" dirty="0">
                <a:latin typeface="Aptos" panose="020B0004020202020204" pitchFamily="34" charset="0"/>
              </a:rPr>
              <a:t>Relationship between the frequency of cannabis use and the rate of psychosis</a:t>
            </a:r>
            <a:endParaRPr lang="en-GB" altLang="en-US" sz="3200" dirty="0">
              <a:latin typeface="Aptos" panose="020B0004020202020204" pitchFamily="34" charset="0"/>
            </a:endParaRPr>
          </a:p>
        </p:txBody>
      </p:sp>
      <p:cxnSp>
        <p:nvCxnSpPr>
          <p:cNvPr id="17" name="Straight Connector 16">
            <a:extLst>
              <a:ext uri="{FF2B5EF4-FFF2-40B4-BE49-F238E27FC236}">
                <a16:creationId xmlns:a16="http://schemas.microsoft.com/office/drawing/2014/main" id="{CE573648-EE4F-6647-9A9F-F946EF324935}"/>
              </a:ext>
            </a:extLst>
          </p:cNvPr>
          <p:cNvCxnSpPr>
            <a:cxnSpLocks/>
          </p:cNvCxnSpPr>
          <p:nvPr/>
        </p:nvCxnSpPr>
        <p:spPr>
          <a:xfrm rot="5400000" flipH="1">
            <a:off x="1069975"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375" name="TextBox 17">
            <a:extLst>
              <a:ext uri="{FF2B5EF4-FFF2-40B4-BE49-F238E27FC236}">
                <a16:creationId xmlns:a16="http://schemas.microsoft.com/office/drawing/2014/main" id="{3F0C3511-BF6F-EC88-22E1-F4256FF23048}"/>
              </a:ext>
            </a:extLst>
          </p:cNvPr>
          <p:cNvSpPr txBox="1">
            <a:spLocks noChangeArrowheads="1"/>
          </p:cNvSpPr>
          <p:nvPr/>
        </p:nvSpPr>
        <p:spPr bwMode="auto">
          <a:xfrm>
            <a:off x="1088101" y="5086350"/>
            <a:ext cx="7098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London</a:t>
            </a:r>
          </a:p>
        </p:txBody>
      </p:sp>
      <p:grpSp>
        <p:nvGrpSpPr>
          <p:cNvPr id="58376" name="Group 18">
            <a:extLst>
              <a:ext uri="{FF2B5EF4-FFF2-40B4-BE49-F238E27FC236}">
                <a16:creationId xmlns:a16="http://schemas.microsoft.com/office/drawing/2014/main" id="{0A7FF4C6-E6F6-7B46-B9DF-523F35381C0D}"/>
              </a:ext>
            </a:extLst>
          </p:cNvPr>
          <p:cNvGrpSpPr>
            <a:grpSpLocks/>
          </p:cNvGrpSpPr>
          <p:nvPr/>
        </p:nvGrpSpPr>
        <p:grpSpPr bwMode="auto">
          <a:xfrm>
            <a:off x="796925" y="4940300"/>
            <a:ext cx="304800" cy="276225"/>
            <a:chOff x="1127394" y="5157743"/>
            <a:chExt cx="407138" cy="369332"/>
          </a:xfrm>
        </p:grpSpPr>
        <p:cxnSp>
          <p:nvCxnSpPr>
            <p:cNvPr id="20" name="Straight Connector 19">
              <a:extLst>
                <a:ext uri="{FF2B5EF4-FFF2-40B4-BE49-F238E27FC236}">
                  <a16:creationId xmlns:a16="http://schemas.microsoft.com/office/drawing/2014/main" id="{E104D01D-45A7-7846-9DA2-AED4B99F071C}"/>
                </a:ext>
              </a:extLst>
            </p:cNvPr>
            <p:cNvCxnSpPr/>
            <p:nvPr/>
          </p:nvCxnSpPr>
          <p:spPr>
            <a:xfrm flipH="1">
              <a:off x="1462435" y="5338164"/>
              <a:ext cx="7209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71" name="TextBox 20">
              <a:extLst>
                <a:ext uri="{FF2B5EF4-FFF2-40B4-BE49-F238E27FC236}">
                  <a16:creationId xmlns:a16="http://schemas.microsoft.com/office/drawing/2014/main" id="{A0AF7749-2B85-D91C-5D07-1959E0A671C0}"/>
                </a:ext>
              </a:extLst>
            </p:cNvPr>
            <p:cNvSpPr txBox="1">
              <a:spLocks noChangeArrowheads="1"/>
            </p:cNvSpPr>
            <p:nvPr/>
          </p:nvSpPr>
          <p:spPr bwMode="auto">
            <a:xfrm>
              <a:off x="1127394" y="5157743"/>
              <a:ext cx="3595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r"/>
              <a:r>
                <a:rPr lang="en-GB" altLang="en-US" sz="1200">
                  <a:latin typeface="Aptos" panose="020B0004020202020204" pitchFamily="34" charset="0"/>
                </a:rPr>
                <a:t>0</a:t>
              </a:r>
            </a:p>
          </p:txBody>
        </p:sp>
      </p:grpSp>
      <p:sp>
        <p:nvSpPr>
          <p:cNvPr id="11" name="Right Bracket 10">
            <a:extLst>
              <a:ext uri="{FF2B5EF4-FFF2-40B4-BE49-F238E27FC236}">
                <a16:creationId xmlns:a16="http://schemas.microsoft.com/office/drawing/2014/main" id="{FCD282D9-F9C5-4D46-AB05-5621589D8E2A}"/>
              </a:ext>
            </a:extLst>
          </p:cNvPr>
          <p:cNvSpPr/>
          <p:nvPr/>
        </p:nvSpPr>
        <p:spPr>
          <a:xfrm rot="5400000">
            <a:off x="2871788" y="633413"/>
            <a:ext cx="2668587" cy="6218237"/>
          </a:xfrm>
          <a:prstGeom prst="rightBracket">
            <a:avLst>
              <a:gd name="adj" fmla="val 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GB" sz="1500">
              <a:latin typeface="Aptos" panose="020B0004020202020204" pitchFamily="34" charset="0"/>
            </a:endParaRPr>
          </a:p>
        </p:txBody>
      </p:sp>
      <p:grpSp>
        <p:nvGrpSpPr>
          <p:cNvPr id="58378" name="Group 22">
            <a:extLst>
              <a:ext uri="{FF2B5EF4-FFF2-40B4-BE49-F238E27FC236}">
                <a16:creationId xmlns:a16="http://schemas.microsoft.com/office/drawing/2014/main" id="{48878E82-97D9-9B99-AC33-74BA70E2C974}"/>
              </a:ext>
            </a:extLst>
          </p:cNvPr>
          <p:cNvGrpSpPr>
            <a:grpSpLocks/>
          </p:cNvGrpSpPr>
          <p:nvPr/>
        </p:nvGrpSpPr>
        <p:grpSpPr bwMode="auto">
          <a:xfrm>
            <a:off x="796925" y="4273550"/>
            <a:ext cx="304800" cy="276225"/>
            <a:chOff x="1127394" y="5157743"/>
            <a:chExt cx="407138" cy="369332"/>
          </a:xfrm>
        </p:grpSpPr>
        <p:cxnSp>
          <p:nvCxnSpPr>
            <p:cNvPr id="24" name="Straight Connector 23">
              <a:extLst>
                <a:ext uri="{FF2B5EF4-FFF2-40B4-BE49-F238E27FC236}">
                  <a16:creationId xmlns:a16="http://schemas.microsoft.com/office/drawing/2014/main" id="{3C6E1A35-82C4-8843-8E58-CB9CC573C977}"/>
                </a:ext>
              </a:extLst>
            </p:cNvPr>
            <p:cNvCxnSpPr/>
            <p:nvPr/>
          </p:nvCxnSpPr>
          <p:spPr>
            <a:xfrm flipH="1">
              <a:off x="1462435" y="5338164"/>
              <a:ext cx="7209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69" name="TextBox 24">
              <a:extLst>
                <a:ext uri="{FF2B5EF4-FFF2-40B4-BE49-F238E27FC236}">
                  <a16:creationId xmlns:a16="http://schemas.microsoft.com/office/drawing/2014/main" id="{3CBCC4C4-2D47-7EA9-0F5D-C17BA4AC5249}"/>
                </a:ext>
              </a:extLst>
            </p:cNvPr>
            <p:cNvSpPr txBox="1">
              <a:spLocks noChangeArrowheads="1"/>
            </p:cNvSpPr>
            <p:nvPr/>
          </p:nvSpPr>
          <p:spPr bwMode="auto">
            <a:xfrm>
              <a:off x="1127394" y="5157743"/>
              <a:ext cx="3595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r"/>
              <a:r>
                <a:rPr lang="en-GB" altLang="en-US" sz="1200">
                  <a:latin typeface="Aptos" panose="020B0004020202020204" pitchFamily="34" charset="0"/>
                </a:rPr>
                <a:t>5</a:t>
              </a:r>
            </a:p>
          </p:txBody>
        </p:sp>
      </p:grpSp>
      <p:grpSp>
        <p:nvGrpSpPr>
          <p:cNvPr id="58379" name="Group 25">
            <a:extLst>
              <a:ext uri="{FF2B5EF4-FFF2-40B4-BE49-F238E27FC236}">
                <a16:creationId xmlns:a16="http://schemas.microsoft.com/office/drawing/2014/main" id="{CFBA572B-0329-E450-C3B6-40C7FC6ED0C1}"/>
              </a:ext>
            </a:extLst>
          </p:cNvPr>
          <p:cNvGrpSpPr>
            <a:grpSpLocks/>
          </p:cNvGrpSpPr>
          <p:nvPr/>
        </p:nvGrpSpPr>
        <p:grpSpPr bwMode="auto">
          <a:xfrm>
            <a:off x="712788" y="3606800"/>
            <a:ext cx="388937" cy="276225"/>
            <a:chOff x="1014116" y="5157743"/>
            <a:chExt cx="520416" cy="369332"/>
          </a:xfrm>
        </p:grpSpPr>
        <p:cxnSp>
          <p:nvCxnSpPr>
            <p:cNvPr id="27" name="Straight Connector 26">
              <a:extLst>
                <a:ext uri="{FF2B5EF4-FFF2-40B4-BE49-F238E27FC236}">
                  <a16:creationId xmlns:a16="http://schemas.microsoft.com/office/drawing/2014/main" id="{FD73ECD2-153C-D443-BBA9-03CA635C7EED}"/>
                </a:ext>
              </a:extLst>
            </p:cNvPr>
            <p:cNvCxnSpPr/>
            <p:nvPr/>
          </p:nvCxnSpPr>
          <p:spPr>
            <a:xfrm flipH="1">
              <a:off x="1462311" y="5338164"/>
              <a:ext cx="7222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67" name="TextBox 27">
              <a:extLst>
                <a:ext uri="{FF2B5EF4-FFF2-40B4-BE49-F238E27FC236}">
                  <a16:creationId xmlns:a16="http://schemas.microsoft.com/office/drawing/2014/main" id="{96BF60C3-C101-05AC-3315-0D62E3BEBB47}"/>
                </a:ext>
              </a:extLst>
            </p:cNvPr>
            <p:cNvSpPr txBox="1">
              <a:spLocks noChangeArrowheads="1"/>
            </p:cNvSpPr>
            <p:nvPr/>
          </p:nvSpPr>
          <p:spPr bwMode="auto">
            <a:xfrm>
              <a:off x="1014116"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r"/>
              <a:r>
                <a:rPr lang="en-GB" altLang="en-US" sz="1200">
                  <a:latin typeface="Aptos" panose="020B0004020202020204" pitchFamily="34" charset="0"/>
                </a:rPr>
                <a:t>10</a:t>
              </a:r>
            </a:p>
          </p:txBody>
        </p:sp>
      </p:grpSp>
      <p:grpSp>
        <p:nvGrpSpPr>
          <p:cNvPr id="58380" name="Group 28">
            <a:extLst>
              <a:ext uri="{FF2B5EF4-FFF2-40B4-BE49-F238E27FC236}">
                <a16:creationId xmlns:a16="http://schemas.microsoft.com/office/drawing/2014/main" id="{52016C46-FC32-A887-4D17-A48D02F4A950}"/>
              </a:ext>
            </a:extLst>
          </p:cNvPr>
          <p:cNvGrpSpPr>
            <a:grpSpLocks/>
          </p:cNvGrpSpPr>
          <p:nvPr/>
        </p:nvGrpSpPr>
        <p:grpSpPr bwMode="auto">
          <a:xfrm>
            <a:off x="712788" y="2940050"/>
            <a:ext cx="388937" cy="276225"/>
            <a:chOff x="1014116" y="5157743"/>
            <a:chExt cx="520416" cy="369332"/>
          </a:xfrm>
        </p:grpSpPr>
        <p:cxnSp>
          <p:nvCxnSpPr>
            <p:cNvPr id="30" name="Straight Connector 29">
              <a:extLst>
                <a:ext uri="{FF2B5EF4-FFF2-40B4-BE49-F238E27FC236}">
                  <a16:creationId xmlns:a16="http://schemas.microsoft.com/office/drawing/2014/main" id="{488D4487-6679-3D4A-A027-F2A653FDD91F}"/>
                </a:ext>
              </a:extLst>
            </p:cNvPr>
            <p:cNvCxnSpPr/>
            <p:nvPr/>
          </p:nvCxnSpPr>
          <p:spPr>
            <a:xfrm flipH="1">
              <a:off x="1462311" y="5338164"/>
              <a:ext cx="7222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65" name="TextBox 30">
              <a:extLst>
                <a:ext uri="{FF2B5EF4-FFF2-40B4-BE49-F238E27FC236}">
                  <a16:creationId xmlns:a16="http://schemas.microsoft.com/office/drawing/2014/main" id="{5FADB109-2637-4A9D-2A93-2A38025B463C}"/>
                </a:ext>
              </a:extLst>
            </p:cNvPr>
            <p:cNvSpPr txBox="1">
              <a:spLocks noChangeArrowheads="1"/>
            </p:cNvSpPr>
            <p:nvPr/>
          </p:nvSpPr>
          <p:spPr bwMode="auto">
            <a:xfrm>
              <a:off x="1014116"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r"/>
              <a:r>
                <a:rPr lang="en-GB" altLang="en-US" sz="1200">
                  <a:latin typeface="Aptos" panose="020B0004020202020204" pitchFamily="34" charset="0"/>
                </a:rPr>
                <a:t>15</a:t>
              </a:r>
            </a:p>
          </p:txBody>
        </p:sp>
      </p:grpSp>
      <p:grpSp>
        <p:nvGrpSpPr>
          <p:cNvPr id="58381" name="Group 31">
            <a:extLst>
              <a:ext uri="{FF2B5EF4-FFF2-40B4-BE49-F238E27FC236}">
                <a16:creationId xmlns:a16="http://schemas.microsoft.com/office/drawing/2014/main" id="{65AC2421-F4B0-75B4-338F-8F72C4B76CDA}"/>
              </a:ext>
            </a:extLst>
          </p:cNvPr>
          <p:cNvGrpSpPr>
            <a:grpSpLocks/>
          </p:cNvGrpSpPr>
          <p:nvPr/>
        </p:nvGrpSpPr>
        <p:grpSpPr bwMode="auto">
          <a:xfrm>
            <a:off x="712788" y="2273300"/>
            <a:ext cx="388937" cy="276225"/>
            <a:chOff x="1014116" y="5157743"/>
            <a:chExt cx="520416" cy="369332"/>
          </a:xfrm>
        </p:grpSpPr>
        <p:cxnSp>
          <p:nvCxnSpPr>
            <p:cNvPr id="33" name="Straight Connector 32">
              <a:extLst>
                <a:ext uri="{FF2B5EF4-FFF2-40B4-BE49-F238E27FC236}">
                  <a16:creationId xmlns:a16="http://schemas.microsoft.com/office/drawing/2014/main" id="{CD00EE21-50D9-3346-BD60-28610CB4E605}"/>
                </a:ext>
              </a:extLst>
            </p:cNvPr>
            <p:cNvCxnSpPr/>
            <p:nvPr/>
          </p:nvCxnSpPr>
          <p:spPr>
            <a:xfrm flipH="1">
              <a:off x="1462311" y="5338164"/>
              <a:ext cx="7222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63" name="TextBox 33">
              <a:extLst>
                <a:ext uri="{FF2B5EF4-FFF2-40B4-BE49-F238E27FC236}">
                  <a16:creationId xmlns:a16="http://schemas.microsoft.com/office/drawing/2014/main" id="{0A72FF55-FF99-786B-F6C7-A98A0994EDD8}"/>
                </a:ext>
              </a:extLst>
            </p:cNvPr>
            <p:cNvSpPr txBox="1">
              <a:spLocks noChangeArrowheads="1"/>
            </p:cNvSpPr>
            <p:nvPr/>
          </p:nvSpPr>
          <p:spPr bwMode="auto">
            <a:xfrm>
              <a:off x="1014116"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r"/>
              <a:r>
                <a:rPr lang="en-GB" altLang="en-US" sz="1200">
                  <a:latin typeface="Aptos" panose="020B0004020202020204" pitchFamily="34" charset="0"/>
                </a:rPr>
                <a:t>20</a:t>
              </a:r>
            </a:p>
          </p:txBody>
        </p:sp>
      </p:grpSp>
      <p:grpSp>
        <p:nvGrpSpPr>
          <p:cNvPr id="58382" name="Group 34">
            <a:extLst>
              <a:ext uri="{FF2B5EF4-FFF2-40B4-BE49-F238E27FC236}">
                <a16:creationId xmlns:a16="http://schemas.microsoft.com/office/drawing/2014/main" id="{DA7DA034-6015-FAFF-F953-7DADCAF1C4F3}"/>
              </a:ext>
            </a:extLst>
          </p:cNvPr>
          <p:cNvGrpSpPr>
            <a:grpSpLocks/>
          </p:cNvGrpSpPr>
          <p:nvPr/>
        </p:nvGrpSpPr>
        <p:grpSpPr bwMode="auto">
          <a:xfrm>
            <a:off x="7318375" y="4940300"/>
            <a:ext cx="306388" cy="276225"/>
            <a:chOff x="1462532" y="5157743"/>
            <a:chExt cx="408511" cy="369332"/>
          </a:xfrm>
        </p:grpSpPr>
        <p:cxnSp>
          <p:nvCxnSpPr>
            <p:cNvPr id="36" name="Straight Connector 35">
              <a:extLst>
                <a:ext uri="{FF2B5EF4-FFF2-40B4-BE49-F238E27FC236}">
                  <a16:creationId xmlns:a16="http://schemas.microsoft.com/office/drawing/2014/main" id="{725AC461-2432-7B4A-9DB8-102EDFBBCF65}"/>
                </a:ext>
              </a:extLst>
            </p:cNvPr>
            <p:cNvCxnSpPr/>
            <p:nvPr/>
          </p:nvCxnSpPr>
          <p:spPr>
            <a:xfrm flipH="1">
              <a:off x="1462532" y="5338164"/>
              <a:ext cx="7196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61" name="TextBox 36">
              <a:extLst>
                <a:ext uri="{FF2B5EF4-FFF2-40B4-BE49-F238E27FC236}">
                  <a16:creationId xmlns:a16="http://schemas.microsoft.com/office/drawing/2014/main" id="{13049280-7E06-4713-4604-9DD75909EC7B}"/>
                </a:ext>
              </a:extLst>
            </p:cNvPr>
            <p:cNvSpPr txBox="1">
              <a:spLocks noChangeArrowheads="1"/>
            </p:cNvSpPr>
            <p:nvPr/>
          </p:nvSpPr>
          <p:spPr bwMode="auto">
            <a:xfrm>
              <a:off x="1511541" y="5157743"/>
              <a:ext cx="359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a:latin typeface="Aptos" panose="020B0004020202020204" pitchFamily="34" charset="0"/>
                </a:rPr>
                <a:t>0</a:t>
              </a:r>
            </a:p>
          </p:txBody>
        </p:sp>
      </p:grpSp>
      <p:grpSp>
        <p:nvGrpSpPr>
          <p:cNvPr id="58383" name="Group 37">
            <a:extLst>
              <a:ext uri="{FF2B5EF4-FFF2-40B4-BE49-F238E27FC236}">
                <a16:creationId xmlns:a16="http://schemas.microsoft.com/office/drawing/2014/main" id="{45AFFD1D-45E1-79EB-1847-090A15D48DC1}"/>
              </a:ext>
            </a:extLst>
          </p:cNvPr>
          <p:cNvGrpSpPr>
            <a:grpSpLocks/>
          </p:cNvGrpSpPr>
          <p:nvPr/>
        </p:nvGrpSpPr>
        <p:grpSpPr bwMode="auto">
          <a:xfrm>
            <a:off x="7318375" y="2273300"/>
            <a:ext cx="392113" cy="276225"/>
            <a:chOff x="1462532" y="5157743"/>
            <a:chExt cx="521787" cy="369332"/>
          </a:xfrm>
        </p:grpSpPr>
        <p:cxnSp>
          <p:nvCxnSpPr>
            <p:cNvPr id="39" name="Straight Connector 38">
              <a:extLst>
                <a:ext uri="{FF2B5EF4-FFF2-40B4-BE49-F238E27FC236}">
                  <a16:creationId xmlns:a16="http://schemas.microsoft.com/office/drawing/2014/main" id="{F83F5EA7-249E-2C42-87C2-DC07577256CB}"/>
                </a:ext>
              </a:extLst>
            </p:cNvPr>
            <p:cNvCxnSpPr/>
            <p:nvPr/>
          </p:nvCxnSpPr>
          <p:spPr>
            <a:xfrm flipH="1">
              <a:off x="1462532" y="5338164"/>
              <a:ext cx="718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59" name="TextBox 39">
              <a:extLst>
                <a:ext uri="{FF2B5EF4-FFF2-40B4-BE49-F238E27FC236}">
                  <a16:creationId xmlns:a16="http://schemas.microsoft.com/office/drawing/2014/main" id="{1D48860E-755C-E104-2676-ECBE022EB018}"/>
                </a:ext>
              </a:extLst>
            </p:cNvPr>
            <p:cNvSpPr txBox="1">
              <a:spLocks noChangeArrowheads="1"/>
            </p:cNvSpPr>
            <p:nvPr/>
          </p:nvSpPr>
          <p:spPr bwMode="auto">
            <a:xfrm>
              <a:off x="1511541"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a:latin typeface="Aptos" panose="020B0004020202020204" pitchFamily="34" charset="0"/>
                </a:rPr>
                <a:t>60</a:t>
              </a:r>
            </a:p>
          </p:txBody>
        </p:sp>
      </p:grpSp>
      <p:grpSp>
        <p:nvGrpSpPr>
          <p:cNvPr id="58384" name="Group 40">
            <a:extLst>
              <a:ext uri="{FF2B5EF4-FFF2-40B4-BE49-F238E27FC236}">
                <a16:creationId xmlns:a16="http://schemas.microsoft.com/office/drawing/2014/main" id="{D7D7EBDB-E822-6D6E-5D1A-35BBC56A2FDF}"/>
              </a:ext>
            </a:extLst>
          </p:cNvPr>
          <p:cNvGrpSpPr>
            <a:grpSpLocks/>
          </p:cNvGrpSpPr>
          <p:nvPr/>
        </p:nvGrpSpPr>
        <p:grpSpPr bwMode="auto">
          <a:xfrm>
            <a:off x="7318375" y="2717800"/>
            <a:ext cx="392113" cy="276225"/>
            <a:chOff x="1462532" y="5157743"/>
            <a:chExt cx="521787" cy="369332"/>
          </a:xfrm>
        </p:grpSpPr>
        <p:cxnSp>
          <p:nvCxnSpPr>
            <p:cNvPr id="42" name="Straight Connector 41">
              <a:extLst>
                <a:ext uri="{FF2B5EF4-FFF2-40B4-BE49-F238E27FC236}">
                  <a16:creationId xmlns:a16="http://schemas.microsoft.com/office/drawing/2014/main" id="{2D59C655-10B2-E348-9FD4-CE6D321218B9}"/>
                </a:ext>
              </a:extLst>
            </p:cNvPr>
            <p:cNvCxnSpPr/>
            <p:nvPr/>
          </p:nvCxnSpPr>
          <p:spPr>
            <a:xfrm flipH="1">
              <a:off x="1462532" y="5338164"/>
              <a:ext cx="718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57" name="TextBox 42">
              <a:extLst>
                <a:ext uri="{FF2B5EF4-FFF2-40B4-BE49-F238E27FC236}">
                  <a16:creationId xmlns:a16="http://schemas.microsoft.com/office/drawing/2014/main" id="{9D1236B8-414F-32F9-7AA1-0F1B8D388E10}"/>
                </a:ext>
              </a:extLst>
            </p:cNvPr>
            <p:cNvSpPr txBox="1">
              <a:spLocks noChangeArrowheads="1"/>
            </p:cNvSpPr>
            <p:nvPr/>
          </p:nvSpPr>
          <p:spPr bwMode="auto">
            <a:xfrm>
              <a:off x="1511541"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a:latin typeface="Aptos" panose="020B0004020202020204" pitchFamily="34" charset="0"/>
                </a:rPr>
                <a:t>50</a:t>
              </a:r>
            </a:p>
          </p:txBody>
        </p:sp>
      </p:grpSp>
      <p:grpSp>
        <p:nvGrpSpPr>
          <p:cNvPr id="58385" name="Group 43">
            <a:extLst>
              <a:ext uri="{FF2B5EF4-FFF2-40B4-BE49-F238E27FC236}">
                <a16:creationId xmlns:a16="http://schemas.microsoft.com/office/drawing/2014/main" id="{D6ACDA7D-7694-7C47-A5E4-A76D65438C73}"/>
              </a:ext>
            </a:extLst>
          </p:cNvPr>
          <p:cNvGrpSpPr>
            <a:grpSpLocks/>
          </p:cNvGrpSpPr>
          <p:nvPr/>
        </p:nvGrpSpPr>
        <p:grpSpPr bwMode="auto">
          <a:xfrm>
            <a:off x="7318375" y="3162300"/>
            <a:ext cx="392113" cy="276225"/>
            <a:chOff x="1462532" y="5157743"/>
            <a:chExt cx="521787" cy="369332"/>
          </a:xfrm>
        </p:grpSpPr>
        <p:cxnSp>
          <p:nvCxnSpPr>
            <p:cNvPr id="45" name="Straight Connector 44">
              <a:extLst>
                <a:ext uri="{FF2B5EF4-FFF2-40B4-BE49-F238E27FC236}">
                  <a16:creationId xmlns:a16="http://schemas.microsoft.com/office/drawing/2014/main" id="{FA8C7198-3108-964D-A625-F2D779CC9834}"/>
                </a:ext>
              </a:extLst>
            </p:cNvPr>
            <p:cNvCxnSpPr/>
            <p:nvPr/>
          </p:nvCxnSpPr>
          <p:spPr>
            <a:xfrm flipH="1">
              <a:off x="1462532" y="5338164"/>
              <a:ext cx="718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55" name="TextBox 45">
              <a:extLst>
                <a:ext uri="{FF2B5EF4-FFF2-40B4-BE49-F238E27FC236}">
                  <a16:creationId xmlns:a16="http://schemas.microsoft.com/office/drawing/2014/main" id="{B8324381-1ECE-BB17-7ED1-8E7795B130C1}"/>
                </a:ext>
              </a:extLst>
            </p:cNvPr>
            <p:cNvSpPr txBox="1">
              <a:spLocks noChangeArrowheads="1"/>
            </p:cNvSpPr>
            <p:nvPr/>
          </p:nvSpPr>
          <p:spPr bwMode="auto">
            <a:xfrm>
              <a:off x="1511541"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a:latin typeface="Aptos" panose="020B0004020202020204" pitchFamily="34" charset="0"/>
                </a:rPr>
                <a:t>40</a:t>
              </a:r>
            </a:p>
          </p:txBody>
        </p:sp>
      </p:grpSp>
      <p:grpSp>
        <p:nvGrpSpPr>
          <p:cNvPr id="58386" name="Group 46">
            <a:extLst>
              <a:ext uri="{FF2B5EF4-FFF2-40B4-BE49-F238E27FC236}">
                <a16:creationId xmlns:a16="http://schemas.microsoft.com/office/drawing/2014/main" id="{3526360F-F35F-D2AC-0FB3-E08103AE3F52}"/>
              </a:ext>
            </a:extLst>
          </p:cNvPr>
          <p:cNvGrpSpPr>
            <a:grpSpLocks/>
          </p:cNvGrpSpPr>
          <p:nvPr/>
        </p:nvGrpSpPr>
        <p:grpSpPr bwMode="auto">
          <a:xfrm>
            <a:off x="7318375" y="3606800"/>
            <a:ext cx="392113" cy="276225"/>
            <a:chOff x="1462532" y="5157743"/>
            <a:chExt cx="521787" cy="369332"/>
          </a:xfrm>
        </p:grpSpPr>
        <p:cxnSp>
          <p:nvCxnSpPr>
            <p:cNvPr id="48" name="Straight Connector 47">
              <a:extLst>
                <a:ext uri="{FF2B5EF4-FFF2-40B4-BE49-F238E27FC236}">
                  <a16:creationId xmlns:a16="http://schemas.microsoft.com/office/drawing/2014/main" id="{0FB4D800-B6CD-1648-8299-FFF33A1351CE}"/>
                </a:ext>
              </a:extLst>
            </p:cNvPr>
            <p:cNvCxnSpPr/>
            <p:nvPr/>
          </p:nvCxnSpPr>
          <p:spPr>
            <a:xfrm flipH="1">
              <a:off x="1462532" y="5338164"/>
              <a:ext cx="718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53" name="TextBox 48">
              <a:extLst>
                <a:ext uri="{FF2B5EF4-FFF2-40B4-BE49-F238E27FC236}">
                  <a16:creationId xmlns:a16="http://schemas.microsoft.com/office/drawing/2014/main" id="{CBA80B77-9BA4-0470-55D1-B6AF61E2FD75}"/>
                </a:ext>
              </a:extLst>
            </p:cNvPr>
            <p:cNvSpPr txBox="1">
              <a:spLocks noChangeArrowheads="1"/>
            </p:cNvSpPr>
            <p:nvPr/>
          </p:nvSpPr>
          <p:spPr bwMode="auto">
            <a:xfrm>
              <a:off x="1511541"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a:latin typeface="Aptos" panose="020B0004020202020204" pitchFamily="34" charset="0"/>
                </a:rPr>
                <a:t>30</a:t>
              </a:r>
            </a:p>
          </p:txBody>
        </p:sp>
      </p:grpSp>
      <p:grpSp>
        <p:nvGrpSpPr>
          <p:cNvPr id="58387" name="Group 49">
            <a:extLst>
              <a:ext uri="{FF2B5EF4-FFF2-40B4-BE49-F238E27FC236}">
                <a16:creationId xmlns:a16="http://schemas.microsoft.com/office/drawing/2014/main" id="{A89F127C-BBC1-3D34-142A-1763BDC9468C}"/>
              </a:ext>
            </a:extLst>
          </p:cNvPr>
          <p:cNvGrpSpPr>
            <a:grpSpLocks/>
          </p:cNvGrpSpPr>
          <p:nvPr/>
        </p:nvGrpSpPr>
        <p:grpSpPr bwMode="auto">
          <a:xfrm>
            <a:off x="7318375" y="4051300"/>
            <a:ext cx="392113" cy="276225"/>
            <a:chOff x="1462532" y="5157743"/>
            <a:chExt cx="521787" cy="369332"/>
          </a:xfrm>
        </p:grpSpPr>
        <p:cxnSp>
          <p:nvCxnSpPr>
            <p:cNvPr id="51" name="Straight Connector 50">
              <a:extLst>
                <a:ext uri="{FF2B5EF4-FFF2-40B4-BE49-F238E27FC236}">
                  <a16:creationId xmlns:a16="http://schemas.microsoft.com/office/drawing/2014/main" id="{219DE54A-5E0F-C847-93E5-D2F364D4008D}"/>
                </a:ext>
              </a:extLst>
            </p:cNvPr>
            <p:cNvCxnSpPr/>
            <p:nvPr/>
          </p:nvCxnSpPr>
          <p:spPr>
            <a:xfrm flipH="1">
              <a:off x="1462532" y="5338164"/>
              <a:ext cx="718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51" name="TextBox 51">
              <a:extLst>
                <a:ext uri="{FF2B5EF4-FFF2-40B4-BE49-F238E27FC236}">
                  <a16:creationId xmlns:a16="http://schemas.microsoft.com/office/drawing/2014/main" id="{28EFBB5B-BC18-7AA4-48A8-4E33794FF218}"/>
                </a:ext>
              </a:extLst>
            </p:cNvPr>
            <p:cNvSpPr txBox="1">
              <a:spLocks noChangeArrowheads="1"/>
            </p:cNvSpPr>
            <p:nvPr/>
          </p:nvSpPr>
          <p:spPr bwMode="auto">
            <a:xfrm>
              <a:off x="1511541"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a:latin typeface="Aptos" panose="020B0004020202020204" pitchFamily="34" charset="0"/>
                </a:rPr>
                <a:t>20</a:t>
              </a:r>
            </a:p>
          </p:txBody>
        </p:sp>
      </p:grpSp>
      <p:grpSp>
        <p:nvGrpSpPr>
          <p:cNvPr id="58388" name="Group 52">
            <a:extLst>
              <a:ext uri="{FF2B5EF4-FFF2-40B4-BE49-F238E27FC236}">
                <a16:creationId xmlns:a16="http://schemas.microsoft.com/office/drawing/2014/main" id="{1DDAE66C-4919-9E07-716F-42575BA1E991}"/>
              </a:ext>
            </a:extLst>
          </p:cNvPr>
          <p:cNvGrpSpPr>
            <a:grpSpLocks/>
          </p:cNvGrpSpPr>
          <p:nvPr/>
        </p:nvGrpSpPr>
        <p:grpSpPr bwMode="auto">
          <a:xfrm>
            <a:off x="7318375" y="4495800"/>
            <a:ext cx="392113" cy="276225"/>
            <a:chOff x="1462532" y="5157743"/>
            <a:chExt cx="521787" cy="369332"/>
          </a:xfrm>
        </p:grpSpPr>
        <p:cxnSp>
          <p:nvCxnSpPr>
            <p:cNvPr id="54" name="Straight Connector 53">
              <a:extLst>
                <a:ext uri="{FF2B5EF4-FFF2-40B4-BE49-F238E27FC236}">
                  <a16:creationId xmlns:a16="http://schemas.microsoft.com/office/drawing/2014/main" id="{5BA6AF48-FFF0-F643-B512-C06B7F87ADDB}"/>
                </a:ext>
              </a:extLst>
            </p:cNvPr>
            <p:cNvCxnSpPr/>
            <p:nvPr/>
          </p:nvCxnSpPr>
          <p:spPr>
            <a:xfrm flipH="1">
              <a:off x="1462532" y="5338164"/>
              <a:ext cx="718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49" name="TextBox 54">
              <a:extLst>
                <a:ext uri="{FF2B5EF4-FFF2-40B4-BE49-F238E27FC236}">
                  <a16:creationId xmlns:a16="http://schemas.microsoft.com/office/drawing/2014/main" id="{E354F5B0-F5C2-4077-F288-8DEA7134910A}"/>
                </a:ext>
              </a:extLst>
            </p:cNvPr>
            <p:cNvSpPr txBox="1">
              <a:spLocks noChangeArrowheads="1"/>
            </p:cNvSpPr>
            <p:nvPr/>
          </p:nvSpPr>
          <p:spPr bwMode="auto">
            <a:xfrm>
              <a:off x="1511541"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a:latin typeface="Aptos" panose="020B0004020202020204" pitchFamily="34" charset="0"/>
                </a:rPr>
                <a:t>10</a:t>
              </a:r>
            </a:p>
          </p:txBody>
        </p:sp>
      </p:grpSp>
      <p:cxnSp>
        <p:nvCxnSpPr>
          <p:cNvPr id="56" name="Straight Connector 55">
            <a:extLst>
              <a:ext uri="{FF2B5EF4-FFF2-40B4-BE49-F238E27FC236}">
                <a16:creationId xmlns:a16="http://schemas.microsoft.com/office/drawing/2014/main" id="{03BA4FE8-8D8C-2642-B1E1-79F3209AC2D6}"/>
              </a:ext>
            </a:extLst>
          </p:cNvPr>
          <p:cNvCxnSpPr>
            <a:cxnSpLocks/>
          </p:cNvCxnSpPr>
          <p:nvPr/>
        </p:nvCxnSpPr>
        <p:spPr>
          <a:xfrm rot="5400000" flipH="1">
            <a:off x="1762125"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464A3E73-8FB4-DA41-9CFF-FA060C5A5BB2}"/>
              </a:ext>
            </a:extLst>
          </p:cNvPr>
          <p:cNvCxnSpPr>
            <a:cxnSpLocks/>
          </p:cNvCxnSpPr>
          <p:nvPr/>
        </p:nvCxnSpPr>
        <p:spPr>
          <a:xfrm rot="5400000" flipH="1">
            <a:off x="2452687"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9F4341D-760C-3442-91AC-0B0C85AF6D99}"/>
              </a:ext>
            </a:extLst>
          </p:cNvPr>
          <p:cNvCxnSpPr>
            <a:cxnSpLocks/>
          </p:cNvCxnSpPr>
          <p:nvPr/>
        </p:nvCxnSpPr>
        <p:spPr>
          <a:xfrm rot="5400000" flipH="1">
            <a:off x="3143250"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2FC2F033-793F-5546-B215-6E4CC67617F3}"/>
              </a:ext>
            </a:extLst>
          </p:cNvPr>
          <p:cNvCxnSpPr>
            <a:cxnSpLocks/>
          </p:cNvCxnSpPr>
          <p:nvPr/>
        </p:nvCxnSpPr>
        <p:spPr>
          <a:xfrm rot="5400000" flipH="1">
            <a:off x="3835400"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AAE5C34-3A00-594E-82B7-BB1C2A2C58DB}"/>
              </a:ext>
            </a:extLst>
          </p:cNvPr>
          <p:cNvCxnSpPr>
            <a:cxnSpLocks/>
          </p:cNvCxnSpPr>
          <p:nvPr/>
        </p:nvCxnSpPr>
        <p:spPr>
          <a:xfrm rot="5400000" flipH="1">
            <a:off x="4525962"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1C57BC8-9AA2-BA4E-AAE1-16CBD6FAA607}"/>
              </a:ext>
            </a:extLst>
          </p:cNvPr>
          <p:cNvCxnSpPr>
            <a:cxnSpLocks/>
          </p:cNvCxnSpPr>
          <p:nvPr/>
        </p:nvCxnSpPr>
        <p:spPr>
          <a:xfrm rot="5400000" flipH="1">
            <a:off x="5216525"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3876179-A08F-914B-95B0-6B2F70AA3342}"/>
              </a:ext>
            </a:extLst>
          </p:cNvPr>
          <p:cNvCxnSpPr>
            <a:cxnSpLocks/>
          </p:cNvCxnSpPr>
          <p:nvPr/>
        </p:nvCxnSpPr>
        <p:spPr>
          <a:xfrm rot="5400000" flipH="1">
            <a:off x="5907087"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F600F32-FF77-3644-AAC0-DFCDF67036E3}"/>
              </a:ext>
            </a:extLst>
          </p:cNvPr>
          <p:cNvCxnSpPr>
            <a:cxnSpLocks/>
          </p:cNvCxnSpPr>
          <p:nvPr/>
        </p:nvCxnSpPr>
        <p:spPr>
          <a:xfrm rot="5400000" flipH="1">
            <a:off x="6599237"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68306780-738E-BE43-BB2E-7A822C79B1BF}"/>
              </a:ext>
            </a:extLst>
          </p:cNvPr>
          <p:cNvCxnSpPr>
            <a:cxnSpLocks/>
          </p:cNvCxnSpPr>
          <p:nvPr/>
        </p:nvCxnSpPr>
        <p:spPr>
          <a:xfrm rot="5400000" flipH="1">
            <a:off x="7289800"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398" name="TextBox 64">
            <a:extLst>
              <a:ext uri="{FF2B5EF4-FFF2-40B4-BE49-F238E27FC236}">
                <a16:creationId xmlns:a16="http://schemas.microsoft.com/office/drawing/2014/main" id="{70B2B9DB-6D8E-45CD-96F3-328FDC4B7137}"/>
              </a:ext>
            </a:extLst>
          </p:cNvPr>
          <p:cNvSpPr txBox="1">
            <a:spLocks noChangeArrowheads="1"/>
          </p:cNvSpPr>
          <p:nvPr/>
        </p:nvSpPr>
        <p:spPr bwMode="auto">
          <a:xfrm>
            <a:off x="1639888" y="5218113"/>
            <a:ext cx="9874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Cambridge</a:t>
            </a:r>
          </a:p>
        </p:txBody>
      </p:sp>
      <p:sp>
        <p:nvSpPr>
          <p:cNvPr id="58399" name="TextBox 65">
            <a:extLst>
              <a:ext uri="{FF2B5EF4-FFF2-40B4-BE49-F238E27FC236}">
                <a16:creationId xmlns:a16="http://schemas.microsoft.com/office/drawing/2014/main" id="{3871324F-5F3A-BFF0-AF2B-6B6B90A826B8}"/>
              </a:ext>
            </a:extLst>
          </p:cNvPr>
          <p:cNvSpPr txBox="1">
            <a:spLocks noChangeArrowheads="1"/>
          </p:cNvSpPr>
          <p:nvPr/>
        </p:nvSpPr>
        <p:spPr bwMode="auto">
          <a:xfrm>
            <a:off x="2311400" y="5086350"/>
            <a:ext cx="10271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Amsterdam</a:t>
            </a:r>
          </a:p>
        </p:txBody>
      </p:sp>
      <p:sp>
        <p:nvSpPr>
          <p:cNvPr id="58400" name="TextBox 66">
            <a:extLst>
              <a:ext uri="{FF2B5EF4-FFF2-40B4-BE49-F238E27FC236}">
                <a16:creationId xmlns:a16="http://schemas.microsoft.com/office/drawing/2014/main" id="{E190F6A3-7770-05B2-46C3-4218E8FC16B8}"/>
              </a:ext>
            </a:extLst>
          </p:cNvPr>
          <p:cNvSpPr txBox="1">
            <a:spLocks noChangeArrowheads="1"/>
          </p:cNvSpPr>
          <p:nvPr/>
        </p:nvSpPr>
        <p:spPr bwMode="auto">
          <a:xfrm>
            <a:off x="3034866" y="5218113"/>
            <a:ext cx="9628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Gouda</a:t>
            </a:r>
            <a:br>
              <a:rPr lang="en-GB" altLang="en-US" sz="1200" b="1">
                <a:latin typeface="Aptos" panose="020B0004020202020204" pitchFamily="34" charset="0"/>
              </a:rPr>
            </a:br>
            <a:r>
              <a:rPr lang="en-GB" altLang="en-US" sz="1200" b="1">
                <a:latin typeface="Aptos" panose="020B0004020202020204" pitchFamily="34" charset="0"/>
              </a:rPr>
              <a:t>&amp; Voorhout</a:t>
            </a:r>
          </a:p>
        </p:txBody>
      </p:sp>
      <p:sp>
        <p:nvSpPr>
          <p:cNvPr id="58401" name="TextBox 67">
            <a:extLst>
              <a:ext uri="{FF2B5EF4-FFF2-40B4-BE49-F238E27FC236}">
                <a16:creationId xmlns:a16="http://schemas.microsoft.com/office/drawing/2014/main" id="{B1065CF7-39E9-10BB-A45F-FEE5D98844CD}"/>
              </a:ext>
            </a:extLst>
          </p:cNvPr>
          <p:cNvSpPr txBox="1">
            <a:spLocks noChangeArrowheads="1"/>
          </p:cNvSpPr>
          <p:nvPr/>
        </p:nvSpPr>
        <p:spPr bwMode="auto">
          <a:xfrm>
            <a:off x="3862388" y="5086350"/>
            <a:ext cx="6889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Madrid</a:t>
            </a:r>
          </a:p>
        </p:txBody>
      </p:sp>
      <p:sp>
        <p:nvSpPr>
          <p:cNvPr id="58402" name="TextBox 68">
            <a:extLst>
              <a:ext uri="{FF2B5EF4-FFF2-40B4-BE49-F238E27FC236}">
                <a16:creationId xmlns:a16="http://schemas.microsoft.com/office/drawing/2014/main" id="{226243BF-0234-988D-B35A-FCBB8C393B0F}"/>
              </a:ext>
            </a:extLst>
          </p:cNvPr>
          <p:cNvSpPr txBox="1">
            <a:spLocks noChangeArrowheads="1"/>
          </p:cNvSpPr>
          <p:nvPr/>
        </p:nvSpPr>
        <p:spPr bwMode="auto">
          <a:xfrm>
            <a:off x="4435475" y="5218113"/>
            <a:ext cx="9255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Barcelona</a:t>
            </a:r>
          </a:p>
        </p:txBody>
      </p:sp>
      <p:sp>
        <p:nvSpPr>
          <p:cNvPr id="58403" name="TextBox 69">
            <a:extLst>
              <a:ext uri="{FF2B5EF4-FFF2-40B4-BE49-F238E27FC236}">
                <a16:creationId xmlns:a16="http://schemas.microsoft.com/office/drawing/2014/main" id="{0F48C44F-8892-BDF5-9385-0DE2B1FC456B}"/>
              </a:ext>
            </a:extLst>
          </p:cNvPr>
          <p:cNvSpPr txBox="1">
            <a:spLocks noChangeArrowheads="1"/>
          </p:cNvSpPr>
          <p:nvPr/>
        </p:nvSpPr>
        <p:spPr bwMode="auto">
          <a:xfrm>
            <a:off x="5320932" y="5086350"/>
            <a:ext cx="5357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Paris</a:t>
            </a:r>
          </a:p>
        </p:txBody>
      </p:sp>
      <p:sp>
        <p:nvSpPr>
          <p:cNvPr id="58404" name="TextBox 70">
            <a:extLst>
              <a:ext uri="{FF2B5EF4-FFF2-40B4-BE49-F238E27FC236}">
                <a16:creationId xmlns:a16="http://schemas.microsoft.com/office/drawing/2014/main" id="{D8EAFE64-EF6B-F351-560E-C169BCE15088}"/>
              </a:ext>
            </a:extLst>
          </p:cNvPr>
          <p:cNvSpPr txBox="1">
            <a:spLocks noChangeArrowheads="1"/>
          </p:cNvSpPr>
          <p:nvPr/>
        </p:nvSpPr>
        <p:spPr bwMode="auto">
          <a:xfrm>
            <a:off x="5903285" y="5218113"/>
            <a:ext cx="753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Bologna</a:t>
            </a:r>
          </a:p>
        </p:txBody>
      </p:sp>
      <p:sp>
        <p:nvSpPr>
          <p:cNvPr id="58405" name="TextBox 71">
            <a:extLst>
              <a:ext uri="{FF2B5EF4-FFF2-40B4-BE49-F238E27FC236}">
                <a16:creationId xmlns:a16="http://schemas.microsoft.com/office/drawing/2014/main" id="{FEC1A1D2-C12F-622E-9A33-6B040DCD09CC}"/>
              </a:ext>
            </a:extLst>
          </p:cNvPr>
          <p:cNvSpPr txBox="1">
            <a:spLocks noChangeArrowheads="1"/>
          </p:cNvSpPr>
          <p:nvPr/>
        </p:nvSpPr>
        <p:spPr bwMode="auto">
          <a:xfrm>
            <a:off x="6575425" y="5086350"/>
            <a:ext cx="7905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Palermo</a:t>
            </a:r>
          </a:p>
        </p:txBody>
      </p:sp>
      <p:sp>
        <p:nvSpPr>
          <p:cNvPr id="58406" name="TextBox 73">
            <a:extLst>
              <a:ext uri="{FF2B5EF4-FFF2-40B4-BE49-F238E27FC236}">
                <a16:creationId xmlns:a16="http://schemas.microsoft.com/office/drawing/2014/main" id="{200671F0-8C18-AD53-EA9B-8AE716D75D18}"/>
              </a:ext>
            </a:extLst>
          </p:cNvPr>
          <p:cNvSpPr txBox="1">
            <a:spLocks noChangeArrowheads="1"/>
          </p:cNvSpPr>
          <p:nvPr/>
        </p:nvSpPr>
        <p:spPr bwMode="auto">
          <a:xfrm rot="-5400000">
            <a:off x="-661249" y="3525986"/>
            <a:ext cx="24670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Prevalence of daily cannabis use</a:t>
            </a:r>
            <a:br>
              <a:rPr lang="en-GB" altLang="en-US" sz="1200" b="1">
                <a:latin typeface="Aptos" panose="020B0004020202020204" pitchFamily="34" charset="0"/>
              </a:rPr>
            </a:br>
            <a:r>
              <a:rPr lang="en-GB" altLang="en-US" sz="1200" b="1">
                <a:latin typeface="Aptos" panose="020B0004020202020204" pitchFamily="34" charset="0"/>
              </a:rPr>
              <a:t>in population controls </a:t>
            </a:r>
            <a:r>
              <a:rPr lang="en-GB" altLang="en-US" sz="1200">
                <a:latin typeface="Aptos" panose="020B0004020202020204" pitchFamily="34" charset="0"/>
              </a:rPr>
              <a:t>(%)</a:t>
            </a:r>
          </a:p>
        </p:txBody>
      </p:sp>
      <p:sp>
        <p:nvSpPr>
          <p:cNvPr id="58407" name="TextBox 74">
            <a:extLst>
              <a:ext uri="{FF2B5EF4-FFF2-40B4-BE49-F238E27FC236}">
                <a16:creationId xmlns:a16="http://schemas.microsoft.com/office/drawing/2014/main" id="{A2E2CE6A-E8CB-3326-89BB-F368B1EE3DBD}"/>
              </a:ext>
            </a:extLst>
          </p:cNvPr>
          <p:cNvSpPr txBox="1">
            <a:spLocks noChangeArrowheads="1"/>
          </p:cNvSpPr>
          <p:nvPr/>
        </p:nvSpPr>
        <p:spPr bwMode="auto">
          <a:xfrm rot="5400000">
            <a:off x="6737191" y="3525986"/>
            <a:ext cx="22720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Adjusted psychosis incidence</a:t>
            </a:r>
            <a:br>
              <a:rPr lang="en-GB" altLang="en-US" sz="1200" b="1">
                <a:latin typeface="Aptos" panose="020B0004020202020204" pitchFamily="34" charset="0"/>
              </a:rPr>
            </a:br>
            <a:r>
              <a:rPr lang="en-GB" altLang="en-US" sz="1200">
                <a:latin typeface="Aptos" panose="020B0004020202020204" pitchFamily="34" charset="0"/>
              </a:rPr>
              <a:t>(rate per 100,000)</a:t>
            </a:r>
          </a:p>
        </p:txBody>
      </p:sp>
      <p:sp>
        <p:nvSpPr>
          <p:cNvPr id="58408" name="TextBox 75">
            <a:extLst>
              <a:ext uri="{FF2B5EF4-FFF2-40B4-BE49-F238E27FC236}">
                <a16:creationId xmlns:a16="http://schemas.microsoft.com/office/drawing/2014/main" id="{334A8531-C380-66CB-9EE4-51B0CEDE5C60}"/>
              </a:ext>
            </a:extLst>
          </p:cNvPr>
          <p:cNvSpPr txBox="1">
            <a:spLocks noChangeArrowheads="1"/>
          </p:cNvSpPr>
          <p:nvPr/>
        </p:nvSpPr>
        <p:spPr bwMode="auto">
          <a:xfrm>
            <a:off x="1482725" y="1900238"/>
            <a:ext cx="42918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b="1" dirty="0">
                <a:latin typeface="Aptos" panose="020B0004020202020204" pitchFamily="34" charset="0"/>
              </a:rPr>
              <a:t>Prevalence of daily cannabis use in population controls </a:t>
            </a:r>
            <a:r>
              <a:rPr lang="en-GB" altLang="en-US" sz="1200" dirty="0">
                <a:latin typeface="Aptos" panose="020B0004020202020204" pitchFamily="34" charset="0"/>
              </a:rPr>
              <a:t>(%)</a:t>
            </a:r>
          </a:p>
        </p:txBody>
      </p:sp>
      <p:sp>
        <p:nvSpPr>
          <p:cNvPr id="77" name="Oval 76">
            <a:extLst>
              <a:ext uri="{FF2B5EF4-FFF2-40B4-BE49-F238E27FC236}">
                <a16:creationId xmlns:a16="http://schemas.microsoft.com/office/drawing/2014/main" id="{A8FE8AC5-C443-7145-B2A2-8BAAC1E35EAB}"/>
              </a:ext>
            </a:extLst>
          </p:cNvPr>
          <p:cNvSpPr/>
          <p:nvPr/>
        </p:nvSpPr>
        <p:spPr>
          <a:xfrm>
            <a:off x="1302881" y="1951976"/>
            <a:ext cx="152400" cy="1524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58412" name="TextBox 77">
            <a:extLst>
              <a:ext uri="{FF2B5EF4-FFF2-40B4-BE49-F238E27FC236}">
                <a16:creationId xmlns:a16="http://schemas.microsoft.com/office/drawing/2014/main" id="{56465AD3-69DA-D99C-F1DE-ED990C111787}"/>
              </a:ext>
            </a:extLst>
          </p:cNvPr>
          <p:cNvSpPr txBox="1">
            <a:spLocks noChangeArrowheads="1"/>
          </p:cNvSpPr>
          <p:nvPr/>
        </p:nvSpPr>
        <p:spPr bwMode="auto">
          <a:xfrm>
            <a:off x="1482725" y="2114550"/>
            <a:ext cx="35000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b="1">
                <a:latin typeface="Aptos" panose="020B0004020202020204" pitchFamily="34" charset="0"/>
              </a:rPr>
              <a:t>Adjusted psychosis incidence </a:t>
            </a:r>
            <a:r>
              <a:rPr lang="en-GB" altLang="en-US" sz="1200">
                <a:latin typeface="Aptos" panose="020B0004020202020204" pitchFamily="34" charset="0"/>
              </a:rPr>
              <a:t>(rate per 100,000)</a:t>
            </a:r>
          </a:p>
        </p:txBody>
      </p:sp>
      <p:sp>
        <p:nvSpPr>
          <p:cNvPr id="79" name="Oval 78">
            <a:extLst>
              <a:ext uri="{FF2B5EF4-FFF2-40B4-BE49-F238E27FC236}">
                <a16:creationId xmlns:a16="http://schemas.microsoft.com/office/drawing/2014/main" id="{AA63B286-9937-1F40-B040-388EBD1B21DD}"/>
              </a:ext>
            </a:extLst>
          </p:cNvPr>
          <p:cNvSpPr/>
          <p:nvPr/>
        </p:nvSpPr>
        <p:spPr>
          <a:xfrm>
            <a:off x="1302881" y="2166721"/>
            <a:ext cx="152400" cy="1524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grpSp>
        <p:nvGrpSpPr>
          <p:cNvPr id="58416" name="Group 59393">
            <a:extLst>
              <a:ext uri="{FF2B5EF4-FFF2-40B4-BE49-F238E27FC236}">
                <a16:creationId xmlns:a16="http://schemas.microsoft.com/office/drawing/2014/main" id="{4FC9A25E-2AC0-9A31-6772-7340BF9BD934}"/>
              </a:ext>
            </a:extLst>
          </p:cNvPr>
          <p:cNvGrpSpPr>
            <a:grpSpLocks/>
          </p:cNvGrpSpPr>
          <p:nvPr/>
        </p:nvGrpSpPr>
        <p:grpSpPr bwMode="auto">
          <a:xfrm>
            <a:off x="1366838" y="2943225"/>
            <a:ext cx="5680075" cy="1612900"/>
            <a:chOff x="1822582" y="2845088"/>
            <a:chExt cx="7573953" cy="2152073"/>
          </a:xfrm>
        </p:grpSpPr>
        <p:sp>
          <p:nvSpPr>
            <p:cNvPr id="80" name="Oval 79">
              <a:extLst>
                <a:ext uri="{FF2B5EF4-FFF2-40B4-BE49-F238E27FC236}">
                  <a16:creationId xmlns:a16="http://schemas.microsoft.com/office/drawing/2014/main" id="{9789E63D-0951-E84C-A8F5-93A6609B60EC}"/>
                </a:ext>
              </a:extLst>
            </p:cNvPr>
            <p:cNvSpPr/>
            <p:nvPr/>
          </p:nvSpPr>
          <p:spPr>
            <a:xfrm>
              <a:off x="1822582" y="2845088"/>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1" name="Oval 80">
              <a:extLst>
                <a:ext uri="{FF2B5EF4-FFF2-40B4-BE49-F238E27FC236}">
                  <a16:creationId xmlns:a16="http://schemas.microsoft.com/office/drawing/2014/main" id="{BDA33702-6DC4-A942-8DEC-99CC175E0B9A}"/>
                </a:ext>
              </a:extLst>
            </p:cNvPr>
            <p:cNvSpPr/>
            <p:nvPr/>
          </p:nvSpPr>
          <p:spPr>
            <a:xfrm>
              <a:off x="2743926" y="4553816"/>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2" name="Oval 81">
              <a:extLst>
                <a:ext uri="{FF2B5EF4-FFF2-40B4-BE49-F238E27FC236}">
                  <a16:creationId xmlns:a16="http://schemas.microsoft.com/office/drawing/2014/main" id="{159D2440-6839-CE40-93EA-BB709B22ED37}"/>
                </a:ext>
              </a:extLst>
            </p:cNvPr>
            <p:cNvSpPr/>
            <p:nvPr/>
          </p:nvSpPr>
          <p:spPr>
            <a:xfrm>
              <a:off x="3665270" y="3343852"/>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3" name="Oval 82">
              <a:extLst>
                <a:ext uri="{FF2B5EF4-FFF2-40B4-BE49-F238E27FC236}">
                  <a16:creationId xmlns:a16="http://schemas.microsoft.com/office/drawing/2014/main" id="{1654D3D3-0DD1-F546-83CE-A159ACE4FF00}"/>
                </a:ext>
              </a:extLst>
            </p:cNvPr>
            <p:cNvSpPr/>
            <p:nvPr/>
          </p:nvSpPr>
          <p:spPr>
            <a:xfrm>
              <a:off x="4586614" y="4101233"/>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4" name="Oval 83">
              <a:extLst>
                <a:ext uri="{FF2B5EF4-FFF2-40B4-BE49-F238E27FC236}">
                  <a16:creationId xmlns:a16="http://schemas.microsoft.com/office/drawing/2014/main" id="{1F3F7A43-572D-A144-B6CE-9A5F7BB1EF82}"/>
                </a:ext>
              </a:extLst>
            </p:cNvPr>
            <p:cNvSpPr/>
            <p:nvPr/>
          </p:nvSpPr>
          <p:spPr>
            <a:xfrm>
              <a:off x="5507958" y="4332143"/>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5" name="Oval 84">
              <a:extLst>
                <a:ext uri="{FF2B5EF4-FFF2-40B4-BE49-F238E27FC236}">
                  <a16:creationId xmlns:a16="http://schemas.microsoft.com/office/drawing/2014/main" id="{DF9E0EFC-94F3-0C4E-AFD6-E2253F2CD6F9}"/>
                </a:ext>
              </a:extLst>
            </p:cNvPr>
            <p:cNvSpPr/>
            <p:nvPr/>
          </p:nvSpPr>
          <p:spPr>
            <a:xfrm>
              <a:off x="6429302" y="4793961"/>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6" name="Oval 85">
              <a:extLst>
                <a:ext uri="{FF2B5EF4-FFF2-40B4-BE49-F238E27FC236}">
                  <a16:creationId xmlns:a16="http://schemas.microsoft.com/office/drawing/2014/main" id="{56BC1B80-2030-E840-BFB6-F67D260D4ECF}"/>
                </a:ext>
              </a:extLst>
            </p:cNvPr>
            <p:cNvSpPr/>
            <p:nvPr/>
          </p:nvSpPr>
          <p:spPr>
            <a:xfrm>
              <a:off x="7350646" y="3103707"/>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7" name="Oval 86">
              <a:extLst>
                <a:ext uri="{FF2B5EF4-FFF2-40B4-BE49-F238E27FC236}">
                  <a16:creationId xmlns:a16="http://schemas.microsoft.com/office/drawing/2014/main" id="{9A1A2EED-C205-154E-A561-74CFBABC7352}"/>
                </a:ext>
              </a:extLst>
            </p:cNvPr>
            <p:cNvSpPr/>
            <p:nvPr/>
          </p:nvSpPr>
          <p:spPr>
            <a:xfrm>
              <a:off x="8271990" y="4332143"/>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8" name="Oval 87">
              <a:extLst>
                <a:ext uri="{FF2B5EF4-FFF2-40B4-BE49-F238E27FC236}">
                  <a16:creationId xmlns:a16="http://schemas.microsoft.com/office/drawing/2014/main" id="{F78BDF5B-B9CB-5949-A0EA-209F436DA3A8}"/>
                </a:ext>
              </a:extLst>
            </p:cNvPr>
            <p:cNvSpPr/>
            <p:nvPr/>
          </p:nvSpPr>
          <p:spPr>
            <a:xfrm>
              <a:off x="9193335" y="4673889"/>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grpSp>
      <p:sp>
        <p:nvSpPr>
          <p:cNvPr id="98" name="TextBox 97">
            <a:extLst>
              <a:ext uri="{FF2B5EF4-FFF2-40B4-BE49-F238E27FC236}">
                <a16:creationId xmlns:a16="http://schemas.microsoft.com/office/drawing/2014/main" id="{83000BA4-E88F-C343-9855-67AF30CF9FD6}"/>
              </a:ext>
            </a:extLst>
          </p:cNvPr>
          <p:cNvSpPr txBox="1"/>
          <p:nvPr/>
        </p:nvSpPr>
        <p:spPr>
          <a:xfrm>
            <a:off x="6221413" y="4787900"/>
            <a:ext cx="1136650" cy="254000"/>
          </a:xfrm>
          <a:prstGeom prst="rect">
            <a:avLst/>
          </a:prstGeom>
          <a:noFill/>
        </p:spPr>
        <p:txBody>
          <a:bodyPr wrap="none">
            <a:spAutoFit/>
          </a:bodyPr>
          <a:lstStyle/>
          <a:p>
            <a:pPr>
              <a:defRPr/>
            </a:pPr>
            <a:r>
              <a:rPr lang="en-GB" sz="1050" dirty="0">
                <a:latin typeface="Aptos" panose="020B0004020202020204" pitchFamily="34" charset="0"/>
                <a:ea typeface="MS PGothic" panose="020B0600070205080204" pitchFamily="34" charset="-128"/>
              </a:rPr>
              <a:t>r=0.8, p=0.0109</a:t>
            </a:r>
          </a:p>
        </p:txBody>
      </p:sp>
      <p:sp>
        <p:nvSpPr>
          <p:cNvPr id="58420" name="TextBox 1">
            <a:extLst>
              <a:ext uri="{FF2B5EF4-FFF2-40B4-BE49-F238E27FC236}">
                <a16:creationId xmlns:a16="http://schemas.microsoft.com/office/drawing/2014/main" id="{E557231D-408D-E91E-E5A5-0E3AE20DA45B}"/>
              </a:ext>
            </a:extLst>
          </p:cNvPr>
          <p:cNvSpPr txBox="1">
            <a:spLocks noChangeArrowheads="1"/>
          </p:cNvSpPr>
          <p:nvPr/>
        </p:nvSpPr>
        <p:spPr bwMode="auto">
          <a:xfrm>
            <a:off x="266700" y="6381750"/>
            <a:ext cx="5486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b="0" u="none" dirty="0">
                <a:latin typeface="Aptos" panose="020B0004020202020204" pitchFamily="34" charset="0"/>
              </a:rPr>
              <a:t>Di Forti et al, Lancet Psych, March 23 2019</a:t>
            </a:r>
          </a:p>
        </p:txBody>
      </p:sp>
      <p:pic>
        <p:nvPicPr>
          <p:cNvPr id="65543" name="Picture 2">
            <a:extLst>
              <a:ext uri="{FF2B5EF4-FFF2-40B4-BE49-F238E27FC236}">
                <a16:creationId xmlns:a16="http://schemas.microsoft.com/office/drawing/2014/main" id="{49D528B0-329B-BFED-6653-FEFBFC498C8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532846" y="246362"/>
            <a:ext cx="1598462" cy="1598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Content Placeholder 4" descr="Graphical user interface, text&#10;&#10;Description automatically generated">
            <a:extLst>
              <a:ext uri="{FF2B5EF4-FFF2-40B4-BE49-F238E27FC236}">
                <a16:creationId xmlns:a16="http://schemas.microsoft.com/office/drawing/2014/main" id="{7B25D2E3-E09C-FA7F-5D91-184ACAEC1FFA}"/>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488635" y="116632"/>
            <a:ext cx="8152276" cy="1526455"/>
          </a:xfrm>
        </p:spPr>
      </p:pic>
      <p:pic>
        <p:nvPicPr>
          <p:cNvPr id="7" name="Picture 6" descr="Chart, line chart&#10;&#10;Description automatically generated">
            <a:extLst>
              <a:ext uri="{FF2B5EF4-FFF2-40B4-BE49-F238E27FC236}">
                <a16:creationId xmlns:a16="http://schemas.microsoft.com/office/drawing/2014/main" id="{18D168BD-F19B-37B8-9955-18CD4E06315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51519" y="2993094"/>
            <a:ext cx="4295107" cy="2956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Graphical user interface, chart, line chart&#10;&#10;Description automatically generated">
            <a:extLst>
              <a:ext uri="{FF2B5EF4-FFF2-40B4-BE49-F238E27FC236}">
                <a16:creationId xmlns:a16="http://schemas.microsoft.com/office/drawing/2014/main" id="{E7F7C2C8-F907-BA71-E679-9DC70D593E3F}"/>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818807" y="2988877"/>
            <a:ext cx="404812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B5321EE9-DA56-8042-A893-F03682B8E1AB}"/>
              </a:ext>
            </a:extLst>
          </p:cNvPr>
          <p:cNvSpPr/>
          <p:nvPr/>
        </p:nvSpPr>
        <p:spPr>
          <a:xfrm>
            <a:off x="1187624" y="1643087"/>
            <a:ext cx="6182444" cy="1155700"/>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500" dirty="0"/>
              <a:t>During this period in Denmark both the consumption of cannabis and its potency have increased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B55C9E51-CDD7-479B-AA44-55199ECECD05}"/>
              </a:ext>
            </a:extLst>
          </p:cNvPr>
          <p:cNvSpPr>
            <a:spLocks noGrp="1"/>
          </p:cNvSpPr>
          <p:nvPr>
            <p:ph idx="1"/>
          </p:nvPr>
        </p:nvSpPr>
        <p:spPr>
          <a:xfrm>
            <a:off x="457200" y="1639341"/>
            <a:ext cx="8110736" cy="4237931"/>
          </a:xfrm>
        </p:spPr>
        <p:txBody>
          <a:bodyPr>
            <a:normAutofit/>
          </a:bodyPr>
          <a:lstStyle/>
          <a:p>
            <a:pPr marL="0" indent="0" algn="ctr">
              <a:buNone/>
            </a:pPr>
            <a:r>
              <a:rPr lang="sv-SE" sz="2400" dirty="0">
                <a:solidFill>
                  <a:schemeClr val="tx1"/>
                </a:solidFill>
                <a:latin typeface="Aptos" panose="020B0004020202020204" pitchFamily="34" charset="0"/>
                <a:cs typeface="Calibri" panose="020F0502020204030204" pitchFamily="34" charset="0"/>
              </a:rPr>
              <a:t> A </a:t>
            </a:r>
            <a:r>
              <a:rPr lang="sv-SE" sz="2400" dirty="0" err="1">
                <a:solidFill>
                  <a:schemeClr val="tx1"/>
                </a:solidFill>
                <a:latin typeface="Aptos" panose="020B0004020202020204" pitchFamily="34" charset="0"/>
                <a:cs typeface="Calibri" panose="020F0502020204030204" pitchFamily="34" charset="0"/>
              </a:rPr>
              <a:t>review</a:t>
            </a:r>
            <a:r>
              <a:rPr lang="sv-SE" sz="2400" dirty="0">
                <a:solidFill>
                  <a:schemeClr val="tx1"/>
                </a:solidFill>
                <a:latin typeface="Aptos" panose="020B0004020202020204" pitchFamily="34" charset="0"/>
                <a:cs typeface="Calibri" panose="020F0502020204030204" pitchFamily="34" charset="0"/>
              </a:rPr>
              <a:t> </a:t>
            </a:r>
            <a:r>
              <a:rPr lang="sv-SE" sz="2400" dirty="0" err="1">
                <a:solidFill>
                  <a:schemeClr val="tx1"/>
                </a:solidFill>
                <a:latin typeface="Aptos" panose="020B0004020202020204" pitchFamily="34" charset="0"/>
                <a:cs typeface="Calibri" panose="020F0502020204030204" pitchFamily="34" charset="0"/>
              </a:rPr>
              <a:t>of</a:t>
            </a:r>
            <a:r>
              <a:rPr lang="sv-SE" sz="2400" dirty="0">
                <a:solidFill>
                  <a:schemeClr val="tx1"/>
                </a:solidFill>
                <a:latin typeface="Aptos" panose="020B0004020202020204" pitchFamily="34" charset="0"/>
                <a:cs typeface="Calibri" panose="020F0502020204030204" pitchFamily="34" charset="0"/>
              </a:rPr>
              <a:t> the </a:t>
            </a:r>
            <a:r>
              <a:rPr lang="sv-SE" sz="2400" dirty="0" err="1">
                <a:solidFill>
                  <a:schemeClr val="tx1"/>
                </a:solidFill>
                <a:latin typeface="Aptos" panose="020B0004020202020204" pitchFamily="34" charset="0"/>
                <a:cs typeface="Calibri" panose="020F0502020204030204" pitchFamily="34" charset="0"/>
              </a:rPr>
              <a:t>anesthetic</a:t>
            </a:r>
            <a:r>
              <a:rPr lang="sv-SE" sz="2400" dirty="0">
                <a:solidFill>
                  <a:schemeClr val="tx1"/>
                </a:solidFill>
                <a:latin typeface="Aptos" panose="020B0004020202020204" pitchFamily="34" charset="0"/>
                <a:cs typeface="Calibri" panose="020F0502020204030204" pitchFamily="34" charset="0"/>
              </a:rPr>
              <a:t> </a:t>
            </a:r>
            <a:r>
              <a:rPr lang="sv-SE" sz="2400" dirty="0" err="1">
                <a:solidFill>
                  <a:schemeClr val="tx1"/>
                </a:solidFill>
                <a:latin typeface="Aptos" panose="020B0004020202020204" pitchFamily="34" charset="0"/>
                <a:cs typeface="Calibri" panose="020F0502020204030204" pitchFamily="34" charset="0"/>
              </a:rPr>
              <a:t>implications</a:t>
            </a:r>
            <a:r>
              <a:rPr lang="sv-SE" sz="2400" dirty="0">
                <a:solidFill>
                  <a:schemeClr val="tx1"/>
                </a:solidFill>
                <a:latin typeface="Aptos" panose="020B0004020202020204" pitchFamily="34" charset="0"/>
                <a:cs typeface="Calibri" panose="020F0502020204030204" pitchFamily="34" charset="0"/>
              </a:rPr>
              <a:t> </a:t>
            </a:r>
            <a:r>
              <a:rPr lang="sv-SE" sz="2400" dirty="0" err="1">
                <a:solidFill>
                  <a:schemeClr val="tx1"/>
                </a:solidFill>
                <a:latin typeface="Aptos" panose="020B0004020202020204" pitchFamily="34" charset="0"/>
                <a:cs typeface="Calibri" panose="020F0502020204030204" pitchFamily="34" charset="0"/>
              </a:rPr>
              <a:t>of</a:t>
            </a:r>
            <a:r>
              <a:rPr lang="sv-SE" sz="2400" dirty="0">
                <a:solidFill>
                  <a:schemeClr val="tx1"/>
                </a:solidFill>
                <a:latin typeface="Aptos" panose="020B0004020202020204" pitchFamily="34" charset="0"/>
                <a:cs typeface="Calibri" panose="020F0502020204030204" pitchFamily="34" charset="0"/>
              </a:rPr>
              <a:t> </a:t>
            </a:r>
            <a:r>
              <a:rPr lang="sv-SE" sz="2400" dirty="0" err="1">
                <a:solidFill>
                  <a:schemeClr val="tx1"/>
                </a:solidFill>
                <a:latin typeface="Aptos" panose="020B0004020202020204" pitchFamily="34" charset="0"/>
                <a:cs typeface="Calibri" panose="020F0502020204030204" pitchFamily="34" charset="0"/>
              </a:rPr>
              <a:t>maijuana</a:t>
            </a:r>
            <a:r>
              <a:rPr lang="sv-SE" sz="2400" dirty="0">
                <a:solidFill>
                  <a:schemeClr val="tx1"/>
                </a:solidFill>
                <a:latin typeface="Aptos" panose="020B0004020202020204" pitchFamily="34" charset="0"/>
                <a:cs typeface="Calibri" panose="020F0502020204030204" pitchFamily="34" charset="0"/>
              </a:rPr>
              <a:t> </a:t>
            </a:r>
            <a:r>
              <a:rPr lang="sv-SE" sz="2400" dirty="0" err="1">
                <a:solidFill>
                  <a:schemeClr val="tx1"/>
                </a:solidFill>
                <a:latin typeface="Aptos" panose="020B0004020202020204" pitchFamily="34" charset="0"/>
                <a:cs typeface="Calibri" panose="020F0502020204030204" pitchFamily="34" charset="0"/>
              </a:rPr>
              <a:t>use</a:t>
            </a:r>
            <a:endParaRPr lang="sv-SE" sz="2400" dirty="0">
              <a:solidFill>
                <a:schemeClr val="tx1"/>
              </a:solidFill>
              <a:latin typeface="Aptos" panose="020B0004020202020204" pitchFamily="34" charset="0"/>
              <a:cs typeface="Calibri" panose="020F0502020204030204" pitchFamily="34" charset="0"/>
            </a:endParaRPr>
          </a:p>
          <a:p>
            <a:endParaRPr lang="sv-SE" sz="2400" dirty="0">
              <a:solidFill>
                <a:schemeClr val="tx1"/>
              </a:solidFill>
              <a:latin typeface="Aptos" panose="020B0004020202020204" pitchFamily="34" charset="0"/>
              <a:cs typeface="Calibri" panose="020F0502020204030204" pitchFamily="34" charset="0"/>
            </a:endParaRPr>
          </a:p>
        </p:txBody>
      </p:sp>
      <p:sp>
        <p:nvSpPr>
          <p:cNvPr id="4" name="Rubrik 1">
            <a:extLst>
              <a:ext uri="{FF2B5EF4-FFF2-40B4-BE49-F238E27FC236}">
                <a16:creationId xmlns:a16="http://schemas.microsoft.com/office/drawing/2014/main" id="{1675E1A9-6B1D-02DC-6279-FD16615B16F3}"/>
              </a:ext>
            </a:extLst>
          </p:cNvPr>
          <p:cNvSpPr>
            <a:spLocks noGrp="1"/>
          </p:cNvSpPr>
          <p:nvPr>
            <p:ph type="title"/>
          </p:nvPr>
        </p:nvSpPr>
        <p:spPr>
          <a:xfrm>
            <a:off x="457200" y="274638"/>
            <a:ext cx="8229600" cy="1143000"/>
          </a:xfrm>
        </p:spPr>
        <p:txBody>
          <a:bodyPr>
            <a:normAutofit/>
          </a:bodyPr>
          <a:lstStyle/>
          <a:p>
            <a:pPr algn="ctr"/>
            <a:r>
              <a:rPr lang="sv-SE" sz="3600" dirty="0">
                <a:latin typeface="Aptos" panose="020B0004020202020204" pitchFamily="34" charset="0"/>
                <a:cs typeface="Calibri" panose="020F0502020204030204" pitchFamily="34" charset="0"/>
              </a:rPr>
              <a:t>Cannabis and </a:t>
            </a:r>
            <a:r>
              <a:rPr lang="sv-SE" sz="3600" dirty="0" err="1">
                <a:latin typeface="Aptos" panose="020B0004020202020204" pitchFamily="34" charset="0"/>
                <a:cs typeface="Calibri" panose="020F0502020204030204" pitchFamily="34" charset="0"/>
              </a:rPr>
              <a:t>anesthesia</a:t>
            </a:r>
            <a:endParaRPr lang="sv-SE" sz="3600" dirty="0">
              <a:latin typeface="Aptos" panose="020B000402020202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8EA313EE-8174-E98B-2A6F-663A778B5AB8}"/>
              </a:ext>
            </a:extLst>
          </p:cNvPr>
          <p:cNvSpPr>
            <a:spLocks noChangeArrowheads="1"/>
          </p:cNvSpPr>
          <p:nvPr/>
        </p:nvSpPr>
        <p:spPr bwMode="auto">
          <a:xfrm>
            <a:off x="1115616" y="2826461"/>
            <a:ext cx="7452320" cy="223651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sz="2100" b="0" i="0" u="none" strike="noStrike" cap="none" normalizeH="0" baseline="0" dirty="0">
                <a:ln>
                  <a:noFill/>
                </a:ln>
                <a:solidFill>
                  <a:srgbClr val="1F1F1F"/>
                </a:solidFill>
                <a:effectLst/>
                <a:latin typeface="inherit"/>
              </a:rPr>
              <a:t>Aktuellt intag ger takykardi och perifer </a:t>
            </a:r>
            <a:r>
              <a:rPr kumimoji="0" lang="sv-SE" altLang="sv-SE" sz="2100" b="0" i="0" u="none" strike="noStrike" cap="none" normalizeH="0" baseline="0" dirty="0" err="1">
                <a:ln>
                  <a:noFill/>
                </a:ln>
                <a:solidFill>
                  <a:srgbClr val="1F1F1F"/>
                </a:solidFill>
                <a:effectLst/>
                <a:latin typeface="inherit"/>
              </a:rPr>
              <a:t>vasodilatation</a:t>
            </a:r>
            <a:endParaRPr kumimoji="0" lang="sv-SE" altLang="sv-SE" sz="2100" b="0" i="0" u="none" strike="noStrike" cap="none" normalizeH="0" baseline="0" dirty="0">
              <a:ln>
                <a:noFill/>
              </a:ln>
              <a:solidFill>
                <a:srgbClr val="1F1F1F"/>
              </a:solidFill>
              <a:effectLst/>
              <a:latin typeface="inheri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sz="2100" b="0" i="0" u="none" strike="noStrike" cap="none" normalizeH="0" baseline="0" dirty="0">
                <a:ln>
                  <a:noFill/>
                </a:ln>
                <a:solidFill>
                  <a:srgbClr val="1F1F1F"/>
                </a:solidFill>
                <a:effectLst/>
                <a:latin typeface="inherit"/>
              </a:rPr>
              <a:t>5 gånger ökad risk för hjärtinfarkt den första timmen efter att ha rökt cannabis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sv-SE" altLang="sv-SE" sz="2100" b="0" dirty="0">
                <a:solidFill>
                  <a:srgbClr val="1F1F1F"/>
                </a:solidFill>
                <a:latin typeface="inherit"/>
              </a:rPr>
              <a:t>Om påverkad patient, b</a:t>
            </a:r>
            <a:r>
              <a:rPr kumimoji="0" lang="sv-SE" altLang="sv-SE" sz="2100" b="0" i="0" u="none" strike="noStrike" cap="none" normalizeH="0" baseline="0" dirty="0">
                <a:ln>
                  <a:noFill/>
                </a:ln>
                <a:solidFill>
                  <a:srgbClr val="1F1F1F"/>
                </a:solidFill>
                <a:effectLst/>
                <a:latin typeface="inherit"/>
              </a:rPr>
              <a:t>ra att vänta med narkos om möjligt, speciellt för riskpatienter (ökad kardiovaskulär risk)</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sz="2100" b="0" i="0" u="none" strike="noStrike" cap="none" normalizeH="0" baseline="0" dirty="0">
                <a:ln>
                  <a:noFill/>
                </a:ln>
                <a:solidFill>
                  <a:srgbClr val="1F1F1F"/>
                </a:solidFill>
                <a:effectLst/>
                <a:latin typeface="inherit"/>
              </a:rPr>
              <a:t>Cannabisanvändning verkar ge behov av ökade doser av </a:t>
            </a:r>
            <a:r>
              <a:rPr kumimoji="0" lang="sv-SE" altLang="sv-SE" sz="2100" b="0" i="0" u="none" strike="noStrike" cap="none" normalizeH="0" baseline="0" dirty="0" err="1">
                <a:ln>
                  <a:noFill/>
                </a:ln>
                <a:solidFill>
                  <a:srgbClr val="1F1F1F"/>
                </a:solidFill>
                <a:effectLst/>
                <a:latin typeface="inherit"/>
              </a:rPr>
              <a:t>propofol</a:t>
            </a:r>
            <a:endParaRPr kumimoji="0" lang="sv-SE" altLang="sv-SE" sz="2100" b="0" i="0" u="none" strike="noStrike" cap="none" normalizeH="0" baseline="0" dirty="0">
              <a:ln>
                <a:noFill/>
              </a:ln>
              <a:solidFill>
                <a:srgbClr val="1F1F1F"/>
              </a:solidFill>
              <a:effectLst/>
              <a:latin typeface="inheri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sz="2100" b="0" i="0" u="none" strike="noStrike" cap="none" normalizeH="0" baseline="0" dirty="0">
                <a:ln>
                  <a:noFill/>
                </a:ln>
                <a:solidFill>
                  <a:srgbClr val="1F1F1F"/>
                </a:solidFill>
                <a:effectLst/>
                <a:latin typeface="inherit"/>
              </a:rPr>
              <a:t>Cannabisanvändare behöver mer </a:t>
            </a:r>
            <a:r>
              <a:rPr kumimoji="0" lang="sv-SE" altLang="sv-SE" sz="2100" b="0" i="0" u="none" strike="noStrike" cap="none" normalizeH="0" baseline="0" dirty="0" err="1">
                <a:ln>
                  <a:noFill/>
                </a:ln>
                <a:solidFill>
                  <a:srgbClr val="1F1F1F"/>
                </a:solidFill>
                <a:effectLst/>
                <a:latin typeface="inherit"/>
              </a:rPr>
              <a:t>opioider</a:t>
            </a:r>
            <a:r>
              <a:rPr kumimoji="0" lang="sv-SE" altLang="sv-SE" sz="2100" b="0" i="0" u="none" strike="noStrike" cap="none" normalizeH="0" baseline="0" dirty="0">
                <a:ln>
                  <a:noFill/>
                </a:ln>
                <a:solidFill>
                  <a:srgbClr val="1F1F1F"/>
                </a:solidFill>
                <a:effectLst/>
                <a:latin typeface="inherit"/>
              </a:rPr>
              <a:t> postoperativt</a:t>
            </a:r>
            <a:endParaRPr kumimoji="0" lang="sv-SE" altLang="sv-SE" sz="1800" b="0" i="0" u="none" strike="noStrike" cap="none" normalizeH="0" baseline="0" dirty="0">
              <a:ln>
                <a:noFill/>
              </a:ln>
              <a:solidFill>
                <a:schemeClr val="tx1"/>
              </a:solidFill>
              <a:effectLst/>
              <a:latin typeface="Arial" panose="020B0604020202020204" pitchFamily="34" charset="0"/>
            </a:endParaRPr>
          </a:p>
        </p:txBody>
      </p:sp>
      <p:sp>
        <p:nvSpPr>
          <p:cNvPr id="6" name="textruta 5">
            <a:extLst>
              <a:ext uri="{FF2B5EF4-FFF2-40B4-BE49-F238E27FC236}">
                <a16:creationId xmlns:a16="http://schemas.microsoft.com/office/drawing/2014/main" id="{76BB2AF1-B2A0-2885-46E5-ECBD01508563}"/>
              </a:ext>
            </a:extLst>
          </p:cNvPr>
          <p:cNvSpPr txBox="1"/>
          <p:nvPr/>
        </p:nvSpPr>
        <p:spPr>
          <a:xfrm>
            <a:off x="3995936" y="6297893"/>
            <a:ext cx="4572000" cy="369332"/>
          </a:xfrm>
          <a:prstGeom prst="rect">
            <a:avLst/>
          </a:prstGeom>
          <a:noFill/>
        </p:spPr>
        <p:txBody>
          <a:bodyPr wrap="square">
            <a:spAutoFit/>
          </a:bodyPr>
          <a:lstStyle/>
          <a:p>
            <a:pPr marL="0" indent="0">
              <a:buNone/>
            </a:pPr>
            <a:r>
              <a:rPr lang="sv-SE" sz="1800" b="0" dirty="0">
                <a:solidFill>
                  <a:schemeClr val="tx1"/>
                </a:solidFill>
                <a:latin typeface="Aptos" panose="020B0004020202020204" pitchFamily="34" charset="0"/>
                <a:cs typeface="Calibri" panose="020F0502020204030204" pitchFamily="34" charset="0"/>
              </a:rPr>
              <a:t>John C Alexander, </a:t>
            </a:r>
            <a:r>
              <a:rPr lang="sv-SE" sz="1800" b="0" dirty="0" err="1">
                <a:solidFill>
                  <a:schemeClr val="tx1"/>
                </a:solidFill>
                <a:latin typeface="Aptos" panose="020B0004020202020204" pitchFamily="34" charset="0"/>
                <a:cs typeface="Calibri" panose="020F0502020204030204" pitchFamily="34" charset="0"/>
              </a:rPr>
              <a:t>Girish</a:t>
            </a:r>
            <a:r>
              <a:rPr lang="sv-SE" sz="1800" b="0" dirty="0">
                <a:solidFill>
                  <a:schemeClr val="tx1"/>
                </a:solidFill>
                <a:latin typeface="Aptos" panose="020B0004020202020204" pitchFamily="34" charset="0"/>
                <a:cs typeface="Calibri" panose="020F0502020204030204" pitchFamily="34" charset="0"/>
              </a:rPr>
              <a:t> P. </a:t>
            </a:r>
            <a:r>
              <a:rPr lang="sv-SE" sz="1800" b="0" dirty="0" err="1">
                <a:solidFill>
                  <a:schemeClr val="tx1"/>
                </a:solidFill>
                <a:latin typeface="Aptos" panose="020B0004020202020204" pitchFamily="34" charset="0"/>
                <a:cs typeface="Calibri" panose="020F0502020204030204" pitchFamily="34" charset="0"/>
              </a:rPr>
              <a:t>Joshi</a:t>
            </a:r>
            <a:r>
              <a:rPr lang="sv-SE" sz="1800" b="0" dirty="0">
                <a:solidFill>
                  <a:schemeClr val="tx1"/>
                </a:solidFill>
                <a:latin typeface="Aptos" panose="020B0004020202020204" pitchFamily="34" charset="0"/>
                <a:cs typeface="Calibri" panose="020F0502020204030204" pitchFamily="34" charset="0"/>
              </a:rPr>
              <a:t> 2019</a:t>
            </a:r>
          </a:p>
        </p:txBody>
      </p:sp>
    </p:spTree>
    <p:extLst>
      <p:ext uri="{BB962C8B-B14F-4D97-AF65-F5344CB8AC3E}">
        <p14:creationId xmlns:p14="http://schemas.microsoft.com/office/powerpoint/2010/main" val="5681525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015FF3B0-294F-915A-AF6E-874D658CE12D}"/>
              </a:ext>
            </a:extLst>
          </p:cNvPr>
          <p:cNvPicPr>
            <a:picLocks noChangeAspect="1"/>
          </p:cNvPicPr>
          <p:nvPr/>
        </p:nvPicPr>
        <p:blipFill rotWithShape="1">
          <a:blip r:embed="rId2"/>
          <a:srcRect l="8667" r="-1" b="-1"/>
          <a:stretch/>
        </p:blipFill>
        <p:spPr>
          <a:xfrm>
            <a:off x="20" y="10"/>
            <a:ext cx="9143980" cy="6857990"/>
          </a:xfrm>
          <a:prstGeom prst="rect">
            <a:avLst/>
          </a:prstGeom>
          <a:noFill/>
        </p:spPr>
      </p:pic>
    </p:spTree>
    <p:extLst>
      <p:ext uri="{BB962C8B-B14F-4D97-AF65-F5344CB8AC3E}">
        <p14:creationId xmlns:p14="http://schemas.microsoft.com/office/powerpoint/2010/main" val="17586612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51B38B4-16FE-A7DC-3BE5-DF94CE5CEF87}"/>
              </a:ext>
            </a:extLst>
          </p:cNvPr>
          <p:cNvSpPr txBox="1"/>
          <p:nvPr/>
        </p:nvSpPr>
        <p:spPr>
          <a:xfrm>
            <a:off x="1763688" y="1340768"/>
            <a:ext cx="5886400" cy="4585871"/>
          </a:xfrm>
          <a:prstGeom prst="rect">
            <a:avLst/>
          </a:prstGeom>
          <a:noFill/>
        </p:spPr>
        <p:txBody>
          <a:bodyPr wrap="square">
            <a:spAutoFit/>
          </a:bodyPr>
          <a:lstStyle/>
          <a:p>
            <a:pPr algn="l"/>
            <a:r>
              <a:rPr lang="sv-SE" sz="3600" b="0" i="0" dirty="0">
                <a:solidFill>
                  <a:srgbClr val="1E2D37"/>
                </a:solidFill>
                <a:effectLst/>
                <a:latin typeface="Aptos" panose="020B0004020202020204" pitchFamily="34" charset="0"/>
              </a:rPr>
              <a:t>Cannabisboom blev för stor – Thailand ångrar sig</a:t>
            </a:r>
          </a:p>
          <a:p>
            <a:pPr algn="l"/>
            <a:endParaRPr lang="sv-SE" b="0" i="0" dirty="0">
              <a:solidFill>
                <a:srgbClr val="1E2D37"/>
              </a:solidFill>
              <a:effectLst/>
              <a:latin typeface="Aptos" panose="020B0004020202020204" pitchFamily="34" charset="0"/>
            </a:endParaRPr>
          </a:p>
          <a:p>
            <a:pPr algn="l"/>
            <a:endParaRPr lang="sv-SE" b="0" dirty="0">
              <a:solidFill>
                <a:srgbClr val="1E2D37"/>
              </a:solidFill>
              <a:latin typeface="Aptos" panose="020B0004020202020204" pitchFamily="34" charset="0"/>
            </a:endParaRPr>
          </a:p>
          <a:p>
            <a:pPr algn="l"/>
            <a:r>
              <a:rPr lang="sv-SE" b="0" i="0" dirty="0">
                <a:solidFill>
                  <a:srgbClr val="1E2D37"/>
                </a:solidFill>
                <a:effectLst/>
                <a:latin typeface="Aptos" panose="020B0004020202020204" pitchFamily="34" charset="0"/>
              </a:rPr>
              <a:t>6 000 cannabisbutiker på ett år, och "utbredda" drogproblem. Men nu kan den lagliga knarkboomen i Thailand snart vara över.</a:t>
            </a:r>
            <a:br>
              <a:rPr lang="sv-SE" b="0" i="0" dirty="0">
                <a:solidFill>
                  <a:srgbClr val="1E2D37"/>
                </a:solidFill>
                <a:effectLst/>
                <a:latin typeface="Aptos" panose="020B0004020202020204" pitchFamily="34" charset="0"/>
              </a:rPr>
            </a:br>
            <a:endParaRPr lang="sv-SE" b="0" i="0" dirty="0">
              <a:solidFill>
                <a:srgbClr val="1E2D37"/>
              </a:solidFill>
              <a:effectLst/>
              <a:latin typeface="Aptos" panose="020B0004020202020204" pitchFamily="34" charset="0"/>
            </a:endParaRPr>
          </a:p>
          <a:p>
            <a:pPr algn="l"/>
            <a:r>
              <a:rPr lang="sv-SE" b="0" i="0" dirty="0">
                <a:solidFill>
                  <a:srgbClr val="1E2D37"/>
                </a:solidFill>
                <a:effectLst/>
                <a:latin typeface="Aptos" panose="020B0004020202020204" pitchFamily="34" charset="0"/>
              </a:rPr>
              <a:t>Ett lagförslag med åtstramningar ska kunna komma i december, meddelar hälsoministern. </a:t>
            </a:r>
          </a:p>
          <a:p>
            <a:pPr algn="l"/>
            <a:endParaRPr lang="sv-SE" b="0" dirty="0">
              <a:solidFill>
                <a:srgbClr val="1E2D37"/>
              </a:solidFill>
              <a:latin typeface="Aptos" panose="020B0004020202020204" pitchFamily="34" charset="0"/>
            </a:endParaRPr>
          </a:p>
          <a:p>
            <a:pPr algn="l"/>
            <a:r>
              <a:rPr lang="sv-SE" b="0" i="0" dirty="0">
                <a:solidFill>
                  <a:srgbClr val="1E2D37"/>
                </a:solidFill>
                <a:effectLst/>
                <a:latin typeface="Aptos" panose="020B0004020202020204" pitchFamily="34" charset="0"/>
              </a:rPr>
              <a:t>Och även de som berusar sig med alkohol har nya bud att vänta.</a:t>
            </a:r>
          </a:p>
        </p:txBody>
      </p:sp>
    </p:spTree>
    <p:extLst>
      <p:ext uri="{BB962C8B-B14F-4D97-AF65-F5344CB8AC3E}">
        <p14:creationId xmlns:p14="http://schemas.microsoft.com/office/powerpoint/2010/main" val="41088106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992065" y="836712"/>
            <a:ext cx="7159869" cy="1152525"/>
          </a:xfrm>
        </p:spPr>
        <p:txBody>
          <a:bodyPr>
            <a:noAutofit/>
          </a:bodyPr>
          <a:lstStyle/>
          <a:p>
            <a:r>
              <a:rPr lang="sv-SE" sz="3200" dirty="0">
                <a:latin typeface="Aptos" panose="020B0004020202020204" pitchFamily="34" charset="0"/>
              </a:rPr>
              <a:t>Olika derivat av centralstimulerande läkemedel</a:t>
            </a:r>
            <a:endParaRPr lang="sv-SE" sz="3200" b="1" dirty="0">
              <a:solidFill>
                <a:schemeClr val="tx1"/>
              </a:solidFill>
              <a:latin typeface="Aptos" panose="020B0004020202020204" pitchFamily="34" charset="0"/>
              <a:cs typeface="Arial" panose="020B0604020202020204" pitchFamily="34" charset="0"/>
            </a:endParaRPr>
          </a:p>
        </p:txBody>
      </p:sp>
      <p:sp>
        <p:nvSpPr>
          <p:cNvPr id="250883" name="Rectangle 3"/>
          <p:cNvSpPr>
            <a:spLocks noGrp="1" noChangeArrowheads="1"/>
          </p:cNvSpPr>
          <p:nvPr>
            <p:ph idx="1"/>
          </p:nvPr>
        </p:nvSpPr>
        <p:spPr>
          <a:xfrm>
            <a:off x="899592" y="2708920"/>
            <a:ext cx="7594526" cy="2808312"/>
          </a:xfrm>
        </p:spPr>
        <p:txBody>
          <a:bodyPr>
            <a:noAutofit/>
          </a:bodyPr>
          <a:lstStyle/>
          <a:p>
            <a:pPr lvl="0"/>
            <a:r>
              <a:rPr lang="sv-SE" sz="2000" dirty="0" err="1">
                <a:latin typeface="Aptos" panose="020B0004020202020204" pitchFamily="34" charset="0"/>
              </a:rPr>
              <a:t>metylfenidat</a:t>
            </a:r>
            <a:r>
              <a:rPr lang="sv-SE" sz="2000" dirty="0">
                <a:latin typeface="Aptos" panose="020B0004020202020204" pitchFamily="34" charset="0"/>
              </a:rPr>
              <a:t> (</a:t>
            </a:r>
            <a:r>
              <a:rPr lang="sv-SE" sz="2000" dirty="0" err="1">
                <a:latin typeface="Aptos" panose="020B0004020202020204" pitchFamily="34" charset="0"/>
              </a:rPr>
              <a:t>Concerta</a:t>
            </a:r>
            <a:r>
              <a:rPr lang="sv-SE" sz="2000" dirty="0">
                <a:latin typeface="Aptos" panose="020B0004020202020204" pitchFamily="34" charset="0"/>
              </a:rPr>
              <a:t>, </a:t>
            </a:r>
            <a:r>
              <a:rPr lang="sv-SE" sz="2000" dirty="0" err="1">
                <a:latin typeface="Aptos" panose="020B0004020202020204" pitchFamily="34" charset="0"/>
              </a:rPr>
              <a:t>Ritalin</a:t>
            </a:r>
            <a:r>
              <a:rPr lang="sv-SE" sz="2000" dirty="0">
                <a:latin typeface="Aptos" panose="020B0004020202020204" pitchFamily="34" charset="0"/>
              </a:rPr>
              <a:t>)</a:t>
            </a:r>
          </a:p>
          <a:p>
            <a:pPr lvl="0"/>
            <a:r>
              <a:rPr lang="sv-SE" sz="2000" dirty="0" err="1">
                <a:latin typeface="Aptos" panose="020B0004020202020204" pitchFamily="34" charset="0"/>
              </a:rPr>
              <a:t>dexamfetaminsulfat</a:t>
            </a:r>
            <a:r>
              <a:rPr lang="sv-SE" sz="2000" dirty="0">
                <a:latin typeface="Aptos" panose="020B0004020202020204" pitchFamily="34" charset="0"/>
              </a:rPr>
              <a:t> (Metamina) (licensmedel) </a:t>
            </a:r>
          </a:p>
          <a:p>
            <a:r>
              <a:rPr lang="sv-SE" sz="2000" dirty="0" err="1">
                <a:latin typeface="Aptos" panose="020B0004020202020204" pitchFamily="34" charset="0"/>
              </a:rPr>
              <a:t>lisdexamfetamin</a:t>
            </a:r>
            <a:r>
              <a:rPr lang="sv-SE" sz="2000" dirty="0">
                <a:latin typeface="Aptos" panose="020B0004020202020204" pitchFamily="34" charset="0"/>
              </a:rPr>
              <a:t> (</a:t>
            </a:r>
            <a:r>
              <a:rPr lang="sv-SE" sz="2000" dirty="0" err="1">
                <a:latin typeface="Aptos" panose="020B0004020202020204" pitchFamily="34" charset="0"/>
              </a:rPr>
              <a:t>Elvanse</a:t>
            </a:r>
            <a:r>
              <a:rPr lang="sv-SE" sz="2000" dirty="0">
                <a:latin typeface="Aptos" panose="020B0004020202020204" pitchFamily="34" charset="0"/>
              </a:rPr>
              <a:t>)(</a:t>
            </a:r>
            <a:r>
              <a:rPr lang="sv-SE" sz="2000" dirty="0" err="1">
                <a:latin typeface="Aptos" panose="020B0004020202020204" pitchFamily="34" charset="0"/>
              </a:rPr>
              <a:t>prodrog</a:t>
            </a:r>
            <a:r>
              <a:rPr lang="sv-SE" sz="2000" dirty="0">
                <a:latin typeface="Aptos" panose="020B0004020202020204" pitchFamily="34" charset="0"/>
              </a:rPr>
              <a:t>)</a:t>
            </a:r>
          </a:p>
          <a:p>
            <a:pPr lvl="0"/>
            <a:r>
              <a:rPr lang="sv-SE" sz="2000" dirty="0" err="1">
                <a:latin typeface="Aptos" panose="020B0004020202020204" pitchFamily="34" charset="0"/>
              </a:rPr>
              <a:t>modafinil</a:t>
            </a:r>
            <a:r>
              <a:rPr lang="sv-SE" sz="2000" dirty="0">
                <a:latin typeface="Aptos" panose="020B0004020202020204" pitchFamily="34" charset="0"/>
              </a:rPr>
              <a:t> (</a:t>
            </a:r>
            <a:r>
              <a:rPr lang="sv-SE" sz="2000" dirty="0" err="1">
                <a:latin typeface="Aptos" panose="020B0004020202020204" pitchFamily="34" charset="0"/>
              </a:rPr>
              <a:t>Modiodal</a:t>
            </a:r>
            <a:r>
              <a:rPr lang="sv-SE" sz="2000" dirty="0">
                <a:latin typeface="Aptos" panose="020B0004020202020204" pitchFamily="34" charset="0"/>
              </a:rPr>
              <a:t>)</a:t>
            </a:r>
          </a:p>
          <a:p>
            <a:pPr lvl="0"/>
            <a:r>
              <a:rPr lang="sv-SE" sz="2000" dirty="0">
                <a:latin typeface="Aptos" panose="020B0004020202020204" pitchFamily="34" charset="0"/>
              </a:rPr>
              <a:t>amfetaminsulfat (Amfetamin), </a:t>
            </a:r>
            <a:r>
              <a:rPr lang="sv-SE" sz="2000" dirty="0" err="1">
                <a:latin typeface="Aptos" panose="020B0004020202020204" pitchFamily="34" charset="0"/>
              </a:rPr>
              <a:t>dextroamfetamin</a:t>
            </a:r>
            <a:r>
              <a:rPr lang="sv-SE" sz="2000" dirty="0">
                <a:latin typeface="Aptos" panose="020B0004020202020204" pitchFamily="34" charset="0"/>
              </a:rPr>
              <a:t> (</a:t>
            </a:r>
            <a:r>
              <a:rPr lang="sv-SE" sz="2000" dirty="0" err="1">
                <a:latin typeface="Aptos" panose="020B0004020202020204" pitchFamily="34" charset="0"/>
              </a:rPr>
              <a:t>Dexedrin</a:t>
            </a:r>
            <a:r>
              <a:rPr lang="sv-SE" sz="2000" dirty="0">
                <a:latin typeface="Aptos" panose="020B0004020202020204" pitchFamily="34" charset="0"/>
              </a:rPr>
              <a:t>), fenmetralin (</a:t>
            </a:r>
            <a:r>
              <a:rPr lang="sv-SE" sz="2000" dirty="0" err="1">
                <a:latin typeface="Aptos" panose="020B0004020202020204" pitchFamily="34" charset="0"/>
              </a:rPr>
              <a:t>Fenmetrazin</a:t>
            </a:r>
            <a:r>
              <a:rPr lang="sv-SE" sz="2000" dirty="0">
                <a:latin typeface="Aptos" panose="020B0004020202020204" pitchFamily="34" charset="0"/>
              </a:rPr>
              <a:t>) och fentermin (</a:t>
            </a:r>
            <a:r>
              <a:rPr lang="sv-SE" sz="2000" dirty="0" err="1">
                <a:latin typeface="Aptos" panose="020B0004020202020204" pitchFamily="34" charset="0"/>
              </a:rPr>
              <a:t>Mirapront</a:t>
            </a:r>
            <a:r>
              <a:rPr lang="sv-SE" sz="2000" dirty="0">
                <a:latin typeface="Aptos" panose="020B0004020202020204" pitchFamily="34" charset="0"/>
              </a:rPr>
              <a:t>)</a:t>
            </a:r>
          </a:p>
          <a:p>
            <a:pPr>
              <a:buFont typeface="Monotype Sorts" charset="2"/>
              <a:buNone/>
            </a:pPr>
            <a:endParaRPr lang="sv-SE" sz="2000" dirty="0">
              <a:solidFill>
                <a:schemeClr val="accent2">
                  <a:lumMod val="40000"/>
                  <a:lumOff val="60000"/>
                </a:schemeClr>
              </a:solidFill>
              <a:effectLst/>
              <a:latin typeface="Aptos" panose="020B0004020202020204" pitchFamily="34" charset="0"/>
            </a:endParaRPr>
          </a:p>
        </p:txBody>
      </p:sp>
    </p:spTree>
    <p:extLst>
      <p:ext uri="{BB962C8B-B14F-4D97-AF65-F5344CB8AC3E}">
        <p14:creationId xmlns:p14="http://schemas.microsoft.com/office/powerpoint/2010/main" val="13482715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1210408" y="762001"/>
            <a:ext cx="7159869" cy="1152525"/>
          </a:xfrm>
        </p:spPr>
        <p:txBody>
          <a:bodyPr>
            <a:noAutofit/>
          </a:bodyPr>
          <a:lstStyle/>
          <a:p>
            <a:r>
              <a:rPr lang="sv-SE" sz="3200" dirty="0">
                <a:latin typeface="Aptos" panose="020B0004020202020204" pitchFamily="34" charset="0"/>
              </a:rPr>
              <a:t>Olika derivat av centralstimulerande läkemedel</a:t>
            </a:r>
            <a:endParaRPr lang="sv-SE" sz="3200" b="1" dirty="0">
              <a:solidFill>
                <a:schemeClr val="tx1"/>
              </a:solidFill>
              <a:latin typeface="Aptos" panose="020B0004020202020204" pitchFamily="34" charset="0"/>
              <a:cs typeface="Arial" panose="020B0604020202020204" pitchFamily="34" charset="0"/>
            </a:endParaRPr>
          </a:p>
        </p:txBody>
      </p:sp>
      <p:sp>
        <p:nvSpPr>
          <p:cNvPr id="250883" name="Rectangle 3"/>
          <p:cNvSpPr>
            <a:spLocks noGrp="1" noChangeArrowheads="1"/>
          </p:cNvSpPr>
          <p:nvPr>
            <p:ph idx="1"/>
          </p:nvPr>
        </p:nvSpPr>
        <p:spPr>
          <a:xfrm>
            <a:off x="755576" y="2708921"/>
            <a:ext cx="7848872" cy="2448272"/>
          </a:xfrm>
        </p:spPr>
        <p:txBody>
          <a:bodyPr>
            <a:noAutofit/>
          </a:bodyPr>
          <a:lstStyle/>
          <a:p>
            <a:pPr lvl="0"/>
            <a:r>
              <a:rPr lang="sv-SE" sz="2000" dirty="0">
                <a:latin typeface="Aptos" panose="020B0004020202020204" pitchFamily="34" charset="0"/>
              </a:rPr>
              <a:t>Av de intravenösa drogmissbrukare som finns i Sverige beräknar man att merparten, cirka 60-70 procent, använder amfetamin och resterande del använder heroin. </a:t>
            </a:r>
          </a:p>
          <a:p>
            <a:pPr lvl="0"/>
            <a:r>
              <a:rPr lang="sv-SE" sz="2000" dirty="0">
                <a:latin typeface="Aptos" panose="020B0004020202020204" pitchFamily="34" charset="0"/>
              </a:rPr>
              <a:t>Injektionsmissbruket i sig ökar påtagligt risken för medicinska komplikationer som infektionssjukdomar och trombembolier. </a:t>
            </a:r>
            <a:endParaRPr lang="sv-SE" sz="2000" dirty="0">
              <a:solidFill>
                <a:schemeClr val="accent2">
                  <a:lumMod val="40000"/>
                  <a:lumOff val="60000"/>
                </a:schemeClr>
              </a:solidFill>
              <a:effectLst/>
              <a:latin typeface="Aptos" panose="020B0004020202020204" pitchFamily="34" charset="0"/>
            </a:endParaRPr>
          </a:p>
        </p:txBody>
      </p:sp>
    </p:spTree>
    <p:extLst>
      <p:ext uri="{BB962C8B-B14F-4D97-AF65-F5344CB8AC3E}">
        <p14:creationId xmlns:p14="http://schemas.microsoft.com/office/powerpoint/2010/main" val="32250488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1210408" y="762001"/>
            <a:ext cx="7159869" cy="1152525"/>
          </a:xfrm>
        </p:spPr>
        <p:txBody>
          <a:bodyPr>
            <a:normAutofit fontScale="90000"/>
          </a:bodyPr>
          <a:lstStyle/>
          <a:p>
            <a:r>
              <a:rPr lang="sv-SE" sz="4000" dirty="0">
                <a:latin typeface="Aptos" panose="020B0004020202020204" pitchFamily="34" charset="0"/>
              </a:rPr>
              <a:t>Olika derivat av centralstimulerande läkemedel</a:t>
            </a:r>
            <a:endParaRPr lang="sv-SE" sz="4000" b="1" dirty="0">
              <a:solidFill>
                <a:schemeClr val="tx1"/>
              </a:solidFill>
              <a:latin typeface="Aptos" panose="020B0004020202020204" pitchFamily="34" charset="0"/>
              <a:cs typeface="Arial" panose="020B0604020202020204" pitchFamily="34" charset="0"/>
            </a:endParaRPr>
          </a:p>
        </p:txBody>
      </p:sp>
      <p:sp>
        <p:nvSpPr>
          <p:cNvPr id="250883" name="Rectangle 3"/>
          <p:cNvSpPr>
            <a:spLocks noGrp="1" noChangeArrowheads="1"/>
          </p:cNvSpPr>
          <p:nvPr>
            <p:ph idx="1"/>
          </p:nvPr>
        </p:nvSpPr>
        <p:spPr>
          <a:xfrm>
            <a:off x="755576" y="2636912"/>
            <a:ext cx="7848872" cy="2592288"/>
          </a:xfrm>
        </p:spPr>
        <p:txBody>
          <a:bodyPr>
            <a:noAutofit/>
          </a:bodyPr>
          <a:lstStyle/>
          <a:p>
            <a:pPr lvl="0"/>
            <a:r>
              <a:rPr lang="sv-SE" sz="2000" dirty="0">
                <a:latin typeface="Aptos" panose="020B0004020202020204" pitchFamily="34" charset="0"/>
              </a:rPr>
              <a:t>Dödligheten bland amfetaminmissbrukare är ca 2 % årligen</a:t>
            </a:r>
          </a:p>
          <a:p>
            <a:pPr lvl="0"/>
            <a:r>
              <a:rPr lang="sv-SE" sz="2000" dirty="0">
                <a:latin typeface="Aptos" panose="020B0004020202020204" pitchFamily="34" charset="0"/>
              </a:rPr>
              <a:t>Amfetaminmissbrukare har en ökad dödlighet jämfört med normalpopulationen, men lägre jämfört med opiatmissbrukare och blandmissbrukare</a:t>
            </a:r>
            <a:endParaRPr lang="sv-SE" sz="2000" dirty="0">
              <a:solidFill>
                <a:schemeClr val="accent2">
                  <a:lumMod val="40000"/>
                  <a:lumOff val="60000"/>
                </a:schemeClr>
              </a:solidFill>
              <a:effectLst/>
              <a:latin typeface="Aptos" panose="020B0004020202020204" pitchFamily="34" charset="0"/>
            </a:endParaRPr>
          </a:p>
        </p:txBody>
      </p:sp>
    </p:spTree>
    <p:extLst>
      <p:ext uri="{BB962C8B-B14F-4D97-AF65-F5344CB8AC3E}">
        <p14:creationId xmlns:p14="http://schemas.microsoft.com/office/powerpoint/2010/main" val="42315989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1210408" y="762001"/>
            <a:ext cx="7159869" cy="1152525"/>
          </a:xfrm>
        </p:spPr>
        <p:txBody>
          <a:bodyPr>
            <a:normAutofit/>
          </a:bodyPr>
          <a:lstStyle/>
          <a:p>
            <a:r>
              <a:rPr lang="sv-SE" sz="3200" dirty="0">
                <a:latin typeface="Aptos" panose="020B0004020202020204" pitchFamily="34" charset="0"/>
              </a:rPr>
              <a:t>Akut överdosering av centralstimulerande läkemedel</a:t>
            </a:r>
            <a:endParaRPr lang="sv-SE" sz="3200" dirty="0">
              <a:solidFill>
                <a:schemeClr val="tx1"/>
              </a:solidFill>
              <a:latin typeface="Aptos" panose="020B0004020202020204" pitchFamily="34" charset="0"/>
              <a:cs typeface="Arial" panose="020B0604020202020204" pitchFamily="34" charset="0"/>
            </a:endParaRPr>
          </a:p>
        </p:txBody>
      </p:sp>
      <p:sp>
        <p:nvSpPr>
          <p:cNvPr id="250883" name="Rectangle 3"/>
          <p:cNvSpPr>
            <a:spLocks noGrp="1" noChangeArrowheads="1"/>
          </p:cNvSpPr>
          <p:nvPr>
            <p:ph idx="1"/>
          </p:nvPr>
        </p:nvSpPr>
        <p:spPr>
          <a:xfrm>
            <a:off x="755576" y="2564904"/>
            <a:ext cx="7848872" cy="2592288"/>
          </a:xfrm>
        </p:spPr>
        <p:txBody>
          <a:bodyPr>
            <a:noAutofit/>
          </a:bodyPr>
          <a:lstStyle/>
          <a:p>
            <a:pPr lvl="0"/>
            <a:r>
              <a:rPr lang="sv-SE" sz="2000" dirty="0">
                <a:latin typeface="Aptos" panose="020B0004020202020204" pitchFamily="34" charset="0"/>
              </a:rPr>
              <a:t>Vid överdosering av </a:t>
            </a:r>
            <a:r>
              <a:rPr lang="sv-SE" sz="2000" dirty="0" err="1">
                <a:latin typeface="Aptos" panose="020B0004020202020204" pitchFamily="34" charset="0"/>
              </a:rPr>
              <a:t>centralstimulernade</a:t>
            </a:r>
            <a:r>
              <a:rPr lang="sv-SE" sz="2000" dirty="0">
                <a:latin typeface="Aptos" panose="020B0004020202020204" pitchFamily="34" charset="0"/>
              </a:rPr>
              <a:t> medel får missbrukaren ett kraftigt sympatikuspåslag med hypertoni, takykardi, svettning, </a:t>
            </a:r>
            <a:r>
              <a:rPr lang="sv-SE" sz="2000" dirty="0" err="1">
                <a:latin typeface="Aptos" panose="020B0004020202020204" pitchFamily="34" charset="0"/>
              </a:rPr>
              <a:t>ridigiditet</a:t>
            </a:r>
            <a:r>
              <a:rPr lang="sv-SE" sz="2000" dirty="0">
                <a:latin typeface="Aptos" panose="020B0004020202020204" pitchFamily="34" charset="0"/>
              </a:rPr>
              <a:t> och </a:t>
            </a:r>
            <a:r>
              <a:rPr lang="sv-SE" sz="2000" dirty="0" err="1">
                <a:latin typeface="Aptos" panose="020B0004020202020204" pitchFamily="34" charset="0"/>
              </a:rPr>
              <a:t>hypertermi</a:t>
            </a:r>
            <a:r>
              <a:rPr lang="sv-SE" sz="2000" dirty="0">
                <a:latin typeface="Aptos" panose="020B0004020202020204" pitchFamily="34" charset="0"/>
              </a:rPr>
              <a:t>. </a:t>
            </a:r>
            <a:endParaRPr lang="sv-SE" sz="2000" dirty="0">
              <a:solidFill>
                <a:schemeClr val="accent2">
                  <a:lumMod val="40000"/>
                  <a:lumOff val="60000"/>
                </a:schemeClr>
              </a:solidFill>
              <a:effectLst/>
              <a:latin typeface="Aptos" panose="020B0004020202020204" pitchFamily="34" charset="0"/>
            </a:endParaRPr>
          </a:p>
        </p:txBody>
      </p:sp>
    </p:spTree>
    <p:extLst>
      <p:ext uri="{BB962C8B-B14F-4D97-AF65-F5344CB8AC3E}">
        <p14:creationId xmlns:p14="http://schemas.microsoft.com/office/powerpoint/2010/main" val="22641960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992065" y="620688"/>
            <a:ext cx="7159869" cy="1152525"/>
          </a:xfrm>
        </p:spPr>
        <p:txBody>
          <a:bodyPr>
            <a:normAutofit/>
          </a:bodyPr>
          <a:lstStyle/>
          <a:p>
            <a:r>
              <a:rPr lang="sv-SE" sz="3200" dirty="0">
                <a:latin typeface="Aptos" panose="020B0004020202020204" pitchFamily="34" charset="0"/>
              </a:rPr>
              <a:t>Akut överdosering medför risk för</a:t>
            </a:r>
            <a:endParaRPr lang="sv-SE" sz="3200" dirty="0">
              <a:solidFill>
                <a:schemeClr val="tx1"/>
              </a:solidFill>
              <a:latin typeface="Aptos" panose="020B0004020202020204" pitchFamily="34" charset="0"/>
              <a:cs typeface="Arial" panose="020B0604020202020204" pitchFamily="34" charset="0"/>
            </a:endParaRPr>
          </a:p>
        </p:txBody>
      </p:sp>
      <p:sp>
        <p:nvSpPr>
          <p:cNvPr id="250883" name="Rectangle 3"/>
          <p:cNvSpPr>
            <a:spLocks noGrp="1" noChangeArrowheads="1"/>
          </p:cNvSpPr>
          <p:nvPr>
            <p:ph idx="1"/>
          </p:nvPr>
        </p:nvSpPr>
        <p:spPr>
          <a:xfrm>
            <a:off x="2123728" y="1988840"/>
            <a:ext cx="6480720" cy="3960440"/>
          </a:xfrm>
        </p:spPr>
        <p:txBody>
          <a:bodyPr>
            <a:noAutofit/>
          </a:bodyPr>
          <a:lstStyle/>
          <a:p>
            <a:pPr lvl="0"/>
            <a:r>
              <a:rPr lang="sv-SE" sz="2000" dirty="0"/>
              <a:t>Konfusion </a:t>
            </a:r>
          </a:p>
          <a:p>
            <a:pPr lvl="0"/>
            <a:r>
              <a:rPr lang="sv-SE" sz="2000" dirty="0"/>
              <a:t>Ångestattacker </a:t>
            </a:r>
          </a:p>
          <a:p>
            <a:pPr lvl="0"/>
            <a:r>
              <a:rPr lang="sv-SE" sz="2000" dirty="0"/>
              <a:t>Psykomotorisk oro </a:t>
            </a:r>
          </a:p>
          <a:p>
            <a:pPr lvl="0"/>
            <a:r>
              <a:rPr lang="sv-SE" sz="2000" dirty="0"/>
              <a:t>Aggressivitet </a:t>
            </a:r>
          </a:p>
          <a:p>
            <a:pPr lvl="0"/>
            <a:r>
              <a:rPr lang="sv-SE" sz="2000" dirty="0"/>
              <a:t>Akut psykos </a:t>
            </a:r>
          </a:p>
          <a:p>
            <a:pPr lvl="0"/>
            <a:r>
              <a:rPr lang="sv-SE" sz="2000" dirty="0"/>
              <a:t>Njursvikt </a:t>
            </a:r>
          </a:p>
          <a:p>
            <a:pPr lvl="0"/>
            <a:r>
              <a:rPr lang="sv-SE" sz="2000" dirty="0"/>
              <a:t>Leversvikt </a:t>
            </a:r>
          </a:p>
          <a:p>
            <a:pPr lvl="0"/>
            <a:r>
              <a:rPr lang="sv-SE" sz="2000" dirty="0" err="1"/>
              <a:t>Hypertermi</a:t>
            </a:r>
            <a:r>
              <a:rPr lang="sv-SE" sz="2000" dirty="0"/>
              <a:t> </a:t>
            </a:r>
          </a:p>
          <a:p>
            <a:pPr lvl="0"/>
            <a:r>
              <a:rPr lang="sv-SE" sz="2000" dirty="0"/>
              <a:t>Kardiovaskulär kollaps</a:t>
            </a:r>
          </a:p>
        </p:txBody>
      </p:sp>
    </p:spTree>
    <p:extLst>
      <p:ext uri="{BB962C8B-B14F-4D97-AF65-F5344CB8AC3E}">
        <p14:creationId xmlns:p14="http://schemas.microsoft.com/office/powerpoint/2010/main" val="3279963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992065" y="836712"/>
            <a:ext cx="7159869" cy="1152525"/>
          </a:xfrm>
        </p:spPr>
        <p:txBody>
          <a:bodyPr>
            <a:normAutofit/>
          </a:bodyPr>
          <a:lstStyle/>
          <a:p>
            <a:r>
              <a:rPr lang="sv-SE" sz="3600" dirty="0">
                <a:latin typeface="Aptos" panose="020B0004020202020204" pitchFamily="34" charset="0"/>
              </a:rPr>
              <a:t>Akut överdosering medför risk för</a:t>
            </a:r>
            <a:endParaRPr lang="sv-SE" sz="3600" dirty="0">
              <a:solidFill>
                <a:schemeClr val="tx1"/>
              </a:solidFill>
              <a:latin typeface="Aptos" panose="020B0004020202020204" pitchFamily="34" charset="0"/>
              <a:cs typeface="Arial" panose="020B0604020202020204" pitchFamily="34" charset="0"/>
            </a:endParaRPr>
          </a:p>
        </p:txBody>
      </p:sp>
      <p:sp>
        <p:nvSpPr>
          <p:cNvPr id="250883" name="Rectangle 3"/>
          <p:cNvSpPr>
            <a:spLocks noGrp="1" noChangeArrowheads="1"/>
          </p:cNvSpPr>
          <p:nvPr>
            <p:ph idx="1"/>
          </p:nvPr>
        </p:nvSpPr>
        <p:spPr>
          <a:xfrm>
            <a:off x="1395632" y="2348880"/>
            <a:ext cx="6799829" cy="2808312"/>
          </a:xfrm>
        </p:spPr>
        <p:txBody>
          <a:bodyPr>
            <a:noAutofit/>
          </a:bodyPr>
          <a:lstStyle/>
          <a:p>
            <a:pPr lvl="0"/>
            <a:r>
              <a:rPr lang="sv-SE" sz="2000" dirty="0" err="1">
                <a:latin typeface="Aptos" panose="020B0004020202020204" pitchFamily="34" charset="0"/>
              </a:rPr>
              <a:t>Hypertermi</a:t>
            </a:r>
            <a:r>
              <a:rPr lang="sv-SE" sz="2000" dirty="0">
                <a:latin typeface="Aptos" panose="020B0004020202020204" pitchFamily="34" charset="0"/>
              </a:rPr>
              <a:t> kan orsaka </a:t>
            </a:r>
            <a:r>
              <a:rPr lang="sv-SE" sz="2000" dirty="0" err="1">
                <a:latin typeface="Aptos" panose="020B0004020202020204" pitchFamily="34" charset="0"/>
              </a:rPr>
              <a:t>rabdomyolys</a:t>
            </a:r>
            <a:r>
              <a:rPr lang="sv-SE" sz="2000" dirty="0">
                <a:latin typeface="Aptos" panose="020B0004020202020204" pitchFamily="34" charset="0"/>
              </a:rPr>
              <a:t> och metabolisk </a:t>
            </a:r>
            <a:r>
              <a:rPr lang="sv-SE" sz="2000" dirty="0" err="1">
                <a:latin typeface="Aptos" panose="020B0004020202020204" pitchFamily="34" charset="0"/>
              </a:rPr>
              <a:t>acidos</a:t>
            </a:r>
            <a:r>
              <a:rPr lang="sv-SE" sz="2000" dirty="0">
                <a:latin typeface="Aptos" panose="020B0004020202020204" pitchFamily="34" charset="0"/>
              </a:rPr>
              <a:t> med frisättning av kalium och risk för hjärtarytmier.</a:t>
            </a:r>
          </a:p>
          <a:p>
            <a:pPr lvl="0"/>
            <a:r>
              <a:rPr lang="sv-SE" sz="2000" dirty="0">
                <a:latin typeface="Aptos" panose="020B0004020202020204" pitchFamily="34" charset="0"/>
              </a:rPr>
              <a:t>Generella kramper, blodtrycksfall och syrebrist kan uppträda plötsligt.</a:t>
            </a:r>
          </a:p>
        </p:txBody>
      </p:sp>
    </p:spTree>
    <p:extLst>
      <p:ext uri="{BB962C8B-B14F-4D97-AF65-F5344CB8AC3E}">
        <p14:creationId xmlns:p14="http://schemas.microsoft.com/office/powerpoint/2010/main" val="34471547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3" name="Picture 2"/>
          <p:cNvPicPr>
            <a:picLocks noChangeAspect="1" noChangeArrowheads="1"/>
          </p:cNvPicPr>
          <p:nvPr/>
        </p:nvPicPr>
        <p:blipFill>
          <a:blip r:embed="rId2" cstate="print"/>
          <a:srcRect b="15639"/>
          <a:stretch>
            <a:fillRect/>
          </a:stretch>
        </p:blipFill>
        <p:spPr bwMode="auto">
          <a:xfrm>
            <a:off x="1115616" y="1556792"/>
            <a:ext cx="7156450" cy="4392612"/>
          </a:xfrm>
          <a:prstGeom prst="rect">
            <a:avLst/>
          </a:prstGeom>
          <a:noFill/>
          <a:ln w="12700">
            <a:noFill/>
            <a:miter lim="800000"/>
            <a:headEnd/>
            <a:tailEnd/>
          </a:ln>
        </p:spPr>
      </p:pic>
      <p:sp>
        <p:nvSpPr>
          <p:cNvPr id="125954" name="Rectangle 3"/>
          <p:cNvSpPr>
            <a:spLocks noChangeArrowheads="1"/>
          </p:cNvSpPr>
          <p:nvPr/>
        </p:nvSpPr>
        <p:spPr bwMode="auto">
          <a:xfrm>
            <a:off x="971550" y="457200"/>
            <a:ext cx="7156450" cy="1219200"/>
          </a:xfrm>
          <a:prstGeom prst="rect">
            <a:avLst/>
          </a:prstGeom>
          <a:noFill/>
          <a:ln w="19050">
            <a:noFill/>
            <a:miter lim="800000"/>
            <a:headEnd/>
            <a:tailEnd/>
          </a:ln>
        </p:spPr>
        <p:txBody>
          <a:bodyPr anchor="ctr"/>
          <a:lstStyle/>
          <a:p>
            <a:pPr algn="ctr"/>
            <a:r>
              <a:rPr lang="sv-SE" sz="3600" b="0" dirty="0">
                <a:latin typeface="Aptos" panose="020B0004020202020204" pitchFamily="34" charset="0"/>
              </a:rPr>
              <a:t>Överdosering av centralstimulantia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468313" y="405383"/>
            <a:ext cx="8208143" cy="935385"/>
          </a:xfrm>
          <a:noFill/>
          <a:ln w="38100">
            <a:noFill/>
          </a:ln>
        </p:spPr>
        <p:txBody>
          <a:bodyPr/>
          <a:lstStyle/>
          <a:p>
            <a:pPr algn="ctr" eaLnBrk="1" hangingPunct="1"/>
            <a:r>
              <a:rPr lang="sv-SE" sz="3600" dirty="0" err="1">
                <a:solidFill>
                  <a:schemeClr val="tx1"/>
                </a:solidFill>
              </a:rPr>
              <a:t>Agiterad</a:t>
            </a:r>
            <a:r>
              <a:rPr lang="sv-SE" sz="3600" dirty="0">
                <a:solidFill>
                  <a:schemeClr val="tx1"/>
                </a:solidFill>
              </a:rPr>
              <a:t> orolig patient - behandling</a:t>
            </a:r>
          </a:p>
        </p:txBody>
      </p:sp>
      <p:sp>
        <p:nvSpPr>
          <p:cNvPr id="140290" name="Rectangle 3"/>
          <p:cNvSpPr>
            <a:spLocks noGrp="1" noChangeArrowheads="1"/>
          </p:cNvSpPr>
          <p:nvPr>
            <p:ph idx="1"/>
          </p:nvPr>
        </p:nvSpPr>
        <p:spPr>
          <a:xfrm>
            <a:off x="539552" y="1124744"/>
            <a:ext cx="8208912" cy="5256584"/>
          </a:xfrm>
          <a:noFill/>
          <a:ln w="28575">
            <a:noFill/>
          </a:ln>
        </p:spPr>
        <p:txBody>
          <a:bodyPr>
            <a:normAutofit/>
          </a:bodyPr>
          <a:lstStyle/>
          <a:p>
            <a:pPr eaLnBrk="1" hangingPunct="1">
              <a:lnSpc>
                <a:spcPct val="90000"/>
              </a:lnSpc>
              <a:buFontTx/>
              <a:buNone/>
            </a:pPr>
            <a:endParaRPr lang="sv-SE" sz="2000" b="1" dirty="0">
              <a:solidFill>
                <a:schemeClr val="tx1"/>
              </a:solidFill>
            </a:endParaRPr>
          </a:p>
          <a:p>
            <a:r>
              <a:rPr lang="sv-SE" sz="2000" dirty="0" err="1"/>
              <a:t>Diazepam</a:t>
            </a:r>
            <a:r>
              <a:rPr lang="sv-SE" sz="2000" dirty="0"/>
              <a:t> (</a:t>
            </a:r>
            <a:r>
              <a:rPr lang="sv-SE" sz="2000" dirty="0" err="1"/>
              <a:t>Stesolid</a:t>
            </a:r>
            <a:r>
              <a:rPr lang="sv-SE" sz="2000" dirty="0"/>
              <a:t>) 5-20 mg </a:t>
            </a:r>
            <a:r>
              <a:rPr lang="sv-SE" sz="2000" dirty="0" err="1"/>
              <a:t>p.o</a:t>
            </a:r>
            <a:r>
              <a:rPr lang="sv-SE" sz="2000" dirty="0"/>
              <a:t>. 3 gånger dagligen eller </a:t>
            </a:r>
          </a:p>
          <a:p>
            <a:r>
              <a:rPr lang="sv-SE" sz="2000" dirty="0" err="1"/>
              <a:t>Oxazepam</a:t>
            </a:r>
            <a:r>
              <a:rPr lang="sv-SE" sz="2000" dirty="0"/>
              <a:t> (</a:t>
            </a:r>
            <a:r>
              <a:rPr lang="sv-SE" sz="2000" dirty="0" err="1"/>
              <a:t>Oxascand</a:t>
            </a:r>
            <a:r>
              <a:rPr lang="sv-SE" sz="2000" dirty="0"/>
              <a:t>) 15-50 mg 3-4 gånger dagligen</a:t>
            </a:r>
          </a:p>
          <a:p>
            <a:r>
              <a:rPr lang="sv-SE" sz="2000" dirty="0" err="1"/>
              <a:t>Midazolam</a:t>
            </a:r>
            <a:r>
              <a:rPr lang="sv-SE" sz="2000" dirty="0"/>
              <a:t> (</a:t>
            </a:r>
            <a:r>
              <a:rPr lang="sv-SE" sz="2000" dirty="0" err="1"/>
              <a:t>Dormicum</a:t>
            </a:r>
            <a:r>
              <a:rPr lang="sv-SE" sz="2000" dirty="0"/>
              <a:t>) 2-5 mg </a:t>
            </a:r>
            <a:r>
              <a:rPr lang="sv-SE" sz="2000" dirty="0" err="1"/>
              <a:t>i.v</a:t>
            </a:r>
            <a:r>
              <a:rPr lang="sv-SE" sz="2000" dirty="0"/>
              <a:t>. (1 mg/ml) mot agitation eller ångest. Kan ges oralt (10-15 mg) eller intramuskulärt 2-5 mg.</a:t>
            </a:r>
          </a:p>
          <a:p>
            <a:r>
              <a:rPr lang="sv-SE" sz="2000" dirty="0" err="1"/>
              <a:t>Olanzapin</a:t>
            </a:r>
            <a:r>
              <a:rPr lang="sv-SE" sz="2000" dirty="0"/>
              <a:t> (</a:t>
            </a:r>
            <a:r>
              <a:rPr lang="sv-SE" sz="2000" dirty="0" err="1"/>
              <a:t>Zyprexa</a:t>
            </a:r>
            <a:r>
              <a:rPr lang="sv-SE" sz="2000" dirty="0"/>
              <a:t>) 10 mg x 2 </a:t>
            </a:r>
            <a:r>
              <a:rPr lang="sv-SE" sz="2000" dirty="0" err="1"/>
              <a:t>i.m</a:t>
            </a:r>
            <a:r>
              <a:rPr lang="sv-SE" sz="2000" dirty="0"/>
              <a:t>. mot svår ångest/oro</a:t>
            </a:r>
          </a:p>
          <a:p>
            <a:r>
              <a:rPr lang="sv-SE" sz="2000" dirty="0" err="1"/>
              <a:t>Droperidol</a:t>
            </a:r>
            <a:r>
              <a:rPr lang="sv-SE" sz="2000" dirty="0"/>
              <a:t> (</a:t>
            </a:r>
            <a:r>
              <a:rPr lang="sv-SE" sz="2000" dirty="0" err="1"/>
              <a:t>Dridol</a:t>
            </a:r>
            <a:r>
              <a:rPr lang="sv-SE" sz="2000" dirty="0"/>
              <a:t>) 10 mg intramuskulärt mot svår ångest/oro</a:t>
            </a:r>
          </a:p>
          <a:p>
            <a:r>
              <a:rPr lang="sv-SE" sz="2000" dirty="0" err="1"/>
              <a:t>Propofol</a:t>
            </a:r>
            <a:r>
              <a:rPr lang="sv-SE" sz="2000" dirty="0"/>
              <a:t> (</a:t>
            </a:r>
            <a:r>
              <a:rPr lang="sv-SE" sz="2000" dirty="0" err="1"/>
              <a:t>Propofol</a:t>
            </a:r>
            <a:r>
              <a:rPr lang="sv-SE" sz="2000" dirty="0"/>
              <a:t>) intravenöst mot kraftig oro på IVA</a:t>
            </a:r>
          </a:p>
          <a:p>
            <a:r>
              <a:rPr lang="sv-SE" sz="2000" dirty="0" err="1"/>
              <a:t>Klonidin</a:t>
            </a:r>
            <a:r>
              <a:rPr lang="sv-SE" sz="2000" dirty="0"/>
              <a:t> (</a:t>
            </a:r>
            <a:r>
              <a:rPr lang="sv-SE" sz="2000" dirty="0" err="1"/>
              <a:t>Catapresan</a:t>
            </a:r>
            <a:r>
              <a:rPr lang="sv-SE" sz="2000" dirty="0"/>
              <a:t>) eller </a:t>
            </a:r>
            <a:r>
              <a:rPr lang="sv-SE" sz="2000" dirty="0" err="1"/>
              <a:t>dexmedetomidin</a:t>
            </a:r>
            <a:r>
              <a:rPr lang="sv-SE" sz="2000" dirty="0"/>
              <a:t> (</a:t>
            </a:r>
            <a:r>
              <a:rPr lang="sv-SE" sz="2000" dirty="0" err="1"/>
              <a:t>Dexdor</a:t>
            </a:r>
            <a:r>
              <a:rPr lang="sv-SE" sz="2000" dirty="0"/>
              <a:t>) mot excitation</a:t>
            </a:r>
          </a:p>
          <a:p>
            <a:r>
              <a:rPr lang="sv-SE" sz="2000" dirty="0"/>
              <a:t>Symptomatisk behandling efter behov</a:t>
            </a:r>
          </a:p>
          <a:p>
            <a:r>
              <a:rPr lang="sv-SE" sz="2000" dirty="0" err="1"/>
              <a:t>Rehydrering</a:t>
            </a:r>
            <a:endParaRPr lang="sv-SE" sz="2000" dirty="0"/>
          </a:p>
          <a:p>
            <a:r>
              <a:rPr lang="sv-SE" sz="2000" dirty="0"/>
              <a:t>Adekvat </a:t>
            </a:r>
            <a:r>
              <a:rPr lang="sv-SE" sz="2000" dirty="0" err="1"/>
              <a:t>diuresis</a:t>
            </a:r>
            <a:r>
              <a:rPr lang="sv-SE" sz="2000" dirty="0"/>
              <a:t> (</a:t>
            </a:r>
            <a:r>
              <a:rPr lang="sv-SE" sz="2000" dirty="0" err="1"/>
              <a:t>timdiures</a:t>
            </a:r>
            <a:r>
              <a:rPr lang="sv-SE" sz="2000" dirty="0"/>
              <a:t> &gt; 60 ml/t)</a:t>
            </a:r>
          </a:p>
          <a:p>
            <a:r>
              <a:rPr lang="sv-SE" sz="2000" dirty="0" err="1"/>
              <a:t>Tromboembolisk</a:t>
            </a:r>
            <a:r>
              <a:rPr lang="sv-SE" sz="2000" dirty="0"/>
              <a:t> profylax (LDWH)</a:t>
            </a:r>
          </a:p>
          <a:p>
            <a:r>
              <a:rPr lang="sv-SE" sz="2000" dirty="0"/>
              <a:t>Syntetiska </a:t>
            </a:r>
            <a:r>
              <a:rPr lang="sv-SE" sz="2000" dirty="0" err="1"/>
              <a:t>opioider</a:t>
            </a:r>
            <a:r>
              <a:rPr lang="sv-SE" sz="2000" dirty="0"/>
              <a:t> behandlas annorlunda - som med andra </a:t>
            </a:r>
            <a:r>
              <a:rPr lang="sv-SE" sz="2000" dirty="0" err="1"/>
              <a:t>opioider</a:t>
            </a:r>
            <a:endParaRPr lang="sv-SE" sz="2000" dirty="0">
              <a:solidFill>
                <a:schemeClr val="tx1"/>
              </a:solidFill>
            </a:endParaRPr>
          </a:p>
        </p:txBody>
      </p:sp>
    </p:spTree>
    <p:extLst>
      <p:ext uri="{BB962C8B-B14F-4D97-AF65-F5344CB8AC3E}">
        <p14:creationId xmlns:p14="http://schemas.microsoft.com/office/powerpoint/2010/main" val="480017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pPr>
              <a:lnSpc>
                <a:spcPts val="1600"/>
              </a:lnSpc>
              <a:spcBef>
                <a:spcPts val="565"/>
              </a:spcBef>
            </a:pPr>
            <a:r>
              <a:rPr lang="sv-SE" sz="3200" dirty="0">
                <a:effectLst/>
                <a:latin typeface="+mn-lt"/>
                <a:ea typeface="Times New Roman" panose="02020603050405020304" pitchFamily="18" charset="0"/>
                <a:cs typeface="Times New Roman" panose="02020603050405020304" pitchFamily="18" charset="0"/>
              </a:rPr>
              <a:t>Centralstimulantia;</a:t>
            </a:r>
            <a:br>
              <a:rPr lang="sv-SE" sz="3200" dirty="0">
                <a:effectLst/>
                <a:latin typeface="+mn-lt"/>
                <a:ea typeface="Times New Roman" panose="02020603050405020304" pitchFamily="18" charset="0"/>
                <a:cs typeface="Times New Roman" panose="02020603050405020304" pitchFamily="18" charset="0"/>
              </a:rPr>
            </a:br>
            <a:br>
              <a:rPr lang="sv-SE" sz="3200" dirty="0">
                <a:effectLst/>
                <a:latin typeface="+mn-lt"/>
                <a:ea typeface="Times New Roman" panose="02020603050405020304" pitchFamily="18" charset="0"/>
                <a:cs typeface="Times New Roman" panose="02020603050405020304" pitchFamily="18" charset="0"/>
              </a:rPr>
            </a:br>
            <a:r>
              <a:rPr lang="en-US" sz="3200" dirty="0" err="1">
                <a:solidFill>
                  <a:srgbClr val="000000"/>
                </a:solidFill>
                <a:effectLst/>
                <a:latin typeface="+mn-lt"/>
                <a:ea typeface="Times New Roman" panose="02020603050405020304" pitchFamily="18" charset="0"/>
                <a:cs typeface="Times-Roman"/>
              </a:rPr>
              <a:t>amfetamin</a:t>
            </a:r>
            <a:r>
              <a:rPr lang="en-US" sz="3200" dirty="0">
                <a:solidFill>
                  <a:srgbClr val="000000"/>
                </a:solidFill>
                <a:effectLst/>
                <a:latin typeface="+mn-lt"/>
                <a:ea typeface="Times New Roman" panose="02020603050405020304" pitchFamily="18" charset="0"/>
                <a:cs typeface="Times-Roman"/>
              </a:rPr>
              <a:t>, </a:t>
            </a:r>
            <a:r>
              <a:rPr lang="en-US" sz="3200" dirty="0" err="1">
                <a:solidFill>
                  <a:srgbClr val="000000"/>
                </a:solidFill>
                <a:effectLst/>
                <a:latin typeface="+mn-lt"/>
                <a:ea typeface="Times New Roman" panose="02020603050405020304" pitchFamily="18" charset="0"/>
                <a:cs typeface="Times-Roman"/>
              </a:rPr>
              <a:t>fenetylamin</a:t>
            </a:r>
            <a:r>
              <a:rPr lang="en-US" sz="3200" dirty="0">
                <a:solidFill>
                  <a:srgbClr val="000000"/>
                </a:solidFill>
                <a:effectLst/>
                <a:latin typeface="+mn-lt"/>
                <a:ea typeface="Times New Roman" panose="02020603050405020304" pitchFamily="18" charset="0"/>
                <a:cs typeface="Times-Roman"/>
              </a:rPr>
              <a:t>, </a:t>
            </a:r>
            <a:r>
              <a:rPr lang="en-US" sz="3200" dirty="0" err="1">
                <a:solidFill>
                  <a:srgbClr val="000000"/>
                </a:solidFill>
                <a:effectLst/>
                <a:latin typeface="+mn-lt"/>
                <a:ea typeface="Times New Roman" panose="02020603050405020304" pitchFamily="18" charset="0"/>
                <a:cs typeface="Times-Roman"/>
              </a:rPr>
              <a:t>tryptamin</a:t>
            </a:r>
            <a:r>
              <a:rPr lang="en-US" sz="3200" dirty="0">
                <a:solidFill>
                  <a:srgbClr val="000000"/>
                </a:solidFill>
                <a:effectLst/>
                <a:latin typeface="+mn-lt"/>
                <a:ea typeface="Times New Roman" panose="02020603050405020304" pitchFamily="18" charset="0"/>
                <a:cs typeface="Times-Roman"/>
              </a:rPr>
              <a:t>, </a:t>
            </a:r>
            <a:r>
              <a:rPr lang="en-US" sz="3200" dirty="0" err="1">
                <a:solidFill>
                  <a:srgbClr val="000000"/>
                </a:solidFill>
                <a:effectLst/>
                <a:latin typeface="+mn-lt"/>
                <a:ea typeface="Times New Roman" panose="02020603050405020304" pitchFamily="18" charset="0"/>
                <a:cs typeface="Times-Roman"/>
              </a:rPr>
              <a:t>katinon</a:t>
            </a:r>
            <a:endParaRPr lang="sv-SE" sz="3200" dirty="0">
              <a:solidFill>
                <a:schemeClr val="tx1"/>
              </a:solidFill>
              <a:latin typeface="+mn-lt"/>
            </a:endParaRPr>
          </a:p>
        </p:txBody>
      </p:sp>
      <p:graphicFrame>
        <p:nvGraphicFramePr>
          <p:cNvPr id="4" name="Tabell 3">
            <a:extLst>
              <a:ext uri="{FF2B5EF4-FFF2-40B4-BE49-F238E27FC236}">
                <a16:creationId xmlns:a16="http://schemas.microsoft.com/office/drawing/2014/main" id="{A68947CD-435F-B31B-68CC-523C525FBF13}"/>
              </a:ext>
            </a:extLst>
          </p:cNvPr>
          <p:cNvGraphicFramePr>
            <a:graphicFrameLocks noGrp="1"/>
          </p:cNvGraphicFramePr>
          <p:nvPr/>
        </p:nvGraphicFramePr>
        <p:xfrm>
          <a:off x="1547664" y="2060848"/>
          <a:ext cx="5848350" cy="524764"/>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1126804211"/>
                    </a:ext>
                  </a:extLst>
                </a:gridCol>
                <a:gridCol w="3426323">
                  <a:extLst>
                    <a:ext uri="{9D8B030D-6E8A-4147-A177-3AD203B41FA5}">
                      <a16:colId xmlns:a16="http://schemas.microsoft.com/office/drawing/2014/main" val="3680867966"/>
                    </a:ext>
                  </a:extLst>
                </a:gridCol>
              </a:tblGrid>
              <a:tr h="326390">
                <a:tc>
                  <a:txBody>
                    <a:bodyPr/>
                    <a:lstStyle/>
                    <a:p>
                      <a:pPr>
                        <a:lnSpc>
                          <a:spcPts val="1600"/>
                        </a:lnSpc>
                        <a:spcBef>
                          <a:spcPts val="565"/>
                        </a:spcBef>
                      </a:pPr>
                      <a:r>
                        <a:rPr lang="sv-SE" sz="2000">
                          <a:effectLst/>
                        </a:rPr>
                        <a:t>Substans</a:t>
                      </a:r>
                      <a:endParaRPr lang="sv-SE" sz="2000" b="1">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Vanliga användarnamn och olika läkemedel</a:t>
                      </a:r>
                      <a:endParaRPr lang="sv-SE" sz="2000" b="1"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443642618"/>
                  </a:ext>
                </a:extLst>
              </a:tr>
            </a:tbl>
          </a:graphicData>
        </a:graphic>
      </p:graphicFrame>
      <p:graphicFrame>
        <p:nvGraphicFramePr>
          <p:cNvPr id="5" name="Tabell 4">
            <a:extLst>
              <a:ext uri="{FF2B5EF4-FFF2-40B4-BE49-F238E27FC236}">
                <a16:creationId xmlns:a16="http://schemas.microsoft.com/office/drawing/2014/main" id="{6392E117-72EB-A925-9445-FADD07C66160}"/>
              </a:ext>
            </a:extLst>
          </p:cNvPr>
          <p:cNvGraphicFramePr>
            <a:graphicFrameLocks noGrp="1"/>
          </p:cNvGraphicFramePr>
          <p:nvPr>
            <p:extLst>
              <p:ext uri="{D42A27DB-BD31-4B8C-83A1-F6EECF244321}">
                <p14:modId xmlns:p14="http://schemas.microsoft.com/office/powerpoint/2010/main" val="3898942268"/>
              </p:ext>
            </p:extLst>
          </p:nvPr>
        </p:nvGraphicFramePr>
        <p:xfrm>
          <a:off x="1547664" y="3302521"/>
          <a:ext cx="5848350" cy="1947164"/>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3180868072"/>
                    </a:ext>
                  </a:extLst>
                </a:gridCol>
                <a:gridCol w="3426323">
                  <a:extLst>
                    <a:ext uri="{9D8B030D-6E8A-4147-A177-3AD203B41FA5}">
                      <a16:colId xmlns:a16="http://schemas.microsoft.com/office/drawing/2014/main" val="1344807791"/>
                    </a:ext>
                  </a:extLst>
                </a:gridCol>
              </a:tblGrid>
              <a:tr h="666115">
                <a:tc>
                  <a:txBody>
                    <a:bodyPr/>
                    <a:lstStyle/>
                    <a:p>
                      <a:pPr>
                        <a:lnSpc>
                          <a:spcPts val="1600"/>
                        </a:lnSpc>
                        <a:spcBef>
                          <a:spcPts val="565"/>
                        </a:spcBef>
                      </a:pPr>
                      <a:r>
                        <a:rPr lang="sv-SE" sz="2000" dirty="0">
                          <a:effectLst/>
                        </a:rPr>
                        <a:t>Amfetamin, metamfetamin, </a:t>
                      </a:r>
                      <a:r>
                        <a:rPr lang="sv-SE" sz="2000" dirty="0" err="1">
                          <a:effectLst/>
                        </a:rPr>
                        <a:t>dexamfetamin</a:t>
                      </a:r>
                      <a:r>
                        <a:rPr lang="sv-SE" sz="2000" dirty="0">
                          <a:effectLst/>
                        </a:rPr>
                        <a:t>, </a:t>
                      </a:r>
                      <a:r>
                        <a:rPr lang="sv-SE" sz="2000" dirty="0" err="1">
                          <a:effectLst/>
                        </a:rPr>
                        <a:t>lisdexamfetamin</a:t>
                      </a:r>
                      <a:r>
                        <a:rPr lang="sv-SE" sz="2000" dirty="0">
                          <a:effectLst/>
                        </a:rPr>
                        <a:t> </a:t>
                      </a:r>
                      <a:r>
                        <a:rPr lang="sv-SE" sz="2000" dirty="0" err="1">
                          <a:effectLst/>
                        </a:rPr>
                        <a:t>modafinil</a:t>
                      </a:r>
                      <a:r>
                        <a:rPr lang="sv-SE" sz="2000" dirty="0">
                          <a:effectLst/>
                        </a:rPr>
                        <a:t>, </a:t>
                      </a:r>
                      <a:r>
                        <a:rPr lang="sv-SE" sz="2000" dirty="0" err="1">
                          <a:effectLst/>
                        </a:rPr>
                        <a:t>metylfenidat</a:t>
                      </a:r>
                      <a:r>
                        <a:rPr lang="sv-SE" sz="2000" dirty="0">
                          <a:effectLst/>
                        </a:rPr>
                        <a:t>, ecstasy, khat, </a:t>
                      </a:r>
                      <a:r>
                        <a:rPr lang="sv-SE" sz="2000" dirty="0" err="1">
                          <a:effectLst/>
                        </a:rPr>
                        <a:t>mefedron</a:t>
                      </a:r>
                      <a:r>
                        <a:rPr lang="sv-SE" sz="2000" dirty="0">
                          <a:effectLst/>
                        </a:rPr>
                        <a:t>, </a:t>
                      </a:r>
                      <a:r>
                        <a:rPr lang="sv-SE" sz="2000" dirty="0" err="1">
                          <a:effectLst/>
                        </a:rPr>
                        <a:t>metylon</a:t>
                      </a:r>
                      <a:r>
                        <a:rPr lang="sv-SE" sz="2000" dirty="0">
                          <a:effectLst/>
                        </a:rPr>
                        <a:t>, </a:t>
                      </a:r>
                      <a:r>
                        <a:rPr lang="sv-SE" sz="2000" dirty="0" err="1">
                          <a:effectLst/>
                        </a:rPr>
                        <a:t>metedron</a:t>
                      </a:r>
                      <a:r>
                        <a:rPr lang="sv-SE" sz="2000" dirty="0">
                          <a:effectLst/>
                        </a:rPr>
                        <a:t> m.fl.,.</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Amfetamin, </a:t>
                      </a:r>
                      <a:r>
                        <a:rPr lang="sv-SE" sz="2000" dirty="0" err="1">
                          <a:effectLst/>
                        </a:rPr>
                        <a:t>Dexedrin</a:t>
                      </a:r>
                      <a:r>
                        <a:rPr lang="sv-SE" sz="2000" dirty="0">
                          <a:effectLst/>
                        </a:rPr>
                        <a:t>, </a:t>
                      </a:r>
                      <a:r>
                        <a:rPr lang="sv-SE" sz="2000" dirty="0" err="1">
                          <a:effectLst/>
                        </a:rPr>
                        <a:t>Concerta</a:t>
                      </a:r>
                      <a:r>
                        <a:rPr lang="sv-SE" sz="2000" dirty="0">
                          <a:effectLst/>
                        </a:rPr>
                        <a:t>, </a:t>
                      </a:r>
                      <a:r>
                        <a:rPr lang="sv-SE" sz="2000" dirty="0" err="1">
                          <a:effectLst/>
                        </a:rPr>
                        <a:t>Ritalin</a:t>
                      </a:r>
                      <a:r>
                        <a:rPr lang="sv-SE" sz="2000" dirty="0">
                          <a:effectLst/>
                        </a:rPr>
                        <a:t>, </a:t>
                      </a:r>
                      <a:r>
                        <a:rPr lang="sv-SE" sz="2000" dirty="0" err="1">
                          <a:effectLst/>
                        </a:rPr>
                        <a:t>Modafinil</a:t>
                      </a:r>
                      <a:r>
                        <a:rPr lang="sv-SE" sz="2000" dirty="0">
                          <a:effectLst/>
                        </a:rPr>
                        <a:t>. </a:t>
                      </a:r>
                    </a:p>
                    <a:p>
                      <a:pPr>
                        <a:lnSpc>
                          <a:spcPts val="1600"/>
                        </a:lnSpc>
                        <a:spcBef>
                          <a:spcPts val="565"/>
                        </a:spcBef>
                      </a:pPr>
                      <a:endParaRPr lang="sv-SE" sz="2000" dirty="0">
                        <a:effectLst/>
                      </a:endParaRPr>
                    </a:p>
                    <a:p>
                      <a:pPr>
                        <a:lnSpc>
                          <a:spcPts val="1600"/>
                        </a:lnSpc>
                        <a:spcBef>
                          <a:spcPts val="565"/>
                        </a:spcBef>
                      </a:pPr>
                      <a:r>
                        <a:rPr lang="sv-SE" sz="2000" dirty="0">
                          <a:effectLst/>
                        </a:rPr>
                        <a:t>”Tjack, uppåttjack, vaket, vitt, dos, speed, metatjack, </a:t>
                      </a:r>
                      <a:r>
                        <a:rPr lang="sv-SE" sz="2000" dirty="0" err="1">
                          <a:effectLst/>
                        </a:rPr>
                        <a:t>meth</a:t>
                      </a:r>
                      <a:r>
                        <a:rPr lang="sv-SE" sz="2000" dirty="0">
                          <a:effectLst/>
                        </a:rPr>
                        <a:t>, </a:t>
                      </a:r>
                      <a:r>
                        <a:rPr lang="sv-SE" sz="2000" dirty="0" err="1">
                          <a:effectLst/>
                        </a:rPr>
                        <a:t>crystal</a:t>
                      </a:r>
                      <a:r>
                        <a:rPr lang="sv-SE" sz="2000" dirty="0">
                          <a:effectLst/>
                        </a:rPr>
                        <a:t>, speed, </a:t>
                      </a:r>
                      <a:r>
                        <a:rPr lang="sv-SE" sz="2000" dirty="0" err="1">
                          <a:effectLst/>
                        </a:rPr>
                        <a:t>crystalmeth</a:t>
                      </a:r>
                      <a:r>
                        <a:rPr lang="sv-SE" sz="2000" dirty="0">
                          <a:effectLst/>
                        </a:rPr>
                        <a:t>, </a:t>
                      </a:r>
                      <a:r>
                        <a:rPr lang="sv-SE" sz="2000" dirty="0" err="1">
                          <a:effectLst/>
                        </a:rPr>
                        <a:t>ice</a:t>
                      </a:r>
                      <a:r>
                        <a:rPr lang="sv-SE" sz="2000" dirty="0">
                          <a:effectLst/>
                        </a:rPr>
                        <a:t>, krabba, </a:t>
                      </a:r>
                      <a:r>
                        <a:rPr lang="sv-SE" sz="2000" dirty="0" err="1">
                          <a:effectLst/>
                        </a:rPr>
                        <a:t>subkoka</a:t>
                      </a:r>
                      <a:r>
                        <a:rPr lang="sv-SE" sz="2000" u="sng" dirty="0">
                          <a:effectLst/>
                        </a:rPr>
                        <a:t>”</a:t>
                      </a:r>
                      <a:r>
                        <a:rPr lang="sv-SE" sz="2000" dirty="0">
                          <a:effectLst/>
                        </a:rPr>
                        <a:t> m.</a:t>
                      </a:r>
                      <a:r>
                        <a:rPr lang="sv-SE" sz="2000" u="sng" dirty="0">
                          <a:effectLst/>
                        </a:rPr>
                        <a:t>fl</a:t>
                      </a:r>
                      <a:r>
                        <a:rPr lang="sv-SE" sz="2000" dirty="0">
                          <a:effectLst/>
                        </a:rPr>
                        <a:t>.</a:t>
                      </a:r>
                      <a:r>
                        <a:rPr lang="sv-SE" sz="2000" strike="sngStrike" dirty="0">
                          <a:effectLst/>
                        </a:rPr>
                        <a:t>”</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4263752675"/>
                  </a:ext>
                </a:extLst>
              </a:tr>
            </a:tbl>
          </a:graphicData>
        </a:graphic>
      </p:graphicFrame>
    </p:spTree>
    <p:extLst>
      <p:ext uri="{BB962C8B-B14F-4D97-AF65-F5344CB8AC3E}">
        <p14:creationId xmlns:p14="http://schemas.microsoft.com/office/powerpoint/2010/main" val="11312285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0AC22E9-E9A1-4CAC-97DB-D0AF06CD630A}"/>
              </a:ext>
            </a:extLst>
          </p:cNvPr>
          <p:cNvPicPr>
            <a:picLocks noChangeAspect="1"/>
          </p:cNvPicPr>
          <p:nvPr/>
        </p:nvPicPr>
        <p:blipFill>
          <a:blip r:embed="rId2"/>
          <a:stretch>
            <a:fillRect/>
          </a:stretch>
        </p:blipFill>
        <p:spPr>
          <a:xfrm>
            <a:off x="779517" y="0"/>
            <a:ext cx="7584966" cy="6858000"/>
          </a:xfrm>
          <a:prstGeom prst="rect">
            <a:avLst/>
          </a:prstGeom>
        </p:spPr>
      </p:pic>
    </p:spTree>
    <p:extLst>
      <p:ext uri="{BB962C8B-B14F-4D97-AF65-F5344CB8AC3E}">
        <p14:creationId xmlns:p14="http://schemas.microsoft.com/office/powerpoint/2010/main" val="15158644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normAutofit/>
          </a:bodyPr>
          <a:lstStyle/>
          <a:p>
            <a:r>
              <a:rPr lang="sv-SE" altLang="sv-SE" sz="3600" dirty="0"/>
              <a:t>Amfetamin - anestesi</a:t>
            </a:r>
          </a:p>
        </p:txBody>
      </p:sp>
      <p:sp>
        <p:nvSpPr>
          <p:cNvPr id="48131" name="Rectangle 3"/>
          <p:cNvSpPr>
            <a:spLocks noGrp="1" noChangeArrowheads="1"/>
          </p:cNvSpPr>
          <p:nvPr>
            <p:ph type="body" idx="1"/>
          </p:nvPr>
        </p:nvSpPr>
        <p:spPr/>
        <p:txBody>
          <a:bodyPr>
            <a:normAutofit/>
          </a:bodyPr>
          <a:lstStyle/>
          <a:p>
            <a:r>
              <a:rPr lang="sv-SE" altLang="sv-SE" sz="2000" dirty="0"/>
              <a:t>Risk för </a:t>
            </a:r>
            <a:r>
              <a:rPr lang="sv-SE" altLang="sv-SE" sz="2000" dirty="0" err="1"/>
              <a:t>refraktär</a:t>
            </a:r>
            <a:r>
              <a:rPr lang="sv-SE" altLang="sv-SE" sz="2000" dirty="0"/>
              <a:t> </a:t>
            </a:r>
            <a:r>
              <a:rPr lang="sv-SE" altLang="sv-SE" sz="2000" dirty="0" err="1"/>
              <a:t>hypotension</a:t>
            </a:r>
            <a:r>
              <a:rPr lang="sv-SE" altLang="sv-SE" sz="2000" dirty="0"/>
              <a:t> av anestesiinduktion och </a:t>
            </a:r>
            <a:r>
              <a:rPr lang="sv-SE" altLang="sv-SE" sz="2000" dirty="0" err="1"/>
              <a:t>hypovolemi</a:t>
            </a:r>
            <a:endParaRPr lang="sv-SE" altLang="sv-SE" sz="2000" dirty="0"/>
          </a:p>
          <a:p>
            <a:r>
              <a:rPr lang="sv-SE" altLang="sv-SE" sz="2000" dirty="0"/>
              <a:t>Svarar dåligt på Efedrin – använd NA eller </a:t>
            </a:r>
            <a:r>
              <a:rPr lang="sv-SE" altLang="sv-SE" sz="2000" dirty="0" err="1"/>
              <a:t>fenylefrin</a:t>
            </a:r>
            <a:endParaRPr lang="sv-SE" altLang="sv-SE" sz="2000" dirty="0"/>
          </a:p>
          <a:p>
            <a:r>
              <a:rPr lang="sv-SE" altLang="sv-SE" sz="2000" dirty="0"/>
              <a:t>Söv så att </a:t>
            </a:r>
            <a:r>
              <a:rPr lang="sv-SE" altLang="sv-SE" sz="2000" dirty="0" err="1"/>
              <a:t>hemodynamiken</a:t>
            </a:r>
            <a:r>
              <a:rPr lang="sv-SE" altLang="sv-SE" sz="2000" dirty="0"/>
              <a:t> blir så stabil som möjligt (mer </a:t>
            </a:r>
            <a:r>
              <a:rPr lang="sv-SE" altLang="sv-SE" sz="2000" dirty="0" err="1"/>
              <a:t>opioider</a:t>
            </a:r>
            <a:r>
              <a:rPr lang="sv-SE" altLang="sv-SE" sz="2000" dirty="0"/>
              <a:t> i st.f. mer gas/</a:t>
            </a:r>
            <a:r>
              <a:rPr lang="sv-SE" altLang="sv-SE" sz="2000" dirty="0" err="1"/>
              <a:t>propofol</a:t>
            </a:r>
            <a:r>
              <a:rPr lang="sv-SE" altLang="sv-SE" sz="2000" dirty="0"/>
              <a:t>).</a:t>
            </a:r>
          </a:p>
        </p:txBody>
      </p:sp>
    </p:spTree>
    <p:extLst>
      <p:ext uri="{BB962C8B-B14F-4D97-AF65-F5344CB8AC3E}">
        <p14:creationId xmlns:p14="http://schemas.microsoft.com/office/powerpoint/2010/main" val="34804394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a:bodyPr>
          <a:lstStyle/>
          <a:p>
            <a:r>
              <a:rPr lang="sv-SE" altLang="sv-SE" sz="4000" dirty="0"/>
              <a:t>Amfetamin – anestesi</a:t>
            </a:r>
          </a:p>
        </p:txBody>
      </p:sp>
      <p:sp>
        <p:nvSpPr>
          <p:cNvPr id="49155" name="Rectangle 3"/>
          <p:cNvSpPr>
            <a:spLocks noGrp="1" noChangeArrowheads="1"/>
          </p:cNvSpPr>
          <p:nvPr>
            <p:ph type="body" idx="1"/>
          </p:nvPr>
        </p:nvSpPr>
        <p:spPr>
          <a:xfrm>
            <a:off x="1578496" y="2420888"/>
            <a:ext cx="5987008" cy="3124944"/>
          </a:xfrm>
        </p:spPr>
        <p:txBody>
          <a:bodyPr>
            <a:normAutofit/>
          </a:bodyPr>
          <a:lstStyle/>
          <a:p>
            <a:r>
              <a:rPr lang="sv-SE" altLang="sv-SE" sz="2000" dirty="0"/>
              <a:t>Akut påverkan – ökad MAC-behov</a:t>
            </a:r>
          </a:p>
          <a:p>
            <a:r>
              <a:rPr lang="sv-SE" altLang="sv-SE" sz="2000" dirty="0"/>
              <a:t>Kronisk påverkan – minskat MAC-behov</a:t>
            </a:r>
          </a:p>
          <a:p>
            <a:r>
              <a:rPr lang="sv-SE" altLang="sv-SE" sz="2000" dirty="0"/>
              <a:t>Försiktighet med spinal/EDA </a:t>
            </a:r>
            <a:r>
              <a:rPr lang="sv-SE" altLang="sv-SE" sz="2000" dirty="0" err="1"/>
              <a:t>pga</a:t>
            </a:r>
            <a:r>
              <a:rPr lang="sv-SE" altLang="sv-SE" sz="2000" dirty="0"/>
              <a:t> </a:t>
            </a:r>
            <a:r>
              <a:rPr lang="sv-SE" altLang="sv-SE" sz="2000" dirty="0" err="1"/>
              <a:t>hypotensionsrisk</a:t>
            </a:r>
            <a:endParaRPr lang="sv-SE" altLang="sv-SE" sz="2000" dirty="0"/>
          </a:p>
          <a:p>
            <a:r>
              <a:rPr lang="sv-SE" altLang="sv-SE" sz="2000" dirty="0"/>
              <a:t>Risk för oväntad postoperativ </a:t>
            </a:r>
            <a:r>
              <a:rPr lang="sv-SE" altLang="sv-SE" sz="2000" dirty="0" err="1"/>
              <a:t>hypotension</a:t>
            </a:r>
            <a:endParaRPr lang="sv-SE" altLang="sv-SE" sz="2000" dirty="0"/>
          </a:p>
        </p:txBody>
      </p:sp>
    </p:spTree>
    <p:extLst>
      <p:ext uri="{BB962C8B-B14F-4D97-AF65-F5344CB8AC3E}">
        <p14:creationId xmlns:p14="http://schemas.microsoft.com/office/powerpoint/2010/main" val="16750296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a:bodyPr>
          <a:lstStyle/>
          <a:p>
            <a:r>
              <a:rPr lang="sv-SE" altLang="sv-SE" sz="3600" dirty="0"/>
              <a:t>Amfetamin - IVA</a:t>
            </a:r>
          </a:p>
        </p:txBody>
      </p:sp>
      <p:sp>
        <p:nvSpPr>
          <p:cNvPr id="50179" name="Rectangle 3"/>
          <p:cNvSpPr>
            <a:spLocks noGrp="1" noChangeArrowheads="1"/>
          </p:cNvSpPr>
          <p:nvPr>
            <p:ph type="body" idx="1"/>
          </p:nvPr>
        </p:nvSpPr>
        <p:spPr>
          <a:xfrm>
            <a:off x="1547664" y="2492896"/>
            <a:ext cx="7355160" cy="2476872"/>
          </a:xfrm>
        </p:spPr>
        <p:txBody>
          <a:bodyPr>
            <a:normAutofit/>
          </a:bodyPr>
          <a:lstStyle/>
          <a:p>
            <a:r>
              <a:rPr lang="sv-SE" altLang="sv-SE" sz="2000" dirty="0"/>
              <a:t>Surgörning av urinen ökar utsöndring</a:t>
            </a:r>
          </a:p>
          <a:p>
            <a:r>
              <a:rPr lang="sv-SE" altLang="sv-SE" sz="2000" dirty="0" err="1"/>
              <a:t>Klonidin</a:t>
            </a:r>
            <a:r>
              <a:rPr lang="sv-SE" altLang="sv-SE" sz="2000" dirty="0"/>
              <a:t> mot oro</a:t>
            </a:r>
          </a:p>
          <a:p>
            <a:r>
              <a:rPr lang="sv-SE" altLang="sv-SE" sz="2000" dirty="0" err="1"/>
              <a:t>Zyprexa</a:t>
            </a:r>
            <a:r>
              <a:rPr lang="sv-SE" altLang="sv-SE" sz="2000" dirty="0"/>
              <a:t> mot oro</a:t>
            </a:r>
          </a:p>
          <a:p>
            <a:r>
              <a:rPr lang="sv-SE" altLang="sv-SE" sz="2000" dirty="0" err="1"/>
              <a:t>Diazepam</a:t>
            </a:r>
            <a:r>
              <a:rPr lang="sv-SE" altLang="sv-SE" sz="2000" dirty="0"/>
              <a:t> mot kramper</a:t>
            </a:r>
          </a:p>
        </p:txBody>
      </p:sp>
    </p:spTree>
    <p:extLst>
      <p:ext uri="{BB962C8B-B14F-4D97-AF65-F5344CB8AC3E}">
        <p14:creationId xmlns:p14="http://schemas.microsoft.com/office/powerpoint/2010/main" val="282511238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DB12E1D-69A4-40E2-9CBF-2B74E0C9951C}"/>
              </a:ext>
            </a:extLst>
          </p:cNvPr>
          <p:cNvPicPr>
            <a:picLocks noChangeAspect="1"/>
          </p:cNvPicPr>
          <p:nvPr/>
        </p:nvPicPr>
        <p:blipFill>
          <a:blip r:embed="rId2"/>
          <a:stretch>
            <a:fillRect/>
          </a:stretch>
        </p:blipFill>
        <p:spPr>
          <a:xfrm>
            <a:off x="449322" y="0"/>
            <a:ext cx="8245356" cy="6858000"/>
          </a:xfrm>
          <a:prstGeom prst="rect">
            <a:avLst/>
          </a:prstGeom>
        </p:spPr>
      </p:pic>
    </p:spTree>
    <p:extLst>
      <p:ext uri="{BB962C8B-B14F-4D97-AF65-F5344CB8AC3E}">
        <p14:creationId xmlns:p14="http://schemas.microsoft.com/office/powerpoint/2010/main" val="24732382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D835C069-67B5-F2D7-7CD3-1474A4E5F254}"/>
              </a:ext>
            </a:extLst>
          </p:cNvPr>
          <p:cNvSpPr txBox="1"/>
          <p:nvPr/>
        </p:nvSpPr>
        <p:spPr>
          <a:xfrm>
            <a:off x="2339752" y="1988840"/>
            <a:ext cx="5400600" cy="3477875"/>
          </a:xfrm>
          <a:prstGeom prst="rect">
            <a:avLst/>
          </a:prstGeom>
          <a:noFill/>
        </p:spPr>
        <p:txBody>
          <a:bodyPr wrap="square">
            <a:spAutoFit/>
          </a:bodyPr>
          <a:lstStyle/>
          <a:p>
            <a:pPr marL="342900" indent="-342900">
              <a:buFont typeface="Arial" panose="020B0604020202020204" pitchFamily="34" charset="0"/>
              <a:buChar char="•"/>
            </a:pPr>
            <a:r>
              <a:rPr lang="sv-SE" b="0" dirty="0">
                <a:latin typeface="+mn-lt"/>
              </a:rPr>
              <a:t>Hyperaktivitet och </a:t>
            </a:r>
            <a:r>
              <a:rPr lang="sv-SE" b="0" dirty="0" err="1">
                <a:latin typeface="+mn-lt"/>
              </a:rPr>
              <a:t>hypomani</a:t>
            </a:r>
            <a:r>
              <a:rPr lang="sv-SE" b="0" dirty="0">
                <a:latin typeface="+mn-lt"/>
              </a:rPr>
              <a:t> </a:t>
            </a:r>
          </a:p>
          <a:p>
            <a:pPr marL="342900" indent="-342900">
              <a:buFont typeface="Arial" panose="020B0604020202020204" pitchFamily="34" charset="0"/>
              <a:buChar char="•"/>
            </a:pPr>
            <a:r>
              <a:rPr lang="sv-SE" b="0" dirty="0">
                <a:latin typeface="+mn-lt"/>
              </a:rPr>
              <a:t>Tankeflykt och instabilt temperament</a:t>
            </a:r>
          </a:p>
          <a:p>
            <a:pPr marL="342900" indent="-342900">
              <a:buFont typeface="Arial" panose="020B0604020202020204" pitchFamily="34" charset="0"/>
              <a:buChar char="•"/>
            </a:pPr>
            <a:r>
              <a:rPr lang="sv-SE" b="0" dirty="0">
                <a:latin typeface="+mn-lt"/>
              </a:rPr>
              <a:t>Oro och rastlöshet </a:t>
            </a:r>
          </a:p>
          <a:p>
            <a:pPr marL="342900" indent="-342900">
              <a:buFont typeface="Arial" panose="020B0604020202020204" pitchFamily="34" charset="0"/>
              <a:buChar char="•"/>
            </a:pPr>
            <a:r>
              <a:rPr lang="sv-SE" b="0" dirty="0">
                <a:latin typeface="+mn-lt"/>
              </a:rPr>
              <a:t>Stark ångest, panikångest </a:t>
            </a:r>
          </a:p>
          <a:p>
            <a:pPr marL="342900" indent="-342900">
              <a:buFont typeface="Arial" panose="020B0604020202020204" pitchFamily="34" charset="0"/>
              <a:buChar char="•"/>
            </a:pPr>
            <a:r>
              <a:rPr lang="sv-SE" b="0" dirty="0">
                <a:latin typeface="+mn-lt"/>
              </a:rPr>
              <a:t>Irritabilitet </a:t>
            </a:r>
          </a:p>
          <a:p>
            <a:pPr marL="342900" indent="-342900">
              <a:buFont typeface="Arial" panose="020B0604020202020204" pitchFamily="34" charset="0"/>
              <a:buChar char="•"/>
            </a:pPr>
            <a:r>
              <a:rPr lang="sv-SE" b="0" dirty="0">
                <a:latin typeface="+mn-lt"/>
              </a:rPr>
              <a:t>Försämrad självkontroll och instabilt beteende </a:t>
            </a:r>
          </a:p>
          <a:p>
            <a:pPr marL="342900" indent="-342900">
              <a:buFont typeface="Arial" panose="020B0604020202020204" pitchFamily="34" charset="0"/>
              <a:buChar char="•"/>
            </a:pPr>
            <a:r>
              <a:rPr lang="sv-SE" b="0" dirty="0">
                <a:latin typeface="+mn-lt"/>
              </a:rPr>
              <a:t>Ökad aptit och hetsätande (men även aptitlöshet och anorexi) </a:t>
            </a:r>
          </a:p>
          <a:p>
            <a:pPr marL="342900" indent="-342900">
              <a:buFont typeface="Arial" panose="020B0604020202020204" pitchFamily="34" charset="0"/>
              <a:buChar char="•"/>
            </a:pPr>
            <a:r>
              <a:rPr lang="sv-SE" b="0" dirty="0">
                <a:latin typeface="+mn-lt"/>
              </a:rPr>
              <a:t>Huvudvärk </a:t>
            </a:r>
          </a:p>
          <a:p>
            <a:pPr marL="342900" indent="-342900">
              <a:buFont typeface="Arial" panose="020B0604020202020204" pitchFamily="34" charset="0"/>
              <a:buChar char="•"/>
            </a:pPr>
            <a:r>
              <a:rPr lang="sv-SE" b="0" dirty="0">
                <a:latin typeface="+mn-lt"/>
              </a:rPr>
              <a:t>Psykotiska symtom och hallucinationer </a:t>
            </a:r>
          </a:p>
        </p:txBody>
      </p:sp>
      <p:sp>
        <p:nvSpPr>
          <p:cNvPr id="5" name="textruta 4">
            <a:extLst>
              <a:ext uri="{FF2B5EF4-FFF2-40B4-BE49-F238E27FC236}">
                <a16:creationId xmlns:a16="http://schemas.microsoft.com/office/drawing/2014/main" id="{9D0854F0-F322-2CC2-C8CF-98FC6F39F48B}"/>
              </a:ext>
            </a:extLst>
          </p:cNvPr>
          <p:cNvSpPr txBox="1"/>
          <p:nvPr/>
        </p:nvSpPr>
        <p:spPr>
          <a:xfrm>
            <a:off x="1889448" y="692696"/>
            <a:ext cx="5472608" cy="830997"/>
          </a:xfrm>
          <a:prstGeom prst="rect">
            <a:avLst/>
          </a:prstGeom>
          <a:noFill/>
        </p:spPr>
        <p:txBody>
          <a:bodyPr wrap="square">
            <a:spAutoFit/>
          </a:bodyPr>
          <a:lstStyle/>
          <a:p>
            <a:pPr algn="ctr"/>
            <a:r>
              <a:rPr lang="sv-SE" sz="2400" b="0" dirty="0">
                <a:latin typeface="+mn-lt"/>
              </a:rPr>
              <a:t>EXEMPEL PÅ AKUTA NEGATIVA PSYKISKA EFFEKTER AV ECSTASY </a:t>
            </a:r>
          </a:p>
        </p:txBody>
      </p:sp>
    </p:spTree>
    <p:extLst>
      <p:ext uri="{BB962C8B-B14F-4D97-AF65-F5344CB8AC3E}">
        <p14:creationId xmlns:p14="http://schemas.microsoft.com/office/powerpoint/2010/main" val="20052381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57200" y="956692"/>
            <a:ext cx="8229600" cy="1143000"/>
          </a:xfrm>
        </p:spPr>
        <p:txBody>
          <a:bodyPr>
            <a:normAutofit/>
          </a:bodyPr>
          <a:lstStyle/>
          <a:p>
            <a:r>
              <a:rPr lang="sv-SE" altLang="sv-SE" sz="3600" dirty="0"/>
              <a:t>Ecstasy – anestesiologiska aspekter</a:t>
            </a:r>
          </a:p>
        </p:txBody>
      </p:sp>
      <p:sp>
        <p:nvSpPr>
          <p:cNvPr id="63491" name="Rectangle 3"/>
          <p:cNvSpPr>
            <a:spLocks noGrp="1" noChangeArrowheads="1"/>
          </p:cNvSpPr>
          <p:nvPr>
            <p:ph type="body" idx="1"/>
          </p:nvPr>
        </p:nvSpPr>
        <p:spPr>
          <a:xfrm>
            <a:off x="1475656" y="2564904"/>
            <a:ext cx="7067128" cy="2764904"/>
          </a:xfrm>
        </p:spPr>
        <p:txBody>
          <a:bodyPr>
            <a:normAutofit/>
          </a:bodyPr>
          <a:lstStyle/>
          <a:p>
            <a:r>
              <a:rPr lang="sv-SE" altLang="sv-SE" sz="2000" dirty="0"/>
              <a:t>Som amfetamin - hemodynamisk påverkan</a:t>
            </a:r>
          </a:p>
          <a:p>
            <a:r>
              <a:rPr lang="sv-SE" altLang="sv-SE" sz="2000" dirty="0"/>
              <a:t>Cave </a:t>
            </a:r>
            <a:r>
              <a:rPr lang="sv-SE" altLang="sv-SE" sz="2000" dirty="0" err="1"/>
              <a:t>Suxametonium</a:t>
            </a:r>
            <a:r>
              <a:rPr lang="sv-SE" altLang="sv-SE" sz="2000" dirty="0"/>
              <a:t> (</a:t>
            </a:r>
            <a:r>
              <a:rPr lang="sv-SE" altLang="sv-SE" sz="2000" dirty="0" err="1"/>
              <a:t>Celokurin</a:t>
            </a:r>
            <a:r>
              <a:rPr lang="sv-SE" altLang="sv-SE" sz="2000" dirty="0"/>
              <a:t>)</a:t>
            </a:r>
          </a:p>
          <a:p>
            <a:r>
              <a:rPr lang="sv-SE" altLang="sv-SE" sz="2000" dirty="0" err="1"/>
              <a:t>Monitorera</a:t>
            </a:r>
            <a:r>
              <a:rPr lang="sv-SE" altLang="sv-SE" sz="2000" dirty="0"/>
              <a:t> temperaturen</a:t>
            </a:r>
          </a:p>
          <a:p>
            <a:r>
              <a:rPr lang="sv-SE" altLang="sv-SE" sz="2000" dirty="0"/>
              <a:t>Undvik helst anestesigaser (under påverkan)</a:t>
            </a:r>
          </a:p>
          <a:p>
            <a:endParaRPr lang="sv-SE" altLang="sv-SE" sz="2000" dirty="0"/>
          </a:p>
        </p:txBody>
      </p:sp>
    </p:spTree>
    <p:extLst>
      <p:ext uri="{BB962C8B-B14F-4D97-AF65-F5344CB8AC3E}">
        <p14:creationId xmlns:p14="http://schemas.microsoft.com/office/powerpoint/2010/main" val="23420203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normAutofit/>
          </a:bodyPr>
          <a:lstStyle/>
          <a:p>
            <a:r>
              <a:rPr lang="sv-SE" altLang="sv-SE" sz="3600" dirty="0"/>
              <a:t>Ecstasy – patientfall 1</a:t>
            </a:r>
          </a:p>
        </p:txBody>
      </p:sp>
      <p:sp>
        <p:nvSpPr>
          <p:cNvPr id="95235" name="Rectangle 3"/>
          <p:cNvSpPr>
            <a:spLocks noGrp="1" noChangeArrowheads="1"/>
          </p:cNvSpPr>
          <p:nvPr>
            <p:ph type="body" idx="1"/>
          </p:nvPr>
        </p:nvSpPr>
        <p:spPr>
          <a:xfrm>
            <a:off x="1331640" y="2190564"/>
            <a:ext cx="7283152" cy="2476872"/>
          </a:xfrm>
        </p:spPr>
        <p:txBody>
          <a:bodyPr>
            <a:normAutofit/>
          </a:bodyPr>
          <a:lstStyle/>
          <a:p>
            <a:r>
              <a:rPr lang="sv-SE" altLang="sv-SE" sz="2000" dirty="0"/>
              <a:t>16-årig man, medvetslös efter besök på nattklubb, intagit okänd mängd ecstasy</a:t>
            </a:r>
          </a:p>
          <a:p>
            <a:r>
              <a:rPr lang="sv-SE" altLang="sv-SE" sz="2000" dirty="0" err="1"/>
              <a:t>Takypne</a:t>
            </a:r>
            <a:r>
              <a:rPr lang="sv-SE" altLang="sv-SE" sz="2000" dirty="0"/>
              <a:t>, </a:t>
            </a:r>
            <a:r>
              <a:rPr lang="sv-SE" altLang="sv-SE" sz="2000" dirty="0" err="1"/>
              <a:t>hypotension</a:t>
            </a:r>
            <a:r>
              <a:rPr lang="sv-SE" altLang="sv-SE" sz="2000" dirty="0"/>
              <a:t>, VT (ventrikeltakykardi)</a:t>
            </a:r>
          </a:p>
          <a:p>
            <a:r>
              <a:rPr lang="sv-SE" altLang="sv-SE" sz="2000" dirty="0"/>
              <a:t>pH 7,14, BE –12, pCO2,6, pO2 29, </a:t>
            </a:r>
          </a:p>
          <a:p>
            <a:r>
              <a:rPr lang="sv-SE" altLang="sv-SE" sz="2000" dirty="0"/>
              <a:t>Kroppstemp 42 grader </a:t>
            </a:r>
          </a:p>
          <a:p>
            <a:r>
              <a:rPr lang="sv-SE" altLang="sv-SE" sz="2000" dirty="0"/>
              <a:t>S-K 7,8.</a:t>
            </a:r>
          </a:p>
        </p:txBody>
      </p:sp>
    </p:spTree>
    <p:extLst>
      <p:ext uri="{BB962C8B-B14F-4D97-AF65-F5344CB8AC3E}">
        <p14:creationId xmlns:p14="http://schemas.microsoft.com/office/powerpoint/2010/main" val="24278588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57200" y="529208"/>
            <a:ext cx="8229600" cy="1143000"/>
          </a:xfrm>
        </p:spPr>
        <p:txBody>
          <a:bodyPr>
            <a:normAutofit/>
          </a:bodyPr>
          <a:lstStyle/>
          <a:p>
            <a:r>
              <a:rPr lang="sv-SE" altLang="sv-SE" sz="3600" dirty="0"/>
              <a:t>Ecstasy – patientfall 1, forts.</a:t>
            </a:r>
          </a:p>
        </p:txBody>
      </p:sp>
      <p:sp>
        <p:nvSpPr>
          <p:cNvPr id="97283" name="Rectangle 3"/>
          <p:cNvSpPr>
            <a:spLocks noGrp="1" noChangeArrowheads="1"/>
          </p:cNvSpPr>
          <p:nvPr>
            <p:ph type="body" idx="1"/>
          </p:nvPr>
        </p:nvSpPr>
        <p:spPr>
          <a:xfrm>
            <a:off x="786408" y="2204864"/>
            <a:ext cx="7571184" cy="2980928"/>
          </a:xfrm>
        </p:spPr>
        <p:txBody>
          <a:bodyPr>
            <a:normAutofit/>
          </a:bodyPr>
          <a:lstStyle/>
          <a:p>
            <a:r>
              <a:rPr lang="sv-SE" altLang="sv-SE" sz="2000" dirty="0"/>
              <a:t>Krampade, </a:t>
            </a:r>
            <a:r>
              <a:rPr lang="sv-SE" altLang="sv-SE" sz="2000" dirty="0" err="1"/>
              <a:t>tubades</a:t>
            </a:r>
            <a:r>
              <a:rPr lang="sv-SE" altLang="sv-SE" sz="2000" dirty="0"/>
              <a:t> på enbart </a:t>
            </a:r>
            <a:r>
              <a:rPr lang="sv-SE" altLang="sv-SE" sz="2000" dirty="0" err="1"/>
              <a:t>diazepam</a:t>
            </a:r>
            <a:endParaRPr lang="sv-SE" altLang="sv-SE" sz="2000" dirty="0"/>
          </a:p>
          <a:p>
            <a:r>
              <a:rPr lang="sv-SE" altLang="sv-SE" sz="2000" dirty="0" err="1"/>
              <a:t>Dantrolene</a:t>
            </a:r>
            <a:r>
              <a:rPr lang="sv-SE" altLang="sv-SE" sz="2000" dirty="0"/>
              <a:t> 180 mg iv – normal temp efter 90 min. </a:t>
            </a:r>
          </a:p>
          <a:p>
            <a:r>
              <a:rPr lang="sv-SE" altLang="sv-SE" sz="2000" dirty="0"/>
              <a:t>Efter några timmar fulminant DIC – FFP och trombocyter</a:t>
            </a:r>
          </a:p>
          <a:p>
            <a:r>
              <a:rPr lang="sv-SE" altLang="sv-SE" sz="2000" dirty="0"/>
              <a:t>NA-infusion</a:t>
            </a:r>
          </a:p>
          <a:p>
            <a:r>
              <a:rPr lang="sv-SE" altLang="sv-SE" sz="2000" dirty="0"/>
              <a:t>CRRT - </a:t>
            </a:r>
            <a:r>
              <a:rPr lang="sv-SE" altLang="sv-SE" sz="2000" dirty="0" err="1"/>
              <a:t>Hemofiltration</a:t>
            </a:r>
            <a:r>
              <a:rPr lang="sv-SE" altLang="sv-SE" sz="2000" dirty="0"/>
              <a:t> </a:t>
            </a:r>
            <a:r>
              <a:rPr lang="sv-SE" altLang="sv-SE" sz="2000" dirty="0" err="1"/>
              <a:t>pga</a:t>
            </a:r>
            <a:r>
              <a:rPr lang="sv-SE" altLang="sv-SE" sz="2000" dirty="0"/>
              <a:t> </a:t>
            </a:r>
            <a:r>
              <a:rPr lang="sv-SE" altLang="sv-SE" sz="2000" dirty="0" err="1"/>
              <a:t>hyperkalemi</a:t>
            </a:r>
            <a:endParaRPr lang="sv-SE" altLang="sv-SE" sz="2000" dirty="0"/>
          </a:p>
          <a:p>
            <a:r>
              <a:rPr lang="sv-SE" altLang="sv-SE" sz="2000" dirty="0"/>
              <a:t>50% Glukos </a:t>
            </a:r>
            <a:r>
              <a:rPr lang="sv-SE" altLang="sv-SE" sz="2000" dirty="0" err="1"/>
              <a:t>pga</a:t>
            </a:r>
            <a:r>
              <a:rPr lang="sv-SE" altLang="sv-SE" sz="2000" dirty="0"/>
              <a:t> hypoglykemi</a:t>
            </a:r>
          </a:p>
          <a:p>
            <a:r>
              <a:rPr lang="sv-SE" altLang="sv-SE" sz="2000" dirty="0"/>
              <a:t>Död dag 6 – obduktionen visade hjärnödem</a:t>
            </a:r>
          </a:p>
          <a:p>
            <a:endParaRPr lang="sv-SE" altLang="sv-SE" sz="2000" dirty="0"/>
          </a:p>
        </p:txBody>
      </p:sp>
    </p:spTree>
    <p:extLst>
      <p:ext uri="{BB962C8B-B14F-4D97-AF65-F5344CB8AC3E}">
        <p14:creationId xmlns:p14="http://schemas.microsoft.com/office/powerpoint/2010/main" val="1485077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620688"/>
            <a:ext cx="8229600" cy="1143000"/>
          </a:xfrm>
        </p:spPr>
        <p:txBody>
          <a:bodyPr>
            <a:normAutofit/>
          </a:bodyPr>
          <a:lstStyle/>
          <a:p>
            <a:r>
              <a:rPr lang="sv-SE" altLang="sv-SE" sz="3600" dirty="0"/>
              <a:t>Ecstasy – patientfall 2</a:t>
            </a:r>
          </a:p>
        </p:txBody>
      </p:sp>
      <p:sp>
        <p:nvSpPr>
          <p:cNvPr id="96259" name="Rectangle 3"/>
          <p:cNvSpPr>
            <a:spLocks noGrp="1" noChangeArrowheads="1"/>
          </p:cNvSpPr>
          <p:nvPr>
            <p:ph type="body" idx="1"/>
          </p:nvPr>
        </p:nvSpPr>
        <p:spPr>
          <a:xfrm>
            <a:off x="786408" y="2420888"/>
            <a:ext cx="7571184" cy="2836912"/>
          </a:xfrm>
        </p:spPr>
        <p:txBody>
          <a:bodyPr>
            <a:normAutofit/>
          </a:bodyPr>
          <a:lstStyle/>
          <a:p>
            <a:pPr>
              <a:lnSpc>
                <a:spcPct val="90000"/>
              </a:lnSpc>
            </a:pPr>
            <a:r>
              <a:rPr lang="sv-SE" altLang="sv-SE" sz="2000" dirty="0"/>
              <a:t>24-årig tidigare frisk man på kollapsade på rave-party </a:t>
            </a:r>
          </a:p>
          <a:p>
            <a:pPr>
              <a:lnSpc>
                <a:spcPct val="90000"/>
              </a:lnSpc>
            </a:pPr>
            <a:r>
              <a:rPr lang="sv-SE" altLang="sv-SE" sz="2000" dirty="0"/>
              <a:t>Medvetslös, </a:t>
            </a:r>
            <a:r>
              <a:rPr lang="sv-SE" altLang="sv-SE" sz="2000" dirty="0" err="1"/>
              <a:t>profust</a:t>
            </a:r>
            <a:r>
              <a:rPr lang="sv-SE" altLang="sv-SE" sz="2000" dirty="0"/>
              <a:t> svettandes, </a:t>
            </a:r>
            <a:r>
              <a:rPr lang="sv-SE" altLang="sv-SE" sz="2000" dirty="0" err="1"/>
              <a:t>cyanotisk</a:t>
            </a:r>
            <a:r>
              <a:rPr lang="sv-SE" altLang="sv-SE" sz="2000" dirty="0"/>
              <a:t>, status-EP - </a:t>
            </a:r>
            <a:r>
              <a:rPr lang="sv-SE" altLang="sv-SE" sz="2000" dirty="0" err="1"/>
              <a:t>refraktärt</a:t>
            </a:r>
            <a:r>
              <a:rPr lang="sv-SE" altLang="sv-SE" sz="2000" dirty="0"/>
              <a:t> för 30 mg </a:t>
            </a:r>
            <a:r>
              <a:rPr lang="sv-SE" altLang="sv-SE" sz="2000" dirty="0" err="1"/>
              <a:t>diazepam</a:t>
            </a:r>
            <a:r>
              <a:rPr lang="sv-SE" altLang="sv-SE" sz="2000" dirty="0"/>
              <a:t>. BT 90/60, puls 170 sinusutlöst</a:t>
            </a:r>
          </a:p>
          <a:p>
            <a:pPr>
              <a:lnSpc>
                <a:spcPct val="90000"/>
              </a:lnSpc>
            </a:pPr>
            <a:r>
              <a:rPr lang="sv-SE" altLang="sv-SE" sz="2000" dirty="0"/>
              <a:t>Temp 40,2. </a:t>
            </a:r>
            <a:r>
              <a:rPr lang="sv-SE" altLang="sv-SE" sz="2000" dirty="0" err="1"/>
              <a:t>Tubades</a:t>
            </a:r>
            <a:r>
              <a:rPr lang="sv-SE" altLang="sv-SE" sz="2000" dirty="0"/>
              <a:t> med 400 mg </a:t>
            </a:r>
            <a:r>
              <a:rPr lang="sv-SE" altLang="sv-SE" sz="2000" dirty="0" err="1"/>
              <a:t>Pentothal</a:t>
            </a:r>
            <a:r>
              <a:rPr lang="sv-SE" altLang="sv-SE" sz="2000" dirty="0"/>
              <a:t> utan </a:t>
            </a:r>
            <a:r>
              <a:rPr lang="sv-SE" altLang="sv-SE" sz="2000" dirty="0" err="1"/>
              <a:t>suxameton</a:t>
            </a:r>
            <a:r>
              <a:rPr lang="sv-SE" altLang="sv-SE" sz="2000" dirty="0"/>
              <a:t>, kramperna hävdes. </a:t>
            </a:r>
            <a:endParaRPr lang="en-GB" altLang="sv-SE" sz="2000" dirty="0"/>
          </a:p>
        </p:txBody>
      </p:sp>
    </p:spTree>
    <p:extLst>
      <p:ext uri="{BB962C8B-B14F-4D97-AF65-F5344CB8AC3E}">
        <p14:creationId xmlns:p14="http://schemas.microsoft.com/office/powerpoint/2010/main" val="387164020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sv-SE" altLang="sv-SE" dirty="0"/>
              <a:t>Ecstasy - patientfall 2</a:t>
            </a:r>
          </a:p>
        </p:txBody>
      </p:sp>
      <p:sp>
        <p:nvSpPr>
          <p:cNvPr id="99331" name="Rectangle 3"/>
          <p:cNvSpPr>
            <a:spLocks noGrp="1" noChangeArrowheads="1"/>
          </p:cNvSpPr>
          <p:nvPr>
            <p:ph type="body" idx="1"/>
          </p:nvPr>
        </p:nvSpPr>
        <p:spPr>
          <a:xfrm>
            <a:off x="822412" y="2348880"/>
            <a:ext cx="7499176" cy="2620888"/>
          </a:xfrm>
        </p:spPr>
        <p:txBody>
          <a:bodyPr>
            <a:normAutofit/>
          </a:bodyPr>
          <a:lstStyle/>
          <a:p>
            <a:pPr>
              <a:lnSpc>
                <a:spcPct val="90000"/>
              </a:lnSpc>
            </a:pPr>
            <a:r>
              <a:rPr lang="en-GB" altLang="sv-SE" sz="2000" dirty="0"/>
              <a:t>pH 6,76, BE-12, pCO2 11,9 , pO2 36,  S-K 6,6</a:t>
            </a:r>
          </a:p>
          <a:p>
            <a:pPr>
              <a:lnSpc>
                <a:spcPct val="90000"/>
              </a:lnSpc>
            </a:pPr>
            <a:r>
              <a:rPr lang="sv-SE" altLang="sv-SE" sz="2000" dirty="0"/>
              <a:t>Relaxerades med </a:t>
            </a:r>
            <a:r>
              <a:rPr lang="sv-SE" altLang="sv-SE" sz="2000" dirty="0" err="1"/>
              <a:t>atracurium</a:t>
            </a:r>
            <a:endParaRPr lang="sv-SE" altLang="sv-SE" sz="2000" dirty="0"/>
          </a:p>
          <a:p>
            <a:pPr>
              <a:lnSpc>
                <a:spcPct val="90000"/>
              </a:lnSpc>
            </a:pPr>
            <a:r>
              <a:rPr lang="sv-SE" altLang="sv-SE" sz="2000" dirty="0" err="1"/>
              <a:t>Hyperkalemin</a:t>
            </a:r>
            <a:r>
              <a:rPr lang="sv-SE" altLang="sv-SE" sz="2000" dirty="0"/>
              <a:t> behandlades med 150 ml 50% Glukos med 45 E Insulin – gav S-K 4,9</a:t>
            </a:r>
          </a:p>
          <a:p>
            <a:pPr>
              <a:lnSpc>
                <a:spcPct val="90000"/>
              </a:lnSpc>
            </a:pPr>
            <a:r>
              <a:rPr lang="sv-SE" altLang="sv-SE" sz="2000" dirty="0" err="1"/>
              <a:t>Dantrolene</a:t>
            </a:r>
            <a:r>
              <a:rPr lang="sv-SE" altLang="sv-SE" sz="2000" dirty="0"/>
              <a:t> 1 mg/kg som upprepades 2 ggr till totalt 3 mg/kg</a:t>
            </a:r>
          </a:p>
          <a:p>
            <a:pPr>
              <a:lnSpc>
                <a:spcPct val="90000"/>
              </a:lnSpc>
            </a:pPr>
            <a:endParaRPr lang="sv-SE" altLang="sv-SE" sz="2000" dirty="0"/>
          </a:p>
          <a:p>
            <a:pPr>
              <a:lnSpc>
                <a:spcPct val="90000"/>
              </a:lnSpc>
            </a:pPr>
            <a:endParaRPr lang="sv-SE" altLang="sv-SE" sz="2000" dirty="0"/>
          </a:p>
        </p:txBody>
      </p:sp>
    </p:spTree>
    <p:extLst>
      <p:ext uri="{BB962C8B-B14F-4D97-AF65-F5344CB8AC3E}">
        <p14:creationId xmlns:p14="http://schemas.microsoft.com/office/powerpoint/2010/main" val="6882986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D38EFDE6-D408-42DE-BD66-947CC0F699D0}"/>
              </a:ext>
            </a:extLst>
          </p:cNvPr>
          <p:cNvPicPr>
            <a:picLocks noChangeAspect="1"/>
          </p:cNvPicPr>
          <p:nvPr/>
        </p:nvPicPr>
        <p:blipFill>
          <a:blip r:embed="rId2"/>
          <a:stretch>
            <a:fillRect/>
          </a:stretch>
        </p:blipFill>
        <p:spPr>
          <a:xfrm>
            <a:off x="800318" y="0"/>
            <a:ext cx="7543364" cy="6858000"/>
          </a:xfrm>
          <a:prstGeom prst="rect">
            <a:avLst/>
          </a:prstGeom>
        </p:spPr>
      </p:pic>
    </p:spTree>
    <p:extLst>
      <p:ext uri="{BB962C8B-B14F-4D97-AF65-F5344CB8AC3E}">
        <p14:creationId xmlns:p14="http://schemas.microsoft.com/office/powerpoint/2010/main" val="13662249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pPr>
              <a:lnSpc>
                <a:spcPts val="1600"/>
              </a:lnSpc>
              <a:spcBef>
                <a:spcPts val="565"/>
              </a:spcBef>
            </a:pPr>
            <a:r>
              <a:rPr lang="en-US" sz="3200" dirty="0" err="1">
                <a:solidFill>
                  <a:srgbClr val="000000"/>
                </a:solidFill>
                <a:effectLst/>
                <a:latin typeface="+mn-lt"/>
                <a:ea typeface="Times New Roman" panose="02020603050405020304" pitchFamily="18" charset="0"/>
                <a:cs typeface="Times-Roman"/>
              </a:rPr>
              <a:t>Kokain</a:t>
            </a:r>
            <a:endParaRPr lang="sv-SE" sz="3200" dirty="0">
              <a:solidFill>
                <a:schemeClr val="tx1"/>
              </a:solidFill>
              <a:latin typeface="+mn-lt"/>
            </a:endParaRPr>
          </a:p>
        </p:txBody>
      </p:sp>
      <p:graphicFrame>
        <p:nvGraphicFramePr>
          <p:cNvPr id="4" name="Tabell 3">
            <a:extLst>
              <a:ext uri="{FF2B5EF4-FFF2-40B4-BE49-F238E27FC236}">
                <a16:creationId xmlns:a16="http://schemas.microsoft.com/office/drawing/2014/main" id="{A68947CD-435F-B31B-68CC-523C525FBF13}"/>
              </a:ext>
            </a:extLst>
          </p:cNvPr>
          <p:cNvGraphicFramePr>
            <a:graphicFrameLocks noGrp="1"/>
          </p:cNvGraphicFramePr>
          <p:nvPr>
            <p:extLst>
              <p:ext uri="{D42A27DB-BD31-4B8C-83A1-F6EECF244321}">
                <p14:modId xmlns:p14="http://schemas.microsoft.com/office/powerpoint/2010/main" val="4131901377"/>
              </p:ext>
            </p:extLst>
          </p:nvPr>
        </p:nvGraphicFramePr>
        <p:xfrm>
          <a:off x="1547664" y="2060848"/>
          <a:ext cx="5848350" cy="326390"/>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1126804211"/>
                    </a:ext>
                  </a:extLst>
                </a:gridCol>
                <a:gridCol w="3426323">
                  <a:extLst>
                    <a:ext uri="{9D8B030D-6E8A-4147-A177-3AD203B41FA5}">
                      <a16:colId xmlns:a16="http://schemas.microsoft.com/office/drawing/2014/main" val="3680867966"/>
                    </a:ext>
                  </a:extLst>
                </a:gridCol>
              </a:tblGrid>
              <a:tr h="326390">
                <a:tc>
                  <a:txBody>
                    <a:bodyPr/>
                    <a:lstStyle/>
                    <a:p>
                      <a:pPr>
                        <a:lnSpc>
                          <a:spcPts val="1600"/>
                        </a:lnSpc>
                        <a:spcBef>
                          <a:spcPts val="565"/>
                        </a:spcBef>
                      </a:pPr>
                      <a:r>
                        <a:rPr lang="sv-SE" sz="2000">
                          <a:effectLst/>
                        </a:rPr>
                        <a:t>Substans</a:t>
                      </a:r>
                      <a:endParaRPr lang="sv-SE" sz="2000" b="1">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Vanliga användarnamn</a:t>
                      </a:r>
                      <a:endParaRPr lang="sv-SE" sz="2000" b="1"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443642618"/>
                  </a:ext>
                </a:extLst>
              </a:tr>
            </a:tbl>
          </a:graphicData>
        </a:graphic>
      </p:graphicFrame>
      <p:graphicFrame>
        <p:nvGraphicFramePr>
          <p:cNvPr id="3" name="Tabell 2">
            <a:extLst>
              <a:ext uri="{FF2B5EF4-FFF2-40B4-BE49-F238E27FC236}">
                <a16:creationId xmlns:a16="http://schemas.microsoft.com/office/drawing/2014/main" id="{E06AEE3E-483B-6AEF-7561-C7CD2B25F7C7}"/>
              </a:ext>
            </a:extLst>
          </p:cNvPr>
          <p:cNvGraphicFramePr>
            <a:graphicFrameLocks noGrp="1"/>
          </p:cNvGraphicFramePr>
          <p:nvPr>
            <p:extLst>
              <p:ext uri="{D42A27DB-BD31-4B8C-83A1-F6EECF244321}">
                <p14:modId xmlns:p14="http://schemas.microsoft.com/office/powerpoint/2010/main" val="2898104687"/>
              </p:ext>
            </p:extLst>
          </p:nvPr>
        </p:nvGraphicFramePr>
        <p:xfrm>
          <a:off x="1542753" y="2564904"/>
          <a:ext cx="5848350" cy="931164"/>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2511837004"/>
                    </a:ext>
                  </a:extLst>
                </a:gridCol>
                <a:gridCol w="3426323">
                  <a:extLst>
                    <a:ext uri="{9D8B030D-6E8A-4147-A177-3AD203B41FA5}">
                      <a16:colId xmlns:a16="http://schemas.microsoft.com/office/drawing/2014/main" val="3591272991"/>
                    </a:ext>
                  </a:extLst>
                </a:gridCol>
              </a:tblGrid>
              <a:tr h="437515">
                <a:tc>
                  <a:txBody>
                    <a:bodyPr/>
                    <a:lstStyle/>
                    <a:p>
                      <a:pPr>
                        <a:lnSpc>
                          <a:spcPts val="1600"/>
                        </a:lnSpc>
                        <a:spcBef>
                          <a:spcPts val="565"/>
                        </a:spcBef>
                      </a:pPr>
                      <a:r>
                        <a:rPr lang="sv-SE" sz="2000">
                          <a:effectLst/>
                        </a:rPr>
                        <a:t>Kokain, crack</a:t>
                      </a:r>
                      <a:endParaRPr lang="sv-SE" sz="200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”Coke, koks, kola, ladd, </a:t>
                      </a:r>
                      <a:r>
                        <a:rPr lang="sv-SE" sz="2000" dirty="0" err="1">
                          <a:effectLst/>
                        </a:rPr>
                        <a:t>heavens</a:t>
                      </a:r>
                      <a:r>
                        <a:rPr lang="sv-SE" sz="2000" dirty="0">
                          <a:effectLst/>
                        </a:rPr>
                        <a:t> dust, </a:t>
                      </a:r>
                      <a:r>
                        <a:rPr lang="sv-SE" sz="2000" dirty="0" err="1">
                          <a:effectLst/>
                        </a:rPr>
                        <a:t>powder</a:t>
                      </a:r>
                      <a:r>
                        <a:rPr lang="sv-SE" sz="2000" dirty="0">
                          <a:effectLst/>
                        </a:rPr>
                        <a:t>, </a:t>
                      </a:r>
                      <a:r>
                        <a:rPr lang="sv-SE" sz="2000" dirty="0" err="1">
                          <a:effectLst/>
                        </a:rPr>
                        <a:t>snow</a:t>
                      </a:r>
                      <a:r>
                        <a:rPr lang="sv-SE" sz="2000" dirty="0">
                          <a:effectLst/>
                        </a:rPr>
                        <a:t>, </a:t>
                      </a:r>
                      <a:r>
                        <a:rPr lang="sv-SE" sz="2000" dirty="0" err="1">
                          <a:effectLst/>
                        </a:rPr>
                        <a:t>apple</a:t>
                      </a:r>
                      <a:r>
                        <a:rPr lang="sv-SE" sz="2000" dirty="0">
                          <a:effectLst/>
                        </a:rPr>
                        <a:t> </a:t>
                      </a:r>
                      <a:r>
                        <a:rPr lang="sv-SE" sz="2000" dirty="0" err="1">
                          <a:effectLst/>
                        </a:rPr>
                        <a:t>jack’s</a:t>
                      </a:r>
                      <a:r>
                        <a:rPr lang="sv-SE" sz="2000" dirty="0">
                          <a:effectLst/>
                        </a:rPr>
                        <a:t>, freebase rock och rock”</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4112542470"/>
                  </a:ext>
                </a:extLst>
              </a:tr>
            </a:tbl>
          </a:graphicData>
        </a:graphic>
      </p:graphicFrame>
    </p:spTree>
    <p:extLst>
      <p:ext uri="{BB962C8B-B14F-4D97-AF65-F5344CB8AC3E}">
        <p14:creationId xmlns:p14="http://schemas.microsoft.com/office/powerpoint/2010/main" val="10983229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23528" y="908720"/>
            <a:ext cx="8229600" cy="1143000"/>
          </a:xfrm>
        </p:spPr>
        <p:txBody>
          <a:bodyPr>
            <a:normAutofit/>
          </a:bodyPr>
          <a:lstStyle/>
          <a:p>
            <a:r>
              <a:rPr lang="sv-SE" altLang="sv-SE" sz="3600" dirty="0"/>
              <a:t>Kokain - anestesi</a:t>
            </a:r>
          </a:p>
        </p:txBody>
      </p:sp>
      <p:sp>
        <p:nvSpPr>
          <p:cNvPr id="23558" name="Rectangle 6"/>
          <p:cNvSpPr>
            <a:spLocks noGrp="1" noChangeArrowheads="1"/>
          </p:cNvSpPr>
          <p:nvPr>
            <p:ph type="body" idx="1"/>
          </p:nvPr>
        </p:nvSpPr>
        <p:spPr>
          <a:xfrm>
            <a:off x="905409" y="2420888"/>
            <a:ext cx="8003232" cy="2736304"/>
          </a:xfrm>
        </p:spPr>
        <p:txBody>
          <a:bodyPr>
            <a:normAutofit/>
          </a:bodyPr>
          <a:lstStyle/>
          <a:p>
            <a:r>
              <a:rPr lang="sv-SE" altLang="sv-SE" sz="2000" dirty="0"/>
              <a:t>Försiktig med läkemedel som stimulerar sympatiska nervsystemet - Efedrin, Adrenalin, </a:t>
            </a:r>
            <a:r>
              <a:rPr lang="sv-SE" altLang="sv-SE" sz="2000" dirty="0" err="1"/>
              <a:t>Ketalar</a:t>
            </a:r>
            <a:r>
              <a:rPr lang="sv-SE" altLang="sv-SE" sz="2000" dirty="0"/>
              <a:t>, Atropin, Noradrenalin</a:t>
            </a:r>
          </a:p>
          <a:p>
            <a:r>
              <a:rPr lang="sv-SE" altLang="sv-SE" sz="2000" dirty="0"/>
              <a:t>Risk för </a:t>
            </a:r>
            <a:r>
              <a:rPr lang="sv-SE" altLang="sv-SE" sz="2000" dirty="0" err="1"/>
              <a:t>ventrikulära</a:t>
            </a:r>
            <a:r>
              <a:rPr lang="sv-SE" altLang="sv-SE" sz="2000" dirty="0"/>
              <a:t> arytmier och VF (ventrikelflimmer)</a:t>
            </a:r>
          </a:p>
          <a:p>
            <a:r>
              <a:rPr lang="sv-SE" altLang="sv-SE" sz="2000" dirty="0"/>
              <a:t>Känsliga för </a:t>
            </a:r>
            <a:r>
              <a:rPr lang="sv-SE" altLang="sv-SE" sz="2000" dirty="0" err="1"/>
              <a:t>myokardischemi</a:t>
            </a:r>
            <a:endParaRPr lang="sv-SE" altLang="sv-SE" sz="2000" dirty="0"/>
          </a:p>
        </p:txBody>
      </p:sp>
    </p:spTree>
    <p:extLst>
      <p:ext uri="{BB962C8B-B14F-4D97-AF65-F5344CB8AC3E}">
        <p14:creationId xmlns:p14="http://schemas.microsoft.com/office/powerpoint/2010/main" val="24434043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57200" y="548680"/>
            <a:ext cx="8229600" cy="1143000"/>
          </a:xfrm>
        </p:spPr>
        <p:txBody>
          <a:bodyPr>
            <a:normAutofit/>
          </a:bodyPr>
          <a:lstStyle/>
          <a:p>
            <a:r>
              <a:rPr lang="sv-SE" altLang="sv-SE" sz="3200" dirty="0"/>
              <a:t>Kokain</a:t>
            </a:r>
          </a:p>
        </p:txBody>
      </p:sp>
      <p:sp>
        <p:nvSpPr>
          <p:cNvPr id="109571" name="Rectangle 3"/>
          <p:cNvSpPr>
            <a:spLocks noGrp="1" noChangeArrowheads="1"/>
          </p:cNvSpPr>
          <p:nvPr>
            <p:ph type="body" idx="1"/>
          </p:nvPr>
        </p:nvSpPr>
        <p:spPr>
          <a:xfrm>
            <a:off x="827700" y="2052925"/>
            <a:ext cx="7632732" cy="4256395"/>
          </a:xfrm>
        </p:spPr>
        <p:txBody>
          <a:bodyPr>
            <a:normAutofit/>
          </a:bodyPr>
          <a:lstStyle/>
          <a:p>
            <a:pPr>
              <a:lnSpc>
                <a:spcPct val="90000"/>
              </a:lnSpc>
            </a:pPr>
            <a:r>
              <a:rPr lang="sv-SE" altLang="sv-SE" sz="2000" dirty="0"/>
              <a:t>Kokain accentuerar autonoma svaret på </a:t>
            </a:r>
            <a:r>
              <a:rPr lang="sv-SE" altLang="sv-SE" sz="2000" dirty="0" err="1"/>
              <a:t>hypovolemi</a:t>
            </a:r>
            <a:r>
              <a:rPr lang="sv-SE" altLang="sv-SE" sz="2000" dirty="0"/>
              <a:t> och ökad mängd </a:t>
            </a:r>
            <a:r>
              <a:rPr lang="sv-SE" altLang="sv-SE" sz="2000" dirty="0" err="1"/>
              <a:t>katekolaminer</a:t>
            </a:r>
            <a:r>
              <a:rPr lang="sv-SE" altLang="sv-SE" sz="2000" dirty="0"/>
              <a:t> – även 14 h efter kokainintag </a:t>
            </a:r>
          </a:p>
          <a:p>
            <a:pPr>
              <a:lnSpc>
                <a:spcPct val="90000"/>
              </a:lnSpc>
            </a:pPr>
            <a:r>
              <a:rPr lang="sv-SE" altLang="sv-SE" sz="2000" dirty="0"/>
              <a:t>Ger överdrivet S-svar och svår </a:t>
            </a:r>
            <a:r>
              <a:rPr lang="sv-SE" altLang="sv-SE" sz="2000" dirty="0" err="1"/>
              <a:t>vasokonstriktion</a:t>
            </a:r>
            <a:r>
              <a:rPr lang="sv-SE" altLang="sv-SE" sz="2000" dirty="0"/>
              <a:t> – omätbara BT – förvärrades av att man gav dopamin/adrenalin</a:t>
            </a:r>
          </a:p>
          <a:p>
            <a:pPr>
              <a:lnSpc>
                <a:spcPct val="90000"/>
              </a:lnSpc>
            </a:pPr>
            <a:r>
              <a:rPr lang="sv-SE" altLang="sv-SE" sz="2000" dirty="0"/>
              <a:t>Även ytlig narkos kan ge perifer </a:t>
            </a:r>
            <a:r>
              <a:rPr lang="sv-SE" altLang="sv-SE" sz="2000" dirty="0" err="1"/>
              <a:t>vasokonstriktion</a:t>
            </a:r>
            <a:r>
              <a:rPr lang="sv-SE" altLang="sv-SE" sz="2000" dirty="0"/>
              <a:t> </a:t>
            </a:r>
            <a:r>
              <a:rPr lang="sv-SE" altLang="sv-SE" sz="2000" dirty="0" err="1"/>
              <a:t>pga</a:t>
            </a:r>
            <a:r>
              <a:rPr lang="sv-SE" altLang="sv-SE" sz="2000" dirty="0"/>
              <a:t> ökade </a:t>
            </a:r>
            <a:r>
              <a:rPr lang="sv-SE" altLang="sv-SE" sz="2000" dirty="0" err="1"/>
              <a:t>katekolaminer</a:t>
            </a:r>
            <a:endParaRPr lang="sv-SE" altLang="sv-SE" sz="2000" dirty="0"/>
          </a:p>
          <a:p>
            <a:pPr>
              <a:lnSpc>
                <a:spcPct val="90000"/>
              </a:lnSpc>
            </a:pPr>
            <a:endParaRPr lang="sv-SE" altLang="sv-SE" sz="2000" dirty="0"/>
          </a:p>
        </p:txBody>
      </p:sp>
    </p:spTree>
    <p:extLst>
      <p:ext uri="{BB962C8B-B14F-4D97-AF65-F5344CB8AC3E}">
        <p14:creationId xmlns:p14="http://schemas.microsoft.com/office/powerpoint/2010/main" val="5605950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548680"/>
            <a:ext cx="8229600" cy="1143000"/>
          </a:xfrm>
        </p:spPr>
        <p:txBody>
          <a:bodyPr>
            <a:normAutofit/>
          </a:bodyPr>
          <a:lstStyle/>
          <a:p>
            <a:r>
              <a:rPr lang="sv-SE" altLang="sv-SE" sz="3200" dirty="0"/>
              <a:t>Kokain – anestesi, forts.</a:t>
            </a:r>
          </a:p>
        </p:txBody>
      </p:sp>
      <p:sp>
        <p:nvSpPr>
          <p:cNvPr id="26627" name="Rectangle 3"/>
          <p:cNvSpPr>
            <a:spLocks noGrp="1" noChangeArrowheads="1"/>
          </p:cNvSpPr>
          <p:nvPr>
            <p:ph type="body" idx="1"/>
          </p:nvPr>
        </p:nvSpPr>
        <p:spPr>
          <a:xfrm>
            <a:off x="899592" y="2060848"/>
            <a:ext cx="7931224" cy="3484984"/>
          </a:xfrm>
        </p:spPr>
        <p:txBody>
          <a:bodyPr>
            <a:normAutofit/>
          </a:bodyPr>
          <a:lstStyle/>
          <a:p>
            <a:r>
              <a:rPr lang="sv-SE" altLang="sv-SE" sz="2000" dirty="0"/>
              <a:t>Djupt sövd</a:t>
            </a:r>
          </a:p>
          <a:p>
            <a:r>
              <a:rPr lang="sv-SE" altLang="sv-SE" sz="2000" dirty="0"/>
              <a:t>Ej ryggbedövning (?)</a:t>
            </a:r>
          </a:p>
          <a:p>
            <a:r>
              <a:rPr lang="sv-SE" altLang="sv-SE" sz="2000" dirty="0"/>
              <a:t>Artärnål</a:t>
            </a:r>
          </a:p>
          <a:p>
            <a:r>
              <a:rPr lang="sv-SE" altLang="sv-SE" sz="2000" dirty="0"/>
              <a:t>Akut påverkan (&lt; 1 h) – ökat MAC</a:t>
            </a:r>
          </a:p>
          <a:p>
            <a:r>
              <a:rPr lang="sv-SE" altLang="sv-SE" sz="2000" dirty="0"/>
              <a:t>Kroniskt missbruk utan akut påverkan – minskat MAC</a:t>
            </a:r>
          </a:p>
        </p:txBody>
      </p:sp>
    </p:spTree>
    <p:extLst>
      <p:ext uri="{BB962C8B-B14F-4D97-AF65-F5344CB8AC3E}">
        <p14:creationId xmlns:p14="http://schemas.microsoft.com/office/powerpoint/2010/main" val="394229953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57200" y="692696"/>
            <a:ext cx="8229600" cy="1143000"/>
          </a:xfrm>
        </p:spPr>
        <p:txBody>
          <a:bodyPr/>
          <a:lstStyle/>
          <a:p>
            <a:r>
              <a:rPr lang="sv-SE" altLang="sv-SE" dirty="0"/>
              <a:t>Kokain - IVA</a:t>
            </a:r>
          </a:p>
        </p:txBody>
      </p:sp>
      <p:sp>
        <p:nvSpPr>
          <p:cNvPr id="134147" name="Rectangle 3"/>
          <p:cNvSpPr>
            <a:spLocks noGrp="1" noChangeArrowheads="1"/>
          </p:cNvSpPr>
          <p:nvPr>
            <p:ph type="body" idx="1"/>
          </p:nvPr>
        </p:nvSpPr>
        <p:spPr>
          <a:xfrm>
            <a:off x="1043608" y="2276872"/>
            <a:ext cx="7571184" cy="3412976"/>
          </a:xfrm>
        </p:spPr>
        <p:txBody>
          <a:bodyPr>
            <a:normAutofit/>
          </a:bodyPr>
          <a:lstStyle/>
          <a:p>
            <a:r>
              <a:rPr lang="sv-SE" altLang="sv-SE" sz="2000" dirty="0" err="1"/>
              <a:t>Diazepam</a:t>
            </a:r>
            <a:r>
              <a:rPr lang="sv-SE" altLang="sv-SE" sz="2000" dirty="0"/>
              <a:t> profylaktiskt och som krampbehandling</a:t>
            </a:r>
          </a:p>
          <a:p>
            <a:r>
              <a:rPr lang="sv-SE" altLang="sv-SE" sz="2000" dirty="0"/>
              <a:t>EEG för att utesluta status-EP</a:t>
            </a:r>
          </a:p>
          <a:p>
            <a:r>
              <a:rPr lang="sv-SE" altLang="sv-SE" sz="2000" dirty="0"/>
              <a:t>Nitro + </a:t>
            </a:r>
            <a:r>
              <a:rPr lang="sv-SE" altLang="sv-SE" sz="2000" dirty="0" err="1"/>
              <a:t>benzo</a:t>
            </a:r>
            <a:r>
              <a:rPr lang="sv-SE" altLang="sv-SE" sz="2000" dirty="0"/>
              <a:t> mot bröstsmärtor</a:t>
            </a:r>
          </a:p>
          <a:p>
            <a:r>
              <a:rPr lang="sv-SE" altLang="sv-SE" sz="2000" dirty="0"/>
              <a:t>Aktiv kylning om </a:t>
            </a:r>
            <a:r>
              <a:rPr lang="sv-SE" altLang="sv-SE" sz="2000" dirty="0" err="1"/>
              <a:t>hypertermi</a:t>
            </a:r>
            <a:endParaRPr lang="sv-SE" altLang="sv-SE" sz="2000" dirty="0"/>
          </a:p>
          <a:p>
            <a:r>
              <a:rPr lang="sv-SE" altLang="sv-SE" sz="2000" dirty="0"/>
              <a:t>CAVE B-blockare utan ge istället </a:t>
            </a:r>
            <a:r>
              <a:rPr lang="sv-SE" altLang="sv-SE" sz="2000" dirty="0" err="1"/>
              <a:t>kärldilaterare</a:t>
            </a:r>
            <a:r>
              <a:rPr lang="sv-SE" altLang="sv-SE" sz="2000" dirty="0"/>
              <a:t> (</a:t>
            </a:r>
            <a:r>
              <a:rPr lang="sv-SE" altLang="sv-SE" sz="2000" dirty="0" err="1"/>
              <a:t>dihydralazin</a:t>
            </a:r>
            <a:r>
              <a:rPr lang="sv-SE" altLang="sv-SE" sz="2000" dirty="0"/>
              <a:t> (</a:t>
            </a:r>
            <a:r>
              <a:rPr lang="sv-SE" altLang="sv-SE" sz="2000" dirty="0" err="1"/>
              <a:t>Nepresol</a:t>
            </a:r>
            <a:r>
              <a:rPr lang="sv-SE" altLang="sv-SE" sz="2000" dirty="0"/>
              <a:t>), magnesium, nitroglycerin)</a:t>
            </a:r>
          </a:p>
        </p:txBody>
      </p:sp>
    </p:spTree>
    <p:extLst>
      <p:ext uri="{BB962C8B-B14F-4D97-AF65-F5344CB8AC3E}">
        <p14:creationId xmlns:p14="http://schemas.microsoft.com/office/powerpoint/2010/main" val="35750771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5" name="Rectangle 7"/>
          <p:cNvSpPr>
            <a:spLocks noGrp="1" noChangeArrowheads="1"/>
          </p:cNvSpPr>
          <p:nvPr>
            <p:ph type="title"/>
          </p:nvPr>
        </p:nvSpPr>
        <p:spPr/>
        <p:txBody>
          <a:bodyPr>
            <a:normAutofit/>
          </a:bodyPr>
          <a:lstStyle/>
          <a:p>
            <a:r>
              <a:rPr lang="sv-SE" altLang="sv-SE" sz="3200" dirty="0"/>
              <a:t>Kokain – patientfall 1</a:t>
            </a:r>
          </a:p>
        </p:txBody>
      </p:sp>
      <p:sp>
        <p:nvSpPr>
          <p:cNvPr id="32776" name="Rectangle 8"/>
          <p:cNvSpPr>
            <a:spLocks noGrp="1" noChangeArrowheads="1"/>
          </p:cNvSpPr>
          <p:nvPr>
            <p:ph type="body" idx="1"/>
          </p:nvPr>
        </p:nvSpPr>
        <p:spPr/>
        <p:txBody>
          <a:bodyPr>
            <a:normAutofit/>
          </a:bodyPr>
          <a:lstStyle/>
          <a:p>
            <a:pPr marL="609600" indent="-609600"/>
            <a:r>
              <a:rPr lang="sv-SE" altLang="sv-SE" sz="2000" dirty="0"/>
              <a:t>42-årig  kvinna, explorativ </a:t>
            </a:r>
            <a:r>
              <a:rPr lang="sv-SE" altLang="sv-SE" sz="2000" dirty="0" err="1"/>
              <a:t>laparatomi</a:t>
            </a:r>
            <a:r>
              <a:rPr lang="sv-SE" altLang="sv-SE" sz="2000" dirty="0"/>
              <a:t> </a:t>
            </a:r>
            <a:r>
              <a:rPr lang="sv-SE" altLang="sv-SE" sz="2000" dirty="0" err="1"/>
              <a:t>pga</a:t>
            </a:r>
            <a:r>
              <a:rPr lang="sv-SE" altLang="sv-SE" sz="2000" dirty="0"/>
              <a:t> fri gas i buken.</a:t>
            </a:r>
          </a:p>
          <a:p>
            <a:pPr marL="609600" indent="-609600"/>
            <a:r>
              <a:rPr lang="sv-SE" altLang="sv-SE" sz="2000" dirty="0"/>
              <a:t>Kokainintag 14 h tidigare.</a:t>
            </a:r>
          </a:p>
          <a:p>
            <a:pPr marL="609600" indent="-609600"/>
            <a:r>
              <a:rPr lang="sv-SE" altLang="sv-SE" sz="2000" dirty="0" err="1"/>
              <a:t>Perop</a:t>
            </a:r>
            <a:r>
              <a:rPr lang="sv-SE" altLang="sv-SE" sz="2000" dirty="0"/>
              <a:t> liten mjältskada – förlorade 200 ml blod, BT-fall till 80-90 mm Hg, BT larmade för </a:t>
            </a:r>
            <a:r>
              <a:rPr lang="sv-SE" altLang="sv-SE" sz="2000" dirty="0" err="1"/>
              <a:t>error</a:t>
            </a:r>
            <a:r>
              <a:rPr lang="sv-SE" altLang="sv-SE" sz="2000" dirty="0"/>
              <a:t>, kunde ej palpera perifera pulsar.</a:t>
            </a:r>
          </a:p>
        </p:txBody>
      </p:sp>
    </p:spTree>
    <p:extLst>
      <p:ext uri="{BB962C8B-B14F-4D97-AF65-F5344CB8AC3E}">
        <p14:creationId xmlns:p14="http://schemas.microsoft.com/office/powerpoint/2010/main" val="20800355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normAutofit/>
          </a:bodyPr>
          <a:lstStyle/>
          <a:p>
            <a:r>
              <a:rPr lang="sv-SE" altLang="sv-SE" sz="3200" dirty="0"/>
              <a:t>Kokain – patientfall 1, forts.</a:t>
            </a:r>
          </a:p>
        </p:txBody>
      </p:sp>
      <p:sp>
        <p:nvSpPr>
          <p:cNvPr id="130051" name="Rectangle 3"/>
          <p:cNvSpPr>
            <a:spLocks noGrp="1" noChangeArrowheads="1"/>
          </p:cNvSpPr>
          <p:nvPr>
            <p:ph type="body" idx="1"/>
          </p:nvPr>
        </p:nvSpPr>
        <p:spPr>
          <a:xfrm>
            <a:off x="899592" y="2204864"/>
            <a:ext cx="7931224" cy="3268960"/>
          </a:xfrm>
        </p:spPr>
        <p:txBody>
          <a:bodyPr>
            <a:normAutofit/>
          </a:bodyPr>
          <a:lstStyle/>
          <a:p>
            <a:r>
              <a:rPr lang="sv-SE" altLang="sv-SE" sz="2000" dirty="0"/>
              <a:t>Gav Ringer-Acetat 3 liter, Efedrin.</a:t>
            </a:r>
          </a:p>
          <a:p>
            <a:r>
              <a:rPr lang="sv-SE" altLang="sv-SE" sz="2000" dirty="0"/>
              <a:t>Kunde ej sätta artärnål</a:t>
            </a:r>
          </a:p>
          <a:p>
            <a:r>
              <a:rPr lang="sv-SE" altLang="sv-SE" sz="2000" dirty="0"/>
              <a:t>Minskade narkosdjupet och fortsatte med dopamin och adrenalin.</a:t>
            </a:r>
          </a:p>
          <a:p>
            <a:r>
              <a:rPr lang="sv-SE" altLang="sv-SE" sz="2000" dirty="0"/>
              <a:t>Till slut artärnål i A </a:t>
            </a:r>
            <a:r>
              <a:rPr lang="sv-SE" altLang="sv-SE" sz="2000" dirty="0" err="1"/>
              <a:t>femoralis</a:t>
            </a:r>
            <a:r>
              <a:rPr lang="sv-SE" altLang="sv-SE" sz="2000" dirty="0"/>
              <a:t> – då BT 240/120!</a:t>
            </a:r>
          </a:p>
          <a:p>
            <a:endParaRPr lang="sv-SE" altLang="sv-SE" sz="2000" dirty="0"/>
          </a:p>
          <a:p>
            <a:endParaRPr lang="sv-SE" altLang="sv-SE" sz="2000" dirty="0"/>
          </a:p>
        </p:txBody>
      </p:sp>
    </p:spTree>
    <p:extLst>
      <p:ext uri="{BB962C8B-B14F-4D97-AF65-F5344CB8AC3E}">
        <p14:creationId xmlns:p14="http://schemas.microsoft.com/office/powerpoint/2010/main" val="9665257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a:bodyPr>
          <a:lstStyle/>
          <a:p>
            <a:r>
              <a:rPr lang="sv-SE" altLang="sv-SE" sz="3600" dirty="0"/>
              <a:t>Kokain – patientfall 2</a:t>
            </a:r>
          </a:p>
        </p:txBody>
      </p:sp>
      <p:sp>
        <p:nvSpPr>
          <p:cNvPr id="36867" name="Rectangle 3"/>
          <p:cNvSpPr>
            <a:spLocks noGrp="1" noChangeArrowheads="1"/>
          </p:cNvSpPr>
          <p:nvPr>
            <p:ph type="body" idx="1"/>
          </p:nvPr>
        </p:nvSpPr>
        <p:spPr/>
        <p:txBody>
          <a:bodyPr>
            <a:normAutofit/>
          </a:bodyPr>
          <a:lstStyle/>
          <a:p>
            <a:pPr marL="609600" indent="-609600">
              <a:lnSpc>
                <a:spcPct val="90000"/>
              </a:lnSpc>
            </a:pPr>
            <a:r>
              <a:rPr lang="sv-SE" altLang="sv-SE" sz="2000" dirty="0">
                <a:cs typeface="Arial" panose="020B0604020202020204" pitchFamily="34" charset="0"/>
              </a:rPr>
              <a:t>39-årig kvinna, sterilisering, tidigare anamnes på kokainmissbruk.</a:t>
            </a:r>
          </a:p>
          <a:p>
            <a:pPr marL="609600" indent="-609600">
              <a:lnSpc>
                <a:spcPct val="90000"/>
              </a:lnSpc>
            </a:pPr>
            <a:r>
              <a:rPr lang="sv-SE" altLang="sv-SE" sz="2000" dirty="0">
                <a:cs typeface="Arial" panose="020B0604020202020204" pitchFamily="34" charset="0"/>
              </a:rPr>
              <a:t>Fick spinal – otillräcklig effekt vid </a:t>
            </a:r>
            <a:r>
              <a:rPr lang="sv-SE" altLang="sv-SE" sz="2000" dirty="0" err="1">
                <a:cs typeface="Arial" panose="020B0604020202020204" pitchFamily="34" charset="0"/>
              </a:rPr>
              <a:t>traktion</a:t>
            </a:r>
            <a:r>
              <a:rPr lang="sv-SE" altLang="sv-SE" sz="2000" dirty="0">
                <a:cs typeface="Arial" panose="020B0604020202020204" pitchFamily="34" charset="0"/>
              </a:rPr>
              <a:t> i organ.</a:t>
            </a:r>
          </a:p>
          <a:p>
            <a:pPr marL="609600" indent="-609600">
              <a:lnSpc>
                <a:spcPct val="90000"/>
              </a:lnSpc>
            </a:pPr>
            <a:r>
              <a:rPr lang="sv-SE" altLang="sv-SE" sz="2000" dirty="0">
                <a:cs typeface="Arial" panose="020B0604020202020204" pitchFamily="34" charset="0"/>
              </a:rPr>
              <a:t>Fick </a:t>
            </a:r>
            <a:r>
              <a:rPr lang="sv-SE" altLang="sv-SE" sz="2000" dirty="0" err="1">
                <a:cs typeface="Arial" panose="020B0604020202020204" pitchFamily="34" charset="0"/>
              </a:rPr>
              <a:t>ketamin</a:t>
            </a:r>
            <a:r>
              <a:rPr lang="sv-SE" altLang="sv-SE" sz="2000" dirty="0">
                <a:cs typeface="Arial" panose="020B0604020202020204" pitchFamily="34" charset="0"/>
              </a:rPr>
              <a:t> 30+20 mg – BT 220/110, </a:t>
            </a:r>
            <a:r>
              <a:rPr lang="sv-SE" altLang="sv-SE" sz="2000" dirty="0" err="1">
                <a:cs typeface="Arial" panose="020B0604020202020204" pitchFamily="34" charset="0"/>
              </a:rPr>
              <a:t>takypne</a:t>
            </a:r>
            <a:r>
              <a:rPr lang="sv-SE" altLang="sv-SE" sz="2000" dirty="0">
                <a:cs typeface="Arial" panose="020B0604020202020204" pitchFamily="34" charset="0"/>
              </a:rPr>
              <a:t> – intuberades, rosafärgat skum. </a:t>
            </a:r>
          </a:p>
          <a:p>
            <a:pPr marL="609600" indent="-609600">
              <a:lnSpc>
                <a:spcPct val="90000"/>
              </a:lnSpc>
            </a:pPr>
            <a:r>
              <a:rPr lang="sv-SE" altLang="sv-SE" sz="2000" dirty="0">
                <a:cs typeface="Arial" panose="020B0604020202020204" pitchFamily="34" charset="0"/>
              </a:rPr>
              <a:t>På IVA otroligt labilt BT med MAP 50-200</a:t>
            </a:r>
          </a:p>
          <a:p>
            <a:pPr marL="609600" indent="-609600">
              <a:lnSpc>
                <a:spcPct val="90000"/>
              </a:lnSpc>
            </a:pPr>
            <a:r>
              <a:rPr lang="sv-SE" altLang="sv-SE" sz="2000" dirty="0" err="1">
                <a:cs typeface="Arial" panose="020B0604020202020204" pitchFamily="34" charset="0"/>
              </a:rPr>
              <a:t>Beh</a:t>
            </a:r>
            <a:r>
              <a:rPr lang="sv-SE" altLang="sv-SE" sz="2000" dirty="0">
                <a:cs typeface="Arial" panose="020B0604020202020204" pitchFamily="34" charset="0"/>
              </a:rPr>
              <a:t> med B-blockerare, </a:t>
            </a:r>
            <a:r>
              <a:rPr lang="sv-SE" altLang="sv-SE" sz="2000" dirty="0" err="1">
                <a:cs typeface="Arial" panose="020B0604020202020204" pitchFamily="34" charset="0"/>
              </a:rPr>
              <a:t>neprezol</a:t>
            </a:r>
            <a:r>
              <a:rPr lang="sv-SE" altLang="sv-SE" sz="2000" dirty="0">
                <a:cs typeface="Arial" panose="020B0604020202020204" pitchFamily="34" charset="0"/>
              </a:rPr>
              <a:t> och </a:t>
            </a:r>
            <a:r>
              <a:rPr lang="sv-SE" altLang="sv-SE" sz="2000" dirty="0" err="1">
                <a:cs typeface="Arial" panose="020B0604020202020204" pitchFamily="34" charset="0"/>
              </a:rPr>
              <a:t>bensodiazepiner</a:t>
            </a:r>
            <a:r>
              <a:rPr lang="sv-SE" altLang="sv-SE" sz="2000" dirty="0">
                <a:cs typeface="Arial" panose="020B0604020202020204" pitchFamily="34" charset="0"/>
              </a:rPr>
              <a:t>.</a:t>
            </a:r>
          </a:p>
          <a:p>
            <a:pPr marL="609600" indent="-609600">
              <a:lnSpc>
                <a:spcPct val="90000"/>
              </a:lnSpc>
            </a:pPr>
            <a:endParaRPr lang="sv-SE" altLang="sv-SE" sz="2000" b="1" dirty="0"/>
          </a:p>
        </p:txBody>
      </p:sp>
    </p:spTree>
    <p:extLst>
      <p:ext uri="{BB962C8B-B14F-4D97-AF65-F5344CB8AC3E}">
        <p14:creationId xmlns:p14="http://schemas.microsoft.com/office/powerpoint/2010/main" val="2787257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179512" y="764704"/>
            <a:ext cx="8229600" cy="1143000"/>
          </a:xfrm>
        </p:spPr>
        <p:txBody>
          <a:bodyPr>
            <a:normAutofit/>
          </a:bodyPr>
          <a:lstStyle/>
          <a:p>
            <a:r>
              <a:rPr lang="sv-SE" altLang="sv-SE" sz="3200" dirty="0"/>
              <a:t>Kokain – patientfall 3</a:t>
            </a:r>
          </a:p>
        </p:txBody>
      </p:sp>
      <p:sp>
        <p:nvSpPr>
          <p:cNvPr id="110595" name="Rectangle 3"/>
          <p:cNvSpPr>
            <a:spLocks noGrp="1" noChangeArrowheads="1"/>
          </p:cNvSpPr>
          <p:nvPr>
            <p:ph type="body" idx="1"/>
          </p:nvPr>
        </p:nvSpPr>
        <p:spPr>
          <a:xfrm>
            <a:off x="827584" y="2348880"/>
            <a:ext cx="7931224" cy="2404864"/>
          </a:xfrm>
        </p:spPr>
        <p:txBody>
          <a:bodyPr>
            <a:normAutofit/>
          </a:bodyPr>
          <a:lstStyle/>
          <a:p>
            <a:r>
              <a:rPr lang="sv-SE" altLang="sv-SE" sz="2000" dirty="0"/>
              <a:t>28-årig frisk man, </a:t>
            </a:r>
            <a:r>
              <a:rPr lang="sv-SE" altLang="sv-SE" sz="2000" dirty="0" err="1"/>
              <a:t>topisk</a:t>
            </a:r>
            <a:r>
              <a:rPr lang="sv-SE" altLang="sv-SE" sz="2000" dirty="0"/>
              <a:t> kokain nasalt vid ÖNH-kirurgi</a:t>
            </a:r>
          </a:p>
          <a:p>
            <a:r>
              <a:rPr lang="sv-SE" altLang="sv-SE" sz="2000" dirty="0" err="1"/>
              <a:t>Perop</a:t>
            </a:r>
            <a:r>
              <a:rPr lang="sv-SE" altLang="sv-SE" sz="2000" dirty="0"/>
              <a:t> gavs </a:t>
            </a:r>
            <a:r>
              <a:rPr lang="sv-SE" altLang="sv-SE" sz="2000" dirty="0" err="1"/>
              <a:t>ketamin</a:t>
            </a:r>
            <a:r>
              <a:rPr lang="sv-SE" altLang="sv-SE" sz="2000" dirty="0"/>
              <a:t> och adrenalin </a:t>
            </a:r>
          </a:p>
          <a:p>
            <a:r>
              <a:rPr lang="sv-SE" altLang="sv-SE" sz="2000" dirty="0" err="1"/>
              <a:t>Postop</a:t>
            </a:r>
            <a:r>
              <a:rPr lang="sv-SE" altLang="sv-SE" sz="2000" dirty="0"/>
              <a:t> AMI</a:t>
            </a:r>
          </a:p>
          <a:p>
            <a:endParaRPr lang="sv-SE" altLang="sv-SE" sz="2000" dirty="0"/>
          </a:p>
          <a:p>
            <a:endParaRPr lang="sv-SE" altLang="sv-SE" sz="2000" dirty="0"/>
          </a:p>
        </p:txBody>
      </p:sp>
    </p:spTree>
    <p:extLst>
      <p:ext uri="{BB962C8B-B14F-4D97-AF65-F5344CB8AC3E}">
        <p14:creationId xmlns:p14="http://schemas.microsoft.com/office/powerpoint/2010/main" val="13860587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899592" y="1916832"/>
            <a:ext cx="7560840" cy="2246769"/>
          </a:xfrm>
          <a:prstGeom prst="rect">
            <a:avLst/>
          </a:prstGeom>
        </p:spPr>
        <p:txBody>
          <a:bodyPr wrap="square">
            <a:spAutoFit/>
          </a:bodyPr>
          <a:lstStyle/>
          <a:p>
            <a:pPr>
              <a:spcAft>
                <a:spcPts val="0"/>
              </a:spcAft>
            </a:pPr>
            <a:br>
              <a:rPr lang="sv-SE" b="0" dirty="0">
                <a:latin typeface="+mn-lt"/>
                <a:ea typeface="Times New Roman" panose="02020603050405020304" pitchFamily="18" charset="0"/>
              </a:rPr>
            </a:br>
            <a:r>
              <a:rPr lang="sv-SE" b="0" dirty="0">
                <a:latin typeface="+mn-lt"/>
                <a:ea typeface="Times New Roman" panose="02020603050405020304" pitchFamily="18" charset="0"/>
              </a:rPr>
              <a:t> </a:t>
            </a:r>
          </a:p>
          <a:p>
            <a:pPr marL="342900" lvl="0" indent="-342900">
              <a:spcAft>
                <a:spcPts val="0"/>
              </a:spcAft>
              <a:buSzPts val="1000"/>
              <a:buFont typeface="Symbol" panose="05050102010706020507" pitchFamily="18" charset="2"/>
              <a:buChar char=""/>
              <a:tabLst>
                <a:tab pos="457200" algn="l"/>
              </a:tabLst>
            </a:pPr>
            <a:r>
              <a:rPr lang="sv-SE" b="0" dirty="0">
                <a:latin typeface="+mn-lt"/>
                <a:ea typeface="Times New Roman" panose="02020603050405020304" pitchFamily="18" charset="0"/>
              </a:rPr>
              <a:t>1-2 liter kall koksalt intravenöst </a:t>
            </a:r>
          </a:p>
          <a:p>
            <a:pPr marL="342900" lvl="0" indent="-342900">
              <a:spcAft>
                <a:spcPts val="0"/>
              </a:spcAft>
              <a:buSzPts val="1000"/>
              <a:buFont typeface="Symbol" panose="05050102010706020507" pitchFamily="18" charset="2"/>
              <a:buChar char=""/>
              <a:tabLst>
                <a:tab pos="457200" algn="l"/>
              </a:tabLst>
            </a:pPr>
            <a:r>
              <a:rPr lang="sv-SE" b="0" u="sng" dirty="0" err="1">
                <a:latin typeface="+mn-lt"/>
                <a:ea typeface="Times New Roman" panose="02020603050405020304" pitchFamily="18" charset="0"/>
                <a:hlinkClick r:id="rId2"/>
              </a:rPr>
              <a:t>Diazepam</a:t>
            </a:r>
            <a:r>
              <a:rPr lang="sv-SE" b="0" dirty="0">
                <a:latin typeface="+mn-lt"/>
                <a:ea typeface="Times New Roman" panose="02020603050405020304" pitchFamily="18" charset="0"/>
              </a:rPr>
              <a:t> (</a:t>
            </a:r>
            <a:r>
              <a:rPr lang="sv-SE" b="0" u="sng" dirty="0" err="1">
                <a:latin typeface="+mn-lt"/>
                <a:ea typeface="Times New Roman" panose="02020603050405020304" pitchFamily="18" charset="0"/>
                <a:hlinkClick r:id="rId3"/>
              </a:rPr>
              <a:t>Stesolid</a:t>
            </a:r>
            <a:r>
              <a:rPr lang="sv-SE" b="0" dirty="0">
                <a:latin typeface="+mn-lt"/>
                <a:ea typeface="Times New Roman" panose="02020603050405020304" pitchFamily="18" charset="0"/>
              </a:rPr>
              <a:t>) 5-20 mg </a:t>
            </a:r>
            <a:r>
              <a:rPr lang="sv-SE" b="0" dirty="0" err="1">
                <a:latin typeface="+mn-lt"/>
                <a:ea typeface="Times New Roman" panose="02020603050405020304" pitchFamily="18" charset="0"/>
              </a:rPr>
              <a:t>i.v</a:t>
            </a:r>
            <a:r>
              <a:rPr lang="sv-SE" b="0" dirty="0">
                <a:latin typeface="+mn-lt"/>
                <a:ea typeface="Times New Roman" panose="02020603050405020304" pitchFamily="18" charset="0"/>
              </a:rPr>
              <a:t>. </a:t>
            </a:r>
          </a:p>
          <a:p>
            <a:pPr marL="342900" lvl="0" indent="-342900">
              <a:spcAft>
                <a:spcPts val="0"/>
              </a:spcAft>
              <a:buSzPts val="1000"/>
              <a:buFont typeface="Symbol" panose="05050102010706020507" pitchFamily="18" charset="2"/>
              <a:buChar char=""/>
              <a:tabLst>
                <a:tab pos="457200" algn="l"/>
              </a:tabLst>
            </a:pPr>
            <a:r>
              <a:rPr lang="sv-SE" b="0" dirty="0">
                <a:latin typeface="+mn-lt"/>
                <a:ea typeface="Times New Roman" panose="02020603050405020304" pitchFamily="18" charset="0"/>
              </a:rPr>
              <a:t>Extern kylbehandling med kyltäcke eller liknande </a:t>
            </a:r>
          </a:p>
          <a:p>
            <a:pPr marL="342900" lvl="0" indent="-342900">
              <a:spcAft>
                <a:spcPts val="0"/>
              </a:spcAft>
              <a:buSzPts val="1000"/>
              <a:buFont typeface="Symbol" panose="05050102010706020507" pitchFamily="18" charset="2"/>
              <a:buChar char=""/>
              <a:tabLst>
                <a:tab pos="457200" algn="l"/>
              </a:tabLst>
            </a:pPr>
            <a:r>
              <a:rPr lang="sv-SE" b="0" dirty="0">
                <a:latin typeface="+mn-lt"/>
                <a:ea typeface="Times New Roman" panose="02020603050405020304" pitchFamily="18" charset="0"/>
              </a:rPr>
              <a:t>Vid extrem </a:t>
            </a:r>
            <a:r>
              <a:rPr lang="sv-SE" b="0" dirty="0" err="1">
                <a:latin typeface="+mn-lt"/>
                <a:ea typeface="Times New Roman" panose="02020603050405020304" pitchFamily="18" charset="0"/>
              </a:rPr>
              <a:t>hypertermi</a:t>
            </a:r>
            <a:r>
              <a:rPr lang="sv-SE" b="0" dirty="0">
                <a:latin typeface="+mn-lt"/>
                <a:ea typeface="Times New Roman" panose="02020603050405020304" pitchFamily="18" charset="0"/>
              </a:rPr>
              <a:t> (&gt; 42 gr) kan kylning </a:t>
            </a:r>
            <a:r>
              <a:rPr lang="sv-SE" b="0" dirty="0" err="1">
                <a:latin typeface="+mn-lt"/>
                <a:ea typeface="Times New Roman" panose="02020603050405020304" pitchFamily="18" charset="0"/>
              </a:rPr>
              <a:t>extracorporealt</a:t>
            </a:r>
            <a:r>
              <a:rPr lang="sv-SE" b="0" dirty="0">
                <a:latin typeface="+mn-lt"/>
                <a:ea typeface="Times New Roman" panose="02020603050405020304" pitchFamily="18" charset="0"/>
              </a:rPr>
              <a:t> genom ECMO övervägas</a:t>
            </a:r>
            <a:endParaRPr lang="sv-SE" b="0" dirty="0">
              <a:effectLst/>
              <a:latin typeface="+mn-lt"/>
              <a:ea typeface="Times New Roman" panose="02020603050405020304" pitchFamily="18" charset="0"/>
            </a:endParaRPr>
          </a:p>
        </p:txBody>
      </p:sp>
      <p:sp>
        <p:nvSpPr>
          <p:cNvPr id="4" name="textruta 3">
            <a:extLst>
              <a:ext uri="{FF2B5EF4-FFF2-40B4-BE49-F238E27FC236}">
                <a16:creationId xmlns:a16="http://schemas.microsoft.com/office/drawing/2014/main" id="{D600C59B-E369-D7C2-F8FA-455F6003CA2F}"/>
              </a:ext>
            </a:extLst>
          </p:cNvPr>
          <p:cNvSpPr txBox="1"/>
          <p:nvPr/>
        </p:nvSpPr>
        <p:spPr>
          <a:xfrm>
            <a:off x="1547664" y="1112591"/>
            <a:ext cx="5544616" cy="830997"/>
          </a:xfrm>
          <a:prstGeom prst="rect">
            <a:avLst/>
          </a:prstGeom>
          <a:noFill/>
        </p:spPr>
        <p:txBody>
          <a:bodyPr wrap="square">
            <a:spAutoFit/>
          </a:bodyPr>
          <a:lstStyle/>
          <a:p>
            <a:r>
              <a:rPr lang="sv-SE" sz="2400" b="0" dirty="0">
                <a:latin typeface="+mn-lt"/>
                <a:ea typeface="Times New Roman" panose="02020603050405020304" pitchFamily="18" charset="0"/>
              </a:rPr>
              <a:t>Vid </a:t>
            </a:r>
            <a:r>
              <a:rPr lang="sv-SE" sz="2400" b="0" dirty="0" err="1">
                <a:latin typeface="+mn-lt"/>
                <a:ea typeface="Times New Roman" panose="02020603050405020304" pitchFamily="18" charset="0"/>
              </a:rPr>
              <a:t>hypertermi</a:t>
            </a:r>
            <a:r>
              <a:rPr lang="sv-SE" sz="2400" b="0" dirty="0">
                <a:latin typeface="+mn-lt"/>
                <a:ea typeface="Times New Roman" panose="02020603050405020304" pitchFamily="18" charset="0"/>
              </a:rPr>
              <a:t> kan aktiv nedkylning och </a:t>
            </a:r>
            <a:r>
              <a:rPr lang="sv-SE" sz="2400" b="0" dirty="0" err="1">
                <a:latin typeface="+mn-lt"/>
                <a:ea typeface="Times New Roman" panose="02020603050405020304" pitchFamily="18" charset="0"/>
              </a:rPr>
              <a:t>sedering</a:t>
            </a:r>
            <a:r>
              <a:rPr lang="sv-SE" sz="2400" b="0" dirty="0">
                <a:latin typeface="+mn-lt"/>
                <a:ea typeface="Times New Roman" panose="02020603050405020304" pitchFamily="18" charset="0"/>
              </a:rPr>
              <a:t> krävas: </a:t>
            </a:r>
            <a:endParaRPr lang="sv-SE" sz="2400" dirty="0"/>
          </a:p>
        </p:txBody>
      </p:sp>
    </p:spTree>
    <p:extLst>
      <p:ext uri="{BB962C8B-B14F-4D97-AF65-F5344CB8AC3E}">
        <p14:creationId xmlns:p14="http://schemas.microsoft.com/office/powerpoint/2010/main" val="19023377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619672" y="2852936"/>
            <a:ext cx="6803454" cy="1323439"/>
          </a:xfrm>
          <a:prstGeom prst="rect">
            <a:avLst/>
          </a:prstGeom>
        </p:spPr>
        <p:txBody>
          <a:bodyPr wrap="square">
            <a:spAutoFit/>
          </a:bodyPr>
          <a:lstStyle/>
          <a:p>
            <a:pPr marL="285750" indent="-285750">
              <a:spcAft>
                <a:spcPts val="0"/>
              </a:spcAft>
              <a:buFont typeface="Arial" panose="020B0604020202020204" pitchFamily="34" charset="0"/>
              <a:buChar char="•"/>
            </a:pPr>
            <a:r>
              <a:rPr lang="sv-SE" b="0" u="sng" dirty="0" err="1">
                <a:latin typeface="+mn-lt"/>
                <a:ea typeface="Times New Roman" panose="02020603050405020304" pitchFamily="18" charset="0"/>
                <a:hlinkClick r:id="rId2"/>
              </a:rPr>
              <a:t>Cyproheptadin</a:t>
            </a:r>
            <a:r>
              <a:rPr lang="sv-SE" b="0" dirty="0">
                <a:latin typeface="+mn-lt"/>
                <a:ea typeface="Times New Roman" panose="02020603050405020304" pitchFamily="18" charset="0"/>
              </a:rPr>
              <a:t> (</a:t>
            </a:r>
            <a:r>
              <a:rPr lang="sv-SE" b="0" u="sng" dirty="0" err="1">
                <a:latin typeface="+mn-lt"/>
                <a:ea typeface="Times New Roman" panose="02020603050405020304" pitchFamily="18" charset="0"/>
                <a:hlinkClick r:id="rId3"/>
              </a:rPr>
              <a:t>Periactin</a:t>
            </a:r>
            <a:r>
              <a:rPr lang="sv-SE" b="0" dirty="0">
                <a:latin typeface="+mn-lt"/>
                <a:ea typeface="Times New Roman" panose="02020603050405020304" pitchFamily="18" charset="0"/>
              </a:rPr>
              <a:t>) - 8 mg x 3 per oralt (licenspreparat, antihistamin) alt.</a:t>
            </a:r>
          </a:p>
          <a:p>
            <a:pPr marL="285750" indent="-285750">
              <a:spcAft>
                <a:spcPts val="0"/>
              </a:spcAft>
              <a:buFont typeface="Arial" panose="020B0604020202020204" pitchFamily="34" charset="0"/>
              <a:buChar char="•"/>
            </a:pPr>
            <a:endParaRPr lang="sv-SE" b="0" dirty="0">
              <a:latin typeface="+mn-lt"/>
              <a:ea typeface="Times New Roman" panose="02020603050405020304" pitchFamily="18" charset="0"/>
            </a:endParaRPr>
          </a:p>
          <a:p>
            <a:pPr marL="285750" indent="-285750">
              <a:spcAft>
                <a:spcPts val="0"/>
              </a:spcAft>
              <a:buFont typeface="Arial" panose="020B0604020202020204" pitchFamily="34" charset="0"/>
              <a:buChar char="•"/>
            </a:pPr>
            <a:r>
              <a:rPr lang="sv-SE" b="0" dirty="0" err="1">
                <a:effectLst/>
                <a:latin typeface="+mn-lt"/>
                <a:ea typeface="Times New Roman" panose="02020603050405020304" pitchFamily="18" charset="0"/>
              </a:rPr>
              <a:t>Olanzapin</a:t>
            </a:r>
            <a:r>
              <a:rPr lang="sv-SE" b="0" dirty="0">
                <a:effectLst/>
                <a:latin typeface="+mn-lt"/>
                <a:ea typeface="Times New Roman" panose="02020603050405020304" pitchFamily="18" charset="0"/>
              </a:rPr>
              <a:t> (</a:t>
            </a:r>
            <a:r>
              <a:rPr lang="sv-SE" b="0" dirty="0" err="1">
                <a:effectLst/>
                <a:latin typeface="+mn-lt"/>
                <a:ea typeface="Times New Roman" panose="02020603050405020304" pitchFamily="18" charset="0"/>
              </a:rPr>
              <a:t>Zyprexa</a:t>
            </a:r>
            <a:r>
              <a:rPr lang="sv-SE" b="0" dirty="0">
                <a:effectLst/>
                <a:latin typeface="+mn-lt"/>
                <a:ea typeface="Times New Roman" panose="02020603050405020304" pitchFamily="18" charset="0"/>
              </a:rPr>
              <a:t>) 5-10 mg </a:t>
            </a:r>
            <a:r>
              <a:rPr lang="sv-SE" b="0" dirty="0" err="1">
                <a:effectLst/>
                <a:latin typeface="+mn-lt"/>
                <a:ea typeface="Times New Roman" panose="02020603050405020304" pitchFamily="18" charset="0"/>
              </a:rPr>
              <a:t>i.m</a:t>
            </a:r>
            <a:r>
              <a:rPr lang="sv-SE" b="0" dirty="0">
                <a:effectLst/>
                <a:latin typeface="+mn-lt"/>
                <a:ea typeface="Times New Roman" panose="02020603050405020304" pitchFamily="18" charset="0"/>
              </a:rPr>
              <a:t>. x 2</a:t>
            </a:r>
          </a:p>
        </p:txBody>
      </p:sp>
      <p:sp>
        <p:nvSpPr>
          <p:cNvPr id="4" name="textruta 3">
            <a:extLst>
              <a:ext uri="{FF2B5EF4-FFF2-40B4-BE49-F238E27FC236}">
                <a16:creationId xmlns:a16="http://schemas.microsoft.com/office/drawing/2014/main" id="{FA7EF681-7A06-CA25-1BC4-6E8465C0C855}"/>
              </a:ext>
            </a:extLst>
          </p:cNvPr>
          <p:cNvSpPr txBox="1"/>
          <p:nvPr/>
        </p:nvSpPr>
        <p:spPr>
          <a:xfrm>
            <a:off x="1403648" y="764704"/>
            <a:ext cx="6803454" cy="830997"/>
          </a:xfrm>
          <a:prstGeom prst="rect">
            <a:avLst/>
          </a:prstGeom>
          <a:noFill/>
        </p:spPr>
        <p:txBody>
          <a:bodyPr wrap="square">
            <a:spAutoFit/>
          </a:bodyPr>
          <a:lstStyle/>
          <a:p>
            <a:r>
              <a:rPr lang="sv-SE" sz="2400" b="0" dirty="0">
                <a:latin typeface="+mn-lt"/>
                <a:ea typeface="Times New Roman" panose="02020603050405020304" pitchFamily="18" charset="0"/>
              </a:rPr>
              <a:t>Vid </a:t>
            </a:r>
            <a:r>
              <a:rPr lang="sv-SE" sz="2400" b="0" dirty="0" err="1">
                <a:latin typeface="+mn-lt"/>
                <a:ea typeface="Times New Roman" panose="02020603050405020304" pitchFamily="18" charset="0"/>
              </a:rPr>
              <a:t>serotonergt</a:t>
            </a:r>
            <a:r>
              <a:rPr lang="sv-SE" sz="2400" b="0" dirty="0">
                <a:latin typeface="+mn-lt"/>
                <a:ea typeface="Times New Roman" panose="02020603050405020304" pitchFamily="18" charset="0"/>
              </a:rPr>
              <a:t> syndrom kan behandling med något av nedanstående läkemedel ges: </a:t>
            </a:r>
            <a:endParaRPr lang="sv-SE" sz="2400" dirty="0"/>
          </a:p>
        </p:txBody>
      </p:sp>
    </p:spTree>
    <p:extLst>
      <p:ext uri="{BB962C8B-B14F-4D97-AF65-F5344CB8AC3E}">
        <p14:creationId xmlns:p14="http://schemas.microsoft.com/office/powerpoint/2010/main" val="310054308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331640" y="1566664"/>
            <a:ext cx="6984776"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b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a:t>
            </a:r>
            <a:endParaRPr kumimoji="0" lang="sv-SE" altLang="sv-SE" b="0" i="0" u="none" strike="noStrike" cap="none" normalizeH="0" baseline="0" dirty="0">
              <a:ln>
                <a:noFill/>
              </a:ln>
              <a:effectLst/>
              <a:latin typeface="+mn-lt"/>
              <a:cs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Infusion av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hlinkClick r:id="rId2"/>
              </a:rPr>
              <a:t>glyceryltrinitrat</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hlinkClick r:id="rId3"/>
              </a:rPr>
              <a:t>Nitroglycerin</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0,2-0,5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rPr>
              <a:t>μg</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/kg/min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Infusion av </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hlinkClick r:id="rId4"/>
              </a:rPr>
              <a:t>magnesiumsulfat</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20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rPr>
              <a:t>mmol</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i 100 ml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rPr>
              <a:t>NaCl</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under 20 minuter följt av 20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rPr>
              <a:t>mmol</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under 20 timmar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Betablockerare med försiktighet, t ex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rPr>
              <a:t>bisoprolol</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hlinkClick r:id="rId5"/>
              </a:rPr>
              <a:t>metoprolol</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hlinkClick r:id="rId6"/>
              </a:rPr>
              <a:t>Seloken</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hlinkClick r:id="rId7"/>
              </a:rPr>
              <a:t>labetalol</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hlinkClick r:id="rId8"/>
              </a:rPr>
              <a:t>Trandate</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a:t>
            </a:r>
            <a:endParaRPr lang="sv-SE" altLang="sv-SE" b="0" dirty="0">
              <a:latin typeface="+mn-lt"/>
              <a:cs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Alfablockerare med försiktighet, t ex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hlinkClick r:id="rId9"/>
              </a:rPr>
              <a:t>doxazosin</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hlinkClick r:id="rId10"/>
              </a:rPr>
              <a:t>Alfadil</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a:t>
            </a:r>
            <a:r>
              <a:rPr kumimoji="0" lang="sv-SE" altLang="sv-SE" b="0" i="0" u="none" strike="noStrike" cap="none" normalizeH="0" baseline="0" dirty="0" err="1">
                <a:ln>
                  <a:noFill/>
                </a:ln>
                <a:effectLst/>
                <a:latin typeface="+mn-lt"/>
                <a:ea typeface="Times New Roman" panose="02020603050405020304" pitchFamily="18" charset="0"/>
                <a:cs typeface="Arial" panose="020B0604020202020204" pitchFamily="34" charset="0"/>
                <a:hlinkClick r:id="rId7"/>
              </a:rPr>
              <a:t>labetalol</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 (</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hlinkClick r:id="rId8"/>
              </a:rPr>
              <a:t>Trandate</a:t>
            </a:r>
            <a:r>
              <a:rPr kumimoji="0" lang="sv-SE" altLang="sv-SE" b="0" i="0" u="none" strike="noStrike" cap="none" normalizeH="0" baseline="0" dirty="0">
                <a:ln>
                  <a:noFill/>
                </a:ln>
                <a:effectLst/>
                <a:latin typeface="+mn-lt"/>
                <a:ea typeface="Times New Roman" panose="02020603050405020304" pitchFamily="18" charset="0"/>
                <a:cs typeface="Arial" panose="020B0604020202020204" pitchFamily="34" charset="0"/>
              </a:rPr>
              <a:t>)</a:t>
            </a:r>
            <a:r>
              <a:rPr kumimoji="0" lang="sv-SE" altLang="sv-SE" b="0" i="0" u="none" strike="noStrike" cap="none" normalizeH="0" baseline="0" dirty="0">
                <a:ln>
                  <a:noFill/>
                </a:ln>
                <a:effectLst/>
                <a:latin typeface="+mn-lt"/>
                <a:cs typeface="Arial" panose="020B0604020202020204" pitchFamily="34" charset="0"/>
              </a:rPr>
              <a:t> </a:t>
            </a:r>
          </a:p>
        </p:txBody>
      </p:sp>
      <p:sp>
        <p:nvSpPr>
          <p:cNvPr id="4" name="textruta 3">
            <a:extLst>
              <a:ext uri="{FF2B5EF4-FFF2-40B4-BE49-F238E27FC236}">
                <a16:creationId xmlns:a16="http://schemas.microsoft.com/office/drawing/2014/main" id="{524EFD49-5665-BCEF-8869-043B22FDF7E7}"/>
              </a:ext>
            </a:extLst>
          </p:cNvPr>
          <p:cNvSpPr txBox="1"/>
          <p:nvPr/>
        </p:nvSpPr>
        <p:spPr>
          <a:xfrm>
            <a:off x="1907704" y="764704"/>
            <a:ext cx="5544616" cy="1200329"/>
          </a:xfrm>
          <a:prstGeom prst="rect">
            <a:avLst/>
          </a:prstGeom>
          <a:noFill/>
        </p:spPr>
        <p:txBody>
          <a:bodyPr wrap="square">
            <a:spAutoFit/>
          </a:bodyPr>
          <a:lstStyle/>
          <a:p>
            <a:r>
              <a:rPr kumimoji="0" lang="sv-SE" altLang="sv-SE" sz="2400" b="0" i="0" u="none" strike="noStrike" cap="none" normalizeH="0" baseline="0" dirty="0">
                <a:ln>
                  <a:noFill/>
                </a:ln>
                <a:effectLst/>
                <a:latin typeface="+mn-lt"/>
                <a:ea typeface="Times New Roman" panose="02020603050405020304" pitchFamily="18" charset="0"/>
                <a:cs typeface="Arial" panose="020B0604020202020204" pitchFamily="34" charset="0"/>
              </a:rPr>
              <a:t>Vid </a:t>
            </a:r>
            <a:r>
              <a:rPr kumimoji="0" lang="sv-SE" altLang="sv-SE" sz="2400" b="1" i="0" u="none" strike="noStrike" cap="none" normalizeH="0" baseline="0" dirty="0">
                <a:ln>
                  <a:noFill/>
                </a:ln>
                <a:effectLst/>
                <a:latin typeface="+mn-lt"/>
                <a:ea typeface="Times New Roman" panose="02020603050405020304" pitchFamily="18" charset="0"/>
                <a:cs typeface="Arial" panose="020B0604020202020204" pitchFamily="34" charset="0"/>
              </a:rPr>
              <a:t>kraftig hypertoni</a:t>
            </a:r>
            <a:r>
              <a:rPr kumimoji="0" lang="sv-SE" altLang="sv-SE" sz="2400" b="0" i="0" u="none" strike="noStrike" cap="none" normalizeH="0" baseline="0" dirty="0">
                <a:ln>
                  <a:noFill/>
                </a:ln>
                <a:effectLst/>
                <a:latin typeface="+mn-lt"/>
                <a:ea typeface="Times New Roman" panose="02020603050405020304" pitchFamily="18" charset="0"/>
                <a:cs typeface="Arial" panose="020B0604020202020204" pitchFamily="34" charset="0"/>
              </a:rPr>
              <a:t> (&gt; 200 </a:t>
            </a:r>
            <a:r>
              <a:rPr kumimoji="0" lang="sv-SE" altLang="sv-SE" sz="2400" b="0" i="0" u="none" strike="noStrike" cap="none" normalizeH="0" baseline="0" dirty="0" err="1">
                <a:ln>
                  <a:noFill/>
                </a:ln>
                <a:effectLst/>
                <a:latin typeface="+mn-lt"/>
                <a:ea typeface="Times New Roman" panose="02020603050405020304" pitchFamily="18" charset="0"/>
                <a:cs typeface="Arial" panose="020B0604020202020204" pitchFamily="34" charset="0"/>
              </a:rPr>
              <a:t>mmHg</a:t>
            </a:r>
            <a:r>
              <a:rPr kumimoji="0" lang="sv-SE" altLang="sv-SE" sz="2400" b="0" i="0" u="none" strike="noStrike" cap="none" normalizeH="0" baseline="0" dirty="0">
                <a:ln>
                  <a:noFill/>
                </a:ln>
                <a:effectLst/>
                <a:latin typeface="+mn-lt"/>
                <a:ea typeface="Times New Roman" panose="02020603050405020304" pitchFamily="18" charset="0"/>
                <a:cs typeface="Arial" panose="020B0604020202020204" pitchFamily="34" charset="0"/>
              </a:rPr>
              <a:t>) - </a:t>
            </a:r>
            <a:r>
              <a:rPr kumimoji="0" lang="sv-SE" altLang="sv-SE" sz="2400" b="0" i="0" u="none" strike="noStrike" cap="none" normalizeH="0" baseline="0" dirty="0" err="1">
                <a:ln>
                  <a:noFill/>
                </a:ln>
                <a:effectLst/>
                <a:latin typeface="+mn-lt"/>
                <a:ea typeface="Times New Roman" panose="02020603050405020304" pitchFamily="18" charset="0"/>
                <a:cs typeface="Arial" panose="020B0604020202020204" pitchFamily="34" charset="0"/>
              </a:rPr>
              <a:t>invasiv</a:t>
            </a:r>
            <a:r>
              <a:rPr kumimoji="0" lang="sv-SE" altLang="sv-SE" sz="2400" b="0" i="0" u="none" strike="noStrike" cap="none" normalizeH="0" baseline="0" dirty="0">
                <a:ln>
                  <a:noFill/>
                </a:ln>
                <a:effectLst/>
                <a:latin typeface="+mn-lt"/>
                <a:ea typeface="Times New Roman" panose="02020603050405020304" pitchFamily="18" charset="0"/>
                <a:cs typeface="Arial" panose="020B0604020202020204" pitchFamily="34" charset="0"/>
              </a:rPr>
              <a:t> blodtryckskontroll med artärkateter: </a:t>
            </a:r>
            <a:endParaRPr lang="sv-SE" sz="2400" dirty="0"/>
          </a:p>
        </p:txBody>
      </p:sp>
    </p:spTree>
    <p:extLst>
      <p:ext uri="{BB962C8B-B14F-4D97-AF65-F5344CB8AC3E}">
        <p14:creationId xmlns:p14="http://schemas.microsoft.com/office/powerpoint/2010/main" val="35394761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5778" name="Rectangle 2"/>
          <p:cNvSpPr>
            <a:spLocks noChangeArrowheads="1"/>
          </p:cNvSpPr>
          <p:nvPr/>
        </p:nvSpPr>
        <p:spPr bwMode="auto">
          <a:xfrm>
            <a:off x="539750" y="466725"/>
            <a:ext cx="8064500" cy="1339850"/>
          </a:xfrm>
          <a:prstGeom prst="rect">
            <a:avLst/>
          </a:prstGeom>
          <a:noFill/>
          <a:ln w="28575">
            <a:noFill/>
            <a:miter lim="800000"/>
            <a:headEnd/>
            <a:tailEnd/>
          </a:ln>
          <a:effectLst/>
        </p:spPr>
        <p:txBody>
          <a:bodyPr>
            <a:spAutoFit/>
          </a:bodyPr>
          <a:lstStyle/>
          <a:p>
            <a:r>
              <a:rPr lang="sv-SE" b="0" dirty="0">
                <a:latin typeface="Aptos" panose="020B0004020202020204" pitchFamily="34" charset="0"/>
              </a:rPr>
              <a:t>Intracerebral hemorrhage </a:t>
            </a:r>
            <a:r>
              <a:rPr lang="sv-SE" b="0" dirty="0" err="1">
                <a:latin typeface="Aptos" panose="020B0004020202020204" pitchFamily="34" charset="0"/>
              </a:rPr>
              <a:t>related</a:t>
            </a:r>
            <a:r>
              <a:rPr lang="sv-SE" b="0" dirty="0">
                <a:latin typeface="Aptos" panose="020B0004020202020204" pitchFamily="34" charset="0"/>
              </a:rPr>
              <a:t> to </a:t>
            </a:r>
            <a:r>
              <a:rPr lang="sv-SE" b="0" dirty="0" err="1">
                <a:latin typeface="Aptos" panose="020B0004020202020204" pitchFamily="34" charset="0"/>
              </a:rPr>
              <a:t>cocaine</a:t>
            </a:r>
            <a:r>
              <a:rPr lang="sv-SE" b="0" dirty="0">
                <a:latin typeface="Aptos" panose="020B0004020202020204" pitchFamily="34" charset="0"/>
              </a:rPr>
              <a:t> </a:t>
            </a:r>
            <a:r>
              <a:rPr lang="sv-SE" b="0" dirty="0" err="1">
                <a:latin typeface="Aptos" panose="020B0004020202020204" pitchFamily="34" charset="0"/>
              </a:rPr>
              <a:t>use</a:t>
            </a:r>
            <a:r>
              <a:rPr lang="sv-SE" b="0" dirty="0">
                <a:latin typeface="Aptos" panose="020B0004020202020204" pitchFamily="34" charset="0"/>
              </a:rPr>
              <a:t> in a 40-year-old man. </a:t>
            </a:r>
            <a:r>
              <a:rPr lang="sv-SE" b="0" dirty="0" err="1">
                <a:latin typeface="Aptos" panose="020B0004020202020204" pitchFamily="34" charset="0"/>
              </a:rPr>
              <a:t>Unenhanced</a:t>
            </a:r>
            <a:r>
              <a:rPr lang="sv-SE" b="0" dirty="0">
                <a:latin typeface="Aptos" panose="020B0004020202020204" pitchFamily="34" charset="0"/>
              </a:rPr>
              <a:t> </a:t>
            </a:r>
            <a:r>
              <a:rPr lang="sv-SE" b="0" dirty="0" err="1">
                <a:latin typeface="Aptos" panose="020B0004020202020204" pitchFamily="34" charset="0"/>
              </a:rPr>
              <a:t>cranial</a:t>
            </a:r>
            <a:r>
              <a:rPr lang="sv-SE" b="0" dirty="0">
                <a:latin typeface="Aptos" panose="020B0004020202020204" pitchFamily="34" charset="0"/>
              </a:rPr>
              <a:t> CT image (</a:t>
            </a:r>
            <a:r>
              <a:rPr lang="sv-SE" b="0" dirty="0" err="1">
                <a:latin typeface="Aptos" panose="020B0004020202020204" pitchFamily="34" charset="0"/>
              </a:rPr>
              <a:t>window</a:t>
            </a:r>
            <a:r>
              <a:rPr lang="sv-SE" b="0" dirty="0">
                <a:latin typeface="Aptos" panose="020B0004020202020204" pitchFamily="34" charset="0"/>
              </a:rPr>
              <a:t> </a:t>
            </a:r>
            <a:r>
              <a:rPr lang="sv-SE" b="0" dirty="0" err="1">
                <a:latin typeface="Aptos" panose="020B0004020202020204" pitchFamily="34" charset="0"/>
              </a:rPr>
              <a:t>level</a:t>
            </a:r>
            <a:r>
              <a:rPr lang="sv-SE" b="0" dirty="0">
                <a:latin typeface="Aptos" panose="020B0004020202020204" pitchFamily="34" charset="0"/>
              </a:rPr>
              <a:t> = 40 HU, </a:t>
            </a:r>
            <a:r>
              <a:rPr lang="sv-SE" b="0" dirty="0" err="1">
                <a:latin typeface="Aptos" panose="020B0004020202020204" pitchFamily="34" charset="0"/>
              </a:rPr>
              <a:t>window</a:t>
            </a:r>
            <a:r>
              <a:rPr lang="sv-SE" b="0" dirty="0">
                <a:latin typeface="Aptos" panose="020B0004020202020204" pitchFamily="34" charset="0"/>
              </a:rPr>
              <a:t> </a:t>
            </a:r>
            <a:r>
              <a:rPr lang="sv-SE" b="0" dirty="0" err="1">
                <a:latin typeface="Aptos" panose="020B0004020202020204" pitchFamily="34" charset="0"/>
              </a:rPr>
              <a:t>width</a:t>
            </a:r>
            <a:r>
              <a:rPr lang="sv-SE" b="0" dirty="0">
                <a:latin typeface="Aptos" panose="020B0004020202020204" pitchFamily="34" charset="0"/>
              </a:rPr>
              <a:t> = 100 HU) shows </a:t>
            </a:r>
            <a:r>
              <a:rPr lang="sv-SE" b="0" dirty="0" err="1">
                <a:latin typeface="Aptos" panose="020B0004020202020204" pitchFamily="34" charset="0"/>
              </a:rPr>
              <a:t>acute</a:t>
            </a:r>
            <a:r>
              <a:rPr lang="sv-SE" b="0" dirty="0">
                <a:latin typeface="Aptos" panose="020B0004020202020204" pitchFamily="34" charset="0"/>
              </a:rPr>
              <a:t> hemorrhage in the </a:t>
            </a:r>
            <a:r>
              <a:rPr lang="sv-SE" b="0" dirty="0" err="1">
                <a:latin typeface="Aptos" panose="020B0004020202020204" pitchFamily="34" charset="0"/>
              </a:rPr>
              <a:t>left</a:t>
            </a:r>
            <a:r>
              <a:rPr lang="sv-SE" b="0" dirty="0">
                <a:latin typeface="Aptos" panose="020B0004020202020204" pitchFamily="34" charset="0"/>
              </a:rPr>
              <a:t> basal </a:t>
            </a:r>
            <a:r>
              <a:rPr lang="sv-SE" b="0" dirty="0" err="1">
                <a:latin typeface="Aptos" panose="020B0004020202020204" pitchFamily="34" charset="0"/>
              </a:rPr>
              <a:t>ganglia</a:t>
            </a:r>
            <a:r>
              <a:rPr lang="sv-SE" b="0" dirty="0">
                <a:latin typeface="Aptos" panose="020B0004020202020204" pitchFamily="34" charset="0"/>
              </a:rPr>
              <a:t> </a:t>
            </a:r>
            <a:r>
              <a:rPr lang="sv-SE" b="0" dirty="0" err="1">
                <a:latin typeface="Aptos" panose="020B0004020202020204" pitchFamily="34" charset="0"/>
              </a:rPr>
              <a:t>with</a:t>
            </a:r>
            <a:r>
              <a:rPr lang="sv-SE" b="0" dirty="0">
                <a:latin typeface="Aptos" panose="020B0004020202020204" pitchFamily="34" charset="0"/>
              </a:rPr>
              <a:t> </a:t>
            </a:r>
            <a:r>
              <a:rPr lang="sv-SE" b="0" dirty="0" err="1">
                <a:latin typeface="Aptos" panose="020B0004020202020204" pitchFamily="34" charset="0"/>
              </a:rPr>
              <a:t>intraventricular</a:t>
            </a:r>
            <a:r>
              <a:rPr lang="sv-SE" b="0" dirty="0">
                <a:latin typeface="Aptos" panose="020B0004020202020204" pitchFamily="34" charset="0"/>
              </a:rPr>
              <a:t> extension. </a:t>
            </a:r>
            <a:endParaRPr lang="sv-SE" dirty="0">
              <a:latin typeface="Aptos" panose="020B0004020202020204" pitchFamily="34" charset="0"/>
            </a:endParaRPr>
          </a:p>
        </p:txBody>
      </p:sp>
      <p:pic>
        <p:nvPicPr>
          <p:cNvPr id="1355779" name="Picture 3" descr="F24">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5875" y="2205038"/>
            <a:ext cx="3962400" cy="4191000"/>
          </a:xfrm>
          <a:prstGeom prst="rect">
            <a:avLst/>
          </a:prstGeom>
          <a:noFill/>
          <a:ln w="28575">
            <a:solidFill>
              <a:srgbClr val="0000CC"/>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0452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56802" name="Picture 2" descr="F25">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6238" y="2190750"/>
            <a:ext cx="3438525" cy="4191000"/>
          </a:xfrm>
          <a:prstGeom prst="rect">
            <a:avLst/>
          </a:prstGeom>
          <a:noFill/>
          <a:ln w="28575">
            <a:solidFill>
              <a:srgbClr val="0000CC"/>
            </a:solidFill>
            <a:miter lim="800000"/>
            <a:headEnd/>
            <a:tailEnd/>
          </a:ln>
          <a:extLst>
            <a:ext uri="{909E8E84-426E-40DD-AFC4-6F175D3DCCD1}">
              <a14:hiddenFill xmlns:a14="http://schemas.microsoft.com/office/drawing/2010/main">
                <a:solidFill>
                  <a:srgbClr val="FFFFFF"/>
                </a:solidFill>
              </a14:hiddenFill>
            </a:ext>
          </a:extLst>
        </p:spPr>
      </p:pic>
      <p:sp>
        <p:nvSpPr>
          <p:cNvPr id="1356803" name="Rectangle 3"/>
          <p:cNvSpPr>
            <a:spLocks noChangeArrowheads="1"/>
          </p:cNvSpPr>
          <p:nvPr/>
        </p:nvSpPr>
        <p:spPr bwMode="auto">
          <a:xfrm>
            <a:off x="250825" y="333375"/>
            <a:ext cx="8569325" cy="1552575"/>
          </a:xfrm>
          <a:prstGeom prst="rect">
            <a:avLst/>
          </a:prstGeom>
          <a:noFill/>
          <a:ln w="28575">
            <a:noFill/>
            <a:miter lim="800000"/>
            <a:headEnd/>
            <a:tailEnd/>
          </a:ln>
          <a:effectLst/>
        </p:spPr>
        <p:txBody>
          <a:bodyPr lIns="0" tIns="0" rIns="0" bIns="0" anchor="ctr">
            <a:spAutoFit/>
          </a:bodyPr>
          <a:lstStyle/>
          <a:p>
            <a:r>
              <a:rPr lang="sv-SE" b="0" dirty="0" err="1">
                <a:latin typeface="+mn-lt"/>
              </a:rPr>
              <a:t>Acute</a:t>
            </a:r>
            <a:r>
              <a:rPr lang="sv-SE" b="0" dirty="0">
                <a:latin typeface="+mn-lt"/>
              </a:rPr>
              <a:t> cerebral </a:t>
            </a:r>
            <a:r>
              <a:rPr lang="sv-SE" b="0" dirty="0" err="1">
                <a:latin typeface="+mn-lt"/>
              </a:rPr>
              <a:t>infarction</a:t>
            </a:r>
            <a:r>
              <a:rPr lang="sv-SE" b="0" dirty="0">
                <a:latin typeface="+mn-lt"/>
              </a:rPr>
              <a:t> </a:t>
            </a:r>
            <a:r>
              <a:rPr lang="sv-SE" b="0" dirty="0" err="1">
                <a:latin typeface="+mn-lt"/>
              </a:rPr>
              <a:t>after</a:t>
            </a:r>
            <a:r>
              <a:rPr lang="sv-SE" b="0" dirty="0">
                <a:latin typeface="+mn-lt"/>
              </a:rPr>
              <a:t> MDMA </a:t>
            </a:r>
            <a:r>
              <a:rPr lang="sv-SE" b="0" dirty="0" err="1">
                <a:latin typeface="+mn-lt"/>
              </a:rPr>
              <a:t>use</a:t>
            </a:r>
            <a:r>
              <a:rPr lang="sv-SE" b="0" dirty="0">
                <a:latin typeface="+mn-lt"/>
              </a:rPr>
              <a:t> in a 21-year-old </a:t>
            </a:r>
            <a:r>
              <a:rPr lang="sv-SE" b="0" dirty="0" err="1">
                <a:latin typeface="+mn-lt"/>
              </a:rPr>
              <a:t>woman</a:t>
            </a:r>
            <a:r>
              <a:rPr lang="sv-SE" b="0" dirty="0">
                <a:latin typeface="+mn-lt"/>
              </a:rPr>
              <a:t>. (a) Axial fluid-</a:t>
            </a:r>
            <a:r>
              <a:rPr lang="sv-SE" b="0" dirty="0" err="1">
                <a:latin typeface="+mn-lt"/>
              </a:rPr>
              <a:t>attenuated</a:t>
            </a:r>
            <a:r>
              <a:rPr lang="sv-SE" b="0" dirty="0">
                <a:latin typeface="+mn-lt"/>
              </a:rPr>
              <a:t> inversion-</a:t>
            </a:r>
            <a:r>
              <a:rPr lang="sv-SE" b="0" dirty="0" err="1">
                <a:latin typeface="+mn-lt"/>
              </a:rPr>
              <a:t>recovery</a:t>
            </a:r>
            <a:r>
              <a:rPr lang="sv-SE" b="0" dirty="0">
                <a:latin typeface="+mn-lt"/>
              </a:rPr>
              <a:t> MR image shows </a:t>
            </a:r>
            <a:r>
              <a:rPr lang="sv-SE" b="0" dirty="0" err="1">
                <a:latin typeface="+mn-lt"/>
              </a:rPr>
              <a:t>cortical</a:t>
            </a:r>
            <a:r>
              <a:rPr lang="sv-SE" b="0" dirty="0">
                <a:latin typeface="+mn-lt"/>
              </a:rPr>
              <a:t> and </a:t>
            </a:r>
            <a:r>
              <a:rPr lang="sv-SE" b="0" dirty="0" err="1">
                <a:latin typeface="+mn-lt"/>
              </a:rPr>
              <a:t>subcortical</a:t>
            </a:r>
            <a:r>
              <a:rPr lang="sv-SE" b="0" dirty="0">
                <a:latin typeface="+mn-lt"/>
              </a:rPr>
              <a:t> </a:t>
            </a:r>
            <a:r>
              <a:rPr lang="sv-SE" b="0" dirty="0" err="1">
                <a:latin typeface="+mn-lt"/>
              </a:rPr>
              <a:t>high</a:t>
            </a:r>
            <a:r>
              <a:rPr lang="sv-SE" b="0" dirty="0">
                <a:latin typeface="+mn-lt"/>
              </a:rPr>
              <a:t> signal </a:t>
            </a:r>
            <a:r>
              <a:rPr lang="sv-SE" b="0" dirty="0" err="1">
                <a:latin typeface="+mn-lt"/>
              </a:rPr>
              <a:t>intensity</a:t>
            </a:r>
            <a:r>
              <a:rPr lang="sv-SE" b="0" dirty="0">
                <a:latin typeface="+mn-lt"/>
              </a:rPr>
              <a:t> in the right frontal </a:t>
            </a:r>
            <a:r>
              <a:rPr lang="sv-SE" b="0" dirty="0" err="1">
                <a:latin typeface="+mn-lt"/>
              </a:rPr>
              <a:t>lobe</a:t>
            </a:r>
            <a:r>
              <a:rPr lang="sv-SE" b="0" dirty="0">
                <a:latin typeface="+mn-lt"/>
              </a:rPr>
              <a:t>. (b) Axial T2-weighted MR image shows </a:t>
            </a:r>
            <a:r>
              <a:rPr lang="sv-SE" b="0" dirty="0" err="1">
                <a:latin typeface="+mn-lt"/>
              </a:rPr>
              <a:t>fixed</a:t>
            </a:r>
            <a:r>
              <a:rPr lang="sv-SE" b="0" dirty="0">
                <a:latin typeface="+mn-lt"/>
              </a:rPr>
              <a:t> </a:t>
            </a:r>
            <a:r>
              <a:rPr lang="sv-SE" b="0" dirty="0" err="1">
                <a:latin typeface="+mn-lt"/>
              </a:rPr>
              <a:t>gaze</a:t>
            </a:r>
            <a:r>
              <a:rPr lang="sv-SE" b="0" dirty="0">
                <a:latin typeface="+mn-lt"/>
              </a:rPr>
              <a:t> deviation to the </a:t>
            </a:r>
            <a:r>
              <a:rPr lang="sv-SE" b="0" dirty="0" err="1">
                <a:latin typeface="+mn-lt"/>
              </a:rPr>
              <a:t>left</a:t>
            </a:r>
            <a:r>
              <a:rPr lang="sv-SE" b="0" dirty="0">
                <a:latin typeface="+mn-lt"/>
              </a:rPr>
              <a:t>. </a:t>
            </a:r>
            <a:r>
              <a:rPr lang="sv-SE" b="0" dirty="0" err="1">
                <a:latin typeface="+mn-lt"/>
              </a:rPr>
              <a:t>Gaze</a:t>
            </a:r>
            <a:r>
              <a:rPr lang="sv-SE" b="0" dirty="0">
                <a:latin typeface="+mn-lt"/>
              </a:rPr>
              <a:t> disorders </a:t>
            </a:r>
            <a:r>
              <a:rPr lang="sv-SE" b="0" dirty="0" err="1">
                <a:latin typeface="+mn-lt"/>
              </a:rPr>
              <a:t>are</a:t>
            </a:r>
            <a:r>
              <a:rPr lang="sv-SE" b="0" dirty="0">
                <a:latin typeface="+mn-lt"/>
              </a:rPr>
              <a:t> </a:t>
            </a:r>
            <a:r>
              <a:rPr lang="sv-SE" b="0" dirty="0" err="1">
                <a:latin typeface="+mn-lt"/>
              </a:rPr>
              <a:t>among</a:t>
            </a:r>
            <a:r>
              <a:rPr lang="sv-SE" b="0" dirty="0">
                <a:latin typeface="+mn-lt"/>
              </a:rPr>
              <a:t> the </a:t>
            </a:r>
            <a:r>
              <a:rPr lang="sv-SE" b="0" dirty="0" err="1">
                <a:latin typeface="+mn-lt"/>
              </a:rPr>
              <a:t>toxic</a:t>
            </a:r>
            <a:r>
              <a:rPr lang="sv-SE" b="0" dirty="0">
                <a:latin typeface="+mn-lt"/>
              </a:rPr>
              <a:t> </a:t>
            </a:r>
            <a:r>
              <a:rPr lang="sv-SE" b="0" dirty="0" err="1">
                <a:latin typeface="+mn-lt"/>
              </a:rPr>
              <a:t>effects</a:t>
            </a:r>
            <a:r>
              <a:rPr lang="sv-SE" b="0" dirty="0">
                <a:latin typeface="+mn-lt"/>
              </a:rPr>
              <a:t> </a:t>
            </a:r>
            <a:r>
              <a:rPr lang="sv-SE" b="0" dirty="0" err="1">
                <a:latin typeface="+mn-lt"/>
              </a:rPr>
              <a:t>of</a:t>
            </a:r>
            <a:r>
              <a:rPr lang="sv-SE" b="0" dirty="0">
                <a:latin typeface="+mn-lt"/>
              </a:rPr>
              <a:t> MDMA </a:t>
            </a:r>
          </a:p>
        </p:txBody>
      </p:sp>
    </p:spTree>
    <p:extLst>
      <p:ext uri="{BB962C8B-B14F-4D97-AF65-F5344CB8AC3E}">
        <p14:creationId xmlns:p14="http://schemas.microsoft.com/office/powerpoint/2010/main" val="316597083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609600" y="457200"/>
            <a:ext cx="7620000" cy="990600"/>
          </a:xfrm>
          <a:prstGeom prst="rect">
            <a:avLst/>
          </a:prstGeom>
          <a:noFill/>
          <a:ln w="57150">
            <a:noFill/>
            <a:miter lim="800000"/>
            <a:headEnd/>
            <a:tailEnd/>
          </a:ln>
        </p:spPr>
        <p:txBody>
          <a:bodyPr anchor="ctr"/>
          <a:lstStyle/>
          <a:p>
            <a:pPr algn="ctr"/>
            <a:r>
              <a:rPr lang="sv-SE" sz="3600" b="0" dirty="0">
                <a:latin typeface="Aptos" panose="020B0004020202020204" pitchFamily="34" charset="0"/>
              </a:rPr>
              <a:t>Brusten kroppspulsåder</a:t>
            </a:r>
            <a:endParaRPr lang="de-DE" sz="3600" b="0" dirty="0">
              <a:latin typeface="Aptos" panose="020B0004020202020204" pitchFamily="34" charset="0"/>
            </a:endParaRPr>
          </a:p>
        </p:txBody>
      </p:sp>
      <p:pic>
        <p:nvPicPr>
          <p:cNvPr id="33795" name="Picture 3" descr="Bilder aortadissektion missbruk 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1844675"/>
            <a:ext cx="6242050" cy="468153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754664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609600" y="457200"/>
            <a:ext cx="7620000" cy="990600"/>
          </a:xfrm>
          <a:prstGeom prst="rect">
            <a:avLst/>
          </a:prstGeom>
          <a:noFill/>
          <a:ln w="57150">
            <a:noFill/>
            <a:miter lim="800000"/>
            <a:headEnd/>
            <a:tailEnd/>
          </a:ln>
        </p:spPr>
        <p:txBody>
          <a:bodyPr anchor="ctr"/>
          <a:lstStyle/>
          <a:p>
            <a:pPr algn="ctr"/>
            <a:r>
              <a:rPr lang="sv-SE" sz="4000" b="0" dirty="0">
                <a:latin typeface="Aptos" panose="020B0004020202020204" pitchFamily="34" charset="0"/>
              </a:rPr>
              <a:t>Thorax </a:t>
            </a:r>
            <a:r>
              <a:rPr lang="sv-SE" sz="4000" b="0" dirty="0" err="1">
                <a:latin typeface="Aptos" panose="020B0004020202020204" pitchFamily="34" charset="0"/>
              </a:rPr>
              <a:t>postop</a:t>
            </a:r>
            <a:endParaRPr lang="de-DE" sz="4000" b="0" dirty="0">
              <a:latin typeface="Aptos" panose="020B0004020202020204" pitchFamily="34" charset="0"/>
            </a:endParaRPr>
          </a:p>
        </p:txBody>
      </p:sp>
      <p:pic>
        <p:nvPicPr>
          <p:cNvPr id="34819" name="Picture 4"/>
          <p:cNvPicPr>
            <a:picLocks noChangeAspect="1" noChangeArrowheads="1"/>
          </p:cNvPicPr>
          <p:nvPr/>
        </p:nvPicPr>
        <p:blipFill>
          <a:blip r:embed="rId2">
            <a:extLst>
              <a:ext uri="{28A0092B-C50C-407E-A947-70E740481C1C}">
                <a14:useLocalDpi xmlns:a14="http://schemas.microsoft.com/office/drawing/2010/main" val="0"/>
              </a:ext>
            </a:extLst>
          </a:blip>
          <a:srcRect l="7339" t="3114" r="20490" b="6554"/>
          <a:stretch>
            <a:fillRect/>
          </a:stretch>
        </p:blipFill>
        <p:spPr bwMode="auto">
          <a:xfrm>
            <a:off x="1907704" y="1448568"/>
            <a:ext cx="5037614" cy="495223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9005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26"/>
          <p:cNvSpPr>
            <a:spLocks noChangeArrowheads="1"/>
          </p:cNvSpPr>
          <p:nvPr/>
        </p:nvSpPr>
        <p:spPr bwMode="auto">
          <a:xfrm>
            <a:off x="609600" y="457200"/>
            <a:ext cx="7620000" cy="990600"/>
          </a:xfrm>
          <a:prstGeom prst="rect">
            <a:avLst/>
          </a:prstGeom>
          <a:noFill/>
          <a:ln w="57150">
            <a:noFill/>
            <a:miter lim="800000"/>
            <a:headEnd/>
            <a:tailEnd/>
          </a:ln>
        </p:spPr>
        <p:txBody>
          <a:bodyPr anchor="ctr"/>
          <a:lstStyle/>
          <a:p>
            <a:pPr algn="ctr"/>
            <a:r>
              <a:rPr lang="sv-SE" sz="3600" b="0" dirty="0">
                <a:latin typeface="+mn-lt"/>
              </a:rPr>
              <a:t>Bilaterala hjärninfarkter</a:t>
            </a:r>
            <a:endParaRPr lang="de-DE" sz="3600" b="0" dirty="0">
              <a:latin typeface="+mn-lt"/>
            </a:endParaRPr>
          </a:p>
        </p:txBody>
      </p:sp>
      <p:pic>
        <p:nvPicPr>
          <p:cNvPr id="37891" name="Picture 103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676400"/>
            <a:ext cx="6076950" cy="4773613"/>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7892" name="textruta 5"/>
          <p:cNvSpPr txBox="1">
            <a:spLocks noChangeArrowheads="1"/>
          </p:cNvSpPr>
          <p:nvPr/>
        </p:nvSpPr>
        <p:spPr bwMode="auto">
          <a:xfrm>
            <a:off x="1331913" y="1700213"/>
            <a:ext cx="1368425"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b="1">
                <a:solidFill>
                  <a:schemeClr val="tx1"/>
                </a:solidFill>
                <a:latin typeface="Arial" pitchFamily="34" charset="0"/>
              </a:defRPr>
            </a:lvl1pPr>
            <a:lvl2pPr marL="742950" indent="-285750" eaLnBrk="0" hangingPunct="0">
              <a:defRPr sz="2000" b="1">
                <a:solidFill>
                  <a:schemeClr val="tx1"/>
                </a:solidFill>
                <a:latin typeface="Arial" pitchFamily="34" charset="0"/>
              </a:defRPr>
            </a:lvl2pPr>
            <a:lvl3pPr marL="1143000" indent="-228600" eaLnBrk="0" hangingPunct="0">
              <a:defRPr sz="2000" b="1">
                <a:solidFill>
                  <a:schemeClr val="tx1"/>
                </a:solidFill>
                <a:latin typeface="Arial" pitchFamily="34" charset="0"/>
              </a:defRPr>
            </a:lvl3pPr>
            <a:lvl4pPr marL="1600200" indent="-228600" eaLnBrk="0" hangingPunct="0">
              <a:defRPr sz="2000" b="1">
                <a:solidFill>
                  <a:schemeClr val="tx1"/>
                </a:solidFill>
                <a:latin typeface="Arial" pitchFamily="34" charset="0"/>
              </a:defRPr>
            </a:lvl4pPr>
            <a:lvl5pPr marL="2057400" indent="-228600" eaLnBrk="0" hangingPunct="0">
              <a:defRPr sz="2000" b="1">
                <a:solidFill>
                  <a:schemeClr val="tx1"/>
                </a:solidFill>
                <a:latin typeface="Arial" pitchFamily="34" charset="0"/>
              </a:defRPr>
            </a:lvl5pPr>
            <a:lvl6pPr marL="2514600" indent="-228600" eaLnBrk="0" fontAlgn="base" hangingPunct="0">
              <a:spcBef>
                <a:spcPct val="0"/>
              </a:spcBef>
              <a:spcAft>
                <a:spcPct val="0"/>
              </a:spcAft>
              <a:defRPr sz="2000" b="1">
                <a:solidFill>
                  <a:schemeClr val="tx1"/>
                </a:solidFill>
                <a:latin typeface="Arial" pitchFamily="34" charset="0"/>
              </a:defRPr>
            </a:lvl6pPr>
            <a:lvl7pPr marL="2971800" indent="-228600" eaLnBrk="0" fontAlgn="base" hangingPunct="0">
              <a:spcBef>
                <a:spcPct val="0"/>
              </a:spcBef>
              <a:spcAft>
                <a:spcPct val="0"/>
              </a:spcAft>
              <a:defRPr sz="2000" b="1">
                <a:solidFill>
                  <a:schemeClr val="tx1"/>
                </a:solidFill>
                <a:latin typeface="Arial" pitchFamily="34" charset="0"/>
              </a:defRPr>
            </a:lvl7pPr>
            <a:lvl8pPr marL="3429000" indent="-228600" eaLnBrk="0" fontAlgn="base" hangingPunct="0">
              <a:spcBef>
                <a:spcPct val="0"/>
              </a:spcBef>
              <a:spcAft>
                <a:spcPct val="0"/>
              </a:spcAft>
              <a:defRPr sz="2000" b="1">
                <a:solidFill>
                  <a:schemeClr val="tx1"/>
                </a:solidFill>
                <a:latin typeface="Arial" pitchFamily="34" charset="0"/>
              </a:defRPr>
            </a:lvl8pPr>
            <a:lvl9pPr marL="3886200" indent="-228600" eaLnBrk="0" fontAlgn="base" hangingPunct="0">
              <a:spcBef>
                <a:spcPct val="0"/>
              </a:spcBef>
              <a:spcAft>
                <a:spcPct val="0"/>
              </a:spcAft>
              <a:defRPr sz="2000" b="1">
                <a:solidFill>
                  <a:schemeClr val="tx1"/>
                </a:solidFill>
                <a:latin typeface="Arial" pitchFamily="34" charset="0"/>
              </a:defRPr>
            </a:lvl9pPr>
          </a:lstStyle>
          <a:p>
            <a:pPr eaLnBrk="1" hangingPunct="1"/>
            <a:r>
              <a:rPr lang="sv-SE"/>
              <a:t>okänd</a:t>
            </a:r>
          </a:p>
        </p:txBody>
      </p:sp>
    </p:spTree>
    <p:extLst>
      <p:ext uri="{BB962C8B-B14F-4D97-AF65-F5344CB8AC3E}">
        <p14:creationId xmlns:p14="http://schemas.microsoft.com/office/powerpoint/2010/main" val="34198423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8394" y="1484783"/>
            <a:ext cx="4415854" cy="522234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3011" name="Rectangle 3"/>
          <p:cNvSpPr>
            <a:spLocks noChangeArrowheads="1"/>
          </p:cNvSpPr>
          <p:nvPr/>
        </p:nvSpPr>
        <p:spPr bwMode="auto">
          <a:xfrm>
            <a:off x="608013" y="381000"/>
            <a:ext cx="7620000" cy="990600"/>
          </a:xfrm>
          <a:prstGeom prst="rect">
            <a:avLst/>
          </a:prstGeom>
          <a:noFill/>
          <a:ln w="57150">
            <a:noFill/>
            <a:miter lim="800000"/>
            <a:headEnd/>
            <a:tailEnd/>
          </a:ln>
        </p:spPr>
        <p:txBody>
          <a:bodyPr anchor="ctr"/>
          <a:lstStyle/>
          <a:p>
            <a:pPr algn="ctr"/>
            <a:r>
              <a:rPr lang="de-DE" sz="3600" b="0" dirty="0" err="1">
                <a:latin typeface="+mn-lt"/>
              </a:rPr>
              <a:t>Lungödem</a:t>
            </a:r>
            <a:r>
              <a:rPr lang="de-DE" sz="3600" b="0" dirty="0">
                <a:latin typeface="+mn-lt"/>
              </a:rPr>
              <a:t> (Crack </a:t>
            </a:r>
            <a:r>
              <a:rPr lang="de-DE" sz="3600" b="0" dirty="0" err="1">
                <a:latin typeface="+mn-lt"/>
              </a:rPr>
              <a:t>lung</a:t>
            </a:r>
            <a:r>
              <a:rPr lang="de-DE" sz="3600" b="0" dirty="0">
                <a:latin typeface="+mn-lt"/>
              </a:rPr>
              <a:t>)</a:t>
            </a:r>
          </a:p>
        </p:txBody>
      </p:sp>
    </p:spTree>
    <p:extLst>
      <p:ext uri="{BB962C8B-B14F-4D97-AF65-F5344CB8AC3E}">
        <p14:creationId xmlns:p14="http://schemas.microsoft.com/office/powerpoint/2010/main" val="18166858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r>
              <a:rPr lang="en-US" sz="3200" dirty="0" err="1">
                <a:solidFill>
                  <a:srgbClr val="000000"/>
                </a:solidFill>
                <a:effectLst/>
                <a:latin typeface="+mn-lt"/>
                <a:ea typeface="Times New Roman" panose="02020603050405020304" pitchFamily="18" charset="0"/>
                <a:cs typeface="Times-Roman"/>
              </a:rPr>
              <a:t>Lugnande</a:t>
            </a:r>
            <a:r>
              <a:rPr lang="en-US" sz="3200" dirty="0">
                <a:solidFill>
                  <a:srgbClr val="000000"/>
                </a:solidFill>
                <a:effectLst/>
                <a:latin typeface="+mn-lt"/>
                <a:ea typeface="Times New Roman" panose="02020603050405020304" pitchFamily="18" charset="0"/>
                <a:cs typeface="Times-Roman"/>
              </a:rPr>
              <a:t> </a:t>
            </a:r>
            <a:r>
              <a:rPr lang="en-US" sz="3200" dirty="0" err="1">
                <a:solidFill>
                  <a:srgbClr val="000000"/>
                </a:solidFill>
                <a:effectLst/>
                <a:latin typeface="+mn-lt"/>
                <a:ea typeface="Times New Roman" panose="02020603050405020304" pitchFamily="18" charset="0"/>
                <a:cs typeface="Times-Roman"/>
              </a:rPr>
              <a:t>medel</a:t>
            </a:r>
            <a:r>
              <a:rPr lang="en-US" sz="3200" dirty="0">
                <a:solidFill>
                  <a:srgbClr val="000000"/>
                </a:solidFill>
                <a:effectLst/>
                <a:latin typeface="+mn-lt"/>
                <a:ea typeface="Times New Roman" panose="02020603050405020304" pitchFamily="18" charset="0"/>
                <a:cs typeface="Times-Roman"/>
              </a:rPr>
              <a:t> </a:t>
            </a:r>
            <a:r>
              <a:rPr lang="en-US" sz="3200" dirty="0" err="1">
                <a:solidFill>
                  <a:srgbClr val="000000"/>
                </a:solidFill>
                <a:effectLst/>
                <a:latin typeface="+mn-lt"/>
                <a:ea typeface="Times New Roman" panose="02020603050405020304" pitchFamily="18" charset="0"/>
                <a:cs typeface="Times-Roman"/>
              </a:rPr>
              <a:t>och</a:t>
            </a:r>
            <a:r>
              <a:rPr lang="en-US" sz="3200" dirty="0">
                <a:solidFill>
                  <a:srgbClr val="000000"/>
                </a:solidFill>
                <a:effectLst/>
                <a:latin typeface="+mn-lt"/>
                <a:ea typeface="Times New Roman" panose="02020603050405020304" pitchFamily="18" charset="0"/>
                <a:cs typeface="Times-Roman"/>
              </a:rPr>
              <a:t> </a:t>
            </a:r>
            <a:r>
              <a:rPr lang="en-US" sz="3200" dirty="0" err="1">
                <a:solidFill>
                  <a:srgbClr val="000000"/>
                </a:solidFill>
                <a:effectLst/>
                <a:latin typeface="+mn-lt"/>
                <a:ea typeface="Times New Roman" panose="02020603050405020304" pitchFamily="18" charset="0"/>
                <a:cs typeface="Times-Roman"/>
              </a:rPr>
              <a:t>sömnmedel</a:t>
            </a:r>
            <a:r>
              <a:rPr lang="en-US" sz="3200" dirty="0">
                <a:solidFill>
                  <a:srgbClr val="000000"/>
                </a:solidFill>
                <a:effectLst/>
                <a:latin typeface="+mn-lt"/>
                <a:ea typeface="Times New Roman" panose="02020603050405020304" pitchFamily="18" charset="0"/>
                <a:cs typeface="Times-Roman"/>
              </a:rPr>
              <a:t> (</a:t>
            </a:r>
            <a:r>
              <a:rPr lang="en-US" sz="3200" dirty="0" err="1">
                <a:solidFill>
                  <a:srgbClr val="000000"/>
                </a:solidFill>
                <a:effectLst/>
                <a:latin typeface="+mn-lt"/>
                <a:ea typeface="Times New Roman" panose="02020603050405020304" pitchFamily="18" charset="0"/>
                <a:cs typeface="Times-Roman"/>
              </a:rPr>
              <a:t>sedativa</a:t>
            </a:r>
            <a:r>
              <a:rPr lang="en-US" sz="3200" dirty="0">
                <a:solidFill>
                  <a:srgbClr val="000000"/>
                </a:solidFill>
                <a:effectLst/>
                <a:latin typeface="+mn-lt"/>
                <a:ea typeface="Times New Roman" panose="02020603050405020304" pitchFamily="18" charset="0"/>
                <a:cs typeface="Times-Roman"/>
              </a:rPr>
              <a:t> </a:t>
            </a:r>
            <a:r>
              <a:rPr lang="en-US" sz="3200" dirty="0" err="1">
                <a:solidFill>
                  <a:srgbClr val="000000"/>
                </a:solidFill>
                <a:effectLst/>
                <a:latin typeface="+mn-lt"/>
                <a:ea typeface="Times New Roman" panose="02020603050405020304" pitchFamily="18" charset="0"/>
                <a:cs typeface="Times-Roman"/>
              </a:rPr>
              <a:t>och</a:t>
            </a:r>
            <a:r>
              <a:rPr lang="en-US" sz="3200" dirty="0">
                <a:solidFill>
                  <a:srgbClr val="000000"/>
                </a:solidFill>
                <a:effectLst/>
                <a:latin typeface="+mn-lt"/>
                <a:ea typeface="Times New Roman" panose="02020603050405020304" pitchFamily="18" charset="0"/>
                <a:cs typeface="Times-Roman"/>
              </a:rPr>
              <a:t> hypnotika); </a:t>
            </a:r>
            <a:r>
              <a:rPr lang="en-US" sz="3200" dirty="0" err="1">
                <a:solidFill>
                  <a:srgbClr val="000000"/>
                </a:solidFill>
                <a:effectLst/>
                <a:latin typeface="+mn-lt"/>
                <a:ea typeface="Times New Roman" panose="02020603050405020304" pitchFamily="18" charset="0"/>
                <a:cs typeface="Times-Roman"/>
              </a:rPr>
              <a:t>barbiturater</a:t>
            </a:r>
            <a:endParaRPr lang="sv-SE" sz="5400" dirty="0">
              <a:solidFill>
                <a:schemeClr val="tx1"/>
              </a:solidFill>
              <a:latin typeface="+mn-lt"/>
            </a:endParaRPr>
          </a:p>
        </p:txBody>
      </p:sp>
      <p:graphicFrame>
        <p:nvGraphicFramePr>
          <p:cNvPr id="4" name="Tabell 3">
            <a:extLst>
              <a:ext uri="{FF2B5EF4-FFF2-40B4-BE49-F238E27FC236}">
                <a16:creationId xmlns:a16="http://schemas.microsoft.com/office/drawing/2014/main" id="{A68947CD-435F-B31B-68CC-523C525FBF13}"/>
              </a:ext>
            </a:extLst>
          </p:cNvPr>
          <p:cNvGraphicFramePr>
            <a:graphicFrameLocks noGrp="1"/>
          </p:cNvGraphicFramePr>
          <p:nvPr>
            <p:extLst>
              <p:ext uri="{D42A27DB-BD31-4B8C-83A1-F6EECF244321}">
                <p14:modId xmlns:p14="http://schemas.microsoft.com/office/powerpoint/2010/main" val="2541881957"/>
              </p:ext>
            </p:extLst>
          </p:nvPr>
        </p:nvGraphicFramePr>
        <p:xfrm>
          <a:off x="1647825" y="2492896"/>
          <a:ext cx="5848350" cy="326390"/>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1126804211"/>
                    </a:ext>
                  </a:extLst>
                </a:gridCol>
                <a:gridCol w="3426323">
                  <a:extLst>
                    <a:ext uri="{9D8B030D-6E8A-4147-A177-3AD203B41FA5}">
                      <a16:colId xmlns:a16="http://schemas.microsoft.com/office/drawing/2014/main" val="3680867966"/>
                    </a:ext>
                  </a:extLst>
                </a:gridCol>
              </a:tblGrid>
              <a:tr h="326390">
                <a:tc>
                  <a:txBody>
                    <a:bodyPr/>
                    <a:lstStyle/>
                    <a:p>
                      <a:pPr>
                        <a:lnSpc>
                          <a:spcPts val="1600"/>
                        </a:lnSpc>
                        <a:spcBef>
                          <a:spcPts val="565"/>
                        </a:spcBef>
                      </a:pPr>
                      <a:r>
                        <a:rPr lang="sv-SE" sz="2000">
                          <a:effectLst/>
                        </a:rPr>
                        <a:t>Substans</a:t>
                      </a:r>
                      <a:endParaRPr lang="sv-SE" sz="2000" b="1">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läkemedelsnamn</a:t>
                      </a:r>
                      <a:endParaRPr lang="sv-SE" sz="2000" b="1"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443642618"/>
                  </a:ext>
                </a:extLst>
              </a:tr>
            </a:tbl>
          </a:graphicData>
        </a:graphic>
      </p:graphicFrame>
      <p:graphicFrame>
        <p:nvGraphicFramePr>
          <p:cNvPr id="6" name="Tabell 5">
            <a:extLst>
              <a:ext uri="{FF2B5EF4-FFF2-40B4-BE49-F238E27FC236}">
                <a16:creationId xmlns:a16="http://schemas.microsoft.com/office/drawing/2014/main" id="{EC233D7C-9706-EC69-D6E6-A7DD04AA6BFD}"/>
              </a:ext>
            </a:extLst>
          </p:cNvPr>
          <p:cNvGraphicFramePr>
            <a:graphicFrameLocks noGrp="1"/>
          </p:cNvGraphicFramePr>
          <p:nvPr>
            <p:extLst>
              <p:ext uri="{D42A27DB-BD31-4B8C-83A1-F6EECF244321}">
                <p14:modId xmlns:p14="http://schemas.microsoft.com/office/powerpoint/2010/main" val="3997725776"/>
              </p:ext>
            </p:extLst>
          </p:nvPr>
        </p:nvGraphicFramePr>
        <p:xfrm>
          <a:off x="1547664" y="3066256"/>
          <a:ext cx="6048672" cy="1658888"/>
        </p:xfrm>
        <a:graphic>
          <a:graphicData uri="http://schemas.openxmlformats.org/drawingml/2006/table">
            <a:tbl>
              <a:tblPr>
                <a:tableStyleId>{5C22544A-7EE6-4342-B048-85BDC9FD1C3A}</a:tableStyleId>
              </a:tblPr>
              <a:tblGrid>
                <a:gridCol w="2504988">
                  <a:extLst>
                    <a:ext uri="{9D8B030D-6E8A-4147-A177-3AD203B41FA5}">
                      <a16:colId xmlns:a16="http://schemas.microsoft.com/office/drawing/2014/main" val="3130482129"/>
                    </a:ext>
                  </a:extLst>
                </a:gridCol>
                <a:gridCol w="3543684">
                  <a:extLst>
                    <a:ext uri="{9D8B030D-6E8A-4147-A177-3AD203B41FA5}">
                      <a16:colId xmlns:a16="http://schemas.microsoft.com/office/drawing/2014/main" val="18432205"/>
                    </a:ext>
                  </a:extLst>
                </a:gridCol>
              </a:tblGrid>
              <a:tr h="1658888">
                <a:tc>
                  <a:txBody>
                    <a:bodyPr/>
                    <a:lstStyle/>
                    <a:p>
                      <a:pPr>
                        <a:lnSpc>
                          <a:spcPts val="1600"/>
                        </a:lnSpc>
                        <a:spcBef>
                          <a:spcPts val="565"/>
                        </a:spcBef>
                      </a:pPr>
                      <a:r>
                        <a:rPr lang="sv-SE" sz="2000">
                          <a:effectLst/>
                        </a:rPr>
                        <a:t>Barbiturater, tiopental</a:t>
                      </a:r>
                      <a:endParaRPr lang="sv-SE" sz="200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err="1">
                          <a:effectLst/>
                        </a:rPr>
                        <a:t>Fenemal</a:t>
                      </a:r>
                      <a:r>
                        <a:rPr lang="sv-SE" sz="2000" dirty="0">
                          <a:effectLst/>
                        </a:rPr>
                        <a:t>, </a:t>
                      </a:r>
                      <a:r>
                        <a:rPr lang="sv-SE" sz="2000" dirty="0" err="1">
                          <a:effectLst/>
                        </a:rPr>
                        <a:t>Pentotal</a:t>
                      </a:r>
                      <a:r>
                        <a:rPr lang="sv-SE" sz="2000" dirty="0">
                          <a:effectLst/>
                        </a:rPr>
                        <a:t>, </a:t>
                      </a:r>
                      <a:r>
                        <a:rPr lang="sv-SE" sz="2000" dirty="0" err="1">
                          <a:effectLst/>
                        </a:rPr>
                        <a:t>Xylazin</a:t>
                      </a:r>
                      <a:r>
                        <a:rPr lang="sv-SE" sz="2000" dirty="0">
                          <a:effectLst/>
                        </a:rPr>
                        <a:t> (flertalet medel är dock avregistrerade i Sverige)</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1087220253"/>
                  </a:ext>
                </a:extLst>
              </a:tr>
            </a:tbl>
          </a:graphicData>
        </a:graphic>
      </p:graphicFrame>
    </p:spTree>
    <p:extLst>
      <p:ext uri="{BB962C8B-B14F-4D97-AF65-F5344CB8AC3E}">
        <p14:creationId xmlns:p14="http://schemas.microsoft.com/office/powerpoint/2010/main" val="265453410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r>
              <a:rPr lang="en-US" sz="3200" dirty="0" err="1">
                <a:solidFill>
                  <a:srgbClr val="000000"/>
                </a:solidFill>
                <a:effectLst/>
                <a:latin typeface="+mn-lt"/>
                <a:ea typeface="Times New Roman" panose="02020603050405020304" pitchFamily="18" charset="0"/>
                <a:cs typeface="Times-Roman"/>
              </a:rPr>
              <a:t>Sedativa</a:t>
            </a:r>
            <a:r>
              <a:rPr lang="en-US" sz="3200" dirty="0">
                <a:solidFill>
                  <a:srgbClr val="000000"/>
                </a:solidFill>
                <a:effectLst/>
                <a:latin typeface="+mn-lt"/>
                <a:ea typeface="Times New Roman" panose="02020603050405020304" pitchFamily="18" charset="0"/>
                <a:cs typeface="Times-Roman"/>
              </a:rPr>
              <a:t> </a:t>
            </a:r>
            <a:r>
              <a:rPr lang="en-US" sz="3200" dirty="0" err="1">
                <a:solidFill>
                  <a:srgbClr val="000000"/>
                </a:solidFill>
                <a:effectLst/>
                <a:latin typeface="+mn-lt"/>
                <a:ea typeface="Times New Roman" panose="02020603050405020304" pitchFamily="18" charset="0"/>
                <a:cs typeface="Times-Roman"/>
              </a:rPr>
              <a:t>och</a:t>
            </a:r>
            <a:r>
              <a:rPr lang="en-US" sz="3200" dirty="0">
                <a:solidFill>
                  <a:srgbClr val="000000"/>
                </a:solidFill>
                <a:effectLst/>
                <a:latin typeface="+mn-lt"/>
                <a:ea typeface="Times New Roman" panose="02020603050405020304" pitchFamily="18" charset="0"/>
                <a:cs typeface="Times-Roman"/>
              </a:rPr>
              <a:t> hypnotika; bensodiazepiner</a:t>
            </a:r>
            <a:endParaRPr lang="sv-SE" sz="3200" dirty="0">
              <a:solidFill>
                <a:schemeClr val="tx1"/>
              </a:solidFill>
              <a:latin typeface="+mn-lt"/>
            </a:endParaRPr>
          </a:p>
        </p:txBody>
      </p:sp>
      <p:graphicFrame>
        <p:nvGraphicFramePr>
          <p:cNvPr id="4" name="Tabell 3">
            <a:extLst>
              <a:ext uri="{FF2B5EF4-FFF2-40B4-BE49-F238E27FC236}">
                <a16:creationId xmlns:a16="http://schemas.microsoft.com/office/drawing/2014/main" id="{A68947CD-435F-B31B-68CC-523C525FBF13}"/>
              </a:ext>
            </a:extLst>
          </p:cNvPr>
          <p:cNvGraphicFramePr>
            <a:graphicFrameLocks noGrp="1"/>
          </p:cNvGraphicFramePr>
          <p:nvPr/>
        </p:nvGraphicFramePr>
        <p:xfrm>
          <a:off x="1547664" y="2060848"/>
          <a:ext cx="5848350" cy="524764"/>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1126804211"/>
                    </a:ext>
                  </a:extLst>
                </a:gridCol>
                <a:gridCol w="3426323">
                  <a:extLst>
                    <a:ext uri="{9D8B030D-6E8A-4147-A177-3AD203B41FA5}">
                      <a16:colId xmlns:a16="http://schemas.microsoft.com/office/drawing/2014/main" val="3680867966"/>
                    </a:ext>
                  </a:extLst>
                </a:gridCol>
              </a:tblGrid>
              <a:tr h="326390">
                <a:tc>
                  <a:txBody>
                    <a:bodyPr/>
                    <a:lstStyle/>
                    <a:p>
                      <a:pPr>
                        <a:lnSpc>
                          <a:spcPts val="1600"/>
                        </a:lnSpc>
                        <a:spcBef>
                          <a:spcPts val="565"/>
                        </a:spcBef>
                      </a:pPr>
                      <a:r>
                        <a:rPr lang="sv-SE" sz="2000">
                          <a:effectLst/>
                        </a:rPr>
                        <a:t>Substans</a:t>
                      </a:r>
                      <a:endParaRPr lang="sv-SE" sz="2000" b="1">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Vanliga användarnamn och olika läkemedel</a:t>
                      </a:r>
                      <a:endParaRPr lang="sv-SE" sz="2000" b="1"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443642618"/>
                  </a:ext>
                </a:extLst>
              </a:tr>
            </a:tbl>
          </a:graphicData>
        </a:graphic>
      </p:graphicFrame>
      <p:graphicFrame>
        <p:nvGraphicFramePr>
          <p:cNvPr id="5" name="Tabell 4">
            <a:extLst>
              <a:ext uri="{FF2B5EF4-FFF2-40B4-BE49-F238E27FC236}">
                <a16:creationId xmlns:a16="http://schemas.microsoft.com/office/drawing/2014/main" id="{F8111B33-EA31-466B-F131-9FE05F45CC7C}"/>
              </a:ext>
            </a:extLst>
          </p:cNvPr>
          <p:cNvGraphicFramePr>
            <a:graphicFrameLocks noGrp="1"/>
          </p:cNvGraphicFramePr>
          <p:nvPr>
            <p:extLst>
              <p:ext uri="{D42A27DB-BD31-4B8C-83A1-F6EECF244321}">
                <p14:modId xmlns:p14="http://schemas.microsoft.com/office/powerpoint/2010/main" val="3791220756"/>
              </p:ext>
            </p:extLst>
          </p:nvPr>
        </p:nvGraphicFramePr>
        <p:xfrm>
          <a:off x="1907704" y="2788680"/>
          <a:ext cx="4819650" cy="3876294"/>
        </p:xfrm>
        <a:graphic>
          <a:graphicData uri="http://schemas.openxmlformats.org/drawingml/2006/table">
            <a:tbl>
              <a:tblPr>
                <a:tableStyleId>{5C22544A-7EE6-4342-B048-85BDC9FD1C3A}</a:tableStyleId>
              </a:tblPr>
              <a:tblGrid>
                <a:gridCol w="2072640">
                  <a:extLst>
                    <a:ext uri="{9D8B030D-6E8A-4147-A177-3AD203B41FA5}">
                      <a16:colId xmlns:a16="http://schemas.microsoft.com/office/drawing/2014/main" val="2994451187"/>
                    </a:ext>
                  </a:extLst>
                </a:gridCol>
                <a:gridCol w="1139825">
                  <a:extLst>
                    <a:ext uri="{9D8B030D-6E8A-4147-A177-3AD203B41FA5}">
                      <a16:colId xmlns:a16="http://schemas.microsoft.com/office/drawing/2014/main" val="2512397092"/>
                    </a:ext>
                  </a:extLst>
                </a:gridCol>
                <a:gridCol w="1607185">
                  <a:extLst>
                    <a:ext uri="{9D8B030D-6E8A-4147-A177-3AD203B41FA5}">
                      <a16:colId xmlns:a16="http://schemas.microsoft.com/office/drawing/2014/main" val="2115072207"/>
                    </a:ext>
                  </a:extLst>
                </a:gridCol>
              </a:tblGrid>
              <a:tr h="211455">
                <a:tc>
                  <a:txBody>
                    <a:bodyPr/>
                    <a:lstStyle/>
                    <a:p>
                      <a:pPr>
                        <a:lnSpc>
                          <a:spcPct val="120000"/>
                        </a:lnSpc>
                      </a:pPr>
                      <a:r>
                        <a:rPr lang="en-US" sz="1100">
                          <a:effectLst/>
                        </a:rPr>
                        <a:t>Läkemedelsnamn</a:t>
                      </a:r>
                      <a:endParaRPr lang="sv-SE" sz="1100">
                        <a:solidFill>
                          <a:srgbClr val="000000"/>
                        </a:solidFill>
                        <a:effectLst/>
                        <a:latin typeface="Times-Roman"/>
                        <a:ea typeface="Times New Roman" panose="02020603050405020304" pitchFamily="18" charset="0"/>
                        <a:cs typeface="Times-Roman"/>
                      </a:endParaRPr>
                    </a:p>
                  </a:txBody>
                  <a:tcPr marL="50800" marR="50800" marT="50800" marB="50800"/>
                </a:tc>
                <a:tc>
                  <a:txBody>
                    <a:bodyPr/>
                    <a:lstStyle/>
                    <a:p>
                      <a:pPr>
                        <a:lnSpc>
                          <a:spcPct val="120000"/>
                        </a:lnSpc>
                      </a:pPr>
                      <a:r>
                        <a:rPr lang="en-US" sz="1100">
                          <a:effectLst/>
                        </a:rPr>
                        <a:t>Bensodiazepin</a:t>
                      </a:r>
                      <a:endParaRPr lang="sv-SE" sz="1100">
                        <a:solidFill>
                          <a:srgbClr val="000000"/>
                        </a:solidFill>
                        <a:effectLst/>
                        <a:latin typeface="Times-Roman"/>
                        <a:ea typeface="Times New Roman" panose="02020603050405020304" pitchFamily="18" charset="0"/>
                        <a:cs typeface="Times-Roman"/>
                      </a:endParaRPr>
                    </a:p>
                  </a:txBody>
                  <a:tcPr marL="50800" marR="50800" marT="50800" marB="50800"/>
                </a:tc>
                <a:tc>
                  <a:txBody>
                    <a:bodyPr/>
                    <a:lstStyle/>
                    <a:p>
                      <a:pPr>
                        <a:lnSpc>
                          <a:spcPct val="120000"/>
                        </a:lnSpc>
                      </a:pPr>
                      <a:r>
                        <a:rPr lang="en-US" sz="1100">
                          <a:effectLst/>
                        </a:rPr>
                        <a:t>Läkemedelsform</a:t>
                      </a:r>
                      <a:endParaRPr lang="sv-SE" sz="1100">
                        <a:solidFill>
                          <a:srgbClr val="000000"/>
                        </a:solidFill>
                        <a:effectLst/>
                        <a:latin typeface="Times-Roman"/>
                        <a:ea typeface="Times New Roman" panose="02020603050405020304" pitchFamily="18" charset="0"/>
                        <a:cs typeface="Times-Roman"/>
                      </a:endParaRPr>
                    </a:p>
                  </a:txBody>
                  <a:tcPr marL="50800" marR="50800" marT="50800" marB="50800"/>
                </a:tc>
                <a:extLst>
                  <a:ext uri="{0D108BD9-81ED-4DB2-BD59-A6C34878D82A}">
                    <a16:rowId xmlns:a16="http://schemas.microsoft.com/office/drawing/2014/main" val="2113290894"/>
                  </a:ext>
                </a:extLst>
              </a:tr>
              <a:tr h="208280">
                <a:tc>
                  <a:txBody>
                    <a:bodyPr/>
                    <a:lstStyle/>
                    <a:p>
                      <a:pPr marL="71755">
                        <a:lnSpc>
                          <a:spcPts val="1100"/>
                        </a:lnSpc>
                        <a:spcBef>
                          <a:spcPts val="20"/>
                        </a:spcBef>
                        <a:spcAft>
                          <a:spcPts val="0"/>
                        </a:spcAft>
                      </a:pPr>
                      <a:r>
                        <a:rPr lang="sv-SE" sz="1200">
                          <a:effectLst/>
                        </a:rPr>
                        <a:t>Stesolid, Diazepam, Valium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Diazepam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Tablett, rektal lösning</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1197382218"/>
                  </a:ext>
                </a:extLst>
              </a:tr>
              <a:tr h="208280">
                <a:tc>
                  <a:txBody>
                    <a:bodyPr/>
                    <a:lstStyle/>
                    <a:p>
                      <a:pPr marL="71755">
                        <a:lnSpc>
                          <a:spcPts val="1100"/>
                        </a:lnSpc>
                        <a:spcBef>
                          <a:spcPts val="20"/>
                        </a:spcBef>
                        <a:spcAft>
                          <a:spcPts val="0"/>
                        </a:spcAft>
                      </a:pPr>
                      <a:r>
                        <a:rPr lang="sv-SE" sz="1200">
                          <a:effectLst/>
                        </a:rPr>
                        <a:t>Iktorivil, Rivotril</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Klonazepam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Tablett, inj. lösning, oral lösning</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1100938670"/>
                  </a:ext>
                </a:extLst>
              </a:tr>
              <a:tr h="208280">
                <a:tc>
                  <a:txBody>
                    <a:bodyPr/>
                    <a:lstStyle/>
                    <a:p>
                      <a:pPr marL="71755">
                        <a:lnSpc>
                          <a:spcPts val="1100"/>
                        </a:lnSpc>
                        <a:spcBef>
                          <a:spcPts val="20"/>
                        </a:spcBef>
                        <a:spcAft>
                          <a:spcPts val="0"/>
                        </a:spcAft>
                      </a:pPr>
                      <a:r>
                        <a:rPr lang="sv-SE" sz="1200">
                          <a:effectLst/>
                        </a:rPr>
                        <a:t>Temesta</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Lorazepam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Tablett</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3869825532"/>
                  </a:ext>
                </a:extLst>
              </a:tr>
              <a:tr h="208280">
                <a:tc>
                  <a:txBody>
                    <a:bodyPr/>
                    <a:lstStyle/>
                    <a:p>
                      <a:pPr marL="71755">
                        <a:lnSpc>
                          <a:spcPts val="1100"/>
                        </a:lnSpc>
                        <a:spcBef>
                          <a:spcPts val="20"/>
                        </a:spcBef>
                        <a:spcAft>
                          <a:spcPts val="0"/>
                        </a:spcAft>
                      </a:pPr>
                      <a:r>
                        <a:rPr lang="sv-SE" sz="1200">
                          <a:effectLst/>
                        </a:rPr>
                        <a:t>Midazolam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Midazolam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Injektionslösning, mixtur</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2445087290"/>
                  </a:ext>
                </a:extLst>
              </a:tr>
              <a:tr h="208280">
                <a:tc>
                  <a:txBody>
                    <a:bodyPr/>
                    <a:lstStyle/>
                    <a:p>
                      <a:pPr marL="71755">
                        <a:lnSpc>
                          <a:spcPts val="1100"/>
                        </a:lnSpc>
                        <a:spcBef>
                          <a:spcPts val="20"/>
                        </a:spcBef>
                        <a:spcAft>
                          <a:spcPts val="0"/>
                        </a:spcAft>
                      </a:pPr>
                      <a:r>
                        <a:rPr lang="sv-SE" sz="1200">
                          <a:effectLst/>
                        </a:rPr>
                        <a:t>Nitrazepam, Mogadon, Apodorm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Nitrazepam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Tablett (avregistrerade men illegalt förekommande)</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967321114"/>
                  </a:ext>
                </a:extLst>
              </a:tr>
              <a:tr h="208280">
                <a:tc>
                  <a:txBody>
                    <a:bodyPr/>
                    <a:lstStyle/>
                    <a:p>
                      <a:pPr marL="71755">
                        <a:lnSpc>
                          <a:spcPts val="1100"/>
                        </a:lnSpc>
                        <a:spcBef>
                          <a:spcPts val="20"/>
                        </a:spcBef>
                        <a:spcAft>
                          <a:spcPts val="0"/>
                        </a:spcAft>
                      </a:pPr>
                      <a:r>
                        <a:rPr lang="sv-SE" sz="1200">
                          <a:effectLst/>
                        </a:rPr>
                        <a:t>Flunitrazepam, Fluscand, Rohypnol (avregistrerat)</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Flunitrazepam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Tablett (avregistrerade men illegalt förekommande)</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3745399144"/>
                  </a:ext>
                </a:extLst>
              </a:tr>
              <a:tr h="208280">
                <a:tc>
                  <a:txBody>
                    <a:bodyPr/>
                    <a:lstStyle/>
                    <a:p>
                      <a:pPr marL="71755">
                        <a:lnSpc>
                          <a:spcPts val="1100"/>
                        </a:lnSpc>
                        <a:spcBef>
                          <a:spcPts val="20"/>
                        </a:spcBef>
                        <a:spcAft>
                          <a:spcPts val="0"/>
                        </a:spcAft>
                      </a:pPr>
                      <a:r>
                        <a:rPr lang="sv-SE" sz="1200">
                          <a:effectLst/>
                        </a:rPr>
                        <a:t>Sobril, Oxascand</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Oxazepam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Tablett</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3019914462"/>
                  </a:ext>
                </a:extLst>
              </a:tr>
              <a:tr h="208280">
                <a:tc>
                  <a:txBody>
                    <a:bodyPr/>
                    <a:lstStyle/>
                    <a:p>
                      <a:pPr marL="71755">
                        <a:lnSpc>
                          <a:spcPts val="1100"/>
                        </a:lnSpc>
                        <a:spcBef>
                          <a:spcPts val="20"/>
                        </a:spcBef>
                        <a:spcAft>
                          <a:spcPts val="0"/>
                        </a:spcAft>
                      </a:pPr>
                      <a:r>
                        <a:rPr lang="sv-SE" sz="1200">
                          <a:effectLst/>
                        </a:rPr>
                        <a:t>Xanor, Alprazolam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Alprazolam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Tablett, depottablett</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273110358"/>
                  </a:ext>
                </a:extLst>
              </a:tr>
              <a:tr h="208280">
                <a:tc>
                  <a:txBody>
                    <a:bodyPr/>
                    <a:lstStyle/>
                    <a:p>
                      <a:pPr marL="71755">
                        <a:lnSpc>
                          <a:spcPts val="1100"/>
                        </a:lnSpc>
                        <a:spcBef>
                          <a:spcPts val="20"/>
                        </a:spcBef>
                        <a:spcAft>
                          <a:spcPts val="0"/>
                        </a:spcAft>
                      </a:pPr>
                      <a:r>
                        <a:rPr lang="sv-SE" sz="1200">
                          <a:effectLst/>
                        </a:rPr>
                        <a:t>Stilnoct, Zolpidem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Zolpidem</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Tablett</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4232622799"/>
                  </a:ext>
                </a:extLst>
              </a:tr>
              <a:tr h="208280">
                <a:tc>
                  <a:txBody>
                    <a:bodyPr/>
                    <a:lstStyle/>
                    <a:p>
                      <a:pPr marL="71755">
                        <a:lnSpc>
                          <a:spcPts val="1100"/>
                        </a:lnSpc>
                        <a:spcBef>
                          <a:spcPts val="20"/>
                        </a:spcBef>
                        <a:spcAft>
                          <a:spcPts val="0"/>
                        </a:spcAft>
                      </a:pPr>
                      <a:r>
                        <a:rPr lang="sv-SE" sz="1200">
                          <a:effectLst/>
                        </a:rPr>
                        <a:t>Imovane, Zopiklon</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a:effectLst/>
                        </a:rPr>
                        <a:t>Zopiklon</a:t>
                      </a:r>
                      <a:endParaRPr lang="sv-SE" sz="11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tc>
                  <a:txBody>
                    <a:bodyPr/>
                    <a:lstStyle/>
                    <a:p>
                      <a:pPr marL="68580">
                        <a:lnSpc>
                          <a:spcPts val="1100"/>
                        </a:lnSpc>
                        <a:spcBef>
                          <a:spcPts val="20"/>
                        </a:spcBef>
                        <a:spcAft>
                          <a:spcPts val="0"/>
                        </a:spcAft>
                      </a:pPr>
                      <a:r>
                        <a:rPr lang="sv-SE" sz="1200" dirty="0">
                          <a:effectLst/>
                        </a:rPr>
                        <a:t>Tablett</a:t>
                      </a:r>
                      <a:endParaRPr lang="sv-SE" sz="11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2284721699"/>
                  </a:ext>
                </a:extLst>
              </a:tr>
            </a:tbl>
          </a:graphicData>
        </a:graphic>
      </p:graphicFrame>
    </p:spTree>
    <p:extLst>
      <p:ext uri="{BB962C8B-B14F-4D97-AF65-F5344CB8AC3E}">
        <p14:creationId xmlns:p14="http://schemas.microsoft.com/office/powerpoint/2010/main" val="349590539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r>
              <a:rPr lang="en-US" sz="2800" dirty="0" err="1">
                <a:solidFill>
                  <a:srgbClr val="000000"/>
                </a:solidFill>
                <a:effectLst/>
                <a:latin typeface="+mn-lt"/>
                <a:ea typeface="Times New Roman" panose="02020603050405020304" pitchFamily="18" charset="0"/>
                <a:cs typeface="Times-Roman"/>
              </a:rPr>
              <a:t>Sedativa</a:t>
            </a:r>
            <a:r>
              <a:rPr lang="en-US" sz="2800" dirty="0">
                <a:solidFill>
                  <a:srgbClr val="000000"/>
                </a:solidFill>
                <a:effectLst/>
                <a:latin typeface="+mn-lt"/>
                <a:ea typeface="Times New Roman" panose="02020603050405020304" pitchFamily="18" charset="0"/>
                <a:cs typeface="Times-Roman"/>
              </a:rPr>
              <a:t> </a:t>
            </a:r>
            <a:r>
              <a:rPr lang="en-US" sz="2800" dirty="0" err="1">
                <a:solidFill>
                  <a:srgbClr val="000000"/>
                </a:solidFill>
                <a:effectLst/>
                <a:latin typeface="+mn-lt"/>
                <a:ea typeface="Times New Roman" panose="02020603050405020304" pitchFamily="18" charset="0"/>
                <a:cs typeface="Times-Roman"/>
              </a:rPr>
              <a:t>och</a:t>
            </a:r>
            <a:r>
              <a:rPr lang="en-US" sz="2800" dirty="0">
                <a:solidFill>
                  <a:srgbClr val="000000"/>
                </a:solidFill>
                <a:effectLst/>
                <a:latin typeface="+mn-lt"/>
                <a:ea typeface="Times New Roman" panose="02020603050405020304" pitchFamily="18" charset="0"/>
                <a:cs typeface="Times-Roman"/>
              </a:rPr>
              <a:t> hypnotika; </a:t>
            </a:r>
            <a:r>
              <a:rPr lang="en-US" sz="2800" dirty="0" err="1">
                <a:solidFill>
                  <a:srgbClr val="000000"/>
                </a:solidFill>
                <a:effectLst/>
                <a:latin typeface="+mn-lt"/>
                <a:ea typeface="Times New Roman" panose="02020603050405020304" pitchFamily="18" charset="0"/>
                <a:cs typeface="Times-Roman"/>
              </a:rPr>
              <a:t>bensodiazepinliknande</a:t>
            </a:r>
            <a:r>
              <a:rPr lang="en-US" sz="2800" dirty="0">
                <a:solidFill>
                  <a:srgbClr val="000000"/>
                </a:solidFill>
                <a:effectLst/>
                <a:latin typeface="+mn-lt"/>
                <a:ea typeface="Times New Roman" panose="02020603050405020304" pitchFamily="18" charset="0"/>
                <a:cs typeface="Times-Roman"/>
              </a:rPr>
              <a:t> </a:t>
            </a:r>
            <a:r>
              <a:rPr lang="en-US" sz="2800" dirty="0" err="1">
                <a:solidFill>
                  <a:srgbClr val="000000"/>
                </a:solidFill>
                <a:effectLst/>
                <a:latin typeface="+mn-lt"/>
                <a:ea typeface="Times New Roman" panose="02020603050405020304" pitchFamily="18" charset="0"/>
                <a:cs typeface="Times-Roman"/>
              </a:rPr>
              <a:t>medel</a:t>
            </a:r>
            <a:endParaRPr lang="sv-SE" dirty="0">
              <a:solidFill>
                <a:schemeClr val="tx1"/>
              </a:solidFill>
              <a:latin typeface="+mn-lt"/>
            </a:endParaRPr>
          </a:p>
        </p:txBody>
      </p:sp>
      <p:graphicFrame>
        <p:nvGraphicFramePr>
          <p:cNvPr id="4" name="Tabell 3">
            <a:extLst>
              <a:ext uri="{FF2B5EF4-FFF2-40B4-BE49-F238E27FC236}">
                <a16:creationId xmlns:a16="http://schemas.microsoft.com/office/drawing/2014/main" id="{A68947CD-435F-B31B-68CC-523C525FBF13}"/>
              </a:ext>
            </a:extLst>
          </p:cNvPr>
          <p:cNvGraphicFramePr>
            <a:graphicFrameLocks noGrp="1"/>
          </p:cNvGraphicFramePr>
          <p:nvPr/>
        </p:nvGraphicFramePr>
        <p:xfrm>
          <a:off x="1547664" y="2060848"/>
          <a:ext cx="5848350" cy="524764"/>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1126804211"/>
                    </a:ext>
                  </a:extLst>
                </a:gridCol>
                <a:gridCol w="3426323">
                  <a:extLst>
                    <a:ext uri="{9D8B030D-6E8A-4147-A177-3AD203B41FA5}">
                      <a16:colId xmlns:a16="http://schemas.microsoft.com/office/drawing/2014/main" val="3680867966"/>
                    </a:ext>
                  </a:extLst>
                </a:gridCol>
              </a:tblGrid>
              <a:tr h="326390">
                <a:tc>
                  <a:txBody>
                    <a:bodyPr/>
                    <a:lstStyle/>
                    <a:p>
                      <a:pPr>
                        <a:lnSpc>
                          <a:spcPts val="1600"/>
                        </a:lnSpc>
                        <a:spcBef>
                          <a:spcPts val="565"/>
                        </a:spcBef>
                      </a:pPr>
                      <a:r>
                        <a:rPr lang="sv-SE" sz="2000">
                          <a:effectLst/>
                        </a:rPr>
                        <a:t>Substans</a:t>
                      </a:r>
                      <a:endParaRPr lang="sv-SE" sz="2000" b="1">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Vanliga användarnamn och olika läkemedel</a:t>
                      </a:r>
                      <a:endParaRPr lang="sv-SE" sz="2000" b="1"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443642618"/>
                  </a:ext>
                </a:extLst>
              </a:tr>
            </a:tbl>
          </a:graphicData>
        </a:graphic>
      </p:graphicFrame>
      <p:graphicFrame>
        <p:nvGraphicFramePr>
          <p:cNvPr id="5" name="Tabell 4">
            <a:extLst>
              <a:ext uri="{FF2B5EF4-FFF2-40B4-BE49-F238E27FC236}">
                <a16:creationId xmlns:a16="http://schemas.microsoft.com/office/drawing/2014/main" id="{5879BF6F-70C3-4480-E19A-E240A6E764D1}"/>
              </a:ext>
            </a:extLst>
          </p:cNvPr>
          <p:cNvGraphicFramePr>
            <a:graphicFrameLocks noGrp="1"/>
          </p:cNvGraphicFramePr>
          <p:nvPr>
            <p:extLst>
              <p:ext uri="{D42A27DB-BD31-4B8C-83A1-F6EECF244321}">
                <p14:modId xmlns:p14="http://schemas.microsoft.com/office/powerpoint/2010/main" val="412640117"/>
              </p:ext>
            </p:extLst>
          </p:nvPr>
        </p:nvGraphicFramePr>
        <p:xfrm>
          <a:off x="1547664" y="2996952"/>
          <a:ext cx="5848350" cy="524764"/>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2208768000"/>
                    </a:ext>
                  </a:extLst>
                </a:gridCol>
                <a:gridCol w="3426323">
                  <a:extLst>
                    <a:ext uri="{9D8B030D-6E8A-4147-A177-3AD203B41FA5}">
                      <a16:colId xmlns:a16="http://schemas.microsoft.com/office/drawing/2014/main" val="1300866692"/>
                    </a:ext>
                  </a:extLst>
                </a:gridCol>
              </a:tblGrid>
              <a:tr h="322580">
                <a:tc>
                  <a:txBody>
                    <a:bodyPr/>
                    <a:lstStyle/>
                    <a:p>
                      <a:pPr>
                        <a:lnSpc>
                          <a:spcPts val="1600"/>
                        </a:lnSpc>
                        <a:spcBef>
                          <a:spcPts val="565"/>
                        </a:spcBef>
                      </a:pPr>
                      <a:r>
                        <a:rPr lang="sv-SE" sz="2000">
                          <a:effectLst/>
                        </a:rPr>
                        <a:t>Zolpidem, zopiklon. </a:t>
                      </a:r>
                      <a:endParaRPr lang="sv-SE" sz="200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en-GB" sz="2000" dirty="0" err="1">
                          <a:effectLst/>
                        </a:rPr>
                        <a:t>Stilnoct</a:t>
                      </a:r>
                      <a:r>
                        <a:rPr lang="en-GB" sz="2000" dirty="0">
                          <a:effectLst/>
                        </a:rPr>
                        <a:t>, </a:t>
                      </a:r>
                      <a:r>
                        <a:rPr lang="en-GB" sz="2000" dirty="0" err="1">
                          <a:effectLst/>
                        </a:rPr>
                        <a:t>Imovane</a:t>
                      </a:r>
                      <a:r>
                        <a:rPr lang="en-GB" sz="2000" dirty="0">
                          <a:effectLst/>
                        </a:rPr>
                        <a:t>, </a:t>
                      </a:r>
                      <a:r>
                        <a:rPr lang="en-GB" sz="2000" dirty="0" err="1">
                          <a:effectLst/>
                        </a:rPr>
                        <a:t>Zopiklon</a:t>
                      </a:r>
                      <a:r>
                        <a:rPr lang="en-GB" sz="2000" dirty="0">
                          <a:effectLst/>
                        </a:rPr>
                        <a:t>, Zolpidem</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936362447"/>
                  </a:ext>
                </a:extLst>
              </a:tr>
            </a:tbl>
          </a:graphicData>
        </a:graphic>
      </p:graphicFrame>
    </p:spTree>
    <p:extLst>
      <p:ext uri="{BB962C8B-B14F-4D97-AF65-F5344CB8AC3E}">
        <p14:creationId xmlns:p14="http://schemas.microsoft.com/office/powerpoint/2010/main" val="223612673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r>
              <a:rPr lang="en-US" sz="2000" dirty="0" err="1">
                <a:solidFill>
                  <a:srgbClr val="000000"/>
                </a:solidFill>
                <a:effectLst/>
                <a:latin typeface="+mn-lt"/>
                <a:ea typeface="Times New Roman" panose="02020603050405020304" pitchFamily="18" charset="0"/>
                <a:cs typeface="Times-Roman"/>
              </a:rPr>
              <a:t>Sedativa</a:t>
            </a:r>
            <a:r>
              <a:rPr lang="en-US" sz="2000" dirty="0">
                <a:solidFill>
                  <a:srgbClr val="000000"/>
                </a:solidFill>
                <a:effectLst/>
                <a:latin typeface="+mn-lt"/>
                <a:ea typeface="Times New Roman" panose="02020603050405020304" pitchFamily="18" charset="0"/>
                <a:cs typeface="Times-Roman"/>
              </a:rPr>
              <a:t> </a:t>
            </a:r>
            <a:r>
              <a:rPr lang="en-US" sz="2000" dirty="0" err="1">
                <a:solidFill>
                  <a:srgbClr val="000000"/>
                </a:solidFill>
                <a:effectLst/>
                <a:latin typeface="+mn-lt"/>
                <a:ea typeface="Times New Roman" panose="02020603050405020304" pitchFamily="18" charset="0"/>
                <a:cs typeface="Times-Roman"/>
              </a:rPr>
              <a:t>och</a:t>
            </a:r>
            <a:r>
              <a:rPr lang="en-US" sz="2000" dirty="0">
                <a:solidFill>
                  <a:srgbClr val="000000"/>
                </a:solidFill>
                <a:effectLst/>
                <a:latin typeface="+mn-lt"/>
                <a:ea typeface="Times New Roman" panose="02020603050405020304" pitchFamily="18" charset="0"/>
                <a:cs typeface="Times-Roman"/>
              </a:rPr>
              <a:t> hypnotika; </a:t>
            </a:r>
            <a:r>
              <a:rPr lang="en-US" sz="2000" dirty="0" err="1">
                <a:solidFill>
                  <a:srgbClr val="000000"/>
                </a:solidFill>
                <a:effectLst/>
                <a:latin typeface="+mn-lt"/>
                <a:ea typeface="Times New Roman" panose="02020603050405020304" pitchFamily="18" charset="0"/>
                <a:cs typeface="Times-Roman"/>
              </a:rPr>
              <a:t>gammahydroxybutyrat</a:t>
            </a:r>
            <a:endParaRPr lang="sv-SE" sz="2000" dirty="0">
              <a:solidFill>
                <a:schemeClr val="tx1"/>
              </a:solidFill>
              <a:latin typeface="+mn-lt"/>
            </a:endParaRPr>
          </a:p>
        </p:txBody>
      </p:sp>
      <p:graphicFrame>
        <p:nvGraphicFramePr>
          <p:cNvPr id="4" name="Tabell 3">
            <a:extLst>
              <a:ext uri="{FF2B5EF4-FFF2-40B4-BE49-F238E27FC236}">
                <a16:creationId xmlns:a16="http://schemas.microsoft.com/office/drawing/2014/main" id="{A68947CD-435F-B31B-68CC-523C525FBF13}"/>
              </a:ext>
            </a:extLst>
          </p:cNvPr>
          <p:cNvGraphicFramePr>
            <a:graphicFrameLocks noGrp="1"/>
          </p:cNvGraphicFramePr>
          <p:nvPr/>
        </p:nvGraphicFramePr>
        <p:xfrm>
          <a:off x="1547664" y="2060848"/>
          <a:ext cx="5848350" cy="524764"/>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1126804211"/>
                    </a:ext>
                  </a:extLst>
                </a:gridCol>
                <a:gridCol w="3426323">
                  <a:extLst>
                    <a:ext uri="{9D8B030D-6E8A-4147-A177-3AD203B41FA5}">
                      <a16:colId xmlns:a16="http://schemas.microsoft.com/office/drawing/2014/main" val="3680867966"/>
                    </a:ext>
                  </a:extLst>
                </a:gridCol>
              </a:tblGrid>
              <a:tr h="326390">
                <a:tc>
                  <a:txBody>
                    <a:bodyPr/>
                    <a:lstStyle/>
                    <a:p>
                      <a:pPr>
                        <a:lnSpc>
                          <a:spcPts val="1600"/>
                        </a:lnSpc>
                        <a:spcBef>
                          <a:spcPts val="565"/>
                        </a:spcBef>
                      </a:pPr>
                      <a:r>
                        <a:rPr lang="sv-SE" sz="2000">
                          <a:effectLst/>
                        </a:rPr>
                        <a:t>Substans</a:t>
                      </a:r>
                      <a:endParaRPr lang="sv-SE" sz="2000" b="1">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Vanliga användarnamn och olika läkemedel</a:t>
                      </a:r>
                      <a:endParaRPr lang="sv-SE" sz="2000" b="1"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443642618"/>
                  </a:ext>
                </a:extLst>
              </a:tr>
            </a:tbl>
          </a:graphicData>
        </a:graphic>
      </p:graphicFrame>
      <p:graphicFrame>
        <p:nvGraphicFramePr>
          <p:cNvPr id="3" name="Tabell 2">
            <a:extLst>
              <a:ext uri="{FF2B5EF4-FFF2-40B4-BE49-F238E27FC236}">
                <a16:creationId xmlns:a16="http://schemas.microsoft.com/office/drawing/2014/main" id="{B26DC825-9592-EB15-0205-AF4B73BC5C86}"/>
              </a:ext>
            </a:extLst>
          </p:cNvPr>
          <p:cNvGraphicFramePr>
            <a:graphicFrameLocks noGrp="1"/>
          </p:cNvGraphicFramePr>
          <p:nvPr>
            <p:extLst>
              <p:ext uri="{D42A27DB-BD31-4B8C-83A1-F6EECF244321}">
                <p14:modId xmlns:p14="http://schemas.microsoft.com/office/powerpoint/2010/main" val="2424541733"/>
              </p:ext>
            </p:extLst>
          </p:nvPr>
        </p:nvGraphicFramePr>
        <p:xfrm>
          <a:off x="1647825" y="3701891"/>
          <a:ext cx="5848350" cy="727964"/>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2161424654"/>
                    </a:ext>
                  </a:extLst>
                </a:gridCol>
                <a:gridCol w="3426323">
                  <a:extLst>
                    <a:ext uri="{9D8B030D-6E8A-4147-A177-3AD203B41FA5}">
                      <a16:colId xmlns:a16="http://schemas.microsoft.com/office/drawing/2014/main" val="2849211151"/>
                    </a:ext>
                  </a:extLst>
                </a:gridCol>
              </a:tblGrid>
              <a:tr h="322580">
                <a:tc>
                  <a:txBody>
                    <a:bodyPr/>
                    <a:lstStyle/>
                    <a:p>
                      <a:pPr>
                        <a:lnSpc>
                          <a:spcPts val="1600"/>
                        </a:lnSpc>
                        <a:spcBef>
                          <a:spcPts val="565"/>
                        </a:spcBef>
                      </a:pPr>
                      <a:r>
                        <a:rPr lang="sv-SE" sz="2000">
                          <a:effectLst/>
                        </a:rPr>
                        <a:t>GHB, GBL och butandiol</a:t>
                      </a:r>
                      <a:endParaRPr lang="sv-SE" sz="200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err="1">
                          <a:effectLst/>
                        </a:rPr>
                        <a:t>Xyrem</a:t>
                      </a:r>
                      <a:r>
                        <a:rPr lang="sv-SE" sz="2000" dirty="0">
                          <a:effectLst/>
                        </a:rPr>
                        <a:t>, ”</a:t>
                      </a:r>
                      <a:r>
                        <a:rPr lang="sv-SE" sz="2000" dirty="0" err="1">
                          <a:effectLst/>
                        </a:rPr>
                        <a:t>Gobbe</a:t>
                      </a:r>
                      <a:r>
                        <a:rPr lang="sv-SE" sz="2000" dirty="0">
                          <a:effectLst/>
                        </a:rPr>
                        <a:t>, G, Hallonsoda, Sodium </a:t>
                      </a:r>
                      <a:r>
                        <a:rPr lang="sv-SE" sz="2000" dirty="0" err="1">
                          <a:effectLst/>
                        </a:rPr>
                        <a:t>oxybate</a:t>
                      </a:r>
                      <a:r>
                        <a:rPr lang="sv-SE" sz="2000" dirty="0">
                          <a:effectLst/>
                        </a:rPr>
                        <a:t>, </a:t>
                      </a:r>
                      <a:r>
                        <a:rPr lang="sv-SE" sz="2000" dirty="0" err="1">
                          <a:effectLst/>
                        </a:rPr>
                        <a:t>Liquid</a:t>
                      </a:r>
                      <a:r>
                        <a:rPr lang="sv-SE" sz="2000" dirty="0">
                          <a:effectLst/>
                        </a:rPr>
                        <a:t> X” m.m. </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668803804"/>
                  </a:ext>
                </a:extLst>
              </a:tr>
            </a:tbl>
          </a:graphicData>
        </a:graphic>
      </p:graphicFrame>
    </p:spTree>
    <p:extLst>
      <p:ext uri="{BB962C8B-B14F-4D97-AF65-F5344CB8AC3E}">
        <p14:creationId xmlns:p14="http://schemas.microsoft.com/office/powerpoint/2010/main" val="364695867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pPr>
              <a:lnSpc>
                <a:spcPts val="1600"/>
              </a:lnSpc>
              <a:spcBef>
                <a:spcPts val="565"/>
              </a:spcBef>
            </a:pPr>
            <a:r>
              <a:rPr lang="en-US" sz="2800" dirty="0" err="1">
                <a:solidFill>
                  <a:srgbClr val="000000"/>
                </a:solidFill>
                <a:effectLst/>
                <a:latin typeface="+mn-lt"/>
                <a:ea typeface="Times New Roman" panose="02020603050405020304" pitchFamily="18" charset="0"/>
                <a:cs typeface="Times-Roman"/>
              </a:rPr>
              <a:t>Hallucinogener</a:t>
            </a:r>
            <a:r>
              <a:rPr lang="en-US" sz="2800" dirty="0">
                <a:solidFill>
                  <a:srgbClr val="000000"/>
                </a:solidFill>
                <a:effectLst/>
                <a:latin typeface="+mn-lt"/>
                <a:ea typeface="Times New Roman" panose="02020603050405020304" pitchFamily="18" charset="0"/>
                <a:cs typeface="Times-Roman"/>
              </a:rPr>
              <a:t>, </a:t>
            </a:r>
            <a:r>
              <a:rPr lang="en-US" sz="2800" dirty="0" err="1">
                <a:solidFill>
                  <a:srgbClr val="000000"/>
                </a:solidFill>
                <a:effectLst/>
                <a:latin typeface="+mn-lt"/>
                <a:ea typeface="Times New Roman" panose="02020603050405020304" pitchFamily="18" charset="0"/>
                <a:cs typeface="Times-Roman"/>
              </a:rPr>
              <a:t>piperaziner</a:t>
            </a:r>
            <a:endParaRPr lang="sv-SE" sz="2800" dirty="0">
              <a:solidFill>
                <a:schemeClr val="tx1"/>
              </a:solidFill>
              <a:latin typeface="+mn-lt"/>
            </a:endParaRPr>
          </a:p>
        </p:txBody>
      </p:sp>
      <p:graphicFrame>
        <p:nvGraphicFramePr>
          <p:cNvPr id="4" name="Tabell 3">
            <a:extLst>
              <a:ext uri="{FF2B5EF4-FFF2-40B4-BE49-F238E27FC236}">
                <a16:creationId xmlns:a16="http://schemas.microsoft.com/office/drawing/2014/main" id="{A68947CD-435F-B31B-68CC-523C525FBF13}"/>
              </a:ext>
            </a:extLst>
          </p:cNvPr>
          <p:cNvGraphicFramePr>
            <a:graphicFrameLocks noGrp="1"/>
          </p:cNvGraphicFramePr>
          <p:nvPr>
            <p:extLst>
              <p:ext uri="{D42A27DB-BD31-4B8C-83A1-F6EECF244321}">
                <p14:modId xmlns:p14="http://schemas.microsoft.com/office/powerpoint/2010/main" val="2387119457"/>
              </p:ext>
            </p:extLst>
          </p:nvPr>
        </p:nvGraphicFramePr>
        <p:xfrm>
          <a:off x="1547664" y="2060848"/>
          <a:ext cx="5848350" cy="326390"/>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1126804211"/>
                    </a:ext>
                  </a:extLst>
                </a:gridCol>
                <a:gridCol w="3426323">
                  <a:extLst>
                    <a:ext uri="{9D8B030D-6E8A-4147-A177-3AD203B41FA5}">
                      <a16:colId xmlns:a16="http://schemas.microsoft.com/office/drawing/2014/main" val="3680867966"/>
                    </a:ext>
                  </a:extLst>
                </a:gridCol>
              </a:tblGrid>
              <a:tr h="326390">
                <a:tc>
                  <a:txBody>
                    <a:bodyPr/>
                    <a:lstStyle/>
                    <a:p>
                      <a:pPr>
                        <a:lnSpc>
                          <a:spcPts val="1600"/>
                        </a:lnSpc>
                        <a:spcBef>
                          <a:spcPts val="565"/>
                        </a:spcBef>
                      </a:pPr>
                      <a:r>
                        <a:rPr lang="sv-SE" sz="2000">
                          <a:effectLst/>
                        </a:rPr>
                        <a:t>Substans</a:t>
                      </a:r>
                      <a:endParaRPr lang="sv-SE" sz="2000" b="1">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Vanliga användarnamn</a:t>
                      </a:r>
                      <a:endParaRPr lang="sv-SE" sz="2000" b="1"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443642618"/>
                  </a:ext>
                </a:extLst>
              </a:tr>
            </a:tbl>
          </a:graphicData>
        </a:graphic>
      </p:graphicFrame>
      <p:graphicFrame>
        <p:nvGraphicFramePr>
          <p:cNvPr id="3" name="Tabell 2">
            <a:extLst>
              <a:ext uri="{FF2B5EF4-FFF2-40B4-BE49-F238E27FC236}">
                <a16:creationId xmlns:a16="http://schemas.microsoft.com/office/drawing/2014/main" id="{24BE7FAD-9805-9EEF-D7E7-7C49928278EE}"/>
              </a:ext>
            </a:extLst>
          </p:cNvPr>
          <p:cNvGraphicFramePr>
            <a:graphicFrameLocks noGrp="1"/>
          </p:cNvGraphicFramePr>
          <p:nvPr>
            <p:extLst>
              <p:ext uri="{D42A27DB-BD31-4B8C-83A1-F6EECF244321}">
                <p14:modId xmlns:p14="http://schemas.microsoft.com/office/powerpoint/2010/main" val="3763625741"/>
              </p:ext>
            </p:extLst>
          </p:nvPr>
        </p:nvGraphicFramePr>
        <p:xfrm>
          <a:off x="1547664" y="2496156"/>
          <a:ext cx="5848350" cy="1997964"/>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3631431046"/>
                    </a:ext>
                  </a:extLst>
                </a:gridCol>
                <a:gridCol w="3426323">
                  <a:extLst>
                    <a:ext uri="{9D8B030D-6E8A-4147-A177-3AD203B41FA5}">
                      <a16:colId xmlns:a16="http://schemas.microsoft.com/office/drawing/2014/main" val="1167081626"/>
                    </a:ext>
                  </a:extLst>
                </a:gridCol>
              </a:tblGrid>
              <a:tr h="440690">
                <a:tc>
                  <a:txBody>
                    <a:bodyPr/>
                    <a:lstStyle/>
                    <a:p>
                      <a:pPr>
                        <a:lnSpc>
                          <a:spcPts val="1600"/>
                        </a:lnSpc>
                        <a:spcBef>
                          <a:spcPts val="565"/>
                        </a:spcBef>
                      </a:pPr>
                      <a:r>
                        <a:rPr lang="sv-SE" sz="2000" dirty="0">
                          <a:effectLst/>
                        </a:rPr>
                        <a:t>LSD</a:t>
                      </a:r>
                    </a:p>
                    <a:p>
                      <a:pPr>
                        <a:lnSpc>
                          <a:spcPts val="1600"/>
                        </a:lnSpc>
                        <a:spcBef>
                          <a:spcPts val="565"/>
                        </a:spcBef>
                      </a:pPr>
                      <a:r>
                        <a:rPr lang="sv-SE" sz="2000" dirty="0">
                          <a:effectLst/>
                        </a:rPr>
                        <a:t>PCP</a:t>
                      </a:r>
                    </a:p>
                    <a:p>
                      <a:pPr>
                        <a:lnSpc>
                          <a:spcPts val="1600"/>
                        </a:lnSpc>
                        <a:spcBef>
                          <a:spcPts val="565"/>
                        </a:spcBef>
                      </a:pPr>
                      <a:r>
                        <a:rPr lang="sv-SE" sz="2000" dirty="0">
                          <a:effectLst/>
                        </a:rPr>
                        <a:t>Meskalin</a:t>
                      </a:r>
                    </a:p>
                    <a:p>
                      <a:pPr>
                        <a:lnSpc>
                          <a:spcPts val="1600"/>
                        </a:lnSpc>
                        <a:spcBef>
                          <a:spcPts val="565"/>
                        </a:spcBef>
                      </a:pPr>
                      <a:r>
                        <a:rPr lang="sv-SE" sz="2000" dirty="0" err="1">
                          <a:effectLst/>
                        </a:rPr>
                        <a:t>psilocybin</a:t>
                      </a:r>
                      <a:r>
                        <a:rPr lang="sv-SE" sz="2000" dirty="0">
                          <a:effectLst/>
                        </a:rPr>
                        <a:t>, </a:t>
                      </a:r>
                    </a:p>
                    <a:p>
                      <a:pPr>
                        <a:lnSpc>
                          <a:spcPts val="1600"/>
                        </a:lnSpc>
                        <a:spcBef>
                          <a:spcPts val="565"/>
                        </a:spcBef>
                      </a:pPr>
                      <a:r>
                        <a:rPr lang="sv-SE" sz="2000" dirty="0" err="1">
                          <a:effectLst/>
                        </a:rPr>
                        <a:t>dextrometorfan</a:t>
                      </a:r>
                      <a:r>
                        <a:rPr lang="sv-SE" sz="2000" dirty="0">
                          <a:effectLst/>
                        </a:rPr>
                        <a:t>, </a:t>
                      </a:r>
                    </a:p>
                    <a:p>
                      <a:pPr>
                        <a:lnSpc>
                          <a:spcPts val="1600"/>
                        </a:lnSpc>
                        <a:spcBef>
                          <a:spcPts val="565"/>
                        </a:spcBef>
                      </a:pPr>
                      <a:r>
                        <a:rPr lang="sv-SE" sz="2000" dirty="0" err="1">
                          <a:effectLst/>
                        </a:rPr>
                        <a:t>bensylpiperazin</a:t>
                      </a:r>
                      <a:r>
                        <a:rPr lang="sv-SE" sz="2000" dirty="0">
                          <a:effectLst/>
                        </a:rPr>
                        <a:t>, </a:t>
                      </a:r>
                    </a:p>
                    <a:p>
                      <a:pPr>
                        <a:lnSpc>
                          <a:spcPts val="1600"/>
                        </a:lnSpc>
                        <a:spcBef>
                          <a:spcPts val="565"/>
                        </a:spcBef>
                      </a:pPr>
                      <a:r>
                        <a:rPr lang="sv-SE" sz="2000" dirty="0">
                          <a:effectLst/>
                        </a:rPr>
                        <a:t>TFMPP, </a:t>
                      </a:r>
                      <a:r>
                        <a:rPr lang="sv-SE" sz="2000" dirty="0" err="1">
                          <a:effectLst/>
                        </a:rPr>
                        <a:t>Ayahuasca</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LSD, ”Syra, </a:t>
                      </a:r>
                      <a:r>
                        <a:rPr lang="sv-SE" sz="2000" dirty="0" err="1">
                          <a:effectLst/>
                        </a:rPr>
                        <a:t>acid</a:t>
                      </a:r>
                      <a:r>
                        <a:rPr lang="sv-SE" sz="2000" dirty="0">
                          <a:effectLst/>
                        </a:rPr>
                        <a:t>, angels dust, </a:t>
                      </a:r>
                      <a:r>
                        <a:rPr lang="sv-SE" sz="2000" dirty="0" err="1">
                          <a:effectLst/>
                        </a:rPr>
                        <a:t>mesk</a:t>
                      </a:r>
                      <a:r>
                        <a:rPr lang="sv-SE" sz="2000" dirty="0">
                          <a:effectLst/>
                        </a:rPr>
                        <a:t>, kaktus, </a:t>
                      </a:r>
                      <a:r>
                        <a:rPr lang="sv-SE" sz="2000" dirty="0" err="1">
                          <a:effectLst/>
                        </a:rPr>
                        <a:t>magic</a:t>
                      </a:r>
                      <a:r>
                        <a:rPr lang="sv-SE" sz="2000" dirty="0">
                          <a:effectLst/>
                        </a:rPr>
                        <a:t> </a:t>
                      </a:r>
                      <a:r>
                        <a:rPr lang="sv-SE" sz="2000" dirty="0" err="1">
                          <a:effectLst/>
                        </a:rPr>
                        <a:t>mushrooms</a:t>
                      </a:r>
                      <a:r>
                        <a:rPr lang="sv-SE" sz="2000" dirty="0">
                          <a:effectLst/>
                        </a:rPr>
                        <a:t>” m.fl.</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1446468719"/>
                  </a:ext>
                </a:extLst>
              </a:tr>
            </a:tbl>
          </a:graphicData>
        </a:graphic>
      </p:graphicFrame>
    </p:spTree>
    <p:extLst>
      <p:ext uri="{BB962C8B-B14F-4D97-AF65-F5344CB8AC3E}">
        <p14:creationId xmlns:p14="http://schemas.microsoft.com/office/powerpoint/2010/main" val="115367378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692696"/>
            <a:ext cx="8398122" cy="5544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363178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r>
              <a:rPr lang="sv-SE" sz="3600" dirty="0"/>
              <a:t>Kategorisering av nya psykoaktiva substanser</a:t>
            </a:r>
          </a:p>
        </p:txBody>
      </p:sp>
      <p:sp>
        <p:nvSpPr>
          <p:cNvPr id="3" name="Underrubrik 2">
            <a:extLst>
              <a:ext uri="{FF2B5EF4-FFF2-40B4-BE49-F238E27FC236}">
                <a16:creationId xmlns:a16="http://schemas.microsoft.com/office/drawing/2014/main" id="{BBD7978F-3A4A-7E59-4E97-2ABAC57BD767}"/>
              </a:ext>
            </a:extLst>
          </p:cNvPr>
          <p:cNvSpPr>
            <a:spLocks noGrp="1"/>
          </p:cNvSpPr>
          <p:nvPr>
            <p:ph type="subTitle" idx="1"/>
          </p:nvPr>
        </p:nvSpPr>
        <p:spPr>
          <a:xfrm>
            <a:off x="2483768" y="1916832"/>
            <a:ext cx="5040560" cy="4571132"/>
          </a:xfrm>
        </p:spPr>
        <p:txBody>
          <a:bodyPr>
            <a:noAutofit/>
          </a:bodyPr>
          <a:lstStyle/>
          <a:p>
            <a:pPr marL="457200" indent="-457200" algn="l">
              <a:buFont typeface="Arial" panose="020B0604020202020204" pitchFamily="34" charset="0"/>
              <a:buChar char="•"/>
            </a:pPr>
            <a:r>
              <a:rPr lang="sv-SE" sz="2000" dirty="0" err="1">
                <a:solidFill>
                  <a:schemeClr val="tx1"/>
                </a:solidFill>
              </a:rPr>
              <a:t>Katinoner</a:t>
            </a:r>
            <a:endParaRPr lang="sv-SE" sz="2000" dirty="0">
              <a:solidFill>
                <a:schemeClr val="tx1"/>
              </a:solidFill>
            </a:endParaRPr>
          </a:p>
          <a:p>
            <a:pPr marL="457200" indent="-457200" algn="l">
              <a:buFont typeface="Arial" panose="020B0604020202020204" pitchFamily="34" charset="0"/>
              <a:buChar char="•"/>
            </a:pPr>
            <a:r>
              <a:rPr lang="sv-SE" sz="2000" dirty="0" err="1">
                <a:solidFill>
                  <a:schemeClr val="tx1"/>
                </a:solidFill>
              </a:rPr>
              <a:t>Aminoindaner</a:t>
            </a:r>
            <a:endParaRPr lang="sv-SE" sz="2000" dirty="0">
              <a:solidFill>
                <a:schemeClr val="tx1"/>
              </a:solidFill>
            </a:endParaRPr>
          </a:p>
          <a:p>
            <a:pPr marL="457200" indent="-457200" algn="l">
              <a:buFont typeface="Arial" panose="020B0604020202020204" pitchFamily="34" charset="0"/>
              <a:buChar char="•"/>
            </a:pPr>
            <a:r>
              <a:rPr lang="sv-SE" sz="2000" dirty="0">
                <a:solidFill>
                  <a:schemeClr val="tx1"/>
                </a:solidFill>
              </a:rPr>
              <a:t>Fenetylaminer</a:t>
            </a:r>
          </a:p>
          <a:p>
            <a:pPr marL="457200" indent="-457200" algn="l">
              <a:buFont typeface="Arial" panose="020B0604020202020204" pitchFamily="34" charset="0"/>
              <a:buChar char="•"/>
            </a:pPr>
            <a:r>
              <a:rPr lang="sv-SE" sz="2000" dirty="0">
                <a:solidFill>
                  <a:schemeClr val="tx1"/>
                </a:solidFill>
              </a:rPr>
              <a:t>Plantor och växtextrakt</a:t>
            </a:r>
          </a:p>
          <a:p>
            <a:pPr marL="457200" indent="-457200" algn="l">
              <a:buFont typeface="Arial" panose="020B0604020202020204" pitchFamily="34" charset="0"/>
              <a:buChar char="•"/>
            </a:pPr>
            <a:r>
              <a:rPr lang="sv-SE" sz="2000" dirty="0">
                <a:solidFill>
                  <a:schemeClr val="tx1"/>
                </a:solidFill>
              </a:rPr>
              <a:t>Cannabinoider</a:t>
            </a:r>
          </a:p>
          <a:p>
            <a:pPr marL="457200" indent="-457200" algn="l">
              <a:buFont typeface="Arial" panose="020B0604020202020204" pitchFamily="34" charset="0"/>
              <a:buChar char="•"/>
            </a:pPr>
            <a:r>
              <a:rPr lang="sv-SE" sz="2000" dirty="0" err="1">
                <a:solidFill>
                  <a:schemeClr val="tx1"/>
                </a:solidFill>
              </a:rPr>
              <a:t>Arylalkylaminer</a:t>
            </a:r>
            <a:endParaRPr lang="sv-SE" sz="2000" dirty="0">
              <a:solidFill>
                <a:schemeClr val="tx1"/>
              </a:solidFill>
            </a:endParaRPr>
          </a:p>
          <a:p>
            <a:pPr marL="457200" indent="-457200" algn="l">
              <a:buFont typeface="Arial" panose="020B0604020202020204" pitchFamily="34" charset="0"/>
              <a:buChar char="•"/>
            </a:pPr>
            <a:r>
              <a:rPr lang="sv-SE" sz="2000" dirty="0" err="1">
                <a:solidFill>
                  <a:schemeClr val="tx1"/>
                </a:solidFill>
              </a:rPr>
              <a:t>Piperaziner</a:t>
            </a:r>
            <a:endParaRPr lang="sv-SE" sz="2000" dirty="0">
              <a:solidFill>
                <a:schemeClr val="tx1"/>
              </a:solidFill>
            </a:endParaRPr>
          </a:p>
          <a:p>
            <a:pPr marL="457200" indent="-457200" algn="l">
              <a:buFont typeface="Arial" panose="020B0604020202020204" pitchFamily="34" charset="0"/>
              <a:buChar char="•"/>
            </a:pPr>
            <a:r>
              <a:rPr lang="sv-SE" sz="2000" dirty="0">
                <a:solidFill>
                  <a:schemeClr val="tx1"/>
                </a:solidFill>
              </a:rPr>
              <a:t>Opioider</a:t>
            </a:r>
          </a:p>
          <a:p>
            <a:pPr marL="457200" indent="-457200" algn="l">
              <a:buFont typeface="Arial" panose="020B0604020202020204" pitchFamily="34" charset="0"/>
              <a:buChar char="•"/>
            </a:pPr>
            <a:r>
              <a:rPr lang="sv-SE" sz="2000" dirty="0" err="1">
                <a:solidFill>
                  <a:schemeClr val="tx1"/>
                </a:solidFill>
              </a:rPr>
              <a:t>Arylcyclohexylaminer</a:t>
            </a:r>
            <a:r>
              <a:rPr lang="sv-SE" sz="2000" dirty="0">
                <a:solidFill>
                  <a:schemeClr val="tx1"/>
                </a:solidFill>
              </a:rPr>
              <a:t> (PCP, </a:t>
            </a:r>
            <a:r>
              <a:rPr lang="sv-SE" sz="2000" dirty="0" err="1">
                <a:solidFill>
                  <a:schemeClr val="tx1"/>
                </a:solidFill>
              </a:rPr>
              <a:t>ketamin</a:t>
            </a:r>
            <a:r>
              <a:rPr lang="sv-SE" sz="2000" dirty="0">
                <a:solidFill>
                  <a:schemeClr val="tx1"/>
                </a:solidFill>
              </a:rPr>
              <a:t>)</a:t>
            </a:r>
          </a:p>
          <a:p>
            <a:pPr marL="457200" indent="-457200" algn="l">
              <a:buFont typeface="Arial" panose="020B0604020202020204" pitchFamily="34" charset="0"/>
              <a:buChar char="•"/>
            </a:pPr>
            <a:r>
              <a:rPr lang="sv-SE" sz="2000" dirty="0" err="1">
                <a:solidFill>
                  <a:schemeClr val="tx1"/>
                </a:solidFill>
              </a:rPr>
              <a:t>Piperidiner</a:t>
            </a:r>
            <a:r>
              <a:rPr lang="sv-SE" sz="2000" dirty="0">
                <a:solidFill>
                  <a:schemeClr val="tx1"/>
                </a:solidFill>
              </a:rPr>
              <a:t> &amp; </a:t>
            </a:r>
            <a:r>
              <a:rPr lang="sv-SE" sz="2000" dirty="0" err="1">
                <a:solidFill>
                  <a:schemeClr val="tx1"/>
                </a:solidFill>
              </a:rPr>
              <a:t>pyrolidiner</a:t>
            </a:r>
            <a:endParaRPr lang="sv-SE" sz="2000" dirty="0">
              <a:solidFill>
                <a:schemeClr val="tx1"/>
              </a:solidFill>
            </a:endParaRPr>
          </a:p>
          <a:p>
            <a:pPr marL="457200" indent="-457200" algn="l">
              <a:buFont typeface="Arial" panose="020B0604020202020204" pitchFamily="34" charset="0"/>
              <a:buChar char="•"/>
            </a:pPr>
            <a:r>
              <a:rPr lang="sv-SE" sz="2000" dirty="0">
                <a:solidFill>
                  <a:schemeClr val="tx1"/>
                </a:solidFill>
              </a:rPr>
              <a:t>Bensodiazepiner</a:t>
            </a:r>
          </a:p>
          <a:p>
            <a:pPr marL="457200" indent="-457200" algn="l">
              <a:buFont typeface="Arial" panose="020B0604020202020204" pitchFamily="34" charset="0"/>
              <a:buChar char="•"/>
            </a:pPr>
            <a:r>
              <a:rPr lang="sv-SE" sz="2000" dirty="0" err="1">
                <a:solidFill>
                  <a:schemeClr val="tx1"/>
                </a:solidFill>
              </a:rPr>
              <a:t>Tryptaminer</a:t>
            </a:r>
            <a:endParaRPr lang="sv-SE" sz="2000" dirty="0">
              <a:solidFill>
                <a:schemeClr val="tx1"/>
              </a:solidFill>
            </a:endParaRPr>
          </a:p>
          <a:p>
            <a:pPr marL="457200" indent="-457200" algn="l">
              <a:buFont typeface="Arial" panose="020B0604020202020204" pitchFamily="34" charset="0"/>
              <a:buChar char="•"/>
            </a:pPr>
            <a:r>
              <a:rPr lang="sv-SE" sz="2000" dirty="0">
                <a:solidFill>
                  <a:schemeClr val="tx1"/>
                </a:solidFill>
              </a:rPr>
              <a:t>Övriga</a:t>
            </a:r>
          </a:p>
          <a:p>
            <a:pPr marL="457200" indent="-457200" algn="l">
              <a:buFont typeface="Arial" panose="020B0604020202020204" pitchFamily="34" charset="0"/>
              <a:buChar char="•"/>
            </a:pPr>
            <a:endParaRPr lang="sv-SE" sz="2000" dirty="0"/>
          </a:p>
          <a:p>
            <a:pPr marL="457200" indent="-457200" algn="l">
              <a:buFont typeface="Arial" panose="020B0604020202020204" pitchFamily="34" charset="0"/>
              <a:buChar char="•"/>
            </a:pPr>
            <a:endParaRPr lang="sv-SE" sz="2000" dirty="0"/>
          </a:p>
          <a:p>
            <a:pPr marL="457200" indent="-457200" algn="l">
              <a:buFont typeface="Arial" panose="020B0604020202020204" pitchFamily="34" charset="0"/>
              <a:buChar char="•"/>
            </a:pPr>
            <a:endParaRPr lang="sv-SE" sz="2000" dirty="0"/>
          </a:p>
          <a:p>
            <a:pPr marL="457200" indent="-457200" algn="l">
              <a:buFont typeface="Arial" panose="020B0604020202020204" pitchFamily="34" charset="0"/>
              <a:buChar char="•"/>
            </a:pPr>
            <a:endParaRPr lang="sv-SE" sz="2000" dirty="0"/>
          </a:p>
        </p:txBody>
      </p:sp>
    </p:spTree>
    <p:extLst>
      <p:ext uri="{BB962C8B-B14F-4D97-AF65-F5344CB8AC3E}">
        <p14:creationId xmlns:p14="http://schemas.microsoft.com/office/powerpoint/2010/main" val="11798390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468313" y="405383"/>
            <a:ext cx="8208143" cy="935385"/>
          </a:xfrm>
          <a:prstGeom prst="rect">
            <a:avLst/>
          </a:prstGeom>
          <a:noFill/>
          <a:ln w="38100">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200" b="0" dirty="0"/>
              <a:t>NPS – på den svenska marknaden 2007-2016</a:t>
            </a:r>
          </a:p>
        </p:txBody>
      </p:sp>
      <p:sp>
        <p:nvSpPr>
          <p:cNvPr id="4" name="textruta 1"/>
          <p:cNvSpPr txBox="1">
            <a:spLocks noChangeArrowheads="1"/>
          </p:cNvSpPr>
          <p:nvPr/>
        </p:nvSpPr>
        <p:spPr bwMode="auto">
          <a:xfrm>
            <a:off x="445487" y="1052736"/>
            <a:ext cx="8302977"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5" spcCol="180000">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buFontTx/>
              <a:buNone/>
              <a:defRPr/>
            </a:pPr>
            <a:r>
              <a:rPr lang="en-US" sz="1100" b="0" dirty="0" err="1">
                <a:latin typeface="+mj-lt"/>
                <a:cs typeface="Arial" panose="020B0604020202020204" pitchFamily="34" charset="0"/>
              </a:rPr>
              <a:t>Bromodragonfly</a:t>
            </a:r>
            <a:br>
              <a:rPr lang="en-US" sz="1100" b="0" dirty="0">
                <a:latin typeface="+mj-lt"/>
                <a:cs typeface="Arial" panose="020B0604020202020204" pitchFamily="34" charset="0"/>
              </a:rPr>
            </a:br>
            <a:r>
              <a:rPr lang="en-US" sz="1100" b="0" dirty="0" err="1">
                <a:latin typeface="+mj-lt"/>
                <a:cs typeface="Arial" panose="020B0604020202020204" pitchFamily="34" charset="0"/>
              </a:rPr>
              <a:t>Mefedron</a:t>
            </a:r>
            <a:br>
              <a:rPr lang="en-US" sz="1100" b="0" dirty="0">
                <a:latin typeface="+mj-lt"/>
                <a:cs typeface="Arial" panose="020B0604020202020204" pitchFamily="34" charset="0"/>
              </a:rPr>
            </a:br>
            <a:r>
              <a:rPr lang="en-US" sz="1100" b="0" dirty="0" err="1">
                <a:latin typeface="+mj-lt"/>
                <a:cs typeface="Arial" panose="020B0604020202020204" pitchFamily="34" charset="0"/>
              </a:rPr>
              <a:t>Metedron</a:t>
            </a:r>
            <a:br>
              <a:rPr lang="en-US" sz="1100" b="0" dirty="0">
                <a:latin typeface="+mj-lt"/>
                <a:cs typeface="Arial" panose="020B0604020202020204" pitchFamily="34" charset="0"/>
              </a:rPr>
            </a:br>
            <a:r>
              <a:rPr lang="en-US" sz="1100" b="0" dirty="0">
                <a:latin typeface="+mj-lt"/>
                <a:cs typeface="Arial" panose="020B0604020202020204" pitchFamily="34" charset="0"/>
              </a:rPr>
              <a:t>A2</a:t>
            </a:r>
            <a:br>
              <a:rPr lang="en-US" sz="1100" b="0" dirty="0">
                <a:latin typeface="+mj-lt"/>
                <a:cs typeface="Arial" panose="020B0604020202020204" pitchFamily="34" charset="0"/>
              </a:rPr>
            </a:br>
            <a:r>
              <a:rPr lang="en-US" sz="1100" b="0" dirty="0" err="1">
                <a:latin typeface="+mj-lt"/>
                <a:cs typeface="Arial" panose="020B0604020202020204" pitchFamily="34" charset="0"/>
              </a:rPr>
              <a:t>Odesmetyltramadol</a:t>
            </a:r>
            <a:r>
              <a:rPr lang="en-US" sz="1100" b="0" dirty="0">
                <a:latin typeface="+mj-lt"/>
                <a:cs typeface="Arial" panose="020B0604020202020204" pitchFamily="34" charset="0"/>
              </a:rPr>
              <a:t> + </a:t>
            </a:r>
            <a:r>
              <a:rPr lang="en-US" sz="1100" b="0" dirty="0" err="1">
                <a:latin typeface="+mj-lt"/>
                <a:cs typeface="Arial" panose="020B0604020202020204" pitchFamily="34" charset="0"/>
              </a:rPr>
              <a:t>kratom</a:t>
            </a:r>
            <a:r>
              <a:rPr lang="en-US" sz="1100" b="0" dirty="0">
                <a:latin typeface="+mj-lt"/>
                <a:cs typeface="Arial" panose="020B0604020202020204" pitchFamily="34" charset="0"/>
              </a:rPr>
              <a:t> (Krypton)</a:t>
            </a:r>
            <a:br>
              <a:rPr lang="en-US" sz="1100" b="0" dirty="0">
                <a:latin typeface="+mj-lt"/>
                <a:cs typeface="Arial" panose="020B0604020202020204" pitchFamily="34" charset="0"/>
              </a:rPr>
            </a:br>
            <a:r>
              <a:rPr lang="en-US" sz="1100" b="0" dirty="0" err="1">
                <a:latin typeface="+mj-lt"/>
                <a:cs typeface="Arial" panose="020B0604020202020204" pitchFamily="34" charset="0"/>
              </a:rPr>
              <a:t>Metylon</a:t>
            </a:r>
            <a:br>
              <a:rPr lang="en-US" sz="1100" b="0" dirty="0">
                <a:latin typeface="+mj-lt"/>
                <a:cs typeface="Arial" panose="020B0604020202020204" pitchFamily="34" charset="0"/>
              </a:rPr>
            </a:br>
            <a:r>
              <a:rPr lang="en-US" sz="1100" b="0" dirty="0">
                <a:latin typeface="+mj-lt"/>
                <a:cs typeface="Arial" panose="020B0604020202020204" pitchFamily="34" charset="0"/>
              </a:rPr>
              <a:t>MDPV</a:t>
            </a:r>
            <a:br>
              <a:rPr lang="en-US" sz="1100" b="0" dirty="0">
                <a:latin typeface="+mj-lt"/>
                <a:cs typeface="Arial" panose="020B0604020202020204" pitchFamily="34" charset="0"/>
              </a:rPr>
            </a:br>
            <a:r>
              <a:rPr lang="en-US" sz="1100" b="0" dirty="0">
                <a:latin typeface="+mj-lt"/>
                <a:cs typeface="Arial" panose="020B0604020202020204" pitchFamily="34" charset="0"/>
              </a:rPr>
              <a:t>4-fluor-amfetamin</a:t>
            </a:r>
            <a:br>
              <a:rPr lang="en-US" sz="1100" b="0" dirty="0">
                <a:latin typeface="+mj-lt"/>
                <a:cs typeface="Arial" panose="020B0604020202020204" pitchFamily="34" charset="0"/>
              </a:rPr>
            </a:br>
            <a:r>
              <a:rPr lang="en-US" sz="1100" b="0" dirty="0" err="1">
                <a:latin typeface="+mj-lt"/>
                <a:cs typeface="Arial" panose="020B0604020202020204" pitchFamily="34" charset="0"/>
              </a:rPr>
              <a:t>Butylon</a:t>
            </a:r>
            <a:br>
              <a:rPr lang="en-US" sz="1100" b="0" dirty="0">
                <a:latin typeface="+mj-lt"/>
                <a:cs typeface="Arial" panose="020B0604020202020204" pitchFamily="34" charset="0"/>
              </a:rPr>
            </a:br>
            <a:r>
              <a:rPr lang="en-US" sz="1100" b="0" dirty="0">
                <a:latin typeface="+mj-lt"/>
                <a:cs typeface="Arial" panose="020B0604020202020204" pitchFamily="34" charset="0"/>
              </a:rPr>
              <a:t>2-DPMP</a:t>
            </a:r>
            <a:br>
              <a:rPr lang="en-US" sz="1100" b="0" dirty="0">
                <a:latin typeface="+mj-lt"/>
                <a:cs typeface="Arial" panose="020B0604020202020204" pitchFamily="34" charset="0"/>
              </a:rPr>
            </a:br>
            <a:r>
              <a:rPr lang="en-US" sz="1100" b="0" dirty="0" err="1">
                <a:latin typeface="+mj-lt"/>
                <a:cs typeface="Arial" panose="020B0604020202020204" pitchFamily="34" charset="0"/>
              </a:rPr>
              <a:t>Katinon</a:t>
            </a:r>
            <a:br>
              <a:rPr lang="en-US" sz="1100" b="0" dirty="0">
                <a:latin typeface="+mj-lt"/>
                <a:cs typeface="Arial" panose="020B0604020202020204" pitchFamily="34" charset="0"/>
              </a:rPr>
            </a:br>
            <a:r>
              <a:rPr lang="en-US" sz="1100" b="0" dirty="0">
                <a:latin typeface="+mj-lt"/>
                <a:cs typeface="Arial" panose="020B0604020202020204" pitchFamily="34" charset="0"/>
              </a:rPr>
              <a:t>Para-</a:t>
            </a:r>
            <a:r>
              <a:rPr lang="en-US" sz="1100" b="0" dirty="0" err="1">
                <a:latin typeface="+mj-lt"/>
                <a:cs typeface="Arial" panose="020B0604020202020204" pitchFamily="34" charset="0"/>
              </a:rPr>
              <a:t>metoxy</a:t>
            </a:r>
            <a:r>
              <a:rPr lang="en-US" sz="1100" b="0" dirty="0">
                <a:latin typeface="+mj-lt"/>
                <a:cs typeface="Arial" panose="020B0604020202020204" pitchFamily="34" charset="0"/>
              </a:rPr>
              <a:t>-</a:t>
            </a:r>
            <a:r>
              <a:rPr lang="en-US" sz="1100" b="0" dirty="0" err="1">
                <a:latin typeface="+mj-lt"/>
                <a:cs typeface="Arial" panose="020B0604020202020204" pitchFamily="34" charset="0"/>
              </a:rPr>
              <a:t>metamfetamin</a:t>
            </a:r>
            <a:r>
              <a:rPr lang="en-US" sz="1100" b="0" dirty="0">
                <a:latin typeface="+mj-lt"/>
                <a:cs typeface="Arial" panose="020B0604020202020204" pitchFamily="34" charset="0"/>
              </a:rPr>
              <a:t> (PMMA)</a:t>
            </a:r>
            <a:br>
              <a:rPr lang="en-US" sz="1100" b="0" dirty="0">
                <a:latin typeface="+mj-lt"/>
                <a:cs typeface="Arial" panose="020B0604020202020204" pitchFamily="34" charset="0"/>
              </a:rPr>
            </a:br>
            <a:r>
              <a:rPr lang="en-US" sz="1100" b="0" dirty="0" err="1">
                <a:latin typeface="+mj-lt"/>
                <a:cs typeface="Arial" panose="020B0604020202020204" pitchFamily="34" charset="0"/>
              </a:rPr>
              <a:t>Metoxetamin</a:t>
            </a:r>
            <a:br>
              <a:rPr lang="en-US" sz="1100" b="0" dirty="0">
                <a:latin typeface="+mj-lt"/>
                <a:cs typeface="Arial" panose="020B0604020202020204" pitchFamily="34" charset="0"/>
              </a:rPr>
            </a:br>
            <a:r>
              <a:rPr lang="en-US" sz="1100" b="0" dirty="0" err="1">
                <a:latin typeface="+mj-lt"/>
                <a:cs typeface="Arial" panose="020B0604020202020204" pitchFamily="34" charset="0"/>
              </a:rPr>
              <a:t>Etizolam</a:t>
            </a:r>
            <a:br>
              <a:rPr lang="en-US" sz="1100" b="0" dirty="0">
                <a:latin typeface="+mj-lt"/>
                <a:cs typeface="Arial" panose="020B0604020202020204" pitchFamily="34" charset="0"/>
              </a:rPr>
            </a:br>
            <a:r>
              <a:rPr lang="en-US" sz="1100" b="0" dirty="0" err="1">
                <a:latin typeface="+mj-lt"/>
                <a:cs typeface="Arial" panose="020B0604020202020204" pitchFamily="34" charset="0"/>
              </a:rPr>
              <a:t>Etylfenidat</a:t>
            </a:r>
            <a:br>
              <a:rPr lang="en-US" sz="1100" b="0" dirty="0">
                <a:latin typeface="+mj-lt"/>
                <a:cs typeface="Arial" panose="020B0604020202020204" pitchFamily="34" charset="0"/>
              </a:rPr>
            </a:br>
            <a:r>
              <a:rPr lang="en-US" sz="1100" b="0" dirty="0">
                <a:latin typeface="+mj-lt"/>
                <a:cs typeface="Arial" panose="020B0604020202020204" pitchFamily="34" charset="0"/>
              </a:rPr>
              <a:t>5-IT</a:t>
            </a:r>
            <a:br>
              <a:rPr lang="en-US" sz="1100" b="0" dirty="0">
                <a:latin typeface="+mj-lt"/>
                <a:cs typeface="Arial" panose="020B0604020202020204" pitchFamily="34" charset="0"/>
              </a:rPr>
            </a:br>
            <a:r>
              <a:rPr lang="en-US" sz="1100" b="0" dirty="0">
                <a:latin typeface="+mj-lt"/>
                <a:cs typeface="Arial" panose="020B0604020202020204" pitchFamily="34" charset="0"/>
              </a:rPr>
              <a:t>Alfa-PVP</a:t>
            </a:r>
            <a:br>
              <a:rPr lang="en-US" sz="1100" b="0" dirty="0">
                <a:latin typeface="+mj-lt"/>
                <a:cs typeface="Arial" panose="020B0604020202020204" pitchFamily="34" charset="0"/>
              </a:rPr>
            </a:br>
            <a:r>
              <a:rPr lang="en-US" sz="1100" b="0" dirty="0">
                <a:latin typeface="+mj-lt"/>
                <a:cs typeface="Arial" panose="020B0604020202020204" pitchFamily="34" charset="0"/>
              </a:rPr>
              <a:t>Beta-</a:t>
            </a:r>
            <a:r>
              <a:rPr lang="en-US" sz="1100" b="0" dirty="0" err="1">
                <a:latin typeface="+mj-lt"/>
                <a:cs typeface="Arial" panose="020B0604020202020204" pitchFamily="34" charset="0"/>
              </a:rPr>
              <a:t>etylmetkatinon</a:t>
            </a:r>
            <a:br>
              <a:rPr lang="en-US" sz="1100" b="0" dirty="0">
                <a:latin typeface="+mj-lt"/>
                <a:cs typeface="Arial" panose="020B0604020202020204" pitchFamily="34" charset="0"/>
              </a:rPr>
            </a:br>
            <a:r>
              <a:rPr lang="en-US" sz="1100" b="0" dirty="0" err="1">
                <a:latin typeface="+mj-lt"/>
                <a:cs typeface="Arial" panose="020B0604020202020204" pitchFamily="34" charset="0"/>
              </a:rPr>
              <a:t>Bufedron</a:t>
            </a:r>
            <a:br>
              <a:rPr lang="en-US" sz="1100" b="0" dirty="0">
                <a:latin typeface="+mj-lt"/>
                <a:cs typeface="Arial" panose="020B0604020202020204" pitchFamily="34" charset="0"/>
              </a:rPr>
            </a:br>
            <a:r>
              <a:rPr lang="en-US" sz="1100" b="0" dirty="0">
                <a:latin typeface="+mj-lt"/>
                <a:cs typeface="Arial" panose="020B0604020202020204" pitchFamily="34" charset="0"/>
              </a:rPr>
              <a:t>4-APB</a:t>
            </a:r>
            <a:br>
              <a:rPr lang="en-US" sz="1100" b="0" dirty="0">
                <a:latin typeface="+mj-lt"/>
                <a:cs typeface="Arial" panose="020B0604020202020204" pitchFamily="34" charset="0"/>
              </a:rPr>
            </a:br>
            <a:r>
              <a:rPr lang="en-US" sz="1100" b="0" dirty="0">
                <a:latin typeface="+mj-lt"/>
                <a:cs typeface="Arial" panose="020B0604020202020204" pitchFamily="34" charset="0"/>
              </a:rPr>
              <a:t>2-fluor-amfetamin</a:t>
            </a:r>
            <a:br>
              <a:rPr lang="en-US" sz="1100" b="0" dirty="0">
                <a:latin typeface="+mj-lt"/>
                <a:cs typeface="Arial" panose="020B0604020202020204" pitchFamily="34" charset="0"/>
              </a:rPr>
            </a:br>
            <a:r>
              <a:rPr lang="en-US" sz="1100" b="0" dirty="0">
                <a:latin typeface="+mj-lt"/>
                <a:cs typeface="Arial" panose="020B0604020202020204" pitchFamily="34" charset="0"/>
              </a:rPr>
              <a:t>2-fluor-metamfetamin</a:t>
            </a:r>
            <a:br>
              <a:rPr lang="en-US" sz="1100" b="0" dirty="0">
                <a:latin typeface="+mj-lt"/>
                <a:cs typeface="Arial" panose="020B0604020202020204" pitchFamily="34" charset="0"/>
              </a:rPr>
            </a:br>
            <a:r>
              <a:rPr lang="en-US" sz="1100" b="0" dirty="0">
                <a:latin typeface="+mj-lt"/>
                <a:cs typeface="Arial" panose="020B0604020202020204" pitchFamily="34" charset="0"/>
              </a:rPr>
              <a:t>4-fluor-metamfetamin</a:t>
            </a:r>
            <a:br>
              <a:rPr lang="en-US" sz="1100" b="0" dirty="0">
                <a:latin typeface="+mj-lt"/>
                <a:cs typeface="Arial" panose="020B0604020202020204" pitchFamily="34" charset="0"/>
              </a:rPr>
            </a:br>
            <a:r>
              <a:rPr lang="en-US" sz="1100" b="0" dirty="0">
                <a:latin typeface="+mj-lt"/>
                <a:cs typeface="Arial" panose="020B0604020202020204" pitchFamily="34" charset="0"/>
              </a:rPr>
              <a:t>AH-7921</a:t>
            </a:r>
            <a:br>
              <a:rPr lang="en-US" sz="1100" b="0" dirty="0">
                <a:latin typeface="+mj-lt"/>
                <a:cs typeface="Arial" panose="020B0604020202020204" pitchFamily="34" charset="0"/>
              </a:rPr>
            </a:br>
            <a:r>
              <a:rPr lang="en-US" sz="1100" b="0" dirty="0">
                <a:latin typeface="+mj-lt"/>
                <a:cs typeface="Arial" panose="020B0604020202020204" pitchFamily="34" charset="0"/>
              </a:rPr>
              <a:t>1-3-metylbensyl- </a:t>
            </a:r>
            <a:r>
              <a:rPr lang="en-US" sz="1100" b="0" dirty="0" err="1">
                <a:latin typeface="+mj-lt"/>
                <a:cs typeface="Arial" panose="020B0604020202020204" pitchFamily="34" charset="0"/>
              </a:rPr>
              <a:t>piperazin</a:t>
            </a:r>
            <a:br>
              <a:rPr lang="en-US" sz="1100" b="0" dirty="0">
                <a:latin typeface="+mj-lt"/>
                <a:cs typeface="Arial" panose="020B0604020202020204" pitchFamily="34" charset="0"/>
              </a:rPr>
            </a:br>
            <a:r>
              <a:rPr lang="en-US" sz="1100" b="0" dirty="0" err="1">
                <a:latin typeface="+mj-lt"/>
                <a:cs typeface="Arial" panose="020B0604020202020204" pitchFamily="34" charset="0"/>
              </a:rPr>
              <a:t>Pyrazolam</a:t>
            </a:r>
            <a:br>
              <a:rPr lang="en-US" sz="1100" b="0" dirty="0">
                <a:latin typeface="+mj-lt"/>
                <a:cs typeface="Arial" panose="020B0604020202020204" pitchFamily="34" charset="0"/>
              </a:rPr>
            </a:br>
            <a:r>
              <a:rPr lang="sv-SE" sz="1100" b="0" dirty="0">
                <a:latin typeface="+mj-lt"/>
                <a:cs typeface="Arial" panose="020B0604020202020204" pitchFamily="34" charset="0"/>
              </a:rPr>
              <a:t>MDAI</a:t>
            </a:r>
            <a:br>
              <a:rPr lang="sv-SE" sz="1100" b="0" dirty="0">
                <a:latin typeface="+mj-lt"/>
                <a:cs typeface="Arial" panose="020B0604020202020204" pitchFamily="34" charset="0"/>
              </a:rPr>
            </a:br>
            <a:r>
              <a:rPr lang="sv-SE" sz="1100" b="0" dirty="0">
                <a:latin typeface="+mj-lt"/>
                <a:cs typeface="Arial" panose="020B0604020202020204" pitchFamily="34" charset="0"/>
              </a:rPr>
              <a:t>4-MEC</a:t>
            </a:r>
            <a:br>
              <a:rPr lang="sv-SE" sz="1100" b="0" dirty="0">
                <a:latin typeface="+mj-lt"/>
                <a:cs typeface="Arial" panose="020B0604020202020204" pitchFamily="34" charset="0"/>
              </a:rPr>
            </a:br>
            <a:r>
              <a:rPr lang="sv-SE" sz="1100" b="0" dirty="0">
                <a:latin typeface="+mj-lt"/>
                <a:cs typeface="Arial" panose="020B0604020202020204" pitchFamily="34" charset="0"/>
              </a:rPr>
              <a:t>3-metylmetkatinon (3-MMC)</a:t>
            </a:r>
            <a:br>
              <a:rPr lang="sv-SE" sz="1100" b="0" dirty="0">
                <a:latin typeface="+mj-lt"/>
                <a:cs typeface="Arial" panose="020B0604020202020204" pitchFamily="34" charset="0"/>
              </a:rPr>
            </a:br>
            <a:r>
              <a:rPr lang="sv-SE" sz="1100" b="0" dirty="0">
                <a:latin typeface="+mj-lt"/>
                <a:cs typeface="Arial" panose="020B0604020202020204" pitchFamily="34" charset="0"/>
              </a:rPr>
              <a:t>N-</a:t>
            </a:r>
            <a:r>
              <a:rPr lang="sv-SE" sz="1100" b="0" dirty="0" err="1">
                <a:latin typeface="+mj-lt"/>
                <a:cs typeface="Arial" panose="020B0604020202020204" pitchFamily="34" charset="0"/>
              </a:rPr>
              <a:t>etylnorketamin</a:t>
            </a:r>
            <a:br>
              <a:rPr lang="sv-SE" sz="1100" b="0" dirty="0">
                <a:latin typeface="+mj-lt"/>
                <a:cs typeface="Arial" panose="020B0604020202020204" pitchFamily="34" charset="0"/>
              </a:rPr>
            </a:br>
            <a:r>
              <a:rPr lang="sv-SE" sz="1100" b="0" dirty="0" err="1">
                <a:latin typeface="+mj-lt"/>
                <a:cs typeface="Arial" panose="020B0604020202020204" pitchFamily="34" charset="0"/>
              </a:rPr>
              <a:t>Flubromazepam</a:t>
            </a:r>
            <a:br>
              <a:rPr lang="sv-SE" sz="1100" b="0" dirty="0">
                <a:latin typeface="+mj-lt"/>
                <a:cs typeface="Arial" panose="020B0604020202020204" pitchFamily="34" charset="0"/>
              </a:rPr>
            </a:br>
            <a:r>
              <a:rPr lang="sv-SE" sz="1100" b="0" dirty="0" err="1">
                <a:latin typeface="+mj-lt"/>
                <a:cs typeface="Arial" panose="020B0604020202020204" pitchFamily="34" charset="0"/>
              </a:rPr>
              <a:t>Metiopropamin</a:t>
            </a:r>
            <a:br>
              <a:rPr lang="sv-SE" sz="1100" b="0" dirty="0">
                <a:latin typeface="+mj-lt"/>
                <a:cs typeface="Arial" panose="020B0604020202020204" pitchFamily="34" charset="0"/>
              </a:rPr>
            </a:br>
            <a:r>
              <a:rPr lang="sv-SE" sz="1100" b="0" dirty="0">
                <a:latin typeface="+mj-lt"/>
                <a:cs typeface="Arial" panose="020B0604020202020204" pitchFamily="34" charset="0"/>
              </a:rPr>
              <a:t>2-aminoindan</a:t>
            </a:r>
            <a:br>
              <a:rPr lang="sv-SE" sz="1100" b="0" dirty="0">
                <a:latin typeface="+mj-lt"/>
                <a:cs typeface="Arial" panose="020B0604020202020204" pitchFamily="34" charset="0"/>
              </a:rPr>
            </a:br>
            <a:r>
              <a:rPr lang="sv-SE" sz="1100" b="0" dirty="0" err="1">
                <a:latin typeface="+mj-lt"/>
                <a:cs typeface="Arial" panose="020B0604020202020204" pitchFamily="34" charset="0"/>
              </a:rPr>
              <a:t>Diklazepam</a:t>
            </a:r>
            <a:br>
              <a:rPr lang="sv-SE" sz="1100" b="0" dirty="0">
                <a:latin typeface="+mj-lt"/>
                <a:cs typeface="Arial" panose="020B0604020202020204" pitchFamily="34" charset="0"/>
              </a:rPr>
            </a:br>
            <a:r>
              <a:rPr lang="sv-SE" sz="1100" b="0" dirty="0">
                <a:latin typeface="+mj-lt"/>
                <a:cs typeface="Arial" panose="020B0604020202020204" pitchFamily="34" charset="0"/>
              </a:rPr>
              <a:t>MT-45</a:t>
            </a:r>
            <a:br>
              <a:rPr lang="sv-SE" sz="1100" b="0" dirty="0">
                <a:latin typeface="+mj-lt"/>
                <a:cs typeface="Arial" panose="020B0604020202020204" pitchFamily="34" charset="0"/>
              </a:rPr>
            </a:br>
            <a:r>
              <a:rPr lang="sv-SE" sz="1100" b="0" dirty="0">
                <a:latin typeface="+mj-lt"/>
                <a:cs typeface="Arial" panose="020B0604020202020204" pitchFamily="34" charset="0"/>
              </a:rPr>
              <a:t>Alfa-PEP</a:t>
            </a:r>
            <a:br>
              <a:rPr lang="sv-SE" sz="1100" b="0" dirty="0">
                <a:latin typeface="+mj-lt"/>
                <a:cs typeface="Arial" panose="020B0604020202020204" pitchFamily="34" charset="0"/>
              </a:rPr>
            </a:br>
            <a:r>
              <a:rPr lang="sv-SE" sz="1100" b="0" dirty="0">
                <a:latin typeface="+mj-lt"/>
                <a:cs typeface="Arial" panose="020B0604020202020204" pitchFamily="34" charset="0"/>
              </a:rPr>
              <a:t>5-EAPB</a:t>
            </a:r>
            <a:br>
              <a:rPr lang="sv-SE" sz="1100" b="0" dirty="0">
                <a:latin typeface="+mj-lt"/>
                <a:cs typeface="Arial" panose="020B0604020202020204" pitchFamily="34" charset="0"/>
              </a:rPr>
            </a:br>
            <a:r>
              <a:rPr lang="sv-SE" sz="1100" b="0" dirty="0">
                <a:latin typeface="+mj-lt"/>
                <a:cs typeface="Arial" panose="020B0604020202020204" pitchFamily="34" charset="0"/>
              </a:rPr>
              <a:t>4-metyl-amfetamin</a:t>
            </a:r>
            <a:br>
              <a:rPr lang="sv-SE" sz="1100" b="0" dirty="0">
                <a:latin typeface="+mj-lt"/>
                <a:cs typeface="Arial" panose="020B0604020202020204" pitchFamily="34" charset="0"/>
              </a:rPr>
            </a:br>
            <a:r>
              <a:rPr lang="sv-SE" sz="1100" b="0" dirty="0">
                <a:latin typeface="+mj-lt"/>
                <a:cs typeface="Arial" panose="020B0604020202020204" pitchFamily="34" charset="0"/>
              </a:rPr>
              <a:t>3,4-DMMC</a:t>
            </a:r>
            <a:br>
              <a:rPr lang="sv-SE" sz="1100" b="0" dirty="0">
                <a:latin typeface="+mj-lt"/>
                <a:cs typeface="Arial" panose="020B0604020202020204" pitchFamily="34" charset="0"/>
              </a:rPr>
            </a:br>
            <a:r>
              <a:rPr lang="sv-SE" sz="1100" b="0" dirty="0">
                <a:latin typeface="+mj-lt"/>
                <a:cs typeface="Arial" panose="020B0604020202020204" pitchFamily="34" charset="0"/>
              </a:rPr>
              <a:t>5-APB</a:t>
            </a:r>
            <a:br>
              <a:rPr lang="sv-SE" sz="1100" b="0" dirty="0">
                <a:latin typeface="+mj-lt"/>
                <a:cs typeface="Arial" panose="020B0604020202020204" pitchFamily="34" charset="0"/>
              </a:rPr>
            </a:br>
            <a:r>
              <a:rPr lang="sv-SE" sz="1100" b="0" dirty="0">
                <a:latin typeface="+mj-lt"/>
                <a:cs typeface="Arial" panose="020B0604020202020204" pitchFamily="34" charset="0"/>
              </a:rPr>
              <a:t>5-MAPB</a:t>
            </a:r>
            <a:br>
              <a:rPr lang="sv-SE" sz="1100" b="0" dirty="0">
                <a:latin typeface="+mj-lt"/>
                <a:cs typeface="Arial" panose="020B0604020202020204" pitchFamily="34" charset="0"/>
              </a:rPr>
            </a:br>
            <a:r>
              <a:rPr lang="sv-SE" sz="1100" b="0" dirty="0">
                <a:latin typeface="+mj-lt"/>
                <a:cs typeface="Arial" panose="020B0604020202020204" pitchFamily="34" charset="0"/>
              </a:rPr>
              <a:t>6-MAPB</a:t>
            </a:r>
            <a:br>
              <a:rPr lang="sv-SE" sz="1100" b="0" dirty="0">
                <a:latin typeface="+mj-lt"/>
                <a:cs typeface="Arial" panose="020B0604020202020204" pitchFamily="34" charset="0"/>
              </a:rPr>
            </a:br>
            <a:r>
              <a:rPr lang="sv-SE" sz="1100" b="0" dirty="0">
                <a:latin typeface="+mj-lt"/>
                <a:cs typeface="Arial" panose="020B0604020202020204" pitchFamily="34" charset="0"/>
              </a:rPr>
              <a:t>5-APDB</a:t>
            </a:r>
            <a:br>
              <a:rPr lang="sv-SE" sz="1100" b="0" dirty="0">
                <a:latin typeface="+mj-lt"/>
                <a:cs typeface="Arial" panose="020B0604020202020204" pitchFamily="34" charset="0"/>
              </a:rPr>
            </a:br>
            <a:r>
              <a:rPr lang="sv-SE" sz="1100" b="0" dirty="0">
                <a:latin typeface="+mj-lt"/>
                <a:cs typeface="Arial" panose="020B0604020202020204" pitchFamily="34" charset="0"/>
              </a:rPr>
              <a:t>6-APDB</a:t>
            </a:r>
            <a:br>
              <a:rPr lang="sv-SE" sz="1100" b="0" dirty="0">
                <a:latin typeface="+mj-lt"/>
                <a:cs typeface="Arial" panose="020B0604020202020204" pitchFamily="34" charset="0"/>
              </a:rPr>
            </a:br>
            <a:r>
              <a:rPr lang="sv-SE" sz="1100" b="0" dirty="0">
                <a:latin typeface="+mj-lt"/>
                <a:cs typeface="Arial" panose="020B0604020202020204" pitchFamily="34" charset="0"/>
              </a:rPr>
              <a:t>4-etylmetkatinon </a:t>
            </a:r>
            <a:br>
              <a:rPr lang="sv-SE" sz="1100" b="0" dirty="0">
                <a:latin typeface="+mj-lt"/>
                <a:cs typeface="Arial" panose="020B0604020202020204" pitchFamily="34" charset="0"/>
              </a:rPr>
            </a:br>
            <a:r>
              <a:rPr lang="sv-SE" sz="1100" b="0" dirty="0">
                <a:latin typeface="+mj-lt"/>
                <a:cs typeface="Arial" panose="020B0604020202020204" pitchFamily="34" charset="0"/>
              </a:rPr>
              <a:t>5-MeO-MiPT</a:t>
            </a:r>
            <a:br>
              <a:rPr lang="sv-SE" sz="1100" b="0" dirty="0">
                <a:latin typeface="+mj-lt"/>
                <a:cs typeface="Arial" panose="020B0604020202020204" pitchFamily="34" charset="0"/>
              </a:rPr>
            </a:br>
            <a:r>
              <a:rPr lang="sv-SE" sz="1100" b="0" dirty="0">
                <a:latin typeface="+mj-lt"/>
                <a:cs typeface="Arial" panose="020B0604020202020204" pitchFamily="34" charset="0"/>
              </a:rPr>
              <a:t>N-</a:t>
            </a:r>
            <a:r>
              <a:rPr lang="sv-SE" sz="1100" b="0" dirty="0" err="1">
                <a:latin typeface="+mj-lt"/>
                <a:cs typeface="Arial" panose="020B0604020202020204" pitchFamily="34" charset="0"/>
              </a:rPr>
              <a:t>etylbufedron</a:t>
            </a:r>
            <a:br>
              <a:rPr lang="sv-SE" sz="1100" b="0" dirty="0">
                <a:latin typeface="+mj-lt"/>
                <a:cs typeface="Arial" panose="020B0604020202020204" pitchFamily="34" charset="0"/>
              </a:rPr>
            </a:br>
            <a:r>
              <a:rPr lang="sv-SE" sz="1100" b="0" dirty="0">
                <a:latin typeface="+mj-lt"/>
                <a:cs typeface="Arial" panose="020B0604020202020204" pitchFamily="34" charset="0"/>
              </a:rPr>
              <a:t>3-metoximetkatinon</a:t>
            </a:r>
            <a:br>
              <a:rPr lang="sv-SE" sz="1100" b="0" dirty="0">
                <a:latin typeface="+mj-lt"/>
                <a:cs typeface="Arial" panose="020B0604020202020204" pitchFamily="34" charset="0"/>
              </a:rPr>
            </a:br>
            <a:r>
              <a:rPr lang="sv-SE" sz="1100" b="0" dirty="0">
                <a:latin typeface="+mj-lt"/>
                <a:cs typeface="Arial" panose="020B0604020202020204" pitchFamily="34" charset="0"/>
              </a:rPr>
              <a:t>25B-NBOMe</a:t>
            </a:r>
            <a:br>
              <a:rPr lang="sv-SE" sz="1100" b="0" dirty="0">
                <a:latin typeface="+mj-lt"/>
                <a:cs typeface="Arial" panose="020B0604020202020204" pitchFamily="34" charset="0"/>
              </a:rPr>
            </a:br>
            <a:r>
              <a:rPr lang="sv-SE" sz="1100" b="0" dirty="0">
                <a:latin typeface="+mj-lt"/>
                <a:cs typeface="Arial" panose="020B0604020202020204" pitchFamily="34" charset="0"/>
              </a:rPr>
              <a:t>4-fluor-PVP</a:t>
            </a:r>
            <a:br>
              <a:rPr lang="sv-SE" sz="1100" b="0" dirty="0">
                <a:latin typeface="+mj-lt"/>
                <a:cs typeface="Arial" panose="020B0604020202020204" pitchFamily="34" charset="0"/>
              </a:rPr>
            </a:br>
            <a:r>
              <a:rPr lang="sv-SE" sz="1100" b="0" dirty="0">
                <a:latin typeface="+mj-lt"/>
                <a:cs typeface="Arial" panose="020B0604020202020204" pitchFamily="34" charset="0"/>
              </a:rPr>
              <a:t>3-MeO-PCP</a:t>
            </a:r>
            <a:br>
              <a:rPr lang="sv-SE" sz="1100" b="0" dirty="0">
                <a:latin typeface="+mj-lt"/>
                <a:cs typeface="Arial" panose="020B0604020202020204" pitchFamily="34" charset="0"/>
              </a:rPr>
            </a:br>
            <a:r>
              <a:rPr lang="sv-SE" sz="1100" b="0" dirty="0">
                <a:latin typeface="+mj-lt"/>
                <a:cs typeface="Arial" panose="020B0604020202020204" pitchFamily="34" charset="0"/>
              </a:rPr>
              <a:t>Alfa-PVT</a:t>
            </a:r>
            <a:br>
              <a:rPr lang="sv-SE" sz="1100" b="0" dirty="0">
                <a:latin typeface="+mj-lt"/>
                <a:cs typeface="Arial" panose="020B0604020202020204" pitchFamily="34" charset="0"/>
              </a:rPr>
            </a:br>
            <a:r>
              <a:rPr lang="sv-SE" sz="1100" b="0" dirty="0">
                <a:latin typeface="+mj-lt"/>
                <a:cs typeface="Arial" panose="020B0604020202020204" pitchFamily="34" charset="0"/>
              </a:rPr>
              <a:t>N-etyl-4-metylnorpentedron</a:t>
            </a:r>
            <a:br>
              <a:rPr lang="sv-SE" sz="1100" b="0" dirty="0">
                <a:latin typeface="+mj-lt"/>
                <a:cs typeface="Arial" panose="020B0604020202020204" pitchFamily="34" charset="0"/>
              </a:rPr>
            </a:br>
            <a:r>
              <a:rPr lang="sv-SE" sz="1100" b="0" dirty="0">
                <a:latin typeface="+mj-lt"/>
                <a:cs typeface="Arial" panose="020B0604020202020204" pitchFamily="34" charset="0"/>
              </a:rPr>
              <a:t>Alfa-PHP</a:t>
            </a:r>
            <a:br>
              <a:rPr lang="sv-SE" sz="1100" b="0" dirty="0">
                <a:latin typeface="+mj-lt"/>
                <a:cs typeface="Arial" panose="020B0604020202020204" pitchFamily="34" charset="0"/>
              </a:rPr>
            </a:br>
            <a:r>
              <a:rPr lang="sv-SE" sz="1100" b="0" dirty="0" err="1">
                <a:latin typeface="+mj-lt"/>
                <a:cs typeface="Arial" panose="020B0604020202020204" pitchFamily="34" charset="0"/>
              </a:rPr>
              <a:t>Difenidin</a:t>
            </a:r>
            <a:br>
              <a:rPr lang="sv-SE" sz="1100" b="0" dirty="0">
                <a:latin typeface="+mj-lt"/>
                <a:cs typeface="Arial" panose="020B0604020202020204" pitchFamily="34" charset="0"/>
              </a:rPr>
            </a:br>
            <a:r>
              <a:rPr lang="sv-SE" sz="1100" b="0" dirty="0" err="1">
                <a:latin typeface="+mj-lt"/>
                <a:cs typeface="Arial" panose="020B0604020202020204" pitchFamily="34" charset="0"/>
              </a:rPr>
              <a:t>Flubromazolam</a:t>
            </a:r>
            <a:br>
              <a:rPr lang="sv-SE" sz="1100" b="0" dirty="0">
                <a:latin typeface="+mj-lt"/>
                <a:cs typeface="Arial" panose="020B0604020202020204" pitchFamily="34" charset="0"/>
              </a:rPr>
            </a:br>
            <a:r>
              <a:rPr lang="sv-SE" sz="1100" b="0" dirty="0">
                <a:latin typeface="+mj-lt"/>
                <a:cs typeface="Arial" panose="020B0604020202020204" pitchFamily="34" charset="0"/>
              </a:rPr>
              <a:t>MDPHP</a:t>
            </a:r>
          </a:p>
          <a:p>
            <a:pPr>
              <a:buFontTx/>
              <a:buNone/>
              <a:defRPr/>
            </a:pPr>
            <a:r>
              <a:rPr lang="sv-SE" sz="1100" b="0" dirty="0" err="1">
                <a:latin typeface="+mj-lt"/>
                <a:cs typeface="Arial" panose="020B0604020202020204" pitchFamily="34" charset="0"/>
              </a:rPr>
              <a:t>Meklonazepam</a:t>
            </a:r>
            <a:endParaRPr lang="sv-SE" sz="1100" b="0" dirty="0">
              <a:latin typeface="+mj-lt"/>
              <a:cs typeface="Arial" panose="020B0604020202020204" pitchFamily="34" charset="0"/>
            </a:endParaRPr>
          </a:p>
          <a:p>
            <a:pPr>
              <a:buFontTx/>
              <a:buNone/>
              <a:defRPr/>
            </a:pPr>
            <a:r>
              <a:rPr lang="sv-SE" sz="1100" b="0" dirty="0">
                <a:latin typeface="+mj-lt"/>
                <a:cs typeface="Arial" panose="020B0604020202020204" pitchFamily="34" charset="0"/>
              </a:rPr>
              <a:t>2MeO-difenidin</a:t>
            </a:r>
          </a:p>
          <a:p>
            <a:pPr>
              <a:buFontTx/>
              <a:buNone/>
              <a:defRPr/>
            </a:pPr>
            <a:r>
              <a:rPr lang="sv-SE" sz="1100" b="0" dirty="0" err="1">
                <a:latin typeface="+mj-lt"/>
                <a:cs typeface="Arial" panose="020B0604020202020204" pitchFamily="34" charset="0"/>
              </a:rPr>
              <a:t>Acetylfentanyl</a:t>
            </a:r>
            <a:endParaRPr lang="sv-SE" sz="1100" b="0" dirty="0">
              <a:latin typeface="+mj-lt"/>
              <a:cs typeface="Arial" panose="020B0604020202020204" pitchFamily="34" charset="0"/>
            </a:endParaRPr>
          </a:p>
          <a:p>
            <a:pPr>
              <a:buFontTx/>
              <a:buNone/>
              <a:defRPr/>
            </a:pPr>
            <a:r>
              <a:rPr lang="sv-SE" sz="1100" b="0" dirty="0" err="1">
                <a:latin typeface="+mj-lt"/>
                <a:cs typeface="Arial" panose="020B0604020202020204" pitchFamily="34" charset="0"/>
              </a:rPr>
              <a:t>Butyrfentanyl</a:t>
            </a:r>
            <a:endParaRPr lang="sv-SE" sz="1100" b="0" dirty="0">
              <a:latin typeface="+mj-lt"/>
              <a:cs typeface="Arial" panose="020B0604020202020204" pitchFamily="34" charset="0"/>
            </a:endParaRPr>
          </a:p>
          <a:p>
            <a:pPr>
              <a:buFontTx/>
              <a:buNone/>
              <a:defRPr/>
            </a:pPr>
            <a:r>
              <a:rPr lang="sv-SE" sz="1100" b="0" dirty="0">
                <a:latin typeface="+mj-lt"/>
                <a:cs typeface="Arial" panose="020B0604020202020204" pitchFamily="34" charset="0"/>
              </a:rPr>
              <a:t>4-fluoro-butyrfentanyl</a:t>
            </a:r>
          </a:p>
          <a:p>
            <a:pPr>
              <a:buFontTx/>
              <a:buNone/>
              <a:defRPr/>
            </a:pPr>
            <a:r>
              <a:rPr lang="sv-SE" sz="1100" b="0" dirty="0">
                <a:latin typeface="+mj-lt"/>
                <a:cs typeface="Arial" panose="020B0604020202020204" pitchFamily="34" charset="0"/>
              </a:rPr>
              <a:t>4-metoxibutyrfentanyl</a:t>
            </a:r>
          </a:p>
          <a:p>
            <a:pPr>
              <a:buFontTx/>
              <a:buNone/>
              <a:defRPr/>
            </a:pPr>
            <a:r>
              <a:rPr lang="sv-SE" sz="1100" b="0" dirty="0">
                <a:latin typeface="+mj-lt"/>
                <a:cs typeface="Arial" panose="020B0604020202020204" pitchFamily="34" charset="0"/>
              </a:rPr>
              <a:t>3-CMC</a:t>
            </a:r>
          </a:p>
          <a:p>
            <a:pPr>
              <a:buFontTx/>
              <a:buNone/>
              <a:defRPr/>
            </a:pPr>
            <a:r>
              <a:rPr lang="sv-SE" sz="1100" b="0" dirty="0">
                <a:latin typeface="+mj-lt"/>
                <a:cs typeface="Arial" panose="020B0604020202020204" pitchFamily="34" charset="0"/>
              </a:rPr>
              <a:t>4-CMC</a:t>
            </a:r>
          </a:p>
          <a:p>
            <a:pPr>
              <a:buFontTx/>
              <a:buNone/>
              <a:defRPr/>
            </a:pPr>
            <a:r>
              <a:rPr lang="sv-SE" sz="1100" b="0" dirty="0">
                <a:latin typeface="+mj-lt"/>
                <a:cs typeface="Arial" panose="020B0604020202020204" pitchFamily="34" charset="0"/>
              </a:rPr>
              <a:t>3-fluoro-fenmetrazin</a:t>
            </a:r>
          </a:p>
          <a:p>
            <a:pPr>
              <a:buFontTx/>
              <a:buNone/>
              <a:defRPr/>
            </a:pPr>
            <a:r>
              <a:rPr lang="sv-SE" sz="1100" b="0" dirty="0">
                <a:latin typeface="+mj-lt"/>
                <a:cs typeface="Arial" panose="020B0604020202020204" pitchFamily="34" charset="0"/>
              </a:rPr>
              <a:t>2MEC</a:t>
            </a:r>
          </a:p>
          <a:p>
            <a:pPr>
              <a:buFontTx/>
              <a:buNone/>
              <a:defRPr/>
            </a:pPr>
            <a:r>
              <a:rPr lang="sv-SE" sz="1100" b="0" dirty="0">
                <a:latin typeface="+mj-lt"/>
                <a:cs typeface="Arial" panose="020B0604020202020204" pitchFamily="34" charset="0"/>
              </a:rPr>
              <a:t>3-OH-fenazepam</a:t>
            </a:r>
          </a:p>
          <a:p>
            <a:pPr>
              <a:buFontTx/>
              <a:buNone/>
              <a:defRPr/>
            </a:pPr>
            <a:r>
              <a:rPr lang="sv-SE" sz="1100" b="0" dirty="0">
                <a:latin typeface="+mj-lt"/>
                <a:cs typeface="Arial" panose="020B0604020202020204" pitchFamily="34" charset="0"/>
              </a:rPr>
              <a:t>4-metylbufedron</a:t>
            </a:r>
          </a:p>
          <a:p>
            <a:pPr>
              <a:buFontTx/>
              <a:buNone/>
              <a:defRPr/>
            </a:pPr>
            <a:r>
              <a:rPr lang="sv-SE" sz="1100" b="0" dirty="0" err="1">
                <a:latin typeface="+mj-lt"/>
                <a:cs typeface="Arial" panose="020B0604020202020204" pitchFamily="34" charset="0"/>
              </a:rPr>
              <a:t>Efinidin</a:t>
            </a:r>
            <a:endParaRPr lang="sv-SE" sz="1100" b="0" dirty="0">
              <a:latin typeface="+mj-lt"/>
              <a:cs typeface="Arial" panose="020B0604020202020204" pitchFamily="34" charset="0"/>
            </a:endParaRPr>
          </a:p>
          <a:p>
            <a:pPr>
              <a:buFontTx/>
              <a:buNone/>
              <a:defRPr/>
            </a:pPr>
            <a:r>
              <a:rPr lang="sv-SE" sz="1100" b="0" dirty="0">
                <a:latin typeface="+mj-lt"/>
                <a:cs typeface="Arial" panose="020B0604020202020204" pitchFamily="34" charset="0"/>
              </a:rPr>
              <a:t>4-MeO-alfa-PEP</a:t>
            </a:r>
          </a:p>
          <a:p>
            <a:pPr>
              <a:buFontTx/>
              <a:buNone/>
              <a:defRPr/>
            </a:pPr>
            <a:r>
              <a:rPr lang="sv-SE" sz="1100" b="0" dirty="0">
                <a:latin typeface="+mj-lt"/>
                <a:cs typeface="Arial" panose="020B0604020202020204" pitchFamily="34" charset="0"/>
              </a:rPr>
              <a:t>4-F-alfa-PEP</a:t>
            </a:r>
          </a:p>
          <a:p>
            <a:pPr>
              <a:buFontTx/>
              <a:buNone/>
              <a:defRPr/>
            </a:pPr>
            <a:r>
              <a:rPr lang="sv-SE" sz="1100" b="0" dirty="0" err="1">
                <a:latin typeface="+mj-lt"/>
                <a:cs typeface="Arial" panose="020B0604020202020204" pitchFamily="34" charset="0"/>
              </a:rPr>
              <a:t>Etylon</a:t>
            </a:r>
            <a:endParaRPr lang="sv-SE" sz="1100" b="0" dirty="0">
              <a:latin typeface="+mj-lt"/>
              <a:cs typeface="Arial" panose="020B0604020202020204" pitchFamily="34" charset="0"/>
            </a:endParaRPr>
          </a:p>
          <a:p>
            <a:pPr>
              <a:buFontTx/>
              <a:buNone/>
              <a:defRPr/>
            </a:pPr>
            <a:r>
              <a:rPr lang="sv-SE" sz="1100" b="0" dirty="0">
                <a:latin typeface="+mj-lt"/>
                <a:cs typeface="Arial" panose="020B0604020202020204" pitchFamily="34" charset="0"/>
              </a:rPr>
              <a:t>DMAA</a:t>
            </a:r>
          </a:p>
          <a:p>
            <a:pPr>
              <a:buFontTx/>
              <a:buNone/>
              <a:defRPr/>
            </a:pPr>
            <a:r>
              <a:rPr lang="sv-SE" sz="1100" b="0" dirty="0">
                <a:latin typeface="+mj-lt"/>
                <a:cs typeface="Arial" panose="020B0604020202020204" pitchFamily="34" charset="0"/>
              </a:rPr>
              <a:t>MDPBP</a:t>
            </a:r>
          </a:p>
          <a:p>
            <a:pPr>
              <a:buFontTx/>
              <a:buNone/>
              <a:defRPr/>
            </a:pPr>
            <a:r>
              <a:rPr lang="sv-SE" sz="1100" b="0" dirty="0" err="1">
                <a:latin typeface="+mj-lt"/>
                <a:cs typeface="Arial" panose="020B0604020202020204" pitchFamily="34" charset="0"/>
              </a:rPr>
              <a:t>Mitragynin</a:t>
            </a:r>
            <a:endParaRPr lang="sv-SE" sz="1100" b="0" dirty="0">
              <a:latin typeface="+mj-lt"/>
              <a:cs typeface="Arial" panose="020B0604020202020204" pitchFamily="34" charset="0"/>
            </a:endParaRPr>
          </a:p>
          <a:p>
            <a:pPr>
              <a:buFontTx/>
              <a:buNone/>
              <a:defRPr/>
            </a:pPr>
            <a:r>
              <a:rPr lang="sv-SE" sz="1100" b="0" dirty="0">
                <a:latin typeface="+mj-lt"/>
                <a:cs typeface="Arial" panose="020B0604020202020204" pitchFamily="34" charset="0"/>
              </a:rPr>
              <a:t>4,4-dimetylaminorex</a:t>
            </a:r>
          </a:p>
          <a:p>
            <a:pPr>
              <a:buFontTx/>
              <a:buNone/>
              <a:defRPr/>
            </a:pPr>
            <a:r>
              <a:rPr lang="sv-SE" sz="1100" b="0" dirty="0">
                <a:latin typeface="+mj-lt"/>
                <a:cs typeface="Arial" panose="020B0604020202020204" pitchFamily="34" charset="0"/>
              </a:rPr>
              <a:t>25B-NBF</a:t>
            </a:r>
          </a:p>
          <a:p>
            <a:pPr>
              <a:buFontTx/>
              <a:buNone/>
              <a:defRPr/>
            </a:pPr>
            <a:r>
              <a:rPr lang="sv-SE" sz="1100" b="0" dirty="0">
                <a:latin typeface="+mj-lt"/>
                <a:cs typeface="Arial" panose="020B0604020202020204" pitchFamily="34" charset="0"/>
              </a:rPr>
              <a:t>5F-AKB-48</a:t>
            </a:r>
          </a:p>
          <a:p>
            <a:pPr>
              <a:buFontTx/>
              <a:buNone/>
              <a:defRPr/>
            </a:pPr>
            <a:r>
              <a:rPr lang="sv-SE" sz="1100" b="0" dirty="0">
                <a:latin typeface="+mj-lt"/>
                <a:cs typeface="Arial" panose="020B0604020202020204" pitchFamily="34" charset="0"/>
              </a:rPr>
              <a:t>5F-PB22</a:t>
            </a:r>
          </a:p>
          <a:p>
            <a:pPr>
              <a:buFontTx/>
              <a:buNone/>
              <a:defRPr/>
            </a:pPr>
            <a:r>
              <a:rPr lang="en-US" sz="1100" b="0" dirty="0">
                <a:latin typeface="+mj-lt"/>
                <a:cs typeface="Arial" panose="020B0604020202020204" pitchFamily="34" charset="0"/>
              </a:rPr>
              <a:t>AB-CHMINACA</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AB-FUBINACA</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AB-PINACA</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AKB-48</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AM2201</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BB-22</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FUB-AKB-48</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FUB-AMB</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JWH-018</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JWH-073</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JWH-122</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JWH-200</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JWH-203</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JWH-210</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MAM 2201</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MMB-CHMINACA</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RCS-4</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THJ-018</a:t>
            </a:r>
            <a:endParaRPr lang="sv-SE" sz="1100" b="0" dirty="0">
              <a:latin typeface="+mj-lt"/>
              <a:cs typeface="Arial" panose="020B0604020202020204" pitchFamily="34" charset="0"/>
            </a:endParaRPr>
          </a:p>
          <a:p>
            <a:pPr>
              <a:buFontTx/>
              <a:buNone/>
              <a:defRPr/>
            </a:pPr>
            <a:r>
              <a:rPr lang="sv-SE" sz="1100" b="0" dirty="0">
                <a:latin typeface="+mj-lt"/>
                <a:cs typeface="Arial" panose="020B0604020202020204" pitchFamily="34" charset="0"/>
              </a:rPr>
              <a:t>THJ-2201</a:t>
            </a:r>
          </a:p>
          <a:p>
            <a:pPr>
              <a:buFontTx/>
              <a:buNone/>
              <a:defRPr/>
            </a:pPr>
            <a:r>
              <a:rPr lang="sv-SE" sz="1100" b="0" dirty="0">
                <a:latin typeface="+mj-lt"/>
                <a:cs typeface="Arial" panose="020B0604020202020204" pitchFamily="34" charset="0"/>
              </a:rPr>
              <a:t>UR144</a:t>
            </a:r>
          </a:p>
          <a:p>
            <a:pPr>
              <a:buFontTx/>
              <a:buNone/>
              <a:defRPr/>
            </a:pPr>
            <a:r>
              <a:rPr lang="sv-SE" sz="1100" b="0" dirty="0">
                <a:latin typeface="+mj-lt"/>
                <a:cs typeface="Arial" panose="020B0604020202020204" pitchFamily="34" charset="0"/>
              </a:rPr>
              <a:t>AM694</a:t>
            </a:r>
          </a:p>
          <a:p>
            <a:pPr>
              <a:buFontTx/>
              <a:buNone/>
              <a:defRPr/>
            </a:pPr>
            <a:r>
              <a:rPr lang="sv-SE" sz="1100" b="0" dirty="0">
                <a:latin typeface="+mj-lt"/>
                <a:cs typeface="Arial" panose="020B0604020202020204" pitchFamily="34" charset="0"/>
              </a:rPr>
              <a:t>5F-AKB-48</a:t>
            </a:r>
          </a:p>
          <a:p>
            <a:pPr>
              <a:buFontTx/>
              <a:buNone/>
              <a:defRPr/>
            </a:pPr>
            <a:r>
              <a:rPr lang="sv-SE" sz="1100" b="0" dirty="0">
                <a:latin typeface="+mj-lt"/>
                <a:cs typeface="Arial" panose="020B0604020202020204" pitchFamily="34" charset="0"/>
              </a:rPr>
              <a:t>ABD-CHMINACA</a:t>
            </a:r>
          </a:p>
          <a:p>
            <a:pPr>
              <a:buFontTx/>
              <a:buNone/>
              <a:defRPr/>
            </a:pPr>
            <a:r>
              <a:rPr lang="sv-SE" sz="1100" b="0" dirty="0">
                <a:latin typeface="+mj-lt"/>
                <a:cs typeface="Arial" panose="020B0604020202020204" pitchFamily="34" charset="0"/>
              </a:rPr>
              <a:t>EG 2201</a:t>
            </a:r>
          </a:p>
          <a:p>
            <a:pPr>
              <a:buFontTx/>
              <a:buNone/>
              <a:defRPr/>
            </a:pPr>
            <a:r>
              <a:rPr lang="sv-SE" sz="1100" b="0" dirty="0">
                <a:latin typeface="+mj-lt"/>
                <a:cs typeface="Arial" panose="020B0604020202020204" pitchFamily="34" charset="0"/>
              </a:rPr>
              <a:t>5C-AKB-48</a:t>
            </a:r>
          </a:p>
          <a:p>
            <a:pPr>
              <a:buFontTx/>
              <a:buNone/>
              <a:defRPr/>
            </a:pPr>
            <a:r>
              <a:rPr lang="sv-SE" sz="1100" b="0" dirty="0">
                <a:latin typeface="+mj-lt"/>
                <a:cs typeface="Arial" panose="020B0604020202020204" pitchFamily="34" charset="0"/>
              </a:rPr>
              <a:t>APP FUBINACA</a:t>
            </a:r>
          </a:p>
          <a:p>
            <a:pPr>
              <a:buFontTx/>
              <a:buNone/>
              <a:defRPr/>
            </a:pPr>
            <a:r>
              <a:rPr lang="sv-SE" sz="1100" b="0" dirty="0">
                <a:latin typeface="+mj-lt"/>
                <a:cs typeface="Arial" panose="020B0604020202020204" pitchFamily="34" charset="0"/>
              </a:rPr>
              <a:t>FUB-PB-22</a:t>
            </a:r>
          </a:p>
          <a:p>
            <a:pPr>
              <a:buFontTx/>
              <a:buNone/>
              <a:defRPr/>
            </a:pPr>
            <a:r>
              <a:rPr lang="sv-SE" sz="1100" b="0" dirty="0">
                <a:latin typeface="+mj-lt"/>
                <a:cs typeface="Arial" panose="020B0604020202020204" pitchFamily="34" charset="0"/>
              </a:rPr>
              <a:t>MO-CHMINACA</a:t>
            </a:r>
          </a:p>
          <a:p>
            <a:pPr>
              <a:buFontTx/>
              <a:buNone/>
              <a:defRPr/>
            </a:pPr>
            <a:r>
              <a:rPr lang="sv-SE" sz="1100" b="0" dirty="0">
                <a:latin typeface="+mj-lt"/>
                <a:cs typeface="Arial" panose="020B0604020202020204" pitchFamily="34" charset="0"/>
              </a:rPr>
              <a:t>CUMYL-4CN-BINACA</a:t>
            </a:r>
          </a:p>
          <a:p>
            <a:pPr>
              <a:buNone/>
            </a:pPr>
            <a:r>
              <a:rPr lang="sv-SE" sz="1100" b="0" dirty="0">
                <a:latin typeface="+mj-lt"/>
              </a:rPr>
              <a:t>7-aminodesmetyl-flunitrazepam</a:t>
            </a:r>
          </a:p>
          <a:p>
            <a:pPr>
              <a:buNone/>
            </a:pPr>
            <a:r>
              <a:rPr lang="sv-SE" sz="1100" b="0" dirty="0" err="1">
                <a:latin typeface="+mj-lt"/>
              </a:rPr>
              <a:t>Desmetylflunitrazepam</a:t>
            </a:r>
            <a:r>
              <a:rPr lang="sv-SE" sz="1100" b="0" dirty="0">
                <a:latin typeface="+mj-lt"/>
              </a:rPr>
              <a:t>,</a:t>
            </a:r>
          </a:p>
          <a:p>
            <a:pPr>
              <a:buNone/>
            </a:pPr>
            <a:r>
              <a:rPr lang="sv-SE" sz="1100" b="0" dirty="0">
                <a:latin typeface="+mj-lt"/>
              </a:rPr>
              <a:t>U-47700</a:t>
            </a:r>
          </a:p>
          <a:p>
            <a:pPr>
              <a:buNone/>
            </a:pPr>
            <a:r>
              <a:rPr lang="sv-SE" sz="1100" b="0" dirty="0">
                <a:latin typeface="+mj-lt"/>
              </a:rPr>
              <a:t>25C-NBOMe</a:t>
            </a:r>
          </a:p>
          <a:p>
            <a:pPr>
              <a:buNone/>
            </a:pPr>
            <a:r>
              <a:rPr lang="sv-SE" sz="1100" b="0" dirty="0">
                <a:latin typeface="+mj-lt"/>
              </a:rPr>
              <a:t>25I-NBOMe</a:t>
            </a:r>
          </a:p>
          <a:p>
            <a:pPr>
              <a:buNone/>
            </a:pPr>
            <a:r>
              <a:rPr lang="sv-SE" sz="1100" b="0" dirty="0">
                <a:latin typeface="+mj-lt"/>
              </a:rPr>
              <a:t>4-metylpentedron</a:t>
            </a:r>
          </a:p>
          <a:p>
            <a:pPr>
              <a:buNone/>
            </a:pPr>
            <a:r>
              <a:rPr lang="sv-SE" sz="1100" b="0" dirty="0">
                <a:latin typeface="+mj-lt"/>
              </a:rPr>
              <a:t>N-</a:t>
            </a:r>
            <a:r>
              <a:rPr lang="sv-SE" sz="1100" b="0" dirty="0" err="1">
                <a:latin typeface="+mj-lt"/>
              </a:rPr>
              <a:t>isopropylpentedron</a:t>
            </a:r>
            <a:endParaRPr lang="sv-SE" sz="1100" b="0" dirty="0">
              <a:latin typeface="+mj-lt"/>
            </a:endParaRPr>
          </a:p>
          <a:p>
            <a:pPr>
              <a:buNone/>
            </a:pPr>
            <a:r>
              <a:rPr lang="sv-SE" sz="1100" b="0" dirty="0">
                <a:latin typeface="+mj-lt"/>
              </a:rPr>
              <a:t>N-</a:t>
            </a:r>
            <a:r>
              <a:rPr lang="sv-SE" sz="1100" b="0" dirty="0" err="1">
                <a:latin typeface="+mj-lt"/>
              </a:rPr>
              <a:t>etylnorhexedron</a:t>
            </a:r>
            <a:endParaRPr lang="sv-SE" sz="1100" b="0" dirty="0">
              <a:latin typeface="+mj-lt"/>
            </a:endParaRPr>
          </a:p>
          <a:p>
            <a:pPr>
              <a:buNone/>
            </a:pPr>
            <a:r>
              <a:rPr lang="sv-SE" sz="1100" b="0" dirty="0">
                <a:latin typeface="+mj-lt"/>
              </a:rPr>
              <a:t>4-MeO-alfa-POP</a:t>
            </a:r>
          </a:p>
          <a:p>
            <a:pPr>
              <a:buNone/>
            </a:pPr>
            <a:r>
              <a:rPr lang="sv-SE" sz="1100" b="0" dirty="0">
                <a:latin typeface="+mj-lt"/>
              </a:rPr>
              <a:t>N-metyl-2-aminoindan</a:t>
            </a:r>
          </a:p>
          <a:p>
            <a:pPr>
              <a:buNone/>
            </a:pPr>
            <a:r>
              <a:rPr lang="sv-SE" sz="1100" b="0" dirty="0">
                <a:latin typeface="+mj-lt"/>
              </a:rPr>
              <a:t>4F-alfa-PHP</a:t>
            </a:r>
          </a:p>
          <a:p>
            <a:pPr>
              <a:buNone/>
            </a:pPr>
            <a:r>
              <a:rPr lang="sv-SE" sz="1100" b="0" dirty="0">
                <a:latin typeface="+mj-lt"/>
              </a:rPr>
              <a:t>4-Cl-alfa-PVP</a:t>
            </a:r>
          </a:p>
          <a:p>
            <a:pPr>
              <a:buNone/>
            </a:pPr>
            <a:r>
              <a:rPr lang="sv-SE" sz="1100" b="0" dirty="0" err="1">
                <a:latin typeface="+mj-lt"/>
              </a:rPr>
              <a:t>Efylon</a:t>
            </a:r>
            <a:endParaRPr lang="sv-SE" sz="1100" b="0" dirty="0">
              <a:latin typeface="+mj-lt"/>
            </a:endParaRPr>
          </a:p>
          <a:p>
            <a:pPr>
              <a:buNone/>
            </a:pPr>
            <a:r>
              <a:rPr lang="sv-SE" sz="1100" b="0" dirty="0">
                <a:latin typeface="+mj-lt"/>
              </a:rPr>
              <a:t>4-CEC</a:t>
            </a:r>
          </a:p>
          <a:p>
            <a:pPr>
              <a:buNone/>
            </a:pPr>
            <a:r>
              <a:rPr lang="sv-SE" sz="1100" b="0" dirty="0">
                <a:latin typeface="+mj-lt"/>
              </a:rPr>
              <a:t>2-fluorodesklorketamin</a:t>
            </a:r>
          </a:p>
          <a:p>
            <a:pPr>
              <a:buNone/>
            </a:pPr>
            <a:r>
              <a:rPr lang="sv-SE" sz="1100" b="0" dirty="0" err="1">
                <a:latin typeface="+mj-lt"/>
              </a:rPr>
              <a:t>Metylflefedron</a:t>
            </a:r>
            <a:endParaRPr lang="sv-SE" sz="1100" b="0" dirty="0">
              <a:latin typeface="+mj-lt"/>
            </a:endParaRPr>
          </a:p>
          <a:p>
            <a:pPr>
              <a:buNone/>
            </a:pPr>
            <a:r>
              <a:rPr lang="sv-SE" sz="1100" b="0" dirty="0" err="1">
                <a:latin typeface="+mj-lt"/>
              </a:rPr>
              <a:t>Akrylfentanyl</a:t>
            </a:r>
            <a:r>
              <a:rPr lang="sv-SE" sz="1100" b="0" dirty="0">
                <a:latin typeface="+mj-lt"/>
              </a:rPr>
              <a:t>  </a:t>
            </a:r>
          </a:p>
          <a:p>
            <a:pPr>
              <a:buNone/>
            </a:pPr>
            <a:r>
              <a:rPr lang="sv-SE" sz="1100" b="0" dirty="0" err="1">
                <a:latin typeface="+mj-lt"/>
              </a:rPr>
              <a:t>Acetylfentanyl</a:t>
            </a:r>
            <a:r>
              <a:rPr lang="sv-SE" sz="1100" b="0" dirty="0">
                <a:latin typeface="+mj-lt"/>
              </a:rPr>
              <a:t>  </a:t>
            </a:r>
          </a:p>
          <a:p>
            <a:pPr>
              <a:buNone/>
            </a:pPr>
            <a:r>
              <a:rPr lang="sv-SE" sz="1100" b="0" dirty="0">
                <a:latin typeface="+mj-lt"/>
              </a:rPr>
              <a:t>4F-isobutyrfentanyl </a:t>
            </a:r>
          </a:p>
          <a:p>
            <a:pPr>
              <a:buNone/>
            </a:pPr>
            <a:r>
              <a:rPr lang="sv-SE" sz="1100" b="0" dirty="0" err="1">
                <a:latin typeface="+mj-lt"/>
              </a:rPr>
              <a:t>Furanylfentanyl</a:t>
            </a:r>
            <a:r>
              <a:rPr lang="sv-SE" sz="1100" b="0" dirty="0">
                <a:latin typeface="+mj-lt"/>
              </a:rPr>
              <a:t> </a:t>
            </a:r>
          </a:p>
          <a:p>
            <a:pPr>
              <a:buNone/>
            </a:pPr>
            <a:r>
              <a:rPr lang="sv-SE" sz="1100" b="0" dirty="0" err="1">
                <a:latin typeface="+mj-lt"/>
              </a:rPr>
              <a:t>Tetrahydrofentanyl</a:t>
            </a:r>
            <a:r>
              <a:rPr lang="sv-SE" sz="1100" b="0" dirty="0">
                <a:latin typeface="+mj-lt"/>
              </a:rPr>
              <a:t> </a:t>
            </a:r>
          </a:p>
          <a:p>
            <a:pPr>
              <a:buNone/>
            </a:pPr>
            <a:r>
              <a:rPr lang="sv-SE" sz="1100" b="0" dirty="0">
                <a:latin typeface="+mj-lt"/>
              </a:rPr>
              <a:t>4-metoxibutyrfentanyl </a:t>
            </a:r>
          </a:p>
          <a:p>
            <a:pPr>
              <a:buNone/>
            </a:pPr>
            <a:r>
              <a:rPr lang="sv-SE" sz="1100" b="0" dirty="0">
                <a:latin typeface="+mj-lt"/>
              </a:rPr>
              <a:t>4Cl-isobutyrfentanyl</a:t>
            </a:r>
          </a:p>
          <a:p>
            <a:pPr>
              <a:buNone/>
            </a:pPr>
            <a:r>
              <a:rPr lang="sv-SE" sz="1100" b="0" dirty="0">
                <a:latin typeface="+mj-lt"/>
              </a:rPr>
              <a:t>4-fluorobutylfentanyl </a:t>
            </a:r>
          </a:p>
          <a:p>
            <a:pPr>
              <a:buNone/>
            </a:pPr>
            <a:r>
              <a:rPr lang="sv-SE" sz="1100" b="0" dirty="0" err="1">
                <a:latin typeface="+mj-lt"/>
              </a:rPr>
              <a:t>Butyrfentanyl</a:t>
            </a:r>
            <a:r>
              <a:rPr lang="sv-SE" sz="1100" b="0" dirty="0">
                <a:latin typeface="+mj-lt"/>
              </a:rPr>
              <a:t> </a:t>
            </a:r>
          </a:p>
          <a:p>
            <a:pPr>
              <a:buNone/>
            </a:pPr>
            <a:r>
              <a:rPr lang="sv-SE" sz="1100" b="0" dirty="0" err="1">
                <a:latin typeface="+mj-lt"/>
              </a:rPr>
              <a:t>Metoxyacetylfentanyl</a:t>
            </a:r>
            <a:r>
              <a:rPr lang="sv-SE" sz="1100" b="0" dirty="0">
                <a:latin typeface="+mj-lt"/>
              </a:rPr>
              <a:t> </a:t>
            </a:r>
            <a:endParaRPr lang="sv-SE" altLang="sv-SE" sz="1100" b="0" dirty="0">
              <a:latin typeface="+mj-lt"/>
              <a:cs typeface="Arial" panose="020B0604020202020204" pitchFamily="34" charset="0"/>
            </a:endParaRPr>
          </a:p>
        </p:txBody>
      </p:sp>
    </p:spTree>
    <p:extLst>
      <p:ext uri="{BB962C8B-B14F-4D97-AF65-F5344CB8AC3E}">
        <p14:creationId xmlns:p14="http://schemas.microsoft.com/office/powerpoint/2010/main" val="178968363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D869A01-7AE6-4783-844C-E60B316A482D}"/>
              </a:ext>
            </a:extLst>
          </p:cNvPr>
          <p:cNvPicPr>
            <a:picLocks noChangeAspect="1"/>
          </p:cNvPicPr>
          <p:nvPr/>
        </p:nvPicPr>
        <p:blipFill>
          <a:blip r:embed="rId2"/>
          <a:stretch>
            <a:fillRect/>
          </a:stretch>
        </p:blipFill>
        <p:spPr>
          <a:xfrm>
            <a:off x="0" y="332117"/>
            <a:ext cx="9144000" cy="6193766"/>
          </a:xfrm>
          <a:prstGeom prst="rect">
            <a:avLst/>
          </a:prstGeom>
        </p:spPr>
      </p:pic>
    </p:spTree>
    <p:extLst>
      <p:ext uri="{BB962C8B-B14F-4D97-AF65-F5344CB8AC3E}">
        <p14:creationId xmlns:p14="http://schemas.microsoft.com/office/powerpoint/2010/main" val="164683768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AFF563E-FE24-407E-BF04-54FC204D8BC4}"/>
              </a:ext>
            </a:extLst>
          </p:cNvPr>
          <p:cNvPicPr>
            <a:picLocks noChangeAspect="1"/>
          </p:cNvPicPr>
          <p:nvPr/>
        </p:nvPicPr>
        <p:blipFill>
          <a:blip r:embed="rId2"/>
          <a:stretch>
            <a:fillRect/>
          </a:stretch>
        </p:blipFill>
        <p:spPr>
          <a:xfrm>
            <a:off x="0" y="1445495"/>
            <a:ext cx="9144000" cy="3967009"/>
          </a:xfrm>
          <a:prstGeom prst="rect">
            <a:avLst/>
          </a:prstGeom>
        </p:spPr>
      </p:pic>
    </p:spTree>
    <p:extLst>
      <p:ext uri="{BB962C8B-B14F-4D97-AF65-F5344CB8AC3E}">
        <p14:creationId xmlns:p14="http://schemas.microsoft.com/office/powerpoint/2010/main" val="226944894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9E8743F-3F44-401A-8E17-08441A711FA4}"/>
              </a:ext>
            </a:extLst>
          </p:cNvPr>
          <p:cNvPicPr>
            <a:picLocks noChangeAspect="1"/>
          </p:cNvPicPr>
          <p:nvPr/>
        </p:nvPicPr>
        <p:blipFill>
          <a:blip r:embed="rId2"/>
          <a:stretch>
            <a:fillRect/>
          </a:stretch>
        </p:blipFill>
        <p:spPr>
          <a:xfrm>
            <a:off x="0" y="1446017"/>
            <a:ext cx="9144000" cy="3965965"/>
          </a:xfrm>
          <a:prstGeom prst="rect">
            <a:avLst/>
          </a:prstGeom>
        </p:spPr>
      </p:pic>
    </p:spTree>
    <p:extLst>
      <p:ext uri="{BB962C8B-B14F-4D97-AF65-F5344CB8AC3E}">
        <p14:creationId xmlns:p14="http://schemas.microsoft.com/office/powerpoint/2010/main" val="201165987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AFE33B0-856B-C242-B1D1-BCE142180E1F}"/>
              </a:ext>
            </a:extLst>
          </p:cNvPr>
          <p:cNvSpPr txBox="1"/>
          <p:nvPr/>
        </p:nvSpPr>
        <p:spPr>
          <a:xfrm>
            <a:off x="2286000" y="2151727"/>
            <a:ext cx="4572000" cy="2554545"/>
          </a:xfrm>
          <a:prstGeom prst="rect">
            <a:avLst/>
          </a:prstGeom>
          <a:noFill/>
        </p:spPr>
        <p:txBody>
          <a:bodyPr wrap="square">
            <a:spAutoFit/>
          </a:bodyPr>
          <a:lstStyle/>
          <a:p>
            <a:pPr marL="342900" indent="-342900">
              <a:buFont typeface="Arial" panose="020B0604020202020204" pitchFamily="34" charset="0"/>
              <a:buChar char="•"/>
            </a:pPr>
            <a:r>
              <a:rPr lang="sv-SE" b="0" dirty="0" err="1">
                <a:latin typeface="+mn-lt"/>
              </a:rPr>
              <a:t>Benzodioxolylbutanamin</a:t>
            </a:r>
            <a:r>
              <a:rPr lang="sv-SE" b="0" dirty="0">
                <a:latin typeface="+mn-lt"/>
              </a:rPr>
              <a:t> (BDB)</a:t>
            </a:r>
          </a:p>
          <a:p>
            <a:pPr marL="342900" indent="-342900">
              <a:buFont typeface="Arial" panose="020B0604020202020204" pitchFamily="34" charset="0"/>
              <a:buChar char="•"/>
            </a:pPr>
            <a:r>
              <a:rPr lang="sv-SE" b="0" dirty="0" err="1">
                <a:latin typeface="+mn-lt"/>
              </a:rPr>
              <a:t>Bromdimetoxifenetylamin</a:t>
            </a:r>
            <a:r>
              <a:rPr lang="sv-SE" b="0" dirty="0">
                <a:latin typeface="+mn-lt"/>
              </a:rPr>
              <a:t> (2C-B)</a:t>
            </a:r>
          </a:p>
          <a:p>
            <a:pPr marL="342900" indent="-342900">
              <a:buFont typeface="Arial" panose="020B0604020202020204" pitchFamily="34" charset="0"/>
              <a:buChar char="•"/>
            </a:pPr>
            <a:r>
              <a:rPr lang="sv-SE" b="0" dirty="0" err="1">
                <a:latin typeface="+mn-lt"/>
              </a:rPr>
              <a:t>Dimetoxietyltiofenetylamin</a:t>
            </a:r>
            <a:r>
              <a:rPr lang="sv-SE" b="0" dirty="0">
                <a:latin typeface="+mn-lt"/>
              </a:rPr>
              <a:t> (2C-T-2)</a:t>
            </a:r>
          </a:p>
          <a:p>
            <a:pPr marL="342900" indent="-342900">
              <a:buFont typeface="Arial" panose="020B0604020202020204" pitchFamily="34" charset="0"/>
              <a:buChar char="•"/>
            </a:pPr>
            <a:r>
              <a:rPr lang="sv-SE" b="0" dirty="0" err="1">
                <a:latin typeface="+mn-lt"/>
              </a:rPr>
              <a:t>Dimetoxipropyltiofenetylamin</a:t>
            </a:r>
            <a:r>
              <a:rPr lang="sv-SE" b="0" dirty="0">
                <a:latin typeface="+mn-lt"/>
              </a:rPr>
              <a:t> (2C-T-7)</a:t>
            </a:r>
          </a:p>
          <a:p>
            <a:pPr marL="342900" indent="-342900">
              <a:buFont typeface="Arial" panose="020B0604020202020204" pitchFamily="34" charset="0"/>
              <a:buChar char="•"/>
            </a:pPr>
            <a:r>
              <a:rPr lang="sv-SE" b="0" dirty="0">
                <a:latin typeface="+mn-lt"/>
              </a:rPr>
              <a:t>4-Klor-2,5-dimetoxikloramfetamin</a:t>
            </a:r>
          </a:p>
          <a:p>
            <a:pPr marL="342900" indent="-342900">
              <a:buFont typeface="Arial" panose="020B0604020202020204" pitchFamily="34" charset="0"/>
              <a:buChar char="•"/>
            </a:pPr>
            <a:r>
              <a:rPr lang="sv-SE" b="0" dirty="0">
                <a:latin typeface="+mn-lt"/>
              </a:rPr>
              <a:t>(DOC) </a:t>
            </a:r>
            <a:r>
              <a:rPr lang="sv-SE" b="0" dirty="0" err="1">
                <a:latin typeface="+mn-lt"/>
              </a:rPr>
              <a:t>Metylbensodioxolylbutanamin</a:t>
            </a:r>
            <a:endParaRPr lang="sv-SE" b="0" dirty="0">
              <a:latin typeface="+mn-lt"/>
            </a:endParaRPr>
          </a:p>
          <a:p>
            <a:pPr marL="342900" indent="-342900">
              <a:buFont typeface="Arial" panose="020B0604020202020204" pitchFamily="34" charset="0"/>
              <a:buChar char="•"/>
            </a:pPr>
            <a:r>
              <a:rPr lang="sv-SE" b="0" dirty="0">
                <a:latin typeface="+mn-lt"/>
              </a:rPr>
              <a:t>(MBDB) 2,4,6-Trimetoxiamfetamin (TMA-6) </a:t>
            </a:r>
          </a:p>
        </p:txBody>
      </p:sp>
      <p:sp>
        <p:nvSpPr>
          <p:cNvPr id="5" name="textruta 4">
            <a:extLst>
              <a:ext uri="{FF2B5EF4-FFF2-40B4-BE49-F238E27FC236}">
                <a16:creationId xmlns:a16="http://schemas.microsoft.com/office/drawing/2014/main" id="{E1D03AD4-1835-ED8D-ED4A-D072C87717DF}"/>
              </a:ext>
            </a:extLst>
          </p:cNvPr>
          <p:cNvSpPr txBox="1"/>
          <p:nvPr/>
        </p:nvSpPr>
        <p:spPr>
          <a:xfrm>
            <a:off x="1799692" y="620688"/>
            <a:ext cx="5544616" cy="954107"/>
          </a:xfrm>
          <a:prstGeom prst="rect">
            <a:avLst/>
          </a:prstGeom>
          <a:noFill/>
        </p:spPr>
        <p:txBody>
          <a:bodyPr wrap="square">
            <a:spAutoFit/>
          </a:bodyPr>
          <a:lstStyle/>
          <a:p>
            <a:pPr algn="ctr"/>
            <a:r>
              <a:rPr lang="sv-SE" sz="2800" b="0" dirty="0">
                <a:latin typeface="+mn-lt"/>
              </a:rPr>
              <a:t>NÅGRA EXEMPEL PÅ FENETYLAMINER </a:t>
            </a:r>
          </a:p>
        </p:txBody>
      </p:sp>
    </p:spTree>
    <p:extLst>
      <p:ext uri="{BB962C8B-B14F-4D97-AF65-F5344CB8AC3E}">
        <p14:creationId xmlns:p14="http://schemas.microsoft.com/office/powerpoint/2010/main" val="226367449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A8B66B5F-9679-7FB5-6C17-30A68DDB1516}"/>
              </a:ext>
            </a:extLst>
          </p:cNvPr>
          <p:cNvSpPr txBox="1"/>
          <p:nvPr/>
        </p:nvSpPr>
        <p:spPr>
          <a:xfrm>
            <a:off x="2195736" y="2276872"/>
            <a:ext cx="5526360" cy="2554545"/>
          </a:xfrm>
          <a:prstGeom prst="rect">
            <a:avLst/>
          </a:prstGeom>
          <a:noFill/>
        </p:spPr>
        <p:txBody>
          <a:bodyPr wrap="square">
            <a:spAutoFit/>
          </a:bodyPr>
          <a:lstStyle/>
          <a:p>
            <a:pPr marL="342900" indent="-342900">
              <a:buFont typeface="Arial" panose="020B0604020202020204" pitchFamily="34" charset="0"/>
              <a:buChar char="•"/>
            </a:pPr>
            <a:r>
              <a:rPr lang="sv-SE" b="0" dirty="0">
                <a:latin typeface="+mn-lt"/>
              </a:rPr>
              <a:t>Alfa-</a:t>
            </a:r>
            <a:r>
              <a:rPr lang="sv-SE" b="0" dirty="0" err="1">
                <a:latin typeface="+mn-lt"/>
              </a:rPr>
              <a:t>metyltryptamin</a:t>
            </a:r>
            <a:r>
              <a:rPr lang="sv-SE" b="0" dirty="0">
                <a:latin typeface="+mn-lt"/>
              </a:rPr>
              <a:t> (AMT)</a:t>
            </a:r>
          </a:p>
          <a:p>
            <a:pPr marL="342900" indent="-342900">
              <a:buFont typeface="Arial" panose="020B0604020202020204" pitchFamily="34" charset="0"/>
              <a:buChar char="•"/>
            </a:pPr>
            <a:r>
              <a:rPr lang="sv-SE" b="0" dirty="0" err="1">
                <a:latin typeface="+mn-lt"/>
              </a:rPr>
              <a:t>Diisopropyltryptamin</a:t>
            </a:r>
            <a:r>
              <a:rPr lang="sv-SE" b="0" dirty="0">
                <a:latin typeface="+mn-lt"/>
              </a:rPr>
              <a:t> (</a:t>
            </a:r>
            <a:r>
              <a:rPr lang="sv-SE" b="0" dirty="0" err="1">
                <a:latin typeface="+mn-lt"/>
              </a:rPr>
              <a:t>dipt</a:t>
            </a:r>
            <a:r>
              <a:rPr lang="sv-SE" b="0" dirty="0">
                <a:latin typeface="+mn-lt"/>
              </a:rPr>
              <a:t>) </a:t>
            </a:r>
          </a:p>
          <a:p>
            <a:pPr marL="342900" indent="-342900">
              <a:buFont typeface="Arial" panose="020B0604020202020204" pitchFamily="34" charset="0"/>
              <a:buChar char="•"/>
            </a:pPr>
            <a:r>
              <a:rPr lang="sv-SE" b="0" dirty="0">
                <a:latin typeface="+mn-lt"/>
              </a:rPr>
              <a:t>Dimetyl-5-metoxitryptamin </a:t>
            </a:r>
          </a:p>
          <a:p>
            <a:pPr marL="342900" indent="-342900">
              <a:buFont typeface="Arial" panose="020B0604020202020204" pitchFamily="34" charset="0"/>
              <a:buChar char="•"/>
            </a:pPr>
            <a:r>
              <a:rPr lang="sv-SE" b="0" dirty="0" err="1">
                <a:latin typeface="+mn-lt"/>
              </a:rPr>
              <a:t>Dipropyltryptamin</a:t>
            </a:r>
            <a:r>
              <a:rPr lang="sv-SE" b="0" dirty="0">
                <a:latin typeface="+mn-lt"/>
              </a:rPr>
              <a:t> (DPT) </a:t>
            </a:r>
          </a:p>
          <a:p>
            <a:pPr marL="342900" indent="-342900">
              <a:buFont typeface="Arial" panose="020B0604020202020204" pitchFamily="34" charset="0"/>
              <a:buChar char="•"/>
            </a:pPr>
            <a:r>
              <a:rPr lang="sv-SE" b="0" dirty="0">
                <a:latin typeface="+mn-lt"/>
              </a:rPr>
              <a:t>5-Metoxi-diisopropyltryptamin (5-meo-DiPT) </a:t>
            </a:r>
          </a:p>
          <a:p>
            <a:pPr marL="342900" indent="-342900">
              <a:buFont typeface="Arial" panose="020B0604020202020204" pitchFamily="34" charset="0"/>
              <a:buChar char="•"/>
            </a:pPr>
            <a:r>
              <a:rPr lang="sv-SE" b="0" dirty="0">
                <a:latin typeface="+mn-lt"/>
              </a:rPr>
              <a:t>5-Metoxi-alfa-metyltryptamin (5-meo-AMT) </a:t>
            </a:r>
          </a:p>
          <a:p>
            <a:pPr marL="342900" indent="-342900">
              <a:buFont typeface="Arial" panose="020B0604020202020204" pitchFamily="34" charset="0"/>
              <a:buChar char="•"/>
            </a:pPr>
            <a:r>
              <a:rPr lang="sv-SE" b="0" dirty="0">
                <a:latin typeface="+mn-lt"/>
              </a:rPr>
              <a:t>5-Metoxi-dimetyltryptamin (5-meo-DMT)</a:t>
            </a:r>
          </a:p>
          <a:p>
            <a:pPr marL="342900" indent="-342900">
              <a:buFont typeface="Arial" panose="020B0604020202020204" pitchFamily="34" charset="0"/>
              <a:buChar char="•"/>
            </a:pPr>
            <a:r>
              <a:rPr lang="sv-SE" b="0" dirty="0">
                <a:latin typeface="+mn-lt"/>
              </a:rPr>
              <a:t>N,N-</a:t>
            </a:r>
            <a:r>
              <a:rPr lang="sv-SE" b="0" dirty="0" err="1">
                <a:latin typeface="+mn-lt"/>
              </a:rPr>
              <a:t>Dimetyltryptamin</a:t>
            </a:r>
            <a:r>
              <a:rPr lang="sv-SE" b="0" dirty="0">
                <a:latin typeface="+mn-lt"/>
              </a:rPr>
              <a:t> (DMT) </a:t>
            </a:r>
          </a:p>
        </p:txBody>
      </p:sp>
      <p:sp>
        <p:nvSpPr>
          <p:cNvPr id="5" name="textruta 4">
            <a:extLst>
              <a:ext uri="{FF2B5EF4-FFF2-40B4-BE49-F238E27FC236}">
                <a16:creationId xmlns:a16="http://schemas.microsoft.com/office/drawing/2014/main" id="{08BA8610-E9C5-B399-5C28-630409CD524B}"/>
              </a:ext>
            </a:extLst>
          </p:cNvPr>
          <p:cNvSpPr txBox="1"/>
          <p:nvPr/>
        </p:nvSpPr>
        <p:spPr>
          <a:xfrm>
            <a:off x="1835696" y="692696"/>
            <a:ext cx="5688632" cy="1077218"/>
          </a:xfrm>
          <a:prstGeom prst="rect">
            <a:avLst/>
          </a:prstGeom>
          <a:noFill/>
        </p:spPr>
        <p:txBody>
          <a:bodyPr wrap="square">
            <a:spAutoFit/>
          </a:bodyPr>
          <a:lstStyle/>
          <a:p>
            <a:pPr algn="ctr"/>
            <a:r>
              <a:rPr lang="sv-SE" sz="3200" b="0" dirty="0">
                <a:latin typeface="+mn-lt"/>
              </a:rPr>
              <a:t>NÅGRA EXEMPEL PÅ TRYPTAMINER </a:t>
            </a:r>
            <a:endParaRPr lang="sv-SE" sz="3200" dirty="0"/>
          </a:p>
        </p:txBody>
      </p:sp>
    </p:spTree>
    <p:extLst>
      <p:ext uri="{BB962C8B-B14F-4D97-AF65-F5344CB8AC3E}">
        <p14:creationId xmlns:p14="http://schemas.microsoft.com/office/powerpoint/2010/main" val="301189216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43DFC80-F597-FFDA-BD06-BB945D77D089}"/>
              </a:ext>
            </a:extLst>
          </p:cNvPr>
          <p:cNvSpPr txBox="1"/>
          <p:nvPr/>
        </p:nvSpPr>
        <p:spPr>
          <a:xfrm>
            <a:off x="1835696" y="2132857"/>
            <a:ext cx="5832648" cy="2862322"/>
          </a:xfrm>
          <a:prstGeom prst="rect">
            <a:avLst/>
          </a:prstGeom>
          <a:noFill/>
        </p:spPr>
        <p:txBody>
          <a:bodyPr wrap="square">
            <a:spAutoFit/>
          </a:bodyPr>
          <a:lstStyle/>
          <a:p>
            <a:pPr marL="342900" indent="-342900">
              <a:buFont typeface="Arial" panose="020B0604020202020204" pitchFamily="34" charset="0"/>
              <a:buChar char="•"/>
            </a:pPr>
            <a:r>
              <a:rPr lang="sv-SE" b="0" dirty="0">
                <a:latin typeface="+mn-lt"/>
              </a:rPr>
              <a:t>CP 47, 497, i flera olika </a:t>
            </a:r>
            <a:r>
              <a:rPr lang="sv-SE" b="0" dirty="0" err="1">
                <a:latin typeface="+mn-lt"/>
              </a:rPr>
              <a:t>subtyper</a:t>
            </a:r>
            <a:r>
              <a:rPr lang="sv-SE" b="0" dirty="0">
                <a:latin typeface="+mn-lt"/>
              </a:rPr>
              <a:t> </a:t>
            </a:r>
          </a:p>
          <a:p>
            <a:pPr marL="342900" indent="-342900">
              <a:buFont typeface="Arial" panose="020B0604020202020204" pitchFamily="34" charset="0"/>
              <a:buChar char="•"/>
            </a:pPr>
            <a:r>
              <a:rPr lang="sv-SE" b="0" dirty="0">
                <a:latin typeface="+mn-lt"/>
              </a:rPr>
              <a:t>JWH-015, JWH-018, JWH-019, JWH-073, JWH-081, JWH-122, JWH-203, JWH-250 </a:t>
            </a:r>
          </a:p>
          <a:p>
            <a:pPr marL="342900" indent="-342900">
              <a:buFont typeface="Arial" panose="020B0604020202020204" pitchFamily="34" charset="0"/>
              <a:buChar char="•"/>
            </a:pPr>
            <a:r>
              <a:rPr lang="sv-SE" b="0" dirty="0">
                <a:latin typeface="+mn-lt"/>
              </a:rPr>
              <a:t>HU-210, som alla är narkotikaklassade </a:t>
            </a:r>
          </a:p>
          <a:p>
            <a:pPr marL="342900" indent="-342900">
              <a:buFont typeface="Arial" panose="020B0604020202020204" pitchFamily="34" charset="0"/>
              <a:buChar char="•"/>
            </a:pPr>
            <a:r>
              <a:rPr lang="sv-SE" b="0" dirty="0">
                <a:latin typeface="+mn-lt"/>
              </a:rPr>
              <a:t>5F-AKB-48, 5F-PB-22, 5F-UR-144 och vissa varianter av JWH-018, som är klassade som hälsofarliga varor </a:t>
            </a:r>
          </a:p>
          <a:p>
            <a:pPr marL="342900" indent="-342900">
              <a:buFont typeface="Arial" panose="020B0604020202020204" pitchFamily="34" charset="0"/>
              <a:buChar char="•"/>
            </a:pPr>
            <a:r>
              <a:rPr lang="sv-SE" b="0" dirty="0">
                <a:latin typeface="+mn-lt"/>
              </a:rPr>
              <a:t>SDB-006, 5F-SDB-006 och FUBPB-22, AB-FUBINACA, AB-PINACA och AB-CHIMINACA</a:t>
            </a:r>
          </a:p>
        </p:txBody>
      </p:sp>
      <p:sp>
        <p:nvSpPr>
          <p:cNvPr id="5" name="textruta 4">
            <a:extLst>
              <a:ext uri="{FF2B5EF4-FFF2-40B4-BE49-F238E27FC236}">
                <a16:creationId xmlns:a16="http://schemas.microsoft.com/office/drawing/2014/main" id="{2C95D504-C88A-111E-191D-DB18ADDE15BA}"/>
              </a:ext>
            </a:extLst>
          </p:cNvPr>
          <p:cNvSpPr txBox="1"/>
          <p:nvPr/>
        </p:nvSpPr>
        <p:spPr>
          <a:xfrm>
            <a:off x="1547664" y="476672"/>
            <a:ext cx="5760640" cy="1077218"/>
          </a:xfrm>
          <a:prstGeom prst="rect">
            <a:avLst/>
          </a:prstGeom>
          <a:noFill/>
        </p:spPr>
        <p:txBody>
          <a:bodyPr wrap="square">
            <a:spAutoFit/>
          </a:bodyPr>
          <a:lstStyle/>
          <a:p>
            <a:pPr algn="ctr"/>
            <a:r>
              <a:rPr lang="sv-SE" sz="3200" b="0" dirty="0">
                <a:latin typeface="+mn-lt"/>
              </a:rPr>
              <a:t>EXEMPEL PÅ SYNTETISKA CANNABINOIDER </a:t>
            </a:r>
            <a:endParaRPr lang="sv-SE" sz="3200" dirty="0"/>
          </a:p>
        </p:txBody>
      </p:sp>
    </p:spTree>
    <p:extLst>
      <p:ext uri="{BB962C8B-B14F-4D97-AF65-F5344CB8AC3E}">
        <p14:creationId xmlns:p14="http://schemas.microsoft.com/office/powerpoint/2010/main" val="186699187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005AC438-6F33-40BE-A724-BDD02DBA7C62}"/>
              </a:ext>
            </a:extLst>
          </p:cNvPr>
          <p:cNvSpPr txBox="1"/>
          <p:nvPr/>
        </p:nvSpPr>
        <p:spPr>
          <a:xfrm>
            <a:off x="1979712" y="692696"/>
            <a:ext cx="5544616" cy="1384995"/>
          </a:xfrm>
          <a:prstGeom prst="rect">
            <a:avLst/>
          </a:prstGeom>
          <a:noFill/>
        </p:spPr>
        <p:txBody>
          <a:bodyPr wrap="square">
            <a:spAutoFit/>
          </a:bodyPr>
          <a:lstStyle/>
          <a:p>
            <a:pPr algn="ctr"/>
            <a:r>
              <a:rPr lang="sv-SE" sz="2800" b="0" dirty="0">
                <a:latin typeface="+mn-lt"/>
              </a:rPr>
              <a:t>Rekord för smuggling av syntetiska </a:t>
            </a:r>
            <a:r>
              <a:rPr lang="sv-SE" sz="2800" b="0" dirty="0" err="1">
                <a:latin typeface="+mn-lt"/>
              </a:rPr>
              <a:t>katinoner</a:t>
            </a:r>
            <a:r>
              <a:rPr lang="sv-SE" sz="2800" b="0" dirty="0">
                <a:latin typeface="+mn-lt"/>
              </a:rPr>
              <a:t> till Europa och skador föranleder nya kontrollåtgärder</a:t>
            </a:r>
          </a:p>
        </p:txBody>
      </p:sp>
      <p:sp>
        <p:nvSpPr>
          <p:cNvPr id="5" name="textruta 4">
            <a:extLst>
              <a:ext uri="{FF2B5EF4-FFF2-40B4-BE49-F238E27FC236}">
                <a16:creationId xmlns:a16="http://schemas.microsoft.com/office/drawing/2014/main" id="{647CC1D5-E823-4583-8835-98D1706566CB}"/>
              </a:ext>
            </a:extLst>
          </p:cNvPr>
          <p:cNvSpPr txBox="1"/>
          <p:nvPr/>
        </p:nvSpPr>
        <p:spPr>
          <a:xfrm>
            <a:off x="683568" y="2399397"/>
            <a:ext cx="8136904" cy="3477875"/>
          </a:xfrm>
          <a:prstGeom prst="rect">
            <a:avLst/>
          </a:prstGeom>
          <a:noFill/>
        </p:spPr>
        <p:txBody>
          <a:bodyPr wrap="square">
            <a:spAutoFit/>
          </a:bodyPr>
          <a:lstStyle/>
          <a:p>
            <a:r>
              <a:rPr lang="sv-SE" b="0" dirty="0">
                <a:latin typeface="+mn-lt"/>
              </a:rPr>
              <a:t>I slutet av 2021 övervakade EMCDDA 162 </a:t>
            </a:r>
            <a:r>
              <a:rPr lang="sv-SE" b="0" dirty="0" err="1">
                <a:latin typeface="+mn-lt"/>
              </a:rPr>
              <a:t>katinoner</a:t>
            </a:r>
            <a:r>
              <a:rPr lang="sv-SE" b="0" dirty="0">
                <a:latin typeface="+mn-lt"/>
              </a:rPr>
              <a:t>, vilket gjorde dem till den näst största kategorin nya psykoaktiva substanser som övervakas av EU:s system för tidig varning, efter syntetiska cannabinoider. </a:t>
            </a:r>
          </a:p>
          <a:p>
            <a:endParaRPr lang="sv-SE" b="0" dirty="0">
              <a:latin typeface="+mn-lt"/>
            </a:endParaRPr>
          </a:p>
          <a:p>
            <a:r>
              <a:rPr lang="sv-SE" b="0" dirty="0">
                <a:latin typeface="+mn-lt"/>
              </a:rPr>
              <a:t>Beslagen av </a:t>
            </a:r>
            <a:r>
              <a:rPr lang="sv-SE" b="0" dirty="0" err="1">
                <a:latin typeface="+mn-lt"/>
              </a:rPr>
              <a:t>katinoner</a:t>
            </a:r>
            <a:r>
              <a:rPr lang="sv-SE" b="0" dirty="0">
                <a:latin typeface="+mn-lt"/>
              </a:rPr>
              <a:t> ökade till 3,3 ton 2020, från 0,75 ton 2019, och stora beslag har fortsatt att rapporteras under 2021 och 2022. </a:t>
            </a:r>
          </a:p>
          <a:p>
            <a:endParaRPr lang="sv-SE" b="0" dirty="0">
              <a:latin typeface="+mn-lt"/>
            </a:endParaRPr>
          </a:p>
          <a:p>
            <a:r>
              <a:rPr lang="sv-SE" b="0" dirty="0">
                <a:latin typeface="+mn-lt"/>
              </a:rPr>
              <a:t>Denna ökning berodde till stor del på ett litet antal storskaliga beslag av </a:t>
            </a:r>
          </a:p>
          <a:p>
            <a:r>
              <a:rPr lang="sv-SE" b="0" dirty="0">
                <a:latin typeface="+mn-lt"/>
              </a:rPr>
              <a:t>N-</a:t>
            </a:r>
            <a:r>
              <a:rPr lang="sv-SE" b="0" dirty="0" err="1">
                <a:latin typeface="+mn-lt"/>
              </a:rPr>
              <a:t>etylhexron</a:t>
            </a:r>
            <a:r>
              <a:rPr lang="sv-SE" b="0" dirty="0">
                <a:latin typeface="+mn-lt"/>
              </a:rPr>
              <a:t> och två ämnen, </a:t>
            </a:r>
            <a:r>
              <a:rPr lang="sv-SE" dirty="0">
                <a:latin typeface="+mn-lt"/>
              </a:rPr>
              <a:t>3-MMC</a:t>
            </a:r>
            <a:r>
              <a:rPr lang="sv-SE" b="0" dirty="0">
                <a:latin typeface="+mn-lt"/>
              </a:rPr>
              <a:t> och </a:t>
            </a:r>
            <a:r>
              <a:rPr lang="sv-SE" dirty="0">
                <a:latin typeface="+mn-lt"/>
              </a:rPr>
              <a:t>3-CMC</a:t>
            </a:r>
            <a:r>
              <a:rPr lang="sv-SE" b="0" dirty="0">
                <a:latin typeface="+mn-lt"/>
              </a:rPr>
              <a:t>, som strukturellt liknar de internationellt kontrollerade substanserna </a:t>
            </a:r>
            <a:r>
              <a:rPr lang="sv-SE" dirty="0">
                <a:latin typeface="+mn-lt"/>
              </a:rPr>
              <a:t>4-MMC</a:t>
            </a:r>
            <a:r>
              <a:rPr lang="sv-SE" b="0" dirty="0">
                <a:latin typeface="+mn-lt"/>
              </a:rPr>
              <a:t> (</a:t>
            </a:r>
            <a:r>
              <a:rPr lang="sv-SE" b="0" dirty="0" err="1">
                <a:latin typeface="+mn-lt"/>
              </a:rPr>
              <a:t>mefedron</a:t>
            </a:r>
            <a:r>
              <a:rPr lang="sv-SE" b="0" dirty="0">
                <a:latin typeface="+mn-lt"/>
              </a:rPr>
              <a:t>) och </a:t>
            </a:r>
            <a:r>
              <a:rPr lang="sv-SE" dirty="0">
                <a:latin typeface="+mn-lt"/>
              </a:rPr>
              <a:t>4-CMC</a:t>
            </a:r>
            <a:r>
              <a:rPr lang="sv-SE" b="0" dirty="0">
                <a:latin typeface="+mn-lt"/>
              </a:rPr>
              <a:t> (</a:t>
            </a:r>
            <a:r>
              <a:rPr lang="sv-SE" b="0" dirty="0" err="1">
                <a:latin typeface="+mn-lt"/>
              </a:rPr>
              <a:t>clephedron</a:t>
            </a:r>
            <a:r>
              <a:rPr lang="sv-SE" b="0" dirty="0">
                <a:latin typeface="+mn-lt"/>
              </a:rPr>
              <a:t>)</a:t>
            </a:r>
          </a:p>
        </p:txBody>
      </p:sp>
    </p:spTree>
    <p:extLst>
      <p:ext uri="{BB962C8B-B14F-4D97-AF65-F5344CB8AC3E}">
        <p14:creationId xmlns:p14="http://schemas.microsoft.com/office/powerpoint/2010/main" val="295140301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3DEC30B-A5CE-488E-8D4D-B99007808F12}"/>
              </a:ext>
            </a:extLst>
          </p:cNvPr>
          <p:cNvPicPr>
            <a:picLocks noChangeAspect="1"/>
          </p:cNvPicPr>
          <p:nvPr/>
        </p:nvPicPr>
        <p:blipFill>
          <a:blip r:embed="rId2"/>
          <a:stretch>
            <a:fillRect/>
          </a:stretch>
        </p:blipFill>
        <p:spPr>
          <a:xfrm>
            <a:off x="0" y="271201"/>
            <a:ext cx="9144000" cy="6315597"/>
          </a:xfrm>
          <a:prstGeom prst="rect">
            <a:avLst/>
          </a:prstGeom>
        </p:spPr>
      </p:pic>
    </p:spTree>
    <p:extLst>
      <p:ext uri="{BB962C8B-B14F-4D97-AF65-F5344CB8AC3E}">
        <p14:creationId xmlns:p14="http://schemas.microsoft.com/office/powerpoint/2010/main" val="251217140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E7AA48C-D8B6-79CC-9EEF-FFEFDDBA4348}"/>
              </a:ext>
            </a:extLst>
          </p:cNvPr>
          <p:cNvPicPr>
            <a:picLocks noChangeAspect="1"/>
          </p:cNvPicPr>
          <p:nvPr/>
        </p:nvPicPr>
        <p:blipFill>
          <a:blip r:embed="rId2"/>
          <a:stretch>
            <a:fillRect/>
          </a:stretch>
        </p:blipFill>
        <p:spPr>
          <a:xfrm>
            <a:off x="962752" y="0"/>
            <a:ext cx="7218496" cy="6858000"/>
          </a:xfrm>
          <a:prstGeom prst="rect">
            <a:avLst/>
          </a:prstGeom>
        </p:spPr>
      </p:pic>
    </p:spTree>
    <p:extLst>
      <p:ext uri="{BB962C8B-B14F-4D97-AF65-F5344CB8AC3E}">
        <p14:creationId xmlns:p14="http://schemas.microsoft.com/office/powerpoint/2010/main" val="139527576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3A16D24-5FBB-2E28-A4EB-679124D00175}"/>
              </a:ext>
            </a:extLst>
          </p:cNvPr>
          <p:cNvSpPr txBox="1"/>
          <p:nvPr/>
        </p:nvSpPr>
        <p:spPr>
          <a:xfrm>
            <a:off x="971600" y="1052736"/>
            <a:ext cx="7848872" cy="5324535"/>
          </a:xfrm>
          <a:prstGeom prst="rect">
            <a:avLst/>
          </a:prstGeom>
          <a:noFill/>
        </p:spPr>
        <p:txBody>
          <a:bodyPr wrap="square">
            <a:spAutoFit/>
          </a:bodyPr>
          <a:lstStyle/>
          <a:p>
            <a:r>
              <a:rPr lang="sv-SE" sz="2000" spc="10" dirty="0">
                <a:solidFill>
                  <a:srgbClr val="3E4547"/>
                </a:solidFill>
                <a:effectLst/>
                <a:latin typeface="+mn-lt"/>
                <a:ea typeface="Times New Roman" panose="02020603050405020304" pitchFamily="18" charset="0"/>
              </a:rPr>
              <a:t> </a:t>
            </a:r>
            <a:endParaRPr lang="sv-SE" sz="2000" dirty="0">
              <a:effectLst/>
              <a:latin typeface="+mn-lt"/>
              <a:ea typeface="Times New Roman" panose="02020603050405020304" pitchFamily="18" charset="0"/>
            </a:endParaRPr>
          </a:p>
          <a:p>
            <a:r>
              <a:rPr lang="sv-SE" sz="2000" b="0" spc="10" dirty="0" err="1">
                <a:solidFill>
                  <a:srgbClr val="3E4547"/>
                </a:solidFill>
                <a:effectLst/>
                <a:latin typeface="+mn-lt"/>
                <a:ea typeface="Calibri" panose="020F0502020204030204" pitchFamily="34" charset="0"/>
                <a:cs typeface="Calibri" panose="020F0502020204030204" pitchFamily="34" charset="0"/>
              </a:rPr>
              <a:t>Captagon</a:t>
            </a:r>
            <a:r>
              <a:rPr lang="sv-SE" sz="2000" b="0" spc="10" dirty="0">
                <a:solidFill>
                  <a:srgbClr val="3E4547"/>
                </a:solidFill>
                <a:effectLst/>
                <a:latin typeface="+mn-lt"/>
                <a:ea typeface="Calibri" panose="020F0502020204030204" pitchFamily="34" charset="0"/>
                <a:cs typeface="Calibri" panose="020F0502020204030204" pitchFamily="34" charset="0"/>
              </a:rPr>
              <a:t> är en centralstimulerande drog som innehåller fenetyllin. Substansen betecknas även som amfetaminetylteofyllin vilket är en mildare form av amfetamin. </a:t>
            </a:r>
            <a:r>
              <a:rPr lang="sv-SE" b="0" dirty="0">
                <a:solidFill>
                  <a:srgbClr val="4D5156"/>
                </a:solidFill>
                <a:latin typeface="+mn-lt"/>
              </a:rPr>
              <a:t>Preparatet är en sammanslagning av amfetamin och teofyllin. Fenetyllin är narkotikaklassat och används inte som läkemedel i Sverige eller övriga EU.</a:t>
            </a:r>
            <a:endParaRPr lang="sv-SE" sz="2000" b="0" spc="10" dirty="0">
              <a:solidFill>
                <a:srgbClr val="3E4547"/>
              </a:solidFill>
              <a:effectLst/>
              <a:latin typeface="+mn-lt"/>
              <a:ea typeface="Calibri" panose="020F0502020204030204" pitchFamily="34" charset="0"/>
              <a:cs typeface="Calibri" panose="020F0502020204030204" pitchFamily="34" charset="0"/>
            </a:endParaRPr>
          </a:p>
          <a:p>
            <a:endParaRPr lang="sv-SE" sz="2000" b="0" spc="10" dirty="0">
              <a:solidFill>
                <a:srgbClr val="3E4547"/>
              </a:solidFill>
              <a:effectLst/>
              <a:latin typeface="+mn-lt"/>
              <a:ea typeface="Calibri" panose="020F0502020204030204" pitchFamily="34" charset="0"/>
              <a:cs typeface="Calibri" panose="020F0502020204030204" pitchFamily="34" charset="0"/>
            </a:endParaRPr>
          </a:p>
          <a:p>
            <a:r>
              <a:rPr lang="sv-SE" sz="2000" b="0" spc="10" dirty="0">
                <a:solidFill>
                  <a:srgbClr val="3E4547"/>
                </a:solidFill>
                <a:effectLst/>
                <a:latin typeface="+mn-lt"/>
                <a:ea typeface="Calibri" panose="020F0502020204030204" pitchFamily="34" charset="0"/>
                <a:cs typeface="Calibri" panose="020F0502020204030204" pitchFamily="34" charset="0"/>
              </a:rPr>
              <a:t>Medlet har använts i behandlingen av ADHD. </a:t>
            </a:r>
            <a:r>
              <a:rPr lang="sv-SE" b="0" i="0" dirty="0">
                <a:solidFill>
                  <a:srgbClr val="4D5156"/>
                </a:solidFill>
                <a:effectLst/>
                <a:latin typeface="+mn-lt"/>
              </a:rPr>
              <a:t>Fenetyllin, med varumärkesnamnen </a:t>
            </a:r>
            <a:r>
              <a:rPr lang="sv-SE" b="0" i="0" dirty="0" err="1">
                <a:solidFill>
                  <a:srgbClr val="4D5156"/>
                </a:solidFill>
                <a:effectLst/>
                <a:latin typeface="+mn-lt"/>
              </a:rPr>
              <a:t>Captagon</a:t>
            </a:r>
            <a:r>
              <a:rPr lang="sv-SE" b="0" i="0" dirty="0">
                <a:solidFill>
                  <a:srgbClr val="4D5156"/>
                </a:solidFill>
                <a:effectLst/>
                <a:latin typeface="+mn-lt"/>
              </a:rPr>
              <a:t>, </a:t>
            </a:r>
            <a:r>
              <a:rPr lang="sv-SE" b="0" i="0" dirty="0" err="1">
                <a:solidFill>
                  <a:srgbClr val="4D5156"/>
                </a:solidFill>
                <a:effectLst/>
                <a:latin typeface="+mn-lt"/>
              </a:rPr>
              <a:t>Biocapton</a:t>
            </a:r>
            <a:r>
              <a:rPr lang="sv-SE" b="0" i="0" dirty="0">
                <a:solidFill>
                  <a:srgbClr val="4D5156"/>
                </a:solidFill>
                <a:effectLst/>
                <a:latin typeface="+mn-lt"/>
              </a:rPr>
              <a:t> och </a:t>
            </a:r>
            <a:r>
              <a:rPr lang="sv-SE" b="0" i="0" dirty="0" err="1">
                <a:solidFill>
                  <a:srgbClr val="4D5156"/>
                </a:solidFill>
                <a:effectLst/>
                <a:latin typeface="+mn-lt"/>
              </a:rPr>
              <a:t>Fitton</a:t>
            </a:r>
            <a:r>
              <a:rPr lang="sv-SE" b="0" i="0" dirty="0">
                <a:solidFill>
                  <a:srgbClr val="4D5156"/>
                </a:solidFill>
                <a:effectLst/>
                <a:latin typeface="+mn-lt"/>
              </a:rPr>
              <a:t>, är ett centralstimulerande läkemedel för att behandla depression, ADHD och narkolepsi. </a:t>
            </a:r>
            <a:endParaRPr lang="sv-SE" sz="2000" b="0" spc="10" dirty="0">
              <a:solidFill>
                <a:srgbClr val="3E4547"/>
              </a:solidFill>
              <a:effectLst/>
              <a:latin typeface="+mn-lt"/>
              <a:ea typeface="Calibri" panose="020F0502020204030204" pitchFamily="34" charset="0"/>
              <a:cs typeface="Calibri" panose="020F0502020204030204" pitchFamily="34" charset="0"/>
            </a:endParaRPr>
          </a:p>
          <a:p>
            <a:endParaRPr lang="sv-SE" b="0" spc="10" dirty="0">
              <a:solidFill>
                <a:srgbClr val="3E4547"/>
              </a:solidFill>
              <a:latin typeface="+mn-lt"/>
              <a:ea typeface="Calibri" panose="020F0502020204030204" pitchFamily="34" charset="0"/>
              <a:cs typeface="Calibri" panose="020F0502020204030204" pitchFamily="34" charset="0"/>
            </a:endParaRPr>
          </a:p>
          <a:p>
            <a:r>
              <a:rPr lang="sv-SE" sz="2000" b="0" spc="10" dirty="0">
                <a:solidFill>
                  <a:srgbClr val="3E4547"/>
                </a:solidFill>
                <a:effectLst/>
                <a:latin typeface="+mn-lt"/>
                <a:ea typeface="Calibri" panose="020F0502020204030204" pitchFamily="34" charset="0"/>
                <a:cs typeface="Calibri" panose="020F0502020204030204" pitchFamily="34" charset="0"/>
              </a:rPr>
              <a:t>Drogen förekommer framför allt bland soldater i mellanöstern som ett centralstimulerande medel men har även sålts som rekreationsdrog till ungdomar i länder som Syrien och Libanon. Drogen förekommer än så länge i Europa endast i mycket begränsad omfattning. </a:t>
            </a:r>
            <a:r>
              <a:rPr lang="sv-SE" sz="2000" b="0" spc="10" dirty="0" err="1">
                <a:solidFill>
                  <a:srgbClr val="3E4547"/>
                </a:solidFill>
                <a:effectLst/>
                <a:latin typeface="+mn-lt"/>
                <a:ea typeface="Calibri" panose="020F0502020204030204" pitchFamily="34" charset="0"/>
                <a:cs typeface="Calibri" panose="020F0502020204030204" pitchFamily="34" charset="0"/>
              </a:rPr>
              <a:t>Captagon</a:t>
            </a:r>
            <a:r>
              <a:rPr lang="sv-SE" sz="2000" b="0" spc="10" dirty="0">
                <a:solidFill>
                  <a:srgbClr val="3E4547"/>
                </a:solidFill>
                <a:effectLst/>
                <a:latin typeface="+mn-lt"/>
                <a:ea typeface="Calibri" panose="020F0502020204030204" pitchFamily="34" charset="0"/>
                <a:cs typeface="Calibri" panose="020F0502020204030204" pitchFamily="34" charset="0"/>
              </a:rPr>
              <a:t> tillverkas i första hand i Syrien och Irak.</a:t>
            </a:r>
            <a:endParaRPr lang="sv-SE" b="0" dirty="0">
              <a:latin typeface="+mn-lt"/>
              <a:cs typeface="Calibri" panose="020F0502020204030204" pitchFamily="34" charset="0"/>
            </a:endParaRPr>
          </a:p>
        </p:txBody>
      </p:sp>
      <p:sp>
        <p:nvSpPr>
          <p:cNvPr id="4" name="textruta 3">
            <a:extLst>
              <a:ext uri="{FF2B5EF4-FFF2-40B4-BE49-F238E27FC236}">
                <a16:creationId xmlns:a16="http://schemas.microsoft.com/office/drawing/2014/main" id="{BB5693B7-77C1-4478-7490-5A801283E851}"/>
              </a:ext>
            </a:extLst>
          </p:cNvPr>
          <p:cNvSpPr txBox="1"/>
          <p:nvPr/>
        </p:nvSpPr>
        <p:spPr>
          <a:xfrm>
            <a:off x="2286000" y="384621"/>
            <a:ext cx="4572000" cy="584775"/>
          </a:xfrm>
          <a:prstGeom prst="rect">
            <a:avLst/>
          </a:prstGeom>
          <a:noFill/>
        </p:spPr>
        <p:txBody>
          <a:bodyPr wrap="square">
            <a:spAutoFit/>
          </a:bodyPr>
          <a:lstStyle/>
          <a:p>
            <a:pPr algn="ctr">
              <a:spcBef>
                <a:spcPts val="2250"/>
              </a:spcBef>
            </a:pPr>
            <a:r>
              <a:rPr lang="sv-SE" sz="3200" b="0" dirty="0">
                <a:effectLst/>
                <a:latin typeface="+mn-lt"/>
                <a:ea typeface="Times New Roman" panose="02020603050405020304" pitchFamily="18" charset="0"/>
                <a:cs typeface="Times New Roman" panose="02020603050405020304" pitchFamily="18" charset="0"/>
              </a:rPr>
              <a:t>CAPTAGON</a:t>
            </a:r>
          </a:p>
        </p:txBody>
      </p:sp>
    </p:spTree>
    <p:extLst>
      <p:ext uri="{BB962C8B-B14F-4D97-AF65-F5344CB8AC3E}">
        <p14:creationId xmlns:p14="http://schemas.microsoft.com/office/powerpoint/2010/main" val="201566750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B4C0156-FFB7-05F7-6770-61A8E799CD83}"/>
              </a:ext>
            </a:extLst>
          </p:cNvPr>
          <p:cNvSpPr txBox="1"/>
          <p:nvPr/>
        </p:nvSpPr>
        <p:spPr>
          <a:xfrm>
            <a:off x="2123728" y="1844824"/>
            <a:ext cx="5742384" cy="3170099"/>
          </a:xfrm>
          <a:prstGeom prst="rect">
            <a:avLst/>
          </a:prstGeom>
          <a:noFill/>
        </p:spPr>
        <p:txBody>
          <a:bodyPr wrap="square">
            <a:spAutoFit/>
          </a:bodyPr>
          <a:lstStyle/>
          <a:p>
            <a:pPr marL="342900" indent="-342900">
              <a:buFont typeface="Arial" panose="020B0604020202020204" pitchFamily="34" charset="0"/>
              <a:buChar char="•"/>
            </a:pPr>
            <a:r>
              <a:rPr lang="sv-SE" sz="2000" b="0" i="0" u="none" strike="noStrike" baseline="0" dirty="0">
                <a:solidFill>
                  <a:srgbClr val="000000"/>
                </a:solidFill>
                <a:latin typeface="+mn-lt"/>
              </a:rPr>
              <a:t>Cannabisanvändning har negativa hälsoeffekter som inkluderar en risk för beroende och koppling till allvarlig psykisk sjukdom. </a:t>
            </a:r>
            <a:endParaRPr lang="sv-SE" b="0" dirty="0">
              <a:solidFill>
                <a:srgbClr val="000000"/>
              </a:solidFill>
              <a:latin typeface="+mn-lt"/>
            </a:endParaRPr>
          </a:p>
          <a:p>
            <a:pPr marL="342900" indent="-342900">
              <a:buFont typeface="Arial" panose="020B0604020202020204" pitchFamily="34" charset="0"/>
              <a:buChar char="•"/>
            </a:pPr>
            <a:r>
              <a:rPr lang="sv-SE" sz="2000" b="0" i="0" u="none" strike="noStrike" baseline="0" dirty="0">
                <a:solidFill>
                  <a:srgbClr val="000000"/>
                </a:solidFill>
                <a:latin typeface="+mn-lt"/>
              </a:rPr>
              <a:t>Cannabis har också stora negativa sociala effekter och påverkan på brottslighet. </a:t>
            </a:r>
            <a:endParaRPr lang="sv-SE" b="0" dirty="0">
              <a:solidFill>
                <a:srgbClr val="000000"/>
              </a:solidFill>
              <a:latin typeface="+mn-lt"/>
            </a:endParaRPr>
          </a:p>
          <a:p>
            <a:pPr marL="342900" indent="-342900">
              <a:buFont typeface="Arial" panose="020B0604020202020204" pitchFamily="34" charset="0"/>
              <a:buChar char="•"/>
            </a:pPr>
            <a:r>
              <a:rPr lang="sv-SE" sz="2000" b="0" i="0" u="none" strike="noStrike" baseline="0" dirty="0">
                <a:solidFill>
                  <a:srgbClr val="000000"/>
                </a:solidFill>
                <a:latin typeface="+mn-lt"/>
              </a:rPr>
              <a:t>Högkonsumenter klarar sig betydligt sämre i skolan och på arbetsmarknaden, samtidigt som den illegala cannabismarknaden driver kriminalitet och är en möjlig orsak till det ökande vapenvåldet. </a:t>
            </a:r>
            <a:endParaRPr lang="sv-SE" dirty="0">
              <a:latin typeface="+mn-lt"/>
            </a:endParaRPr>
          </a:p>
        </p:txBody>
      </p:sp>
    </p:spTree>
    <p:extLst>
      <p:ext uri="{BB962C8B-B14F-4D97-AF65-F5344CB8AC3E}">
        <p14:creationId xmlns:p14="http://schemas.microsoft.com/office/powerpoint/2010/main" val="156409901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FC5DA96-9E4A-4D36-42DC-8473AE9B6403}"/>
              </a:ext>
            </a:extLst>
          </p:cNvPr>
          <p:cNvSpPr txBox="1"/>
          <p:nvPr/>
        </p:nvSpPr>
        <p:spPr>
          <a:xfrm>
            <a:off x="1403648" y="1052736"/>
            <a:ext cx="6462464" cy="4708981"/>
          </a:xfrm>
          <a:prstGeom prst="rect">
            <a:avLst/>
          </a:prstGeom>
          <a:noFill/>
        </p:spPr>
        <p:txBody>
          <a:bodyPr wrap="square">
            <a:spAutoFit/>
          </a:bodyPr>
          <a:lstStyle/>
          <a:p>
            <a:r>
              <a:rPr lang="sv-SE" sz="2000" b="0" i="0" u="none" strike="noStrike" baseline="0" dirty="0">
                <a:solidFill>
                  <a:srgbClr val="000000"/>
                </a:solidFill>
                <a:latin typeface="+mn-lt"/>
              </a:rPr>
              <a:t>Under 2000-talet har personer som är inblandade i grovt och dödligt våld i Sverige, i ökande utsträckning varit påverkade av narkotika. </a:t>
            </a:r>
          </a:p>
          <a:p>
            <a:r>
              <a:rPr lang="sv-SE" sz="2000" b="0" i="0" u="none" strike="noStrike" baseline="0" dirty="0">
                <a:solidFill>
                  <a:srgbClr val="000000"/>
                </a:solidFill>
                <a:latin typeface="+mn-lt"/>
              </a:rPr>
              <a:t>I en rapport undersöktes i vilken omfattning förövarna och offren var påverkade av cannabis vid dödligt våld mellan år 2008 och 2019. </a:t>
            </a:r>
          </a:p>
          <a:p>
            <a:endParaRPr lang="sv-SE" sz="2000" b="0" i="0" u="none" strike="noStrike" baseline="0" dirty="0">
              <a:solidFill>
                <a:srgbClr val="000000"/>
              </a:solidFill>
              <a:latin typeface="+mn-lt"/>
            </a:endParaRPr>
          </a:p>
          <a:p>
            <a:r>
              <a:rPr lang="sv-SE" sz="2000" b="0" i="0" u="none" strike="noStrike" baseline="0" dirty="0">
                <a:solidFill>
                  <a:srgbClr val="000000"/>
                </a:solidFill>
                <a:latin typeface="+mn-lt"/>
              </a:rPr>
              <a:t>Man undersökte också hur ofta brotten var motiverade av konflikter kring cannabishantering eller av jakt på pengar till cannabiskonsumtion. Undersökningen omfattade samtliga fall av dödligt våld i Sverige under perioden, omkring 1 000 stycken, men man la särskilt fokus på Stockholms län. Undersökningen utgick från data i Brottsförebyggande rådets (Brå) forskningsdata om dödligt våld samt data från domar och förundersökningar. </a:t>
            </a:r>
            <a:endParaRPr lang="sv-SE" dirty="0">
              <a:latin typeface="+mn-lt"/>
            </a:endParaRPr>
          </a:p>
        </p:txBody>
      </p:sp>
    </p:spTree>
    <p:extLst>
      <p:ext uri="{BB962C8B-B14F-4D97-AF65-F5344CB8AC3E}">
        <p14:creationId xmlns:p14="http://schemas.microsoft.com/office/powerpoint/2010/main" val="178794525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FF07240A-83BD-40D2-90EF-E317F1BA7AE5}"/>
              </a:ext>
            </a:extLst>
          </p:cNvPr>
          <p:cNvSpPr txBox="1"/>
          <p:nvPr/>
        </p:nvSpPr>
        <p:spPr>
          <a:xfrm>
            <a:off x="467544" y="332657"/>
            <a:ext cx="8568952" cy="1200329"/>
          </a:xfrm>
          <a:prstGeom prst="rect">
            <a:avLst/>
          </a:prstGeom>
          <a:noFill/>
        </p:spPr>
        <p:txBody>
          <a:bodyPr wrap="square">
            <a:spAutoFit/>
          </a:bodyPr>
          <a:lstStyle/>
          <a:p>
            <a:pPr algn="ctr"/>
            <a:r>
              <a:rPr lang="en-US" sz="2400" b="0" i="0" u="none" strike="noStrike" baseline="0" dirty="0">
                <a:latin typeface="OpenSans-Semibold"/>
              </a:rPr>
              <a:t>Acute recreational drug and new psychoactive substance toxicity in Europe: 12 months data collection from the European Drug Emergencies </a:t>
            </a:r>
            <a:r>
              <a:rPr lang="sv-SE" sz="2400" b="0" i="0" u="none" strike="noStrike" baseline="0" dirty="0" err="1">
                <a:latin typeface="OpenSans-Semibold"/>
              </a:rPr>
              <a:t>Network</a:t>
            </a:r>
            <a:r>
              <a:rPr lang="sv-SE" sz="2400" b="0" i="0" u="none" strike="noStrike" baseline="0" dirty="0">
                <a:latin typeface="OpenSans-Semibold"/>
              </a:rPr>
              <a:t> (Euro-DEN)</a:t>
            </a:r>
            <a:endParaRPr lang="sv-SE" sz="2400" dirty="0"/>
          </a:p>
        </p:txBody>
      </p:sp>
      <p:pic>
        <p:nvPicPr>
          <p:cNvPr id="5" name="Bildobjekt 4">
            <a:extLst>
              <a:ext uri="{FF2B5EF4-FFF2-40B4-BE49-F238E27FC236}">
                <a16:creationId xmlns:a16="http://schemas.microsoft.com/office/drawing/2014/main" id="{0F419323-06B8-4F04-9030-074FB5F53198}"/>
              </a:ext>
            </a:extLst>
          </p:cNvPr>
          <p:cNvPicPr>
            <a:picLocks noChangeAspect="1"/>
          </p:cNvPicPr>
          <p:nvPr/>
        </p:nvPicPr>
        <p:blipFill>
          <a:blip r:embed="rId2"/>
          <a:stretch>
            <a:fillRect/>
          </a:stretch>
        </p:blipFill>
        <p:spPr>
          <a:xfrm>
            <a:off x="0" y="1197186"/>
            <a:ext cx="9144000" cy="5688198"/>
          </a:xfrm>
          <a:prstGeom prst="rect">
            <a:avLst/>
          </a:prstGeom>
        </p:spPr>
      </p:pic>
    </p:spTree>
    <p:extLst>
      <p:ext uri="{BB962C8B-B14F-4D97-AF65-F5344CB8AC3E}">
        <p14:creationId xmlns:p14="http://schemas.microsoft.com/office/powerpoint/2010/main" val="219020501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6A465A73-DAF3-4628-B900-5EC0C3255243}"/>
              </a:ext>
            </a:extLst>
          </p:cNvPr>
          <p:cNvPicPr>
            <a:picLocks noChangeAspect="1"/>
          </p:cNvPicPr>
          <p:nvPr/>
        </p:nvPicPr>
        <p:blipFill>
          <a:blip r:embed="rId2"/>
          <a:stretch>
            <a:fillRect/>
          </a:stretch>
        </p:blipFill>
        <p:spPr>
          <a:xfrm>
            <a:off x="661450" y="0"/>
            <a:ext cx="7821100" cy="6858000"/>
          </a:xfrm>
          <a:prstGeom prst="rect">
            <a:avLst/>
          </a:prstGeom>
        </p:spPr>
      </p:pic>
    </p:spTree>
    <p:extLst>
      <p:ext uri="{BB962C8B-B14F-4D97-AF65-F5344CB8AC3E}">
        <p14:creationId xmlns:p14="http://schemas.microsoft.com/office/powerpoint/2010/main" val="307113862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298956F-2CE1-4CB4-890B-4AD79497171A}"/>
              </a:ext>
            </a:extLst>
          </p:cNvPr>
          <p:cNvSpPr txBox="1"/>
          <p:nvPr/>
        </p:nvSpPr>
        <p:spPr>
          <a:xfrm>
            <a:off x="971600" y="908720"/>
            <a:ext cx="7560840" cy="3477875"/>
          </a:xfrm>
          <a:prstGeom prst="rect">
            <a:avLst/>
          </a:prstGeom>
          <a:noFill/>
        </p:spPr>
        <p:txBody>
          <a:bodyPr wrap="square">
            <a:spAutoFit/>
          </a:bodyPr>
          <a:lstStyle/>
          <a:p>
            <a:r>
              <a:rPr lang="sv-SE" b="0" i="0" u="none" strike="noStrike" baseline="0" dirty="0">
                <a:solidFill>
                  <a:srgbClr val="000000"/>
                </a:solidFill>
                <a:latin typeface="+mn-lt"/>
              </a:rPr>
              <a:t>I nyligen genomförda nationella undersökningar bland unga vuxna (15–34 år) uppskattas årsprevalensen för både LSD och hallucinogena svampar till högst 1 procent. </a:t>
            </a:r>
          </a:p>
          <a:p>
            <a:endParaRPr lang="sv-SE" b="0" dirty="0">
              <a:solidFill>
                <a:srgbClr val="000000"/>
              </a:solidFill>
              <a:latin typeface="+mn-lt"/>
            </a:endParaRPr>
          </a:p>
          <a:p>
            <a:r>
              <a:rPr lang="sv-SE" b="0" i="0" u="none" strike="noStrike" baseline="0" dirty="0">
                <a:solidFill>
                  <a:srgbClr val="000000"/>
                </a:solidFill>
                <a:latin typeface="+mn-lt"/>
              </a:rPr>
              <a:t>Undantagen omfattar Tjeckien (5,3 procent 2020), Österrike (3,8 procent 2020), Finland (2,0 procent 2018), Nederländerna (1,7 procent 2020), Estland (1,6 procent 2018, 16–34) och Danmark (1,5 procent 2021) för hallucinogena svampar, och Österrike (3,4 procent 2020), Irland (2,4 procent 2019), Finland (2,0 procent 2018), Tjeckien (1,8 procent 2020), Estland (1,7 procent 2018, 16–34) och Lettland (1,4 procent 2020) för LSD. </a:t>
            </a:r>
            <a:endParaRPr lang="sv-SE" dirty="0">
              <a:latin typeface="+mn-lt"/>
            </a:endParaRPr>
          </a:p>
        </p:txBody>
      </p:sp>
    </p:spTree>
    <p:extLst>
      <p:ext uri="{BB962C8B-B14F-4D97-AF65-F5344CB8AC3E}">
        <p14:creationId xmlns:p14="http://schemas.microsoft.com/office/powerpoint/2010/main" val="351958269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8AA63308-A912-44AA-889B-3BEF89EAC7A5}"/>
              </a:ext>
            </a:extLst>
          </p:cNvPr>
          <p:cNvSpPr txBox="1"/>
          <p:nvPr/>
        </p:nvSpPr>
        <p:spPr>
          <a:xfrm>
            <a:off x="1475656" y="1228397"/>
            <a:ext cx="7056784" cy="2246769"/>
          </a:xfrm>
          <a:prstGeom prst="rect">
            <a:avLst/>
          </a:prstGeom>
          <a:noFill/>
        </p:spPr>
        <p:txBody>
          <a:bodyPr wrap="square">
            <a:spAutoFit/>
          </a:bodyPr>
          <a:lstStyle/>
          <a:p>
            <a:r>
              <a:rPr lang="sv-SE" b="0" i="0" u="none" strike="noStrike" baseline="0" dirty="0">
                <a:solidFill>
                  <a:srgbClr val="000000"/>
                </a:solidFill>
                <a:latin typeface="+mn-lt"/>
              </a:rPr>
              <a:t>GHB var den femte vanligaste drogen som rapporterades av sjukhus i Euro-DEN Plus under 2020. </a:t>
            </a:r>
          </a:p>
          <a:p>
            <a:endParaRPr lang="sv-SE" b="0" dirty="0">
              <a:solidFill>
                <a:srgbClr val="000000"/>
              </a:solidFill>
              <a:latin typeface="+mn-lt"/>
            </a:endParaRPr>
          </a:p>
          <a:p>
            <a:r>
              <a:rPr lang="sv-SE" b="0" i="0" u="none" strike="noStrike" baseline="0" dirty="0">
                <a:solidFill>
                  <a:srgbClr val="000000"/>
                </a:solidFill>
                <a:latin typeface="+mn-lt"/>
              </a:rPr>
              <a:t>GHB förekom i 11 procent av fallen av akut narkotikatoxicitet och i 35 procent av fallen av kritisk vård, baserat på risker för överdoser. LSD förekom i 1,7 procent av fallen av akut drogtoxicitet, medan </a:t>
            </a:r>
            <a:r>
              <a:rPr lang="sv-SE" b="0" i="0" u="none" strike="noStrike" baseline="0" dirty="0" err="1">
                <a:solidFill>
                  <a:srgbClr val="000000"/>
                </a:solidFill>
                <a:latin typeface="+mn-lt"/>
              </a:rPr>
              <a:t>ketamin</a:t>
            </a:r>
            <a:r>
              <a:rPr lang="sv-SE" b="0" i="0" u="none" strike="noStrike" baseline="0" dirty="0">
                <a:solidFill>
                  <a:srgbClr val="000000"/>
                </a:solidFill>
                <a:latin typeface="+mn-lt"/>
              </a:rPr>
              <a:t> förekom i 1,3 procent. </a:t>
            </a:r>
            <a:endParaRPr lang="sv-SE" dirty="0">
              <a:latin typeface="+mn-lt"/>
            </a:endParaRPr>
          </a:p>
        </p:txBody>
      </p:sp>
    </p:spTree>
    <p:extLst>
      <p:ext uri="{BB962C8B-B14F-4D97-AF65-F5344CB8AC3E}">
        <p14:creationId xmlns:p14="http://schemas.microsoft.com/office/powerpoint/2010/main" val="236547980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ustgas används som partydrog och nu finns uppgifter om att det säljs öppet på en del krogar i Göteborg. Bilden är en arkivbild från en protest mot ett eventuellt lustgasförbud i London 2015.">
            <a:extLst>
              <a:ext uri="{FF2B5EF4-FFF2-40B4-BE49-F238E27FC236}">
                <a16:creationId xmlns:a16="http://schemas.microsoft.com/office/drawing/2014/main" id="{3C284343-D0BA-46B4-831E-C1EBE7B046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810" y="1331640"/>
            <a:ext cx="7770380" cy="437353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23B5DA0-6622-D83A-9050-C069EE300F75}"/>
              </a:ext>
            </a:extLst>
          </p:cNvPr>
          <p:cNvSpPr txBox="1">
            <a:spLocks/>
          </p:cNvSpPr>
          <p:nvPr/>
        </p:nvSpPr>
        <p:spPr>
          <a:xfrm>
            <a:off x="467544" y="420589"/>
            <a:ext cx="7571184" cy="72008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3600" b="0" dirty="0" err="1"/>
              <a:t>Lustgas</a:t>
            </a:r>
            <a:endParaRPr lang="en-US" sz="3600" b="0" dirty="0"/>
          </a:p>
        </p:txBody>
      </p:sp>
    </p:spTree>
    <p:extLst>
      <p:ext uri="{BB962C8B-B14F-4D97-AF65-F5344CB8AC3E}">
        <p14:creationId xmlns:p14="http://schemas.microsoft.com/office/powerpoint/2010/main" val="394719265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90DF559-9F03-A8A0-47E6-44BAC9AAD6F6}"/>
              </a:ext>
            </a:extLst>
          </p:cNvPr>
          <p:cNvSpPr>
            <a:spLocks noGrp="1"/>
          </p:cNvSpPr>
          <p:nvPr>
            <p:ph type="title"/>
          </p:nvPr>
        </p:nvSpPr>
        <p:spPr>
          <a:xfrm>
            <a:off x="457200" y="404664"/>
            <a:ext cx="8229600" cy="1143000"/>
          </a:xfrm>
        </p:spPr>
        <p:txBody>
          <a:bodyPr>
            <a:normAutofit/>
          </a:bodyPr>
          <a:lstStyle/>
          <a:p>
            <a:r>
              <a:rPr lang="en-US" sz="3600" dirty="0" err="1"/>
              <a:t>Lustgas</a:t>
            </a:r>
            <a:endParaRPr lang="en-US" sz="3600" dirty="0"/>
          </a:p>
        </p:txBody>
      </p:sp>
      <p:sp>
        <p:nvSpPr>
          <p:cNvPr id="5" name="textruta 4">
            <a:extLst>
              <a:ext uri="{FF2B5EF4-FFF2-40B4-BE49-F238E27FC236}">
                <a16:creationId xmlns:a16="http://schemas.microsoft.com/office/drawing/2014/main" id="{905611D5-E548-431F-A31D-DFDB88980768}"/>
              </a:ext>
            </a:extLst>
          </p:cNvPr>
          <p:cNvSpPr txBox="1"/>
          <p:nvPr/>
        </p:nvSpPr>
        <p:spPr>
          <a:xfrm>
            <a:off x="1223628" y="2132856"/>
            <a:ext cx="6696744" cy="1938992"/>
          </a:xfrm>
          <a:prstGeom prst="rect">
            <a:avLst/>
          </a:prstGeom>
          <a:noFill/>
        </p:spPr>
        <p:txBody>
          <a:bodyPr wrap="square">
            <a:spAutoFit/>
          </a:bodyPr>
          <a:lstStyle/>
          <a:p>
            <a:pPr marL="342900" indent="-342900" algn="just">
              <a:buFont typeface="Arial" panose="020B0604020202020204" pitchFamily="34" charset="0"/>
              <a:buChar char="•"/>
            </a:pPr>
            <a:r>
              <a:rPr lang="sv-SE" sz="2000" b="0" i="0" u="none" strike="noStrike" baseline="0" dirty="0">
                <a:solidFill>
                  <a:srgbClr val="000000"/>
                </a:solidFill>
                <a:latin typeface="Gill Sans Nova Book"/>
              </a:rPr>
              <a:t>I skolundersökningen svarade 6 procent av eleverna i årskurs 9 att de hade provat lustgas någon gång. </a:t>
            </a:r>
            <a:endParaRPr lang="sv-SE" b="0" dirty="0">
              <a:solidFill>
                <a:srgbClr val="000000"/>
              </a:solidFill>
              <a:latin typeface="Gill Sans Nova Book"/>
            </a:endParaRPr>
          </a:p>
          <a:p>
            <a:pPr marL="342900" indent="-342900" algn="just">
              <a:buFont typeface="Arial" panose="020B0604020202020204" pitchFamily="34" charset="0"/>
              <a:buChar char="•"/>
            </a:pPr>
            <a:r>
              <a:rPr lang="sv-SE" sz="2000" b="0" i="0" u="none" strike="noStrike" baseline="0" dirty="0">
                <a:solidFill>
                  <a:srgbClr val="000000"/>
                </a:solidFill>
                <a:latin typeface="Gill Sans Nova Book"/>
              </a:rPr>
              <a:t>Bland de äldre eleverna i gymnasiets år 2 uppgick motsvarande andel till 17 procent. </a:t>
            </a:r>
            <a:endParaRPr lang="sv-SE" b="0" dirty="0">
              <a:solidFill>
                <a:srgbClr val="000000"/>
              </a:solidFill>
              <a:latin typeface="Gill Sans Nova Book"/>
            </a:endParaRPr>
          </a:p>
          <a:p>
            <a:pPr marL="342900" indent="-342900" algn="just">
              <a:buFont typeface="Arial" panose="020B0604020202020204" pitchFamily="34" charset="0"/>
              <a:buChar char="•"/>
            </a:pPr>
            <a:r>
              <a:rPr lang="sv-SE" sz="2000" b="0" i="0" u="none" strike="noStrike" baseline="0" dirty="0">
                <a:solidFill>
                  <a:srgbClr val="000000"/>
                </a:solidFill>
                <a:latin typeface="Gill Sans Nova Book"/>
              </a:rPr>
              <a:t>I jämförelse kan det nämnas att eleverna rapporterade att de provat cannabis i ungefär samma utsträckning. </a:t>
            </a:r>
            <a:endParaRPr lang="sv-SE" dirty="0"/>
          </a:p>
        </p:txBody>
      </p:sp>
    </p:spTree>
    <p:extLst>
      <p:ext uri="{BB962C8B-B14F-4D97-AF65-F5344CB8AC3E}">
        <p14:creationId xmlns:p14="http://schemas.microsoft.com/office/powerpoint/2010/main" val="71087126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90DF559-9F03-A8A0-47E6-44BAC9AAD6F6}"/>
              </a:ext>
            </a:extLst>
          </p:cNvPr>
          <p:cNvSpPr>
            <a:spLocks noGrp="1"/>
          </p:cNvSpPr>
          <p:nvPr>
            <p:ph type="title"/>
          </p:nvPr>
        </p:nvSpPr>
        <p:spPr>
          <a:xfrm>
            <a:off x="457200" y="274638"/>
            <a:ext cx="8229600" cy="1143000"/>
          </a:xfrm>
        </p:spPr>
        <p:txBody>
          <a:bodyPr/>
          <a:lstStyle/>
          <a:p>
            <a:r>
              <a:rPr lang="en-US" dirty="0" err="1"/>
              <a:t>Lustgas</a:t>
            </a:r>
            <a:r>
              <a:rPr lang="en-US" dirty="0"/>
              <a:t> bland </a:t>
            </a:r>
            <a:r>
              <a:rPr lang="en-US" dirty="0" err="1"/>
              <a:t>unga</a:t>
            </a:r>
            <a:endParaRPr lang="en-US" dirty="0"/>
          </a:p>
        </p:txBody>
      </p:sp>
      <p:pic>
        <p:nvPicPr>
          <p:cNvPr id="3" name="Bildobjekt 2">
            <a:extLst>
              <a:ext uri="{FF2B5EF4-FFF2-40B4-BE49-F238E27FC236}">
                <a16:creationId xmlns:a16="http://schemas.microsoft.com/office/drawing/2014/main" id="{0BE55271-4E67-4017-AF15-8722AE9F4DE3}"/>
              </a:ext>
            </a:extLst>
          </p:cNvPr>
          <p:cNvPicPr>
            <a:picLocks noChangeAspect="1"/>
          </p:cNvPicPr>
          <p:nvPr/>
        </p:nvPicPr>
        <p:blipFill>
          <a:blip r:embed="rId2"/>
          <a:stretch>
            <a:fillRect/>
          </a:stretch>
        </p:blipFill>
        <p:spPr>
          <a:xfrm>
            <a:off x="2099017" y="1600200"/>
            <a:ext cx="4945966" cy="4525963"/>
          </a:xfrm>
          <a:prstGeom prst="rect">
            <a:avLst/>
          </a:prstGeom>
          <a:noFill/>
        </p:spPr>
      </p:pic>
    </p:spTree>
    <p:extLst>
      <p:ext uri="{BB962C8B-B14F-4D97-AF65-F5344CB8AC3E}">
        <p14:creationId xmlns:p14="http://schemas.microsoft.com/office/powerpoint/2010/main" val="116670713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C68DFBE-A07D-43BD-B405-BB3D70009D8D}"/>
              </a:ext>
            </a:extLst>
          </p:cNvPr>
          <p:cNvPicPr>
            <a:picLocks noChangeAspect="1"/>
          </p:cNvPicPr>
          <p:nvPr/>
        </p:nvPicPr>
        <p:blipFill>
          <a:blip r:embed="rId2"/>
          <a:stretch>
            <a:fillRect/>
          </a:stretch>
        </p:blipFill>
        <p:spPr>
          <a:xfrm>
            <a:off x="-1" y="620688"/>
            <a:ext cx="9144001" cy="3456384"/>
          </a:xfrm>
          <a:prstGeom prst="rect">
            <a:avLst/>
          </a:prstGeom>
        </p:spPr>
      </p:pic>
      <p:pic>
        <p:nvPicPr>
          <p:cNvPr id="2052" name="Picture 4" descr="Christine Svärd blev förlamad efter att ha tagit lustgas, och bor nu på korttidsboendet Dalheimers hus. Bild: Sanna Tedeborg">
            <a:extLst>
              <a:ext uri="{FF2B5EF4-FFF2-40B4-BE49-F238E27FC236}">
                <a16:creationId xmlns:a16="http://schemas.microsoft.com/office/drawing/2014/main" id="{B055649C-A043-4B29-9BB7-BD385CAC89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9591" y="4094566"/>
            <a:ext cx="5526865" cy="2763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964643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0EAAA23-45D4-4E30-B796-104E6294F0A3}"/>
              </a:ext>
            </a:extLst>
          </p:cNvPr>
          <p:cNvPicPr>
            <a:picLocks noChangeAspect="1"/>
          </p:cNvPicPr>
          <p:nvPr/>
        </p:nvPicPr>
        <p:blipFill>
          <a:blip r:embed="rId2"/>
          <a:stretch>
            <a:fillRect/>
          </a:stretch>
        </p:blipFill>
        <p:spPr>
          <a:xfrm>
            <a:off x="1366044" y="0"/>
            <a:ext cx="6411911" cy="6858000"/>
          </a:xfrm>
          <a:prstGeom prst="rect">
            <a:avLst/>
          </a:prstGeom>
        </p:spPr>
      </p:pic>
    </p:spTree>
    <p:extLst>
      <p:ext uri="{BB962C8B-B14F-4D97-AF65-F5344CB8AC3E}">
        <p14:creationId xmlns:p14="http://schemas.microsoft.com/office/powerpoint/2010/main" val="409885980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B9FE1EB-4C9B-0A7A-52D2-0FF7F59ABD35}"/>
              </a:ext>
            </a:extLst>
          </p:cNvPr>
          <p:cNvSpPr>
            <a:spLocks noGrp="1"/>
          </p:cNvSpPr>
          <p:nvPr>
            <p:ph type="title"/>
          </p:nvPr>
        </p:nvSpPr>
        <p:spPr>
          <a:xfrm>
            <a:off x="457200" y="274638"/>
            <a:ext cx="8229600" cy="1143000"/>
          </a:xfrm>
        </p:spPr>
        <p:txBody>
          <a:bodyPr/>
          <a:lstStyle/>
          <a:p>
            <a:r>
              <a:rPr lang="en-US" dirty="0" err="1"/>
              <a:t>Felblandade</a:t>
            </a:r>
            <a:r>
              <a:rPr lang="en-US" dirty="0"/>
              <a:t> opioider</a:t>
            </a:r>
          </a:p>
        </p:txBody>
      </p:sp>
      <p:pic>
        <p:nvPicPr>
          <p:cNvPr id="3" name="Bildobjekt 2">
            <a:extLst>
              <a:ext uri="{FF2B5EF4-FFF2-40B4-BE49-F238E27FC236}">
                <a16:creationId xmlns:a16="http://schemas.microsoft.com/office/drawing/2014/main" id="{C571E660-51EC-48AA-801F-F12999E02510}"/>
              </a:ext>
            </a:extLst>
          </p:cNvPr>
          <p:cNvPicPr>
            <a:picLocks noChangeAspect="1"/>
          </p:cNvPicPr>
          <p:nvPr/>
        </p:nvPicPr>
        <p:blipFill rotWithShape="1">
          <a:blip r:embed="rId2"/>
          <a:srcRect r="1813" b="2"/>
          <a:stretch/>
        </p:blipFill>
        <p:spPr>
          <a:xfrm>
            <a:off x="457200" y="1600200"/>
            <a:ext cx="8229600" cy="4525963"/>
          </a:xfrm>
          <a:prstGeom prst="rect">
            <a:avLst/>
          </a:prstGeom>
          <a:noFill/>
        </p:spPr>
      </p:pic>
    </p:spTree>
    <p:extLst>
      <p:ext uri="{BB962C8B-B14F-4D97-AF65-F5344CB8AC3E}">
        <p14:creationId xmlns:p14="http://schemas.microsoft.com/office/powerpoint/2010/main" val="360066568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63BE1B9-90EE-4DD7-A1BF-E3EEDACB9FA5}"/>
              </a:ext>
            </a:extLst>
          </p:cNvPr>
          <p:cNvPicPr>
            <a:picLocks noChangeAspect="1"/>
          </p:cNvPicPr>
          <p:nvPr/>
        </p:nvPicPr>
        <p:blipFill>
          <a:blip r:embed="rId2"/>
          <a:stretch>
            <a:fillRect/>
          </a:stretch>
        </p:blipFill>
        <p:spPr>
          <a:xfrm>
            <a:off x="0" y="897017"/>
            <a:ext cx="9144000" cy="5063966"/>
          </a:xfrm>
          <a:prstGeom prst="rect">
            <a:avLst/>
          </a:prstGeom>
        </p:spPr>
      </p:pic>
    </p:spTree>
    <p:extLst>
      <p:ext uri="{BB962C8B-B14F-4D97-AF65-F5344CB8AC3E}">
        <p14:creationId xmlns:p14="http://schemas.microsoft.com/office/powerpoint/2010/main" val="155688427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BEEF47BE-F592-4EB6-A75C-7F6FEDDB99E4}"/>
              </a:ext>
            </a:extLst>
          </p:cNvPr>
          <p:cNvPicPr>
            <a:picLocks noChangeAspect="1"/>
          </p:cNvPicPr>
          <p:nvPr/>
        </p:nvPicPr>
        <p:blipFill>
          <a:blip r:embed="rId2"/>
          <a:stretch>
            <a:fillRect/>
          </a:stretch>
        </p:blipFill>
        <p:spPr>
          <a:xfrm>
            <a:off x="0" y="1376520"/>
            <a:ext cx="9144000" cy="4860792"/>
          </a:xfrm>
          <a:prstGeom prst="rect">
            <a:avLst/>
          </a:prstGeom>
        </p:spPr>
      </p:pic>
      <p:sp>
        <p:nvSpPr>
          <p:cNvPr id="5" name="textruta 4">
            <a:extLst>
              <a:ext uri="{FF2B5EF4-FFF2-40B4-BE49-F238E27FC236}">
                <a16:creationId xmlns:a16="http://schemas.microsoft.com/office/drawing/2014/main" id="{25467C92-6114-4E77-8FBC-0AF910CF727C}"/>
              </a:ext>
            </a:extLst>
          </p:cNvPr>
          <p:cNvSpPr txBox="1"/>
          <p:nvPr/>
        </p:nvSpPr>
        <p:spPr>
          <a:xfrm>
            <a:off x="2339752" y="332656"/>
            <a:ext cx="4572000" cy="646331"/>
          </a:xfrm>
          <a:prstGeom prst="rect">
            <a:avLst/>
          </a:prstGeom>
          <a:noFill/>
        </p:spPr>
        <p:txBody>
          <a:bodyPr wrap="square">
            <a:spAutoFit/>
          </a:bodyPr>
          <a:lstStyle/>
          <a:p>
            <a:pPr algn="ctr"/>
            <a:r>
              <a:rPr lang="sv-SE" sz="3600" b="0" i="0" dirty="0" err="1">
                <a:solidFill>
                  <a:srgbClr val="444444"/>
                </a:solidFill>
                <a:effectLst/>
                <a:latin typeface="Segoe UI" panose="020B0502040204020203" pitchFamily="34" charset="0"/>
              </a:rPr>
              <a:t>Nitazener</a:t>
            </a:r>
            <a:endParaRPr lang="sv-SE" sz="3600" dirty="0"/>
          </a:p>
        </p:txBody>
      </p:sp>
    </p:spTree>
    <p:extLst>
      <p:ext uri="{BB962C8B-B14F-4D97-AF65-F5344CB8AC3E}">
        <p14:creationId xmlns:p14="http://schemas.microsoft.com/office/powerpoint/2010/main" val="54020904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10F904CA-6AED-4691-98B0-193264490CE6}"/>
              </a:ext>
            </a:extLst>
          </p:cNvPr>
          <p:cNvSpPr txBox="1"/>
          <p:nvPr/>
        </p:nvSpPr>
        <p:spPr>
          <a:xfrm>
            <a:off x="1043608" y="1700808"/>
            <a:ext cx="7416824" cy="4093428"/>
          </a:xfrm>
          <a:prstGeom prst="rect">
            <a:avLst/>
          </a:prstGeom>
          <a:noFill/>
        </p:spPr>
        <p:txBody>
          <a:bodyPr wrap="square">
            <a:spAutoFit/>
          </a:bodyPr>
          <a:lstStyle/>
          <a:p>
            <a:pPr marL="342900" indent="-342900">
              <a:buFont typeface="Arial" panose="020B0604020202020204" pitchFamily="34" charset="0"/>
              <a:buChar char="•"/>
            </a:pPr>
            <a:r>
              <a:rPr lang="sv-SE" b="0" i="0" dirty="0">
                <a:solidFill>
                  <a:srgbClr val="444444"/>
                </a:solidFill>
                <a:effectLst/>
                <a:latin typeface="+mn-lt"/>
              </a:rPr>
              <a:t>Antalet dödsfall ser ut att öka i världen där </a:t>
            </a:r>
            <a:r>
              <a:rPr lang="sv-SE" b="0" i="0" dirty="0" err="1">
                <a:solidFill>
                  <a:srgbClr val="444444"/>
                </a:solidFill>
                <a:effectLst/>
                <a:latin typeface="+mn-lt"/>
              </a:rPr>
              <a:t>nitazener</a:t>
            </a:r>
            <a:r>
              <a:rPr lang="sv-SE" b="0" i="0" dirty="0">
                <a:solidFill>
                  <a:srgbClr val="444444"/>
                </a:solidFill>
                <a:effectLst/>
                <a:latin typeface="+mn-lt"/>
              </a:rPr>
              <a:t> har identifierats i samband med dödsfallet </a:t>
            </a:r>
          </a:p>
          <a:p>
            <a:pPr marL="342900" indent="-342900">
              <a:buFont typeface="Arial" panose="020B0604020202020204" pitchFamily="34" charset="0"/>
              <a:buChar char="•"/>
            </a:pPr>
            <a:r>
              <a:rPr lang="sv-SE" b="0" i="0" dirty="0">
                <a:solidFill>
                  <a:srgbClr val="444444"/>
                </a:solidFill>
                <a:effectLst/>
                <a:latin typeface="+mn-lt"/>
              </a:rPr>
              <a:t>Även svenska fall har förekommit </a:t>
            </a:r>
          </a:p>
          <a:p>
            <a:pPr marL="342900" indent="-342900">
              <a:buFont typeface="Arial" panose="020B0604020202020204" pitchFamily="34" charset="0"/>
              <a:buChar char="•"/>
            </a:pPr>
            <a:r>
              <a:rPr lang="sv-SE" b="0" i="0" dirty="0">
                <a:solidFill>
                  <a:srgbClr val="444444"/>
                </a:solidFill>
                <a:effectLst/>
                <a:latin typeface="+mn-lt"/>
              </a:rPr>
              <a:t>Flera dödsfall har även rapporterats i USA </a:t>
            </a:r>
          </a:p>
          <a:p>
            <a:pPr marL="342900" indent="-342900">
              <a:buFont typeface="Arial" panose="020B0604020202020204" pitchFamily="34" charset="0"/>
              <a:buChar char="•"/>
            </a:pPr>
            <a:r>
              <a:rPr lang="sv-SE" b="0" i="0" dirty="0">
                <a:solidFill>
                  <a:srgbClr val="444444"/>
                </a:solidFill>
                <a:effectLst/>
                <a:latin typeface="+mn-lt"/>
              </a:rPr>
              <a:t>Några v​​</a:t>
            </a:r>
            <a:r>
              <a:rPr lang="sv-SE" b="0" i="0" dirty="0" err="1">
                <a:solidFill>
                  <a:srgbClr val="444444"/>
                </a:solidFill>
                <a:effectLst/>
                <a:latin typeface="+mn-lt"/>
              </a:rPr>
              <a:t>anligt</a:t>
            </a:r>
            <a:r>
              <a:rPr lang="sv-SE" b="0" i="0" dirty="0">
                <a:solidFill>
                  <a:srgbClr val="444444"/>
                </a:solidFill>
                <a:effectLst/>
                <a:latin typeface="+mn-lt"/>
              </a:rPr>
              <a:t> förekommande </a:t>
            </a:r>
            <a:r>
              <a:rPr lang="sv-SE" b="0" i="0" dirty="0" err="1">
                <a:solidFill>
                  <a:srgbClr val="444444"/>
                </a:solidFill>
                <a:effectLst/>
                <a:latin typeface="+mn-lt"/>
              </a:rPr>
              <a:t>nitazener</a:t>
            </a:r>
            <a:r>
              <a:rPr lang="sv-SE" b="0" i="0" dirty="0">
                <a:solidFill>
                  <a:srgbClr val="444444"/>
                </a:solidFill>
                <a:effectLst/>
                <a:latin typeface="+mn-lt"/>
              </a:rPr>
              <a:t> i samband med dödsfallen är </a:t>
            </a:r>
            <a:r>
              <a:rPr lang="sv-SE" b="0" i="0" dirty="0" err="1">
                <a:solidFill>
                  <a:srgbClr val="444444"/>
                </a:solidFill>
                <a:effectLst/>
                <a:latin typeface="+mn-lt"/>
              </a:rPr>
              <a:t>isotonitazen</a:t>
            </a:r>
            <a:r>
              <a:rPr lang="sv-SE" b="0" i="0" dirty="0">
                <a:solidFill>
                  <a:srgbClr val="444444"/>
                </a:solidFill>
                <a:effectLst/>
                <a:latin typeface="+mn-lt"/>
              </a:rPr>
              <a:t>, </a:t>
            </a:r>
            <a:r>
              <a:rPr lang="sv-SE" b="0" i="0" dirty="0" err="1">
                <a:solidFill>
                  <a:srgbClr val="444444"/>
                </a:solidFill>
                <a:effectLst/>
                <a:latin typeface="+mn-lt"/>
              </a:rPr>
              <a:t>protonitazen</a:t>
            </a:r>
            <a:r>
              <a:rPr lang="sv-SE" b="0" i="0" dirty="0">
                <a:solidFill>
                  <a:srgbClr val="444444"/>
                </a:solidFill>
                <a:effectLst/>
                <a:latin typeface="+mn-lt"/>
              </a:rPr>
              <a:t>, och </a:t>
            </a:r>
            <a:r>
              <a:rPr lang="sv-SE" b="0" i="0" dirty="0" err="1">
                <a:solidFill>
                  <a:srgbClr val="444444"/>
                </a:solidFill>
                <a:effectLst/>
                <a:latin typeface="+mn-lt"/>
              </a:rPr>
              <a:t>metonitazen</a:t>
            </a:r>
            <a:r>
              <a:rPr lang="sv-SE" b="0" i="0" dirty="0">
                <a:solidFill>
                  <a:srgbClr val="444444"/>
                </a:solidFill>
                <a:effectLst/>
                <a:latin typeface="+mn-lt"/>
              </a:rPr>
              <a:t> </a:t>
            </a:r>
          </a:p>
          <a:p>
            <a:pPr marL="342900" indent="-342900">
              <a:buFont typeface="Arial" panose="020B0604020202020204" pitchFamily="34" charset="0"/>
              <a:buChar char="•"/>
            </a:pPr>
            <a:r>
              <a:rPr lang="sv-SE" b="0" i="0" dirty="0">
                <a:solidFill>
                  <a:srgbClr val="444444"/>
                </a:solidFill>
                <a:effectLst/>
                <a:latin typeface="+mn-lt"/>
              </a:rPr>
              <a:t>Alla dessa är reglerade som narkotika i Sverige. </a:t>
            </a:r>
            <a:r>
              <a:rPr lang="sv-SE" b="0" i="0" dirty="0" err="1">
                <a:solidFill>
                  <a:srgbClr val="444444"/>
                </a:solidFill>
                <a:effectLst/>
                <a:latin typeface="+mn-lt"/>
              </a:rPr>
              <a:t>Nitazener</a:t>
            </a:r>
            <a:r>
              <a:rPr lang="sv-SE" b="0" i="0" dirty="0">
                <a:solidFill>
                  <a:srgbClr val="444444"/>
                </a:solidFill>
                <a:effectLst/>
                <a:latin typeface="+mn-lt"/>
              </a:rPr>
              <a:t> har även förekommit i förfalskade läkemedel. I USA har de även förekommit inblandade i heroin och/eller fentanyl och sålts som vanliga gatudroger.</a:t>
            </a:r>
          </a:p>
          <a:p>
            <a:pPr marL="342900" indent="-342900">
              <a:buFont typeface="Arial" panose="020B0604020202020204" pitchFamily="34" charset="0"/>
              <a:buChar char="•"/>
            </a:pPr>
            <a:r>
              <a:rPr lang="sv-SE" b="0" i="0" dirty="0">
                <a:solidFill>
                  <a:srgbClr val="444444"/>
                </a:solidFill>
                <a:effectLst/>
                <a:latin typeface="+mn-lt"/>
              </a:rPr>
              <a:t>Det finns data som antyder att vissa </a:t>
            </a:r>
            <a:r>
              <a:rPr lang="sv-SE" b="0" i="0" dirty="0" err="1">
                <a:solidFill>
                  <a:srgbClr val="444444"/>
                </a:solidFill>
                <a:effectLst/>
                <a:latin typeface="+mn-lt"/>
              </a:rPr>
              <a:t>nitazener</a:t>
            </a:r>
            <a:r>
              <a:rPr lang="sv-SE" b="0" i="0" dirty="0">
                <a:solidFill>
                  <a:srgbClr val="444444"/>
                </a:solidFill>
                <a:effectLst/>
                <a:latin typeface="+mn-lt"/>
              </a:rPr>
              <a:t> kan vara mer potenta än fentanyl vilket kan öka risken för livshotande förgiftning</a:t>
            </a:r>
            <a:endParaRPr lang="sv-SE" dirty="0">
              <a:latin typeface="+mn-lt"/>
            </a:endParaRPr>
          </a:p>
        </p:txBody>
      </p:sp>
      <p:sp>
        <p:nvSpPr>
          <p:cNvPr id="5" name="textruta 4">
            <a:extLst>
              <a:ext uri="{FF2B5EF4-FFF2-40B4-BE49-F238E27FC236}">
                <a16:creationId xmlns:a16="http://schemas.microsoft.com/office/drawing/2014/main" id="{D978B705-E724-40CA-A7BC-FC437B9D590D}"/>
              </a:ext>
            </a:extLst>
          </p:cNvPr>
          <p:cNvSpPr txBox="1"/>
          <p:nvPr/>
        </p:nvSpPr>
        <p:spPr>
          <a:xfrm>
            <a:off x="899592" y="692696"/>
            <a:ext cx="7560840" cy="523220"/>
          </a:xfrm>
          <a:prstGeom prst="rect">
            <a:avLst/>
          </a:prstGeom>
          <a:noFill/>
        </p:spPr>
        <p:txBody>
          <a:bodyPr wrap="square">
            <a:spAutoFit/>
          </a:bodyPr>
          <a:lstStyle/>
          <a:p>
            <a:pPr algn="ctr"/>
            <a:r>
              <a:rPr lang="sv-SE" sz="2800" b="0" i="0" dirty="0" err="1">
                <a:solidFill>
                  <a:srgbClr val="444444"/>
                </a:solidFill>
                <a:effectLst/>
                <a:latin typeface="+mn-lt"/>
              </a:rPr>
              <a:t>Nitazenerna</a:t>
            </a:r>
            <a:r>
              <a:rPr lang="sv-SE" sz="2800" b="0" i="0" dirty="0">
                <a:solidFill>
                  <a:srgbClr val="444444"/>
                </a:solidFill>
                <a:effectLst/>
                <a:latin typeface="+mn-lt"/>
              </a:rPr>
              <a:t> tillhör gruppen syntetiska opioider </a:t>
            </a:r>
          </a:p>
        </p:txBody>
      </p:sp>
    </p:spTree>
    <p:extLst>
      <p:ext uri="{BB962C8B-B14F-4D97-AF65-F5344CB8AC3E}">
        <p14:creationId xmlns:p14="http://schemas.microsoft.com/office/powerpoint/2010/main" val="249636205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10F904CA-6AED-4691-98B0-193264490CE6}"/>
              </a:ext>
            </a:extLst>
          </p:cNvPr>
          <p:cNvSpPr txBox="1"/>
          <p:nvPr/>
        </p:nvSpPr>
        <p:spPr>
          <a:xfrm>
            <a:off x="1000198" y="1556792"/>
            <a:ext cx="7416824" cy="3847207"/>
          </a:xfrm>
          <a:prstGeom prst="rect">
            <a:avLst/>
          </a:prstGeom>
          <a:noFill/>
        </p:spPr>
        <p:txBody>
          <a:bodyPr wrap="square">
            <a:spAutoFit/>
          </a:bodyPr>
          <a:lstStyle/>
          <a:p>
            <a:pPr marL="342900" indent="-342900" algn="l">
              <a:buFont typeface="Arial" panose="020B0604020202020204" pitchFamily="34" charset="0"/>
              <a:buChar char="•"/>
            </a:pPr>
            <a:r>
              <a:rPr lang="sv-SE" sz="2000" b="0" i="0" dirty="0">
                <a:solidFill>
                  <a:srgbClr val="222222"/>
                </a:solidFill>
                <a:effectLst/>
                <a:latin typeface="+mn-lt"/>
              </a:rPr>
              <a:t>Drogen 3-klormetkatinon (3-CMC) – ofta kallad kristall – intas ofta genom näsa eller mun och har amfetaminliknande effekter, men tillhör gruppen </a:t>
            </a:r>
            <a:r>
              <a:rPr lang="sv-SE" sz="2000" b="0" i="0" dirty="0" err="1">
                <a:solidFill>
                  <a:srgbClr val="222222"/>
                </a:solidFill>
                <a:effectLst/>
                <a:latin typeface="+mn-lt"/>
              </a:rPr>
              <a:t>katinoner</a:t>
            </a:r>
            <a:r>
              <a:rPr lang="sv-SE" sz="2000" b="0" i="0" dirty="0">
                <a:solidFill>
                  <a:srgbClr val="222222"/>
                </a:solidFill>
                <a:effectLst/>
                <a:latin typeface="+mn-lt"/>
              </a:rPr>
              <a:t> och påverkar centrala nervsystemet. </a:t>
            </a:r>
          </a:p>
          <a:p>
            <a:pPr marL="342900" indent="-342900" algn="l">
              <a:buFont typeface="Arial" panose="020B0604020202020204" pitchFamily="34" charset="0"/>
              <a:buChar char="•"/>
            </a:pPr>
            <a:r>
              <a:rPr lang="sv-SE" sz="2000" b="0" i="0" dirty="0">
                <a:solidFill>
                  <a:srgbClr val="222222"/>
                </a:solidFill>
                <a:effectLst/>
                <a:latin typeface="+mn-lt"/>
              </a:rPr>
              <a:t>Drogen narkotikaklassades april 2019 i Sverige, men förekommer i kemiska varianter för att försöka kringgå lagen.</a:t>
            </a:r>
          </a:p>
          <a:p>
            <a:pPr marL="342900" indent="-342900" algn="l">
              <a:buFont typeface="Arial" panose="020B0604020202020204" pitchFamily="34" charset="0"/>
              <a:buChar char="•"/>
            </a:pPr>
            <a:r>
              <a:rPr lang="sv-SE" sz="2000" b="0" i="0" dirty="0">
                <a:solidFill>
                  <a:srgbClr val="222222"/>
                </a:solidFill>
                <a:effectLst/>
                <a:latin typeface="+mn-lt"/>
              </a:rPr>
              <a:t>Dessa </a:t>
            </a:r>
            <a:r>
              <a:rPr lang="sv-SE" sz="2400" b="0" i="0" dirty="0">
                <a:solidFill>
                  <a:srgbClr val="222222"/>
                </a:solidFill>
                <a:effectLst/>
                <a:latin typeface="+mn-lt"/>
              </a:rPr>
              <a:t>substanser</a:t>
            </a:r>
            <a:r>
              <a:rPr lang="sv-SE" sz="2000" b="0" i="0" dirty="0">
                <a:solidFill>
                  <a:srgbClr val="222222"/>
                </a:solidFill>
                <a:effectLst/>
                <a:latin typeface="+mn-lt"/>
              </a:rPr>
              <a:t> kan ge rus, känsla av ökad empati och hallucinationer och förkommer ibland som s k ”festdrog” bland ungdomar. </a:t>
            </a:r>
          </a:p>
          <a:p>
            <a:pPr marL="342900" indent="-342900" algn="l">
              <a:buFont typeface="Arial" panose="020B0604020202020204" pitchFamily="34" charset="0"/>
              <a:buChar char="•"/>
            </a:pPr>
            <a:r>
              <a:rPr lang="sv-SE" sz="2000" b="0" i="0" dirty="0">
                <a:solidFill>
                  <a:srgbClr val="222222"/>
                </a:solidFill>
                <a:effectLst/>
                <a:latin typeface="+mn-lt"/>
              </a:rPr>
              <a:t>Men även leda till kramper, psykoser och hjärnskador. Rättsmedicinalverket hade i juni hittat drogen hos minst fyra dödsfall, varav två av dem i år.</a:t>
            </a:r>
          </a:p>
        </p:txBody>
      </p:sp>
      <p:sp>
        <p:nvSpPr>
          <p:cNvPr id="5" name="textruta 4">
            <a:extLst>
              <a:ext uri="{FF2B5EF4-FFF2-40B4-BE49-F238E27FC236}">
                <a16:creationId xmlns:a16="http://schemas.microsoft.com/office/drawing/2014/main" id="{D978B705-E724-40CA-A7BC-FC437B9D590D}"/>
              </a:ext>
            </a:extLst>
          </p:cNvPr>
          <p:cNvSpPr txBox="1"/>
          <p:nvPr/>
        </p:nvSpPr>
        <p:spPr>
          <a:xfrm>
            <a:off x="831520" y="588718"/>
            <a:ext cx="7560840" cy="646331"/>
          </a:xfrm>
          <a:prstGeom prst="rect">
            <a:avLst/>
          </a:prstGeom>
          <a:noFill/>
        </p:spPr>
        <p:txBody>
          <a:bodyPr wrap="square">
            <a:spAutoFit/>
          </a:bodyPr>
          <a:lstStyle/>
          <a:p>
            <a:pPr algn="ctr"/>
            <a:r>
              <a:rPr lang="sv-SE" sz="3600" b="0" i="0" dirty="0">
                <a:solidFill>
                  <a:srgbClr val="444444"/>
                </a:solidFill>
                <a:effectLst/>
                <a:latin typeface="+mn-lt"/>
              </a:rPr>
              <a:t>3-CMC ”Kristall”</a:t>
            </a:r>
          </a:p>
        </p:txBody>
      </p:sp>
    </p:spTree>
    <p:extLst>
      <p:ext uri="{BB962C8B-B14F-4D97-AF65-F5344CB8AC3E}">
        <p14:creationId xmlns:p14="http://schemas.microsoft.com/office/powerpoint/2010/main" val="251987038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10F904CA-6AED-4691-98B0-193264490CE6}"/>
              </a:ext>
            </a:extLst>
          </p:cNvPr>
          <p:cNvSpPr txBox="1"/>
          <p:nvPr/>
        </p:nvSpPr>
        <p:spPr>
          <a:xfrm>
            <a:off x="1000198" y="1556792"/>
            <a:ext cx="7416824" cy="4401205"/>
          </a:xfrm>
          <a:prstGeom prst="rect">
            <a:avLst/>
          </a:prstGeom>
          <a:noFill/>
        </p:spPr>
        <p:txBody>
          <a:bodyPr wrap="square">
            <a:spAutoFit/>
          </a:bodyPr>
          <a:lstStyle/>
          <a:p>
            <a:pPr algn="l"/>
            <a:r>
              <a:rPr lang="sv-SE" b="0" i="0" dirty="0">
                <a:solidFill>
                  <a:srgbClr val="4E4E4E"/>
                </a:solidFill>
                <a:effectLst/>
                <a:latin typeface="+mn-lt"/>
              </a:rPr>
              <a:t>Det finns en uppsjö av europeiska websidor som erbjuder så kallade designerdroger. Designerdroger tillverkas utanför läkemedelsindustrin för att kringgå narkotikaklassning en tid genom att deras kemiska sammansättning ändras en aning. </a:t>
            </a:r>
          </a:p>
          <a:p>
            <a:pPr algn="l"/>
            <a:endParaRPr lang="sv-SE" b="0" dirty="0">
              <a:solidFill>
                <a:srgbClr val="4E4E4E"/>
              </a:solidFill>
              <a:latin typeface="+mn-lt"/>
            </a:endParaRPr>
          </a:p>
          <a:p>
            <a:pPr algn="l"/>
            <a:r>
              <a:rPr lang="sv-SE" b="0" i="0" dirty="0">
                <a:solidFill>
                  <a:srgbClr val="4E4E4E"/>
                </a:solidFill>
                <a:effectLst/>
                <a:latin typeface="+mn-lt"/>
              </a:rPr>
              <a:t>3-CMC är just en sådan drog som först i april 2019 klassades som narkotika tillsammans med 4-CMC som är en liknande drog. </a:t>
            </a:r>
          </a:p>
          <a:p>
            <a:pPr algn="l"/>
            <a:endParaRPr lang="sv-SE" b="0" dirty="0">
              <a:solidFill>
                <a:srgbClr val="4E4E4E"/>
              </a:solidFill>
              <a:latin typeface="+mn-lt"/>
            </a:endParaRPr>
          </a:p>
          <a:p>
            <a:pPr algn="l"/>
            <a:r>
              <a:rPr lang="sv-SE" b="0" i="0" dirty="0">
                <a:solidFill>
                  <a:srgbClr val="4E4E4E"/>
                </a:solidFill>
                <a:effectLst/>
                <a:latin typeface="+mn-lt"/>
              </a:rPr>
              <a:t>Innan dess var det designerdrogerna 3-MMC och 4-MMC som narkotikaklassades 2013 respektive 2009. </a:t>
            </a:r>
          </a:p>
          <a:p>
            <a:pPr algn="l"/>
            <a:endParaRPr lang="sv-SE" b="0" dirty="0">
              <a:solidFill>
                <a:srgbClr val="4E4E4E"/>
              </a:solidFill>
              <a:latin typeface="+mn-lt"/>
            </a:endParaRPr>
          </a:p>
          <a:p>
            <a:pPr algn="l"/>
            <a:r>
              <a:rPr lang="sv-SE" b="0" i="0" dirty="0">
                <a:solidFill>
                  <a:srgbClr val="4E4E4E"/>
                </a:solidFill>
                <a:effectLst/>
                <a:latin typeface="+mn-lt"/>
              </a:rPr>
              <a:t>Samtliga ingår i en grupp som kallas </a:t>
            </a:r>
            <a:r>
              <a:rPr lang="sv-SE" b="0" i="0" dirty="0" err="1">
                <a:solidFill>
                  <a:srgbClr val="4E4E4E"/>
                </a:solidFill>
                <a:effectLst/>
                <a:latin typeface="+mn-lt"/>
              </a:rPr>
              <a:t>katinoner</a:t>
            </a:r>
            <a:r>
              <a:rPr lang="sv-SE" b="0" i="0" dirty="0">
                <a:solidFill>
                  <a:srgbClr val="4E4E4E"/>
                </a:solidFill>
                <a:effectLst/>
                <a:latin typeface="+mn-lt"/>
              </a:rPr>
              <a:t> som stimulerar det centrala nervsystemet genom att öka frisättningen av kroppens signalsubstanser dopamin, noradrenalin och serotonin.</a:t>
            </a:r>
          </a:p>
        </p:txBody>
      </p:sp>
      <p:sp>
        <p:nvSpPr>
          <p:cNvPr id="5" name="textruta 4">
            <a:extLst>
              <a:ext uri="{FF2B5EF4-FFF2-40B4-BE49-F238E27FC236}">
                <a16:creationId xmlns:a16="http://schemas.microsoft.com/office/drawing/2014/main" id="{D978B705-E724-40CA-A7BC-FC437B9D590D}"/>
              </a:ext>
            </a:extLst>
          </p:cNvPr>
          <p:cNvSpPr txBox="1"/>
          <p:nvPr/>
        </p:nvSpPr>
        <p:spPr>
          <a:xfrm>
            <a:off x="831520" y="588718"/>
            <a:ext cx="7560840" cy="646331"/>
          </a:xfrm>
          <a:prstGeom prst="rect">
            <a:avLst/>
          </a:prstGeom>
          <a:noFill/>
        </p:spPr>
        <p:txBody>
          <a:bodyPr wrap="square">
            <a:spAutoFit/>
          </a:bodyPr>
          <a:lstStyle/>
          <a:p>
            <a:pPr algn="ctr"/>
            <a:r>
              <a:rPr lang="sv-SE" sz="3600" b="0" i="0" dirty="0">
                <a:solidFill>
                  <a:srgbClr val="444444"/>
                </a:solidFill>
                <a:effectLst/>
                <a:latin typeface="+mn-lt"/>
              </a:rPr>
              <a:t>3-CMC ”Kristall”</a:t>
            </a:r>
          </a:p>
        </p:txBody>
      </p:sp>
    </p:spTree>
    <p:extLst>
      <p:ext uri="{BB962C8B-B14F-4D97-AF65-F5344CB8AC3E}">
        <p14:creationId xmlns:p14="http://schemas.microsoft.com/office/powerpoint/2010/main" val="90451100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3F948454-EDA2-4E42-B55D-FA57BD015F4E}"/>
              </a:ext>
            </a:extLst>
          </p:cNvPr>
          <p:cNvSpPr txBox="1"/>
          <p:nvPr/>
        </p:nvSpPr>
        <p:spPr>
          <a:xfrm>
            <a:off x="1187624" y="1052736"/>
            <a:ext cx="7299684" cy="5016758"/>
          </a:xfrm>
          <a:prstGeom prst="rect">
            <a:avLst/>
          </a:prstGeom>
          <a:noFill/>
        </p:spPr>
        <p:txBody>
          <a:bodyPr wrap="square">
            <a:spAutoFit/>
          </a:bodyPr>
          <a:lstStyle/>
          <a:p>
            <a:r>
              <a:rPr lang="sv-SE" b="0" dirty="0">
                <a:latin typeface="+mn-lt"/>
              </a:rPr>
              <a:t>3-MMC </a:t>
            </a:r>
            <a:r>
              <a:rPr lang="sv-SE" b="0" dirty="0" err="1">
                <a:latin typeface="+mn-lt"/>
              </a:rPr>
              <a:t>was</a:t>
            </a:r>
            <a:r>
              <a:rPr lang="sv-SE" b="0" dirty="0">
                <a:latin typeface="+mn-lt"/>
              </a:rPr>
              <a:t> the </a:t>
            </a:r>
            <a:r>
              <a:rPr lang="sv-SE" b="0" dirty="0" err="1">
                <a:latin typeface="+mn-lt"/>
              </a:rPr>
              <a:t>only</a:t>
            </a:r>
            <a:r>
              <a:rPr lang="sv-SE" b="0" dirty="0">
                <a:latin typeface="+mn-lt"/>
              </a:rPr>
              <a:t> </a:t>
            </a:r>
            <a:r>
              <a:rPr lang="sv-SE" b="0" dirty="0" err="1">
                <a:latin typeface="+mn-lt"/>
              </a:rPr>
              <a:t>substance</a:t>
            </a:r>
            <a:r>
              <a:rPr lang="sv-SE" b="0" dirty="0">
                <a:latin typeface="+mn-lt"/>
              </a:rPr>
              <a:t> </a:t>
            </a:r>
            <a:r>
              <a:rPr lang="sv-SE" b="0" dirty="0" err="1">
                <a:latin typeface="+mn-lt"/>
              </a:rPr>
              <a:t>detected</a:t>
            </a:r>
            <a:r>
              <a:rPr lang="sv-SE" b="0" dirty="0">
                <a:latin typeface="+mn-lt"/>
              </a:rPr>
              <a:t> in 628 </a:t>
            </a:r>
            <a:r>
              <a:rPr lang="sv-SE" b="0" dirty="0" err="1">
                <a:latin typeface="+mn-lt"/>
              </a:rPr>
              <a:t>cases</a:t>
            </a:r>
            <a:r>
              <a:rPr lang="sv-SE" b="0" dirty="0">
                <a:latin typeface="+mn-lt"/>
              </a:rPr>
              <a:t>. </a:t>
            </a:r>
          </a:p>
          <a:p>
            <a:endParaRPr lang="sv-SE" b="0" dirty="0">
              <a:latin typeface="+mn-lt"/>
            </a:endParaRPr>
          </a:p>
          <a:p>
            <a:r>
              <a:rPr lang="sv-SE" b="0" dirty="0">
                <a:latin typeface="+mn-lt"/>
              </a:rPr>
              <a:t>In 35 </a:t>
            </a:r>
            <a:r>
              <a:rPr lang="sv-SE" b="0" dirty="0" err="1">
                <a:latin typeface="+mn-lt"/>
              </a:rPr>
              <a:t>cases</a:t>
            </a:r>
            <a:r>
              <a:rPr lang="sv-SE" b="0" dirty="0">
                <a:latin typeface="+mn-lt"/>
              </a:rPr>
              <a:t> it </a:t>
            </a:r>
            <a:r>
              <a:rPr lang="sv-SE" b="0" dirty="0" err="1">
                <a:latin typeface="+mn-lt"/>
              </a:rPr>
              <a:t>was</a:t>
            </a:r>
            <a:r>
              <a:rPr lang="sv-SE" b="0" dirty="0">
                <a:latin typeface="+mn-lt"/>
              </a:rPr>
              <a:t> </a:t>
            </a:r>
            <a:r>
              <a:rPr lang="sv-SE" b="0" dirty="0" err="1">
                <a:latin typeface="+mn-lt"/>
              </a:rPr>
              <a:t>detected</a:t>
            </a:r>
            <a:r>
              <a:rPr lang="sv-SE" b="0" dirty="0">
                <a:latin typeface="+mn-lt"/>
              </a:rPr>
              <a:t> in combination </a:t>
            </a:r>
            <a:r>
              <a:rPr lang="sv-SE" b="0" dirty="0" err="1">
                <a:latin typeface="+mn-lt"/>
              </a:rPr>
              <a:t>with</a:t>
            </a:r>
            <a:r>
              <a:rPr lang="sv-SE" b="0" dirty="0">
                <a:latin typeface="+mn-lt"/>
              </a:rPr>
              <a:t> </a:t>
            </a:r>
            <a:r>
              <a:rPr lang="sv-SE" b="0" dirty="0" err="1">
                <a:latin typeface="+mn-lt"/>
              </a:rPr>
              <a:t>other</a:t>
            </a:r>
            <a:r>
              <a:rPr lang="sv-SE" b="0" dirty="0">
                <a:latin typeface="+mn-lt"/>
              </a:rPr>
              <a:t> </a:t>
            </a:r>
            <a:r>
              <a:rPr lang="sv-SE" b="0" dirty="0" err="1">
                <a:latin typeface="+mn-lt"/>
              </a:rPr>
              <a:t>cathinones</a:t>
            </a:r>
            <a:r>
              <a:rPr lang="sv-SE" b="0" dirty="0">
                <a:latin typeface="+mn-lt"/>
              </a:rPr>
              <a:t>: </a:t>
            </a:r>
            <a:r>
              <a:rPr lang="sv-SE" b="0" dirty="0" err="1">
                <a:latin typeface="+mn-lt"/>
              </a:rPr>
              <a:t>methylethcathinone</a:t>
            </a:r>
            <a:r>
              <a:rPr lang="sv-SE" b="0" dirty="0">
                <a:latin typeface="+mn-lt"/>
              </a:rPr>
              <a:t> (13), 4-CMC (5), </a:t>
            </a:r>
            <a:r>
              <a:rPr lang="sv-SE" b="0" dirty="0" err="1">
                <a:latin typeface="+mn-lt"/>
              </a:rPr>
              <a:t>ethcathinone</a:t>
            </a:r>
            <a:r>
              <a:rPr lang="sv-SE" b="0" dirty="0">
                <a:latin typeface="+mn-lt"/>
              </a:rPr>
              <a:t> (3), MPHP (2), </a:t>
            </a:r>
            <a:r>
              <a:rPr lang="sv-SE" b="0" dirty="0" err="1">
                <a:latin typeface="+mn-lt"/>
              </a:rPr>
              <a:t>chloromethcathinone</a:t>
            </a:r>
            <a:r>
              <a:rPr lang="sv-SE" b="0" dirty="0">
                <a:latin typeface="+mn-lt"/>
              </a:rPr>
              <a:t> (2), </a:t>
            </a:r>
            <a:r>
              <a:rPr lang="sv-SE" b="0" dirty="0" err="1">
                <a:latin typeface="+mn-lt"/>
              </a:rPr>
              <a:t>alpha</a:t>
            </a:r>
            <a:r>
              <a:rPr lang="sv-SE" b="0" dirty="0">
                <a:latin typeface="+mn-lt"/>
              </a:rPr>
              <a:t>-PVP (2), </a:t>
            </a:r>
            <a:r>
              <a:rPr lang="sv-SE" b="0" dirty="0" err="1">
                <a:latin typeface="+mn-lt"/>
              </a:rPr>
              <a:t>alpha</a:t>
            </a:r>
            <a:r>
              <a:rPr lang="sv-SE" b="0" dirty="0">
                <a:latin typeface="+mn-lt"/>
              </a:rPr>
              <a:t>-PVP and N-</a:t>
            </a:r>
            <a:r>
              <a:rPr lang="sv-SE" b="0" dirty="0" err="1">
                <a:latin typeface="+mn-lt"/>
              </a:rPr>
              <a:t>ethylhexedrone</a:t>
            </a:r>
            <a:r>
              <a:rPr lang="sv-SE" b="0" dirty="0">
                <a:latin typeface="+mn-lt"/>
              </a:rPr>
              <a:t> (1), </a:t>
            </a:r>
            <a:r>
              <a:rPr lang="sv-SE" b="0" dirty="0" err="1">
                <a:latin typeface="+mn-lt"/>
              </a:rPr>
              <a:t>alpha</a:t>
            </a:r>
            <a:r>
              <a:rPr lang="sv-SE" b="0" dirty="0">
                <a:latin typeface="+mn-lt"/>
              </a:rPr>
              <a:t>-PVP and </a:t>
            </a:r>
            <a:r>
              <a:rPr lang="sv-SE" b="0" dirty="0" err="1">
                <a:latin typeface="+mn-lt"/>
              </a:rPr>
              <a:t>ethcathinone</a:t>
            </a:r>
            <a:r>
              <a:rPr lang="sv-SE" b="0" dirty="0">
                <a:latin typeface="+mn-lt"/>
              </a:rPr>
              <a:t> (1), 3-CMC (1), 3-MEC (1), 4-EMC (1), 4-methylbuphedrone (1), </a:t>
            </a:r>
            <a:r>
              <a:rPr lang="sv-SE" b="0" dirty="0" err="1">
                <a:latin typeface="+mn-lt"/>
              </a:rPr>
              <a:t>alpha</a:t>
            </a:r>
            <a:r>
              <a:rPr lang="sv-SE" b="0" dirty="0">
                <a:latin typeface="+mn-lt"/>
              </a:rPr>
              <a:t>-PHP (1), and 4-Cl-PVP (1). </a:t>
            </a:r>
          </a:p>
          <a:p>
            <a:endParaRPr lang="sv-SE" b="0" dirty="0">
              <a:latin typeface="+mn-lt"/>
            </a:endParaRPr>
          </a:p>
          <a:p>
            <a:r>
              <a:rPr lang="sv-SE" b="0" dirty="0">
                <a:latin typeface="+mn-lt"/>
              </a:rPr>
              <a:t>In 10 </a:t>
            </a:r>
            <a:r>
              <a:rPr lang="sv-SE" b="0" dirty="0" err="1">
                <a:latin typeface="+mn-lt"/>
              </a:rPr>
              <a:t>cases</a:t>
            </a:r>
            <a:r>
              <a:rPr lang="sv-SE" b="0" dirty="0">
                <a:latin typeface="+mn-lt"/>
              </a:rPr>
              <a:t> it </a:t>
            </a:r>
            <a:r>
              <a:rPr lang="sv-SE" b="0" dirty="0" err="1">
                <a:latin typeface="+mn-lt"/>
              </a:rPr>
              <a:t>was</a:t>
            </a:r>
            <a:r>
              <a:rPr lang="sv-SE" b="0" dirty="0">
                <a:latin typeface="+mn-lt"/>
              </a:rPr>
              <a:t> </a:t>
            </a:r>
            <a:r>
              <a:rPr lang="sv-SE" b="0" dirty="0" err="1">
                <a:latin typeface="+mn-lt"/>
              </a:rPr>
              <a:t>detected</a:t>
            </a:r>
            <a:r>
              <a:rPr lang="sv-SE" b="0" dirty="0">
                <a:latin typeface="+mn-lt"/>
              </a:rPr>
              <a:t> in combination </a:t>
            </a:r>
            <a:r>
              <a:rPr lang="sv-SE" b="0" dirty="0" err="1">
                <a:latin typeface="+mn-lt"/>
              </a:rPr>
              <a:t>with</a:t>
            </a:r>
            <a:r>
              <a:rPr lang="sv-SE" b="0" dirty="0">
                <a:latin typeface="+mn-lt"/>
              </a:rPr>
              <a:t> </a:t>
            </a:r>
            <a:r>
              <a:rPr lang="sv-SE" b="0" dirty="0" err="1">
                <a:latin typeface="+mn-lt"/>
              </a:rPr>
              <a:t>other</a:t>
            </a:r>
            <a:r>
              <a:rPr lang="sv-SE" b="0" dirty="0">
                <a:latin typeface="+mn-lt"/>
              </a:rPr>
              <a:t> </a:t>
            </a:r>
            <a:r>
              <a:rPr lang="sv-SE" b="0" dirty="0" err="1">
                <a:latin typeface="+mn-lt"/>
              </a:rPr>
              <a:t>recreational</a:t>
            </a:r>
            <a:r>
              <a:rPr lang="sv-SE" b="0" dirty="0">
                <a:latin typeface="+mn-lt"/>
              </a:rPr>
              <a:t> </a:t>
            </a:r>
            <a:r>
              <a:rPr lang="sv-SE" b="0" dirty="0" err="1">
                <a:latin typeface="+mn-lt"/>
              </a:rPr>
              <a:t>substances</a:t>
            </a:r>
            <a:r>
              <a:rPr lang="sv-SE" b="0" dirty="0">
                <a:latin typeface="+mn-lt"/>
              </a:rPr>
              <a:t>: 4-FMA, 5-APB and 5-MAPB (2), DOC (2), 2C-B and tramadol (1), </a:t>
            </a:r>
            <a:r>
              <a:rPr lang="sv-SE" b="0" dirty="0" err="1">
                <a:latin typeface="+mn-lt"/>
              </a:rPr>
              <a:t>methoxyphenidine</a:t>
            </a:r>
            <a:r>
              <a:rPr lang="sv-SE" b="0" dirty="0">
                <a:latin typeface="+mn-lt"/>
              </a:rPr>
              <a:t> (1), </a:t>
            </a:r>
            <a:r>
              <a:rPr lang="sv-SE" b="0" dirty="0" err="1">
                <a:latin typeface="+mn-lt"/>
              </a:rPr>
              <a:t>diphenidine</a:t>
            </a:r>
            <a:r>
              <a:rPr lang="sv-SE" b="0" dirty="0">
                <a:latin typeface="+mn-lt"/>
              </a:rPr>
              <a:t> (1), </a:t>
            </a:r>
            <a:r>
              <a:rPr lang="sv-SE" b="0" dirty="0" err="1">
                <a:latin typeface="+mn-lt"/>
              </a:rPr>
              <a:t>methoxetamine</a:t>
            </a:r>
            <a:r>
              <a:rPr lang="sv-SE" b="0" dirty="0">
                <a:latin typeface="+mn-lt"/>
              </a:rPr>
              <a:t> (1), 4,4’-DMAR (1) and </a:t>
            </a:r>
            <a:r>
              <a:rPr lang="sv-SE" b="0" dirty="0" err="1">
                <a:latin typeface="+mn-lt"/>
              </a:rPr>
              <a:t>methamphetamine</a:t>
            </a:r>
            <a:r>
              <a:rPr lang="sv-SE" b="0" dirty="0">
                <a:latin typeface="+mn-lt"/>
              </a:rPr>
              <a:t> (1). 3-MMC </a:t>
            </a:r>
            <a:r>
              <a:rPr lang="sv-SE" b="0" dirty="0" err="1">
                <a:latin typeface="+mn-lt"/>
              </a:rPr>
              <a:t>was</a:t>
            </a:r>
            <a:r>
              <a:rPr lang="sv-SE" b="0" dirty="0">
                <a:latin typeface="+mn-lt"/>
              </a:rPr>
              <a:t> </a:t>
            </a:r>
            <a:r>
              <a:rPr lang="sv-SE" b="0" dirty="0" err="1">
                <a:latin typeface="+mn-lt"/>
              </a:rPr>
              <a:t>detected</a:t>
            </a:r>
            <a:r>
              <a:rPr lang="sv-SE" b="0" dirty="0">
                <a:latin typeface="+mn-lt"/>
              </a:rPr>
              <a:t> in 8 </a:t>
            </a:r>
            <a:r>
              <a:rPr lang="sv-SE" b="0" dirty="0" err="1">
                <a:latin typeface="+mn-lt"/>
              </a:rPr>
              <a:t>cases</a:t>
            </a:r>
            <a:r>
              <a:rPr lang="sv-SE" b="0" dirty="0">
                <a:latin typeface="+mn-lt"/>
              </a:rPr>
              <a:t> in combination </a:t>
            </a:r>
            <a:r>
              <a:rPr lang="sv-SE" b="0" dirty="0" err="1">
                <a:latin typeface="+mn-lt"/>
              </a:rPr>
              <a:t>with</a:t>
            </a:r>
            <a:r>
              <a:rPr lang="sv-SE" b="0" dirty="0">
                <a:latin typeface="+mn-lt"/>
              </a:rPr>
              <a:t> </a:t>
            </a:r>
            <a:r>
              <a:rPr lang="sv-SE" b="0" dirty="0" err="1">
                <a:latin typeface="+mn-lt"/>
              </a:rPr>
              <a:t>diluents</a:t>
            </a:r>
            <a:r>
              <a:rPr lang="sv-SE" b="0" dirty="0">
                <a:latin typeface="+mn-lt"/>
              </a:rPr>
              <a:t>: </a:t>
            </a:r>
            <a:r>
              <a:rPr lang="sv-SE" b="0" dirty="0" err="1">
                <a:latin typeface="+mn-lt"/>
              </a:rPr>
              <a:t>caffeine</a:t>
            </a:r>
            <a:r>
              <a:rPr lang="sv-SE" b="0" dirty="0">
                <a:latin typeface="+mn-lt"/>
              </a:rPr>
              <a:t> (2), </a:t>
            </a:r>
            <a:r>
              <a:rPr lang="sv-SE" b="0" dirty="0" err="1">
                <a:latin typeface="+mn-lt"/>
              </a:rPr>
              <a:t>benzocaine</a:t>
            </a:r>
            <a:r>
              <a:rPr lang="sv-SE" b="0" dirty="0">
                <a:latin typeface="+mn-lt"/>
              </a:rPr>
              <a:t> (2), </a:t>
            </a:r>
            <a:r>
              <a:rPr lang="sv-SE" b="0" dirty="0" err="1">
                <a:latin typeface="+mn-lt"/>
              </a:rPr>
              <a:t>caffeine</a:t>
            </a:r>
            <a:r>
              <a:rPr lang="sv-SE" b="0" dirty="0">
                <a:latin typeface="+mn-lt"/>
              </a:rPr>
              <a:t> and </a:t>
            </a:r>
            <a:r>
              <a:rPr lang="sv-SE" b="0" dirty="0" err="1">
                <a:latin typeface="+mn-lt"/>
              </a:rPr>
              <a:t>lidocaine</a:t>
            </a:r>
            <a:r>
              <a:rPr lang="sv-SE" b="0" dirty="0">
                <a:latin typeface="+mn-lt"/>
              </a:rPr>
              <a:t> (2), </a:t>
            </a:r>
            <a:r>
              <a:rPr lang="sv-SE" b="0" dirty="0" err="1">
                <a:latin typeface="+mn-lt"/>
              </a:rPr>
              <a:t>caffeine</a:t>
            </a:r>
            <a:r>
              <a:rPr lang="sv-SE" b="0" dirty="0">
                <a:latin typeface="+mn-lt"/>
              </a:rPr>
              <a:t> and </a:t>
            </a:r>
            <a:r>
              <a:rPr lang="sv-SE" b="0" dirty="0" err="1">
                <a:latin typeface="+mn-lt"/>
              </a:rPr>
              <a:t>benzocaine</a:t>
            </a:r>
            <a:r>
              <a:rPr lang="sv-SE" b="0" dirty="0">
                <a:latin typeface="+mn-lt"/>
              </a:rPr>
              <a:t> (1), and </a:t>
            </a:r>
            <a:r>
              <a:rPr lang="sv-SE" b="0" dirty="0" err="1">
                <a:latin typeface="+mn-lt"/>
              </a:rPr>
              <a:t>lidocaine</a:t>
            </a:r>
            <a:r>
              <a:rPr lang="sv-SE" b="0" dirty="0">
                <a:latin typeface="+mn-lt"/>
              </a:rPr>
              <a:t> (1).</a:t>
            </a:r>
          </a:p>
        </p:txBody>
      </p:sp>
    </p:spTree>
    <p:extLst>
      <p:ext uri="{BB962C8B-B14F-4D97-AF65-F5344CB8AC3E}">
        <p14:creationId xmlns:p14="http://schemas.microsoft.com/office/powerpoint/2010/main" val="335759516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53C2EC30-6888-484B-AF3B-5A66C0E9A918}"/>
              </a:ext>
            </a:extLst>
          </p:cNvPr>
          <p:cNvSpPr txBox="1"/>
          <p:nvPr/>
        </p:nvSpPr>
        <p:spPr>
          <a:xfrm>
            <a:off x="1259632" y="1268760"/>
            <a:ext cx="7272808" cy="3785652"/>
          </a:xfrm>
          <a:prstGeom prst="rect">
            <a:avLst/>
          </a:prstGeom>
          <a:noFill/>
        </p:spPr>
        <p:txBody>
          <a:bodyPr wrap="square">
            <a:spAutoFit/>
          </a:bodyPr>
          <a:lstStyle/>
          <a:p>
            <a:r>
              <a:rPr lang="en-US" b="0" dirty="0">
                <a:latin typeface="Aptos" panose="020B0004020202020204" pitchFamily="34" charset="0"/>
              </a:rPr>
              <a:t>For the cases were other substances were reported, the powders typically contained other stimulants such as other </a:t>
            </a:r>
            <a:r>
              <a:rPr lang="en-US" b="0" dirty="0" err="1">
                <a:latin typeface="Aptos" panose="020B0004020202020204" pitchFamily="34" charset="0"/>
              </a:rPr>
              <a:t>cathinones</a:t>
            </a:r>
            <a:r>
              <a:rPr lang="en-US" b="0" dirty="0">
                <a:latin typeface="Aptos" panose="020B0004020202020204" pitchFamily="34" charset="0"/>
              </a:rPr>
              <a:t> (including 3-CMC, alpha-PVP, </a:t>
            </a:r>
            <a:r>
              <a:rPr lang="en-US" b="0" dirty="0" err="1">
                <a:latin typeface="Aptos" panose="020B0004020202020204" pitchFamily="34" charset="0"/>
              </a:rPr>
              <a:t>ethylcathinone</a:t>
            </a:r>
            <a:r>
              <a:rPr lang="en-US" b="0" dirty="0">
                <a:latin typeface="Aptos" panose="020B0004020202020204" pitchFamily="34" charset="0"/>
              </a:rPr>
              <a:t>, </a:t>
            </a:r>
            <a:r>
              <a:rPr lang="en-US" b="0" dirty="0" err="1">
                <a:latin typeface="Aptos" panose="020B0004020202020204" pitchFamily="34" charset="0"/>
              </a:rPr>
              <a:t>eutylone</a:t>
            </a:r>
            <a:r>
              <a:rPr lang="en-US" b="0" dirty="0">
                <a:latin typeface="Aptos" panose="020B0004020202020204" pitchFamily="34" charset="0"/>
              </a:rPr>
              <a:t>, </a:t>
            </a:r>
            <a:r>
              <a:rPr lang="en-US" b="0" dirty="0" err="1">
                <a:latin typeface="Aptos" panose="020B0004020202020204" pitchFamily="34" charset="0"/>
              </a:rPr>
              <a:t>dibutylone</a:t>
            </a:r>
            <a:r>
              <a:rPr lang="en-US" b="0" dirty="0">
                <a:latin typeface="Aptos" panose="020B0004020202020204" pitchFamily="34" charset="0"/>
              </a:rPr>
              <a:t>, </a:t>
            </a:r>
            <a:r>
              <a:rPr lang="en-US" b="0" dirty="0" err="1">
                <a:latin typeface="Aptos" panose="020B0004020202020204" pitchFamily="34" charset="0"/>
              </a:rPr>
              <a:t>pentedrone</a:t>
            </a:r>
            <a:r>
              <a:rPr lang="en-US" b="0" dirty="0">
                <a:latin typeface="Aptos" panose="020B0004020202020204" pitchFamily="34" charset="0"/>
              </a:rPr>
              <a:t> and MDPBP) and, to a lesser extent, illicit substances such as ketamine. </a:t>
            </a:r>
          </a:p>
          <a:p>
            <a:endParaRPr lang="en-US" b="0" dirty="0">
              <a:latin typeface="Aptos" panose="020B0004020202020204" pitchFamily="34" charset="0"/>
            </a:endParaRPr>
          </a:p>
          <a:p>
            <a:r>
              <a:rPr lang="en-US" b="0" dirty="0">
                <a:latin typeface="Aptos" panose="020B0004020202020204" pitchFamily="34" charset="0"/>
              </a:rPr>
              <a:t>Adulterants and diluents reported included caffeine and benzocaine. In one case, 0.6 grams (total amount unknown) of a white powder seized in 2021 by French Customs in Postal freight was found to contain 3-MMC, MDMB-4en-PINACA, 5F-EDMB-PICA and benzocaine (in a mixture called ‘</a:t>
            </a:r>
            <a:r>
              <a:rPr lang="en-US" b="0" dirty="0" err="1">
                <a:latin typeface="Aptos" panose="020B0004020202020204" pitchFamily="34" charset="0"/>
              </a:rPr>
              <a:t>synthacaine</a:t>
            </a:r>
            <a:r>
              <a:rPr lang="en-US" b="0" dirty="0">
                <a:latin typeface="Aptos" panose="020B0004020202020204" pitchFamily="34" charset="0"/>
              </a:rPr>
              <a:t> lite’). The consignment originated in the Netherlands.</a:t>
            </a:r>
            <a:endParaRPr lang="sv-SE" b="0" dirty="0">
              <a:latin typeface="Aptos" panose="020B0004020202020204" pitchFamily="34" charset="0"/>
            </a:endParaRPr>
          </a:p>
        </p:txBody>
      </p:sp>
    </p:spTree>
    <p:extLst>
      <p:ext uri="{BB962C8B-B14F-4D97-AF65-F5344CB8AC3E}">
        <p14:creationId xmlns:p14="http://schemas.microsoft.com/office/powerpoint/2010/main" val="108823281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755576" y="1268760"/>
            <a:ext cx="7848872" cy="3354765"/>
          </a:xfrm>
          <a:prstGeom prst="rect">
            <a:avLst/>
          </a:prstGeom>
        </p:spPr>
        <p:txBody>
          <a:bodyPr wrap="square">
            <a:spAutoFit/>
          </a:bodyPr>
          <a:lstStyle/>
          <a:p>
            <a:pPr algn="ctr"/>
            <a:r>
              <a:rPr lang="sv-SE" sz="3200" b="0" dirty="0">
                <a:solidFill>
                  <a:srgbClr val="333230"/>
                </a:solidFill>
                <a:latin typeface="Publico Text"/>
              </a:rPr>
              <a:t>L</a:t>
            </a:r>
            <a:r>
              <a:rPr lang="sv-SE" sz="3200" b="0" i="0" dirty="0">
                <a:solidFill>
                  <a:srgbClr val="333230"/>
                </a:solidFill>
                <a:effectLst/>
                <a:latin typeface="Publico Text"/>
              </a:rPr>
              <a:t>äkemedels- och narkotikaförgiftningar</a:t>
            </a:r>
            <a:r>
              <a:rPr lang="sv-SE" sz="3200" b="0" dirty="0">
                <a:latin typeface="+mn-lt"/>
              </a:rPr>
              <a:t> </a:t>
            </a:r>
            <a:br>
              <a:rPr lang="sv-SE" b="0" dirty="0">
                <a:latin typeface="+mn-lt"/>
              </a:rPr>
            </a:br>
            <a:r>
              <a:rPr lang="sv-SE" b="0" dirty="0">
                <a:latin typeface="+mn-lt"/>
              </a:rPr>
              <a:t> </a:t>
            </a:r>
          </a:p>
          <a:p>
            <a:pPr marL="342900" indent="-342900">
              <a:buFont typeface="Arial" panose="020B0604020202020204" pitchFamily="34" charset="0"/>
              <a:buChar char="•"/>
            </a:pPr>
            <a:r>
              <a:rPr lang="sv-SE" b="0" i="0" dirty="0">
                <a:solidFill>
                  <a:srgbClr val="333230"/>
                </a:solidFill>
                <a:effectLst/>
                <a:latin typeface="Publico Text"/>
              </a:rPr>
              <a:t>894 personer avled i Sverige 2019 till följd av läkemedels- och narkotikaförgiftningar. </a:t>
            </a:r>
          </a:p>
          <a:p>
            <a:pPr marL="342900" indent="-342900">
              <a:buFont typeface="Arial" panose="020B0604020202020204" pitchFamily="34" charset="0"/>
              <a:buChar char="•"/>
            </a:pPr>
            <a:r>
              <a:rPr lang="sv-SE" b="0" i="0" dirty="0">
                <a:solidFill>
                  <a:srgbClr val="333230"/>
                </a:solidFill>
                <a:effectLst/>
                <a:latin typeface="Publico Text"/>
              </a:rPr>
              <a:t>I 215 fall, eller mindre än 25 procent, var illegala droger inblandade ensamt eller i kombination med läkemedel, medan det i hela 638 fall, eller över 70 procent, enbart var godkända läkemedel som låg bakom dödsfallen. </a:t>
            </a:r>
          </a:p>
          <a:p>
            <a:pPr marL="342900" indent="-342900">
              <a:buFont typeface="Arial" panose="020B0604020202020204" pitchFamily="34" charset="0"/>
              <a:buChar char="•"/>
            </a:pPr>
            <a:r>
              <a:rPr lang="sv-SE" b="0" i="0" dirty="0">
                <a:solidFill>
                  <a:srgbClr val="333230"/>
                </a:solidFill>
                <a:effectLst/>
                <a:latin typeface="Publico Text"/>
              </a:rPr>
              <a:t>I 41 fall finns inga substanser angivna varför den exakta dödsorsaken är oklar.</a:t>
            </a:r>
            <a:endParaRPr lang="sv-SE" dirty="0"/>
          </a:p>
        </p:txBody>
      </p:sp>
    </p:spTree>
    <p:extLst>
      <p:ext uri="{BB962C8B-B14F-4D97-AF65-F5344CB8AC3E}">
        <p14:creationId xmlns:p14="http://schemas.microsoft.com/office/powerpoint/2010/main" val="25399293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Bildobjekt 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759036" y="2276872"/>
            <a:ext cx="5625927" cy="380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ruta 1"/>
          <p:cNvSpPr txBox="1"/>
          <p:nvPr/>
        </p:nvSpPr>
        <p:spPr>
          <a:xfrm>
            <a:off x="395536" y="611977"/>
            <a:ext cx="8352928" cy="584775"/>
          </a:xfrm>
          <a:prstGeom prst="rect">
            <a:avLst/>
          </a:prstGeom>
          <a:noFill/>
        </p:spPr>
        <p:txBody>
          <a:bodyPr wrap="square" rtlCol="0">
            <a:spAutoFit/>
          </a:bodyPr>
          <a:lstStyle/>
          <a:p>
            <a:pPr algn="ctr"/>
            <a:r>
              <a:rPr lang="sv-SE" sz="3200" b="0" dirty="0">
                <a:latin typeface="+mn-lt"/>
              </a:rPr>
              <a:t>Narkotikarelaterade dödsfall i Sverige 1994-2014</a:t>
            </a:r>
          </a:p>
        </p:txBody>
      </p:sp>
    </p:spTree>
    <p:extLst>
      <p:ext uri="{BB962C8B-B14F-4D97-AF65-F5344CB8AC3E}">
        <p14:creationId xmlns:p14="http://schemas.microsoft.com/office/powerpoint/2010/main" val="28673772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46A522-D8DE-4E96-9F43-E164A74D6B6D}"/>
              </a:ext>
            </a:extLst>
          </p:cNvPr>
          <p:cNvSpPr txBox="1"/>
          <p:nvPr/>
        </p:nvSpPr>
        <p:spPr>
          <a:xfrm>
            <a:off x="1187624" y="404664"/>
            <a:ext cx="6858000" cy="1569660"/>
          </a:xfrm>
          <a:prstGeom prst="rect">
            <a:avLst/>
          </a:prstGeom>
          <a:noFill/>
        </p:spPr>
        <p:txBody>
          <a:bodyPr wrap="square">
            <a:spAutoFit/>
          </a:bodyPr>
          <a:lstStyle/>
          <a:p>
            <a:r>
              <a:rPr lang="sv-SE" sz="3200" b="0" i="0" u="none" strike="noStrike" baseline="0" dirty="0">
                <a:solidFill>
                  <a:srgbClr val="000000"/>
                </a:solidFill>
                <a:latin typeface="+mn-lt"/>
              </a:rPr>
              <a:t>Olagliga cannabisprodukter ökar oron för hälsa gällande tillsatser av syntetiska cannabinoider </a:t>
            </a:r>
            <a:endParaRPr lang="sv-SE" sz="3200" b="0" dirty="0">
              <a:latin typeface="+mn-lt"/>
            </a:endParaRPr>
          </a:p>
        </p:txBody>
      </p:sp>
      <p:sp>
        <p:nvSpPr>
          <p:cNvPr id="5" name="textruta 4">
            <a:extLst>
              <a:ext uri="{FF2B5EF4-FFF2-40B4-BE49-F238E27FC236}">
                <a16:creationId xmlns:a16="http://schemas.microsoft.com/office/drawing/2014/main" id="{0A345FFB-F508-4A60-8DA7-EEA0AC7585DC}"/>
              </a:ext>
            </a:extLst>
          </p:cNvPr>
          <p:cNvSpPr txBox="1"/>
          <p:nvPr/>
        </p:nvSpPr>
        <p:spPr>
          <a:xfrm>
            <a:off x="1412268" y="2780928"/>
            <a:ext cx="6408712" cy="3170099"/>
          </a:xfrm>
          <a:prstGeom prst="rect">
            <a:avLst/>
          </a:prstGeom>
          <a:noFill/>
        </p:spPr>
        <p:txBody>
          <a:bodyPr wrap="square">
            <a:spAutoFit/>
          </a:bodyPr>
          <a:lstStyle/>
          <a:p>
            <a:r>
              <a:rPr lang="sv-SE" sz="2000" b="0" i="0" u="none" strike="noStrike" baseline="0" dirty="0">
                <a:solidFill>
                  <a:srgbClr val="000000"/>
                </a:solidFill>
                <a:latin typeface="+mn-lt"/>
              </a:rPr>
              <a:t>Syntetiska cannabinoider efterliknar effekterna av THC, den substans som främst orsakar de psykoaktiva effekterna av cannabis, men kan vara både mycket potenta och giftiga. Det har länge funnits farhågor om toxiciteten hos vissa syntetiska cannabinoider. En senare utveckling är dock att det har kommit allt fler rapporter i Europa om att cannabis har blandats med syntetiska cannabinoider, särskilt växtbaserade läkemedel och haschprodukter med låg THC. I de flesta fall köptes drogerna in som illegal cannabis. </a:t>
            </a:r>
            <a:endParaRPr lang="sv-SE" dirty="0">
              <a:latin typeface="+mn-lt"/>
            </a:endParaRPr>
          </a:p>
        </p:txBody>
      </p:sp>
    </p:spTree>
    <p:extLst>
      <p:ext uri="{BB962C8B-B14F-4D97-AF65-F5344CB8AC3E}">
        <p14:creationId xmlns:p14="http://schemas.microsoft.com/office/powerpoint/2010/main" val="131226972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BS Den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270" y="391015"/>
            <a:ext cx="3600450" cy="390526"/>
          </a:xfrm>
          <a:prstGeom prst="rect">
            <a:avLst/>
          </a:prstGeom>
          <a:noFill/>
          <a:extLst>
            <a:ext uri="{909E8E84-426E-40DD-AFC4-6F175D3DCCD1}">
              <a14:hiddenFill xmlns:a14="http://schemas.microsoft.com/office/drawing/2010/main">
                <a:solidFill>
                  <a:srgbClr val="FFFFFF"/>
                </a:solidFill>
              </a14:hiddenFill>
            </a:ext>
          </a:extLst>
        </p:spPr>
      </p:pic>
      <p:sp>
        <p:nvSpPr>
          <p:cNvPr id="2" name="Rektangel 1"/>
          <p:cNvSpPr/>
          <p:nvPr/>
        </p:nvSpPr>
        <p:spPr>
          <a:xfrm>
            <a:off x="1702781" y="914860"/>
            <a:ext cx="6767887" cy="615553"/>
          </a:xfrm>
          <a:prstGeom prst="rect">
            <a:avLst/>
          </a:prstGeom>
        </p:spPr>
        <p:txBody>
          <a:bodyPr wrap="square">
            <a:spAutoFit/>
          </a:bodyPr>
          <a:lstStyle/>
          <a:p>
            <a:pPr algn="ctr" fontAlgn="base"/>
            <a:r>
              <a:rPr lang="en-US" b="1" dirty="0"/>
              <a:t>Marijuana Intoxication Blamed In More Deaths, Injuries</a:t>
            </a:r>
          </a:p>
          <a:p>
            <a:pPr algn="ctr"/>
            <a:r>
              <a:rPr lang="en-US" sz="1600" dirty="0"/>
              <a:t>May 18, 2015 11:58 PM</a:t>
            </a:r>
            <a:endParaRPr lang="sv-SE" sz="1600" dirty="0"/>
          </a:p>
        </p:txBody>
      </p:sp>
      <p:sp>
        <p:nvSpPr>
          <p:cNvPr id="3" name="Rectangle 3"/>
          <p:cNvSpPr>
            <a:spLocks noChangeArrowheads="1"/>
          </p:cNvSpPr>
          <p:nvPr/>
        </p:nvSpPr>
        <p:spPr bwMode="auto">
          <a:xfrm>
            <a:off x="600305" y="1916832"/>
            <a:ext cx="7857737" cy="478592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v-SE" altLang="sv-SE" sz="1200" b="1" i="0" u="none" strike="noStrike" cap="none" normalizeH="0" baseline="0" dirty="0">
                <a:ln>
                  <a:noFill/>
                </a:ln>
                <a:solidFill>
                  <a:srgbClr val="000000"/>
                </a:solidFill>
                <a:effectLst/>
                <a:latin typeface="Arial" pitchFamily="34" charset="0"/>
                <a:cs typeface="Arial" pitchFamily="34" charset="0"/>
              </a:rPr>
              <a:t>DENVER (CBS4)</a:t>
            </a:r>
            <a:r>
              <a:rPr kumimoji="0" lang="sv-SE" altLang="sv-SE" sz="1200" b="0" i="0" u="none" strike="noStrike" cap="none" normalizeH="0" baseline="0" dirty="0">
                <a:ln>
                  <a:noFill/>
                </a:ln>
                <a:solidFill>
                  <a:srgbClr val="000000"/>
                </a:solidFill>
                <a:effectLst/>
                <a:latin typeface="Arial" pitchFamily="34" charset="0"/>
                <a:cs typeface="Arial" pitchFamily="34" charset="0"/>
              </a:rPr>
              <a:t> – Another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death</a:t>
            </a:r>
            <a:r>
              <a:rPr kumimoji="0" lang="sv-SE" altLang="sv-SE" sz="1200" b="0" i="0" u="none" strike="noStrike" cap="none" normalizeH="0" baseline="0" dirty="0">
                <a:ln>
                  <a:noFill/>
                </a:ln>
                <a:solidFill>
                  <a:srgbClr val="000000"/>
                </a:solidFill>
                <a:effectLst/>
                <a:latin typeface="Arial" pitchFamily="34" charset="0"/>
                <a:cs typeface="Arial" pitchFamily="34" charset="0"/>
              </a:rPr>
              <a:t> in Colorado has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been</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listed</a:t>
            </a:r>
            <a:r>
              <a:rPr kumimoji="0" lang="sv-SE" altLang="sv-SE" sz="1200" b="0" i="0" u="none" strike="noStrike" cap="none" normalizeH="0" baseline="0" dirty="0">
                <a:ln>
                  <a:noFill/>
                </a:ln>
                <a:solidFill>
                  <a:srgbClr val="000000"/>
                </a:solidFill>
                <a:effectLst/>
                <a:latin typeface="Arial" pitchFamily="34" charset="0"/>
                <a:cs typeface="Arial" pitchFamily="34" charset="0"/>
              </a:rPr>
              <a:t> as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having</a:t>
            </a:r>
            <a:r>
              <a:rPr kumimoji="0" lang="sv-SE" altLang="sv-SE" sz="1200" b="0" i="0" u="none" strike="noStrike" cap="none" normalizeH="0" baseline="0" dirty="0">
                <a:ln>
                  <a:noFill/>
                </a:ln>
                <a:solidFill>
                  <a:srgbClr val="000000"/>
                </a:solidFill>
                <a:effectLst/>
                <a:latin typeface="Arial" pitchFamily="34" charset="0"/>
                <a:cs typeface="Arial" pitchFamily="34" charset="0"/>
              </a:rPr>
              <a:t> “marijuana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intoxication</a:t>
            </a:r>
            <a:r>
              <a:rPr kumimoji="0" lang="sv-SE" altLang="sv-SE" sz="1200" b="0" i="0" u="none" strike="noStrike" cap="none" normalizeH="0" baseline="0" dirty="0">
                <a:ln>
                  <a:noFill/>
                </a:ln>
                <a:solidFill>
                  <a:srgbClr val="000000"/>
                </a:solidFill>
                <a:effectLst/>
                <a:latin typeface="Arial" pitchFamily="34" charset="0"/>
                <a:cs typeface="Arial" pitchFamily="34" charset="0"/>
              </a:rPr>
              <a:t>” as a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factor</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according</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to</a:t>
            </a:r>
            <a:r>
              <a:rPr kumimoji="0" lang="sv-SE" altLang="sv-SE" sz="1200" b="0" i="0" u="none" strike="noStrike" cap="none" normalizeH="0" baseline="0" dirty="0">
                <a:ln>
                  <a:noFill/>
                </a:ln>
                <a:solidFill>
                  <a:srgbClr val="000000"/>
                </a:solidFill>
                <a:effectLst/>
                <a:latin typeface="Arial" pitchFamily="34" charset="0"/>
                <a:cs typeface="Arial" pitchFamily="34" charset="0"/>
              </a:rPr>
              <a:t> a CBS4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investigation</a:t>
            </a:r>
            <a:r>
              <a:rPr kumimoji="0" lang="sv-SE" altLang="sv-SE" sz="1200" b="0" i="0" u="none" strike="noStrike" cap="none" normalizeH="0" baseline="0" dirty="0">
                <a:ln>
                  <a:noFill/>
                </a:ln>
                <a:solidFill>
                  <a:srgbClr val="000000"/>
                </a:solidFill>
                <a:effectLst/>
                <a:latin typeface="Arial" pitchFamily="34" charset="0"/>
                <a:cs typeface="Arial" pitchFamily="34" charset="0"/>
              </a:rPr>
              <a:t>, and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several</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other</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families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are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now</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saying</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they</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believed</a:t>
            </a:r>
            <a:r>
              <a:rPr kumimoji="0" lang="sv-SE" altLang="sv-SE" sz="1200" b="0" i="0" u="none" strike="noStrike" cap="none" normalizeH="0" baseline="0" dirty="0">
                <a:ln>
                  <a:noFill/>
                </a:ln>
                <a:solidFill>
                  <a:srgbClr val="000000"/>
                </a:solidFill>
                <a:effectLst/>
                <a:latin typeface="Arial" pitchFamily="34" charset="0"/>
                <a:cs typeface="Arial" pitchFamily="34" charset="0"/>
              </a:rPr>
              <a:t> the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deaths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of</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their</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loved</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ones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can</a:t>
            </a:r>
            <a:r>
              <a:rPr kumimoji="0" lang="sv-SE" altLang="sv-SE" sz="1200" b="0" i="0" u="none" strike="noStrike" cap="none" normalizeH="0" baseline="0" dirty="0">
                <a:ln>
                  <a:noFill/>
                </a:ln>
                <a:solidFill>
                  <a:srgbClr val="000000"/>
                </a:solidFill>
                <a:effectLst/>
                <a:latin typeface="Arial" pitchFamily="34" charset="0"/>
                <a:cs typeface="Arial" pitchFamily="34" charset="0"/>
              </a:rPr>
              <a:t> be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traced</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to</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recreational</a:t>
            </a:r>
            <a:r>
              <a:rPr kumimoji="0" lang="sv-SE" altLang="sv-SE" sz="1200" b="0" i="0" u="none" strike="noStrike" cap="none" normalizeH="0" baseline="0" dirty="0">
                <a:ln>
                  <a:noFill/>
                </a:ln>
                <a:solidFill>
                  <a:srgbClr val="000000"/>
                </a:solidFill>
                <a:effectLst/>
                <a:latin typeface="Arial" pitchFamily="34" charset="0"/>
                <a:cs typeface="Arial" pitchFamily="34" charset="0"/>
              </a:rPr>
              <a:t> marijuana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use</a:t>
            </a:r>
            <a:r>
              <a:rPr kumimoji="0" lang="sv-SE" altLang="sv-SE" sz="1200" b="0" i="0" u="none" strike="noStrike" cap="none" normalizeH="0" baseline="0" dirty="0">
                <a:ln>
                  <a:noFill/>
                </a:ln>
                <a:solidFill>
                  <a:srgbClr val="000000"/>
                </a:solidFill>
                <a:effectLst/>
                <a:latin typeface="Arial" pitchFamily="34" charset="0"/>
                <a:cs typeface="Arial" pitchFamily="34" charset="0"/>
              </a:rPr>
              <a:t>.</a:t>
            </a:r>
            <a:endParaRPr kumimoji="0" lang="sv-SE" altLang="sv-SE"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dirty="0">
                <a:ln>
                  <a:noFill/>
                </a:ln>
                <a:solidFill>
                  <a:srgbClr val="000000"/>
                </a:solidFill>
                <a:effectLst/>
                <a:latin typeface="Arial" pitchFamily="34" charset="0"/>
                <a:cs typeface="Arial" pitchFamily="34" charset="0"/>
              </a:rPr>
              <a:t>Daniel Juarez, an 18-year-old from Brighton,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died</a:t>
            </a:r>
            <a:r>
              <a:rPr kumimoji="0" lang="sv-SE" altLang="sv-SE" sz="1200" b="0" i="0" u="none" strike="noStrike" cap="none" normalizeH="0" baseline="0" dirty="0">
                <a:ln>
                  <a:noFill/>
                </a:ln>
                <a:solidFill>
                  <a:srgbClr val="000000"/>
                </a:solidFill>
                <a:effectLst/>
                <a:latin typeface="Arial" pitchFamily="34" charset="0"/>
                <a:cs typeface="Arial" pitchFamily="34" charset="0"/>
              </a:rPr>
              <a:t> Sept. 26, 2012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after</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stabbing</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himself</a:t>
            </a:r>
            <a:r>
              <a:rPr kumimoji="0" lang="sv-SE" altLang="sv-SE" sz="1200" b="0" i="0" u="none" strike="noStrike" cap="none" normalizeH="0" baseline="0" dirty="0">
                <a:ln>
                  <a:noFill/>
                </a:ln>
                <a:solidFill>
                  <a:srgbClr val="000000"/>
                </a:solidFill>
                <a:effectLst/>
                <a:latin typeface="Arial" pitchFamily="34" charset="0"/>
                <a:cs typeface="Arial" pitchFamily="34" charset="0"/>
              </a:rPr>
              <a:t> 20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times</a:t>
            </a:r>
            <a:r>
              <a:rPr kumimoji="0" lang="sv-SE" altLang="sv-SE" sz="1200" b="0" i="0" u="none" strike="noStrike" cap="none" normalizeH="0" baseline="0" dirty="0">
                <a:ln>
                  <a:noFill/>
                </a:ln>
                <a:solidFill>
                  <a:srgbClr val="000000"/>
                </a:solidFill>
                <a:effectLst/>
                <a:latin typeface="Arial" pitchFamily="34" charset="0"/>
                <a:cs typeface="Arial" pitchFamily="34" charset="0"/>
              </a:rPr>
              <a:t>. In an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autopsy</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report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that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had</a:t>
            </a:r>
            <a:r>
              <a:rPr kumimoji="0" lang="sv-SE" altLang="sv-SE" sz="1200" b="0" i="0" u="none" strike="noStrike" cap="none" normalizeH="0" baseline="0" dirty="0">
                <a:ln>
                  <a:noFill/>
                </a:ln>
                <a:solidFill>
                  <a:srgbClr val="000000"/>
                </a:solidFill>
                <a:effectLst/>
                <a:latin typeface="Arial" pitchFamily="34" charset="0"/>
                <a:cs typeface="Arial" pitchFamily="34" charset="0"/>
              </a:rPr>
              <a:t> never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been</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made</a:t>
            </a:r>
            <a:r>
              <a:rPr kumimoji="0" lang="sv-SE" altLang="sv-SE" sz="1200" b="0" i="0" u="none" strike="noStrike" cap="none" normalizeH="0" baseline="0" dirty="0">
                <a:ln>
                  <a:noFill/>
                </a:ln>
                <a:solidFill>
                  <a:srgbClr val="000000"/>
                </a:solidFill>
                <a:effectLst/>
                <a:latin typeface="Arial" pitchFamily="34" charset="0"/>
                <a:cs typeface="Arial" pitchFamily="34" charset="0"/>
              </a:rPr>
              <a:t> public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before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but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was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obtained</a:t>
            </a:r>
            <a:r>
              <a:rPr kumimoji="0" lang="sv-SE" altLang="sv-SE" sz="1200" b="0" i="0" u="none" strike="noStrike" cap="none" normalizeH="0" baseline="0" dirty="0">
                <a:ln>
                  <a:noFill/>
                </a:ln>
                <a:solidFill>
                  <a:srgbClr val="000000"/>
                </a:solidFill>
                <a:effectLst/>
                <a:latin typeface="Arial" pitchFamily="34" charset="0"/>
                <a:cs typeface="Arial" pitchFamily="34" charset="0"/>
              </a:rPr>
              <a:t> by CBS4,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his</a:t>
            </a:r>
            <a:r>
              <a:rPr kumimoji="0" lang="sv-SE" altLang="sv-SE" sz="1200" b="0" i="0" u="none" strike="noStrike" cap="none" normalizeH="0" baseline="0" dirty="0">
                <a:ln>
                  <a:noFill/>
                </a:ln>
                <a:solidFill>
                  <a:srgbClr val="000000"/>
                </a:solidFill>
                <a:effectLst/>
                <a:latin typeface="Arial" pitchFamily="34" charset="0"/>
                <a:cs typeface="Arial" pitchFamily="34" charset="0"/>
              </a:rPr>
              <a:t> THC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level</a:t>
            </a:r>
            <a:r>
              <a:rPr kumimoji="0" lang="sv-SE" altLang="sv-SE" sz="1200" b="0" i="0" u="none" strike="noStrike" cap="none" normalizeH="0" baseline="0" dirty="0">
                <a:ln>
                  <a:noFill/>
                </a:ln>
                <a:solidFill>
                  <a:srgbClr val="000000"/>
                </a:solidFill>
                <a:effectLst/>
                <a:latin typeface="Arial" pitchFamily="34" charset="0"/>
                <a:cs typeface="Arial" pitchFamily="34" charset="0"/>
              </a:rPr>
              <a:t> — the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active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ingredient</a:t>
            </a:r>
            <a:r>
              <a:rPr kumimoji="0" lang="sv-SE" altLang="sv-SE" sz="1200" b="0" i="0" u="none" strike="noStrike" cap="none" normalizeH="0" baseline="0" dirty="0">
                <a:ln>
                  <a:noFill/>
                </a:ln>
                <a:solidFill>
                  <a:srgbClr val="000000"/>
                </a:solidFill>
                <a:effectLst/>
                <a:latin typeface="Arial" pitchFamily="34" charset="0"/>
                <a:cs typeface="Arial" pitchFamily="34" charset="0"/>
              </a:rPr>
              <a:t> in marijuana —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was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measured</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38.2 nanograms. In Colorado,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anything</a:t>
            </a:r>
            <a:r>
              <a:rPr kumimoji="0" lang="sv-SE" altLang="sv-SE" sz="1200" b="0" i="0" u="none" strike="noStrike" cap="none" normalizeH="0" baseline="0" dirty="0">
                <a:ln>
                  <a:noFill/>
                </a:ln>
                <a:solidFill>
                  <a:srgbClr val="000000"/>
                </a:solidFill>
                <a:effectLst/>
                <a:latin typeface="Arial" pitchFamily="34" charset="0"/>
                <a:cs typeface="Arial" pitchFamily="34" charset="0"/>
              </a:rPr>
              <a:t> over 5 nanograms is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considered</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impaired</a:t>
            </a:r>
            <a:r>
              <a:rPr kumimoji="0" lang="sv-SE" altLang="sv-SE" sz="1200" b="0" i="0" u="none" strike="noStrike" cap="none" normalizeH="0" baseline="0" dirty="0">
                <a:ln>
                  <a:noFill/>
                </a:ln>
                <a:solidFill>
                  <a:srgbClr val="000000"/>
                </a:solidFill>
                <a:effectLst/>
                <a:latin typeface="Arial" pitchFamily="34" charset="0"/>
                <a:cs typeface="Arial" pitchFamily="34" charset="0"/>
              </a:rPr>
              <a:t> for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driving</a:t>
            </a:r>
            <a:r>
              <a:rPr kumimoji="0" lang="sv-SE" altLang="sv-SE" sz="1200" b="0" i="0" u="none" strike="noStrike" cap="none" normalizeH="0" baseline="0" dirty="0">
                <a:ln>
                  <a:noFill/>
                </a:ln>
                <a:solidFill>
                  <a:srgbClr val="000000"/>
                </a:solidFill>
                <a:effectLst/>
                <a:latin typeface="Arial" pitchFamily="34" charset="0"/>
                <a:cs typeface="Arial" pitchFamily="34" charset="0"/>
              </a:rPr>
              <a:t>.</a:t>
            </a:r>
            <a:endParaRPr kumimoji="0" lang="sv-SE" altLang="sv-SE"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dirty="0">
                <a:ln>
                  <a:noFill/>
                </a:ln>
                <a:solidFill>
                  <a:srgbClr val="000000"/>
                </a:solidFill>
                <a:effectLst/>
                <a:latin typeface="Arial" pitchFamily="34" charset="0"/>
                <a:cs typeface="Arial" pitchFamily="34" charset="0"/>
              </a:rPr>
              <a:t>Juarez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was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nearly</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eight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times</a:t>
            </a:r>
            <a:r>
              <a:rPr kumimoji="0" lang="sv-SE" altLang="sv-SE" sz="1200" b="0" i="0" u="none" strike="noStrike" cap="none" normalizeH="0" baseline="0" dirty="0">
                <a:ln>
                  <a:noFill/>
                </a:ln>
                <a:solidFill>
                  <a:srgbClr val="000000"/>
                </a:solidFill>
                <a:effectLst/>
                <a:latin typeface="Arial" pitchFamily="34" charset="0"/>
                <a:cs typeface="Arial" pitchFamily="34" charset="0"/>
              </a:rPr>
              <a:t> the legal limit.</a:t>
            </a:r>
            <a:endParaRPr kumimoji="0" lang="sv-SE" altLang="sv-SE"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700" b="0" i="0" u="none" strike="noStrike" cap="none" normalizeH="0" baseline="0" dirty="0">
                <a:ln>
                  <a:noFill/>
                </a:ln>
                <a:solidFill>
                  <a:srgbClr val="BCBCBC"/>
                </a:solidFill>
                <a:effectLst/>
                <a:latin typeface="Arial" pitchFamily="34" charset="0"/>
                <a:cs typeface="Arial" pitchFamily="34" charset="0"/>
              </a:rPr>
              <a:t>  </a:t>
            </a:r>
            <a:r>
              <a:rPr kumimoji="0" lang="sv-SE" altLang="sv-SE" sz="14100" b="0" i="0" u="none" strike="noStrike" cap="none" normalizeH="0" baseline="0" dirty="0">
                <a:ln>
                  <a:noFill/>
                </a:ln>
                <a:solidFill>
                  <a:srgbClr val="BCBCBC"/>
                </a:solidFill>
                <a:effectLst/>
                <a:latin typeface="Arial" pitchFamily="34" charset="0"/>
                <a:cs typeface="Arial" pitchFamily="34" charset="0"/>
              </a:rPr>
              <a:t> </a:t>
            </a:r>
            <a:r>
              <a:rPr kumimoji="0" lang="sv-SE" altLang="sv-SE" sz="700" b="0" i="0" u="none" strike="noStrike" cap="none" normalizeH="0" baseline="0" dirty="0">
                <a:ln>
                  <a:noFill/>
                </a:ln>
                <a:solidFill>
                  <a:srgbClr val="BCBCBC"/>
                </a:solidFill>
                <a:effectLst/>
                <a:latin typeface="Arial"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700" b="0" i="0" u="none" strike="noStrike" cap="none" normalizeH="0" baseline="0" dirty="0">
                <a:ln>
                  <a:noFill/>
                </a:ln>
                <a:solidFill>
                  <a:srgbClr val="888888"/>
                </a:solidFill>
                <a:effectLst/>
                <a:latin typeface="Arial" pitchFamily="34" charset="0"/>
                <a:cs typeface="Arial" pitchFamily="34" charset="0"/>
              </a:rPr>
              <a:t>Daniel Juarez (</a:t>
            </a:r>
            <a:r>
              <a:rPr kumimoji="0" lang="sv-SE" altLang="sv-SE" sz="700" b="0" i="0" u="none" strike="noStrike" cap="none" normalizeH="0" baseline="0" dirty="0" err="1">
                <a:ln>
                  <a:noFill/>
                </a:ln>
                <a:solidFill>
                  <a:srgbClr val="888888"/>
                </a:solidFill>
                <a:effectLst/>
                <a:latin typeface="Arial" pitchFamily="34" charset="0"/>
                <a:cs typeface="Arial" pitchFamily="34" charset="0"/>
              </a:rPr>
              <a:t>credit</a:t>
            </a:r>
            <a:r>
              <a:rPr kumimoji="0" lang="sv-SE" altLang="sv-SE" sz="700" b="0" i="0" u="none" strike="noStrike" cap="none" normalizeH="0" baseline="0" dirty="0">
                <a:ln>
                  <a:noFill/>
                </a:ln>
                <a:solidFill>
                  <a:srgbClr val="888888"/>
                </a:solidFill>
                <a:effectLst/>
                <a:latin typeface="Arial" pitchFamily="34" charset="0"/>
                <a:cs typeface="Arial" pitchFamily="34" charset="0"/>
              </a:rPr>
              <a:t>: CBS)</a:t>
            </a:r>
          </a:p>
          <a:p>
            <a:pPr marL="0" marR="0" lvl="0" indent="0" algn="l" defTabSz="914400" rtl="0" eaLnBrk="0" fontAlgn="base" latinLnBrk="0" hangingPunct="0">
              <a:lnSpc>
                <a:spcPct val="100000"/>
              </a:lnSpc>
              <a:spcBef>
                <a:spcPct val="0"/>
              </a:spcBef>
              <a:spcAft>
                <a:spcPct val="0"/>
              </a:spcAft>
              <a:buClrTx/>
              <a:buSzTx/>
              <a:buFontTx/>
              <a:buNone/>
              <a:tabLst/>
            </a:pPr>
            <a:endParaRPr lang="sv-SE" altLang="sv-SE" sz="700" dirty="0">
              <a:solidFill>
                <a:srgbClr val="888888"/>
              </a:solidFill>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dirty="0">
                <a:ln>
                  <a:noFill/>
                </a:ln>
                <a:solidFill>
                  <a:srgbClr val="000000"/>
                </a:solidFill>
                <a:effectLst/>
                <a:latin typeface="Arial" pitchFamily="34" charset="0"/>
                <a:cs typeface="Arial" pitchFamily="34" charset="0"/>
              </a:rPr>
              <a:t>“If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had</a:t>
            </a:r>
            <a:r>
              <a:rPr kumimoji="0" lang="sv-SE" altLang="sv-SE" sz="1200" b="0" i="0" u="none" strike="noStrike" cap="none" normalizeH="0" baseline="0" dirty="0">
                <a:ln>
                  <a:noFill/>
                </a:ln>
                <a:solidFill>
                  <a:srgbClr val="000000"/>
                </a:solidFill>
                <a:effectLst/>
                <a:latin typeface="Arial" pitchFamily="34" charset="0"/>
                <a:cs typeface="Arial" pitchFamily="34" charset="0"/>
              </a:rPr>
              <a:t> not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smoked</a:t>
            </a:r>
            <a:r>
              <a:rPr kumimoji="0" lang="sv-SE" altLang="sv-SE" sz="1200" b="0" i="0" u="none" strike="noStrike" cap="none" normalizeH="0" baseline="0" dirty="0">
                <a:ln>
                  <a:noFill/>
                </a:ln>
                <a:solidFill>
                  <a:srgbClr val="000000"/>
                </a:solidFill>
                <a:effectLst/>
                <a:latin typeface="Arial" pitchFamily="34" charset="0"/>
                <a:cs typeface="Arial" pitchFamily="34" charset="0"/>
              </a:rPr>
              <a:t> marijuana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that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night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would</a:t>
            </a:r>
            <a:r>
              <a:rPr kumimoji="0" lang="sv-SE" altLang="sv-SE" sz="1200" b="0" i="0" u="none" strike="noStrike" cap="none" normalizeH="0" baseline="0" dirty="0">
                <a:ln>
                  <a:noFill/>
                </a:ln>
                <a:solidFill>
                  <a:srgbClr val="000000"/>
                </a:solidFill>
                <a:effectLst/>
                <a:latin typeface="Arial" pitchFamily="34" charset="0"/>
                <a:cs typeface="Arial" pitchFamily="34" charset="0"/>
              </a:rPr>
              <a:t> still be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here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said</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his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sister</a:t>
            </a:r>
            <a:r>
              <a:rPr kumimoji="0" lang="sv-SE" altLang="sv-SE" sz="1200" b="0" i="0" u="none" strike="noStrike" cap="none" normalizeH="0" baseline="0" dirty="0">
                <a:ln>
                  <a:noFill/>
                </a:ln>
                <a:solidFill>
                  <a:srgbClr val="000000"/>
                </a:solidFill>
                <a:effectLst/>
                <a:latin typeface="Arial" pitchFamily="34" charset="0"/>
                <a:cs typeface="Arial" pitchFamily="34" charset="0"/>
              </a:rPr>
              <a:t>, Erika Juarez. </a:t>
            </a: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dirty="0">
                <a:ln>
                  <a:noFill/>
                </a:ln>
                <a:solidFill>
                  <a:srgbClr val="000000"/>
                </a:solidFill>
                <a:effectLst/>
                <a:latin typeface="Arial" pitchFamily="34" charset="0"/>
                <a:cs typeface="Arial" pitchFamily="34" charset="0"/>
              </a:rPr>
              <a:t>“</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was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extremely</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high</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There’s</a:t>
            </a:r>
            <a:r>
              <a:rPr kumimoji="0" lang="sv-SE" altLang="sv-SE" sz="1200" b="0" i="0" u="none" strike="noStrike" cap="none" normalizeH="0" baseline="0" dirty="0">
                <a:ln>
                  <a:noFill/>
                </a:ln>
                <a:solidFill>
                  <a:srgbClr val="000000"/>
                </a:solidFill>
                <a:effectLst/>
                <a:latin typeface="Arial" pitchFamily="34" charset="0"/>
                <a:cs typeface="Arial" pitchFamily="34" charset="0"/>
              </a:rPr>
              <a:t> no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other</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reason</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would</a:t>
            </a:r>
            <a:r>
              <a:rPr kumimoji="0" lang="sv-SE" altLang="sv-SE" sz="1200" b="0" i="0" u="none" strike="noStrike" cap="none" normalizeH="0" baseline="0" dirty="0">
                <a:ln>
                  <a:noFill/>
                </a:ln>
                <a:solidFill>
                  <a:srgbClr val="000000"/>
                </a:solidFill>
                <a:effectLst/>
                <a:latin typeface="Arial" pitchFamily="34" charset="0"/>
                <a:cs typeface="Arial" pitchFamily="34" charset="0"/>
              </a:rPr>
              <a:t> do it,”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said</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his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older</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sister</a:t>
            </a:r>
            <a:r>
              <a:rPr kumimoji="0" lang="sv-SE" altLang="sv-SE" sz="1200" b="0" i="0" u="none" strike="noStrike" cap="none" normalizeH="0" baseline="0" dirty="0">
                <a:ln>
                  <a:noFill/>
                </a:ln>
                <a:solidFill>
                  <a:srgbClr val="000000"/>
                </a:solidFill>
                <a:effectLst/>
                <a:latin typeface="Arial" pitchFamily="34" charset="0"/>
                <a:cs typeface="Arial" pitchFamily="34" charset="0"/>
              </a:rPr>
              <a:t>.</a:t>
            </a:r>
            <a:endParaRPr kumimoji="0" lang="sv-SE" altLang="sv-SE"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200" b="0" i="0" u="none" strike="noStrike" cap="none" normalizeH="0" baseline="0" dirty="0" err="1">
                <a:ln>
                  <a:noFill/>
                </a:ln>
                <a:solidFill>
                  <a:srgbClr val="000000"/>
                </a:solidFill>
                <a:effectLst/>
                <a:latin typeface="Arial" pitchFamily="34" charset="0"/>
                <a:cs typeface="Arial" pitchFamily="34" charset="0"/>
              </a:rPr>
              <a:t>According</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to</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police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reports</a:t>
            </a:r>
            <a:r>
              <a:rPr kumimoji="0" lang="sv-SE" altLang="sv-SE" sz="1200" b="0" i="0" u="none" strike="noStrike" cap="none" normalizeH="0" baseline="0" dirty="0">
                <a:ln>
                  <a:noFill/>
                </a:ln>
                <a:solidFill>
                  <a:srgbClr val="000000"/>
                </a:solidFill>
                <a:effectLst/>
                <a:latin typeface="Arial" pitchFamily="34" charset="0"/>
                <a:cs typeface="Arial" pitchFamily="34" charset="0"/>
              </a:rPr>
              <a:t> and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interviews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obtained</a:t>
            </a:r>
            <a:r>
              <a:rPr kumimoji="0" lang="sv-SE" altLang="sv-SE" sz="1200" b="0" i="0" u="none" strike="noStrike" cap="none" normalizeH="0" baseline="0" dirty="0">
                <a:ln>
                  <a:noFill/>
                </a:ln>
                <a:solidFill>
                  <a:srgbClr val="000000"/>
                </a:solidFill>
                <a:effectLst/>
                <a:latin typeface="Arial" pitchFamily="34" charset="0"/>
                <a:cs typeface="Arial" pitchFamily="34" charset="0"/>
              </a:rPr>
              <a:t> by CBS4, Juarez and a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friend</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were</a:t>
            </a:r>
            <a:r>
              <a:rPr kumimoji="0" lang="sv-SE" altLang="sv-SE" sz="1200" b="0" i="0" u="none" strike="noStrike" cap="none" normalizeH="0" baseline="0" dirty="0">
                <a:ln>
                  <a:noFill/>
                </a:ln>
                <a:solidFill>
                  <a:srgbClr val="000000"/>
                </a:solidFill>
                <a:effectLst/>
                <a:latin typeface="Arial" pitchFamily="34" charset="0"/>
                <a:cs typeface="Arial" pitchFamily="34" charset="0"/>
              </a:rPr>
              <a:t> smoking marijuana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that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night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when</a:t>
            </a:r>
            <a:r>
              <a:rPr kumimoji="0" lang="sv-SE" altLang="sv-SE" sz="1200" b="0" i="0" u="none" strike="noStrike" cap="none" normalizeH="0" baseline="0" dirty="0">
                <a:ln>
                  <a:noFill/>
                </a:ln>
                <a:solidFill>
                  <a:srgbClr val="000000"/>
                </a:solidFill>
                <a:effectLst/>
                <a:latin typeface="Arial" pitchFamily="34" charset="0"/>
                <a:cs typeface="Arial" pitchFamily="34" charset="0"/>
              </a:rPr>
              <a:t> Juarez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told</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his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friend</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didn’t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want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anymore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because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he</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was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too</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high</a:t>
            </a:r>
            <a:r>
              <a:rPr kumimoji="0" lang="sv-SE" altLang="sv-SE" sz="1200" b="0" i="0" u="none" strike="noStrike" cap="none" normalizeH="0" baseline="0" dirty="0">
                <a:ln>
                  <a:noFill/>
                </a:ln>
                <a:solidFill>
                  <a:srgbClr val="000000"/>
                </a:solidFill>
                <a:effectLst/>
                <a:latin typeface="Arial" pitchFamily="34" charset="0"/>
                <a:cs typeface="Arial" pitchFamily="34" charset="0"/>
              </a:rPr>
              <a:t>.” Juarez,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who</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was</a:t>
            </a:r>
            <a:r>
              <a:rPr kumimoji="0" lang="sv-SE" altLang="sv-SE" sz="1200" b="0" i="0" u="none" strike="noStrike" cap="none" normalizeH="0" baseline="0" dirty="0">
                <a:ln>
                  <a:noFill/>
                </a:ln>
                <a:solidFill>
                  <a:srgbClr val="000000"/>
                </a:solidFill>
                <a:effectLst/>
                <a:latin typeface="Arial" pitchFamily="34" charset="0"/>
                <a:cs typeface="Arial" pitchFamily="34" charset="0"/>
              </a:rPr>
              <a:t> a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standout</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soccer</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player</a:t>
            </a:r>
            <a:r>
              <a:rPr kumimoji="0" lang="sv-SE" altLang="sv-SE" sz="1200" b="0" i="0" u="none" strike="noStrike" cap="none" normalizeH="0" baseline="0" dirty="0">
                <a:ln>
                  <a:noFill/>
                </a:ln>
                <a:solidFill>
                  <a:srgbClr val="000000"/>
                </a:solidFill>
                <a:effectLst/>
                <a:latin typeface="Arial" pitchFamily="34" charset="0"/>
                <a:cs typeface="Arial" pitchFamily="34" charset="0"/>
              </a:rPr>
              <a:t> for Brighton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High</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School</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then</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told</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his</a:t>
            </a:r>
            <a:r>
              <a:rPr kumimoji="0" lang="sv-SE" altLang="sv-SE" sz="1200" b="0" i="0" u="none" strike="noStrike" cap="none" normalizeH="0" baseline="0" dirty="0">
                <a:ln>
                  <a:noFill/>
                </a:ln>
                <a:solidFill>
                  <a:srgbClr val="000000"/>
                </a:solidFill>
                <a:effectLst/>
                <a:latin typeface="Arial" pitchFamily="34" charset="0"/>
                <a:cs typeface="Arial" pitchFamily="34" charset="0"/>
              </a:rPr>
              <a: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friend</a:t>
            </a:r>
            <a:r>
              <a:rPr kumimoji="0" lang="sv-SE" altLang="sv-SE" sz="1200" b="0" i="0" u="none" strike="noStrike" cap="none" normalizeH="0" baseline="0" dirty="0">
                <a:ln>
                  <a:noFill/>
                </a:ln>
                <a:solidFill>
                  <a:srgbClr val="000000"/>
                </a:solidFill>
                <a:effectLst/>
                <a:latin typeface="Arial" pitchFamily="34" charset="0"/>
                <a:cs typeface="Arial" pitchFamily="34" charset="0"/>
              </a:rPr>
              <a:t> “I just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had</a:t>
            </a:r>
            <a:r>
              <a:rPr kumimoji="0" lang="sv-SE" altLang="sv-SE" sz="1200" b="0" i="0" u="none" strike="noStrike" cap="none" normalizeH="0" baseline="0" dirty="0">
                <a:ln>
                  <a:noFill/>
                </a:ln>
                <a:solidFill>
                  <a:srgbClr val="000000"/>
                </a:solidFill>
                <a:effectLst/>
                <a:latin typeface="Arial" pitchFamily="34" charset="0"/>
                <a:cs typeface="Arial" pitchFamily="34" charset="0"/>
              </a:rPr>
              <a:t> an </a:t>
            </a:r>
            <a:r>
              <a:rPr kumimoji="0" lang="sv-SE" altLang="sv-SE" sz="1200" b="0" i="0" u="none" strike="noStrike" cap="none" normalizeH="0" baseline="0" dirty="0" err="1">
                <a:ln>
                  <a:noFill/>
                </a:ln>
                <a:solidFill>
                  <a:srgbClr val="000000"/>
                </a:solidFill>
                <a:effectLst/>
                <a:latin typeface="Arial" pitchFamily="34" charset="0"/>
                <a:cs typeface="Arial" pitchFamily="34" charset="0"/>
              </a:rPr>
              <a:t>epiphany</a:t>
            </a:r>
            <a:r>
              <a:rPr kumimoji="0" lang="sv-SE" altLang="sv-SE" sz="1200" b="0" i="0" u="none" strike="noStrike" cap="none" normalizeH="0" baseline="0" dirty="0">
                <a:ln>
                  <a:noFill/>
                </a:ln>
                <a:solidFill>
                  <a:srgbClr val="000000"/>
                </a:solidFill>
                <a:effectLst/>
                <a:latin typeface="Arial" pitchFamily="34" charset="0"/>
                <a:cs typeface="Arial" pitchFamily="34" charset="0"/>
              </a:rPr>
              <a:t>.”</a:t>
            </a:r>
            <a:endParaRPr kumimoji="0" lang="sv-SE" altLang="sv-SE" sz="700" b="0" i="0" u="none" strike="noStrike" cap="none" normalizeH="0" baseline="0" dirty="0">
              <a:ln>
                <a:noFill/>
              </a:ln>
              <a:solidFill>
                <a:srgbClr val="BCBCBC"/>
              </a:solidFill>
              <a:effectLst/>
              <a:latin typeface="Arial" pitchFamily="34" charset="0"/>
              <a:cs typeface="Arial" pitchFamily="34" charset="0"/>
            </a:endParaRPr>
          </a:p>
        </p:txBody>
      </p:sp>
      <p:pic>
        <p:nvPicPr>
          <p:cNvPr id="4100" name="Picture 4" descr="Daniel Juarez (credit: CB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205" y="3501008"/>
            <a:ext cx="3079017" cy="1730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428315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46A522-D8DE-4E96-9F43-E164A74D6B6D}"/>
              </a:ext>
            </a:extLst>
          </p:cNvPr>
          <p:cNvSpPr txBox="1"/>
          <p:nvPr/>
        </p:nvSpPr>
        <p:spPr>
          <a:xfrm>
            <a:off x="2286000" y="692696"/>
            <a:ext cx="4572000" cy="1815882"/>
          </a:xfrm>
          <a:prstGeom prst="rect">
            <a:avLst/>
          </a:prstGeom>
          <a:noFill/>
        </p:spPr>
        <p:txBody>
          <a:bodyPr wrap="square">
            <a:spAutoFit/>
          </a:bodyPr>
          <a:lstStyle/>
          <a:p>
            <a:pPr algn="ctr"/>
            <a:r>
              <a:rPr lang="sv-SE" sz="2800" b="0" i="0" u="none" strike="noStrike" baseline="0" dirty="0">
                <a:solidFill>
                  <a:srgbClr val="000000"/>
                </a:solidFill>
                <a:latin typeface="+mn-lt"/>
              </a:rPr>
              <a:t>Olagliga cannabisprodukter ökar oron för hälsa gällande tillsatser av syntetiska cannabinoider </a:t>
            </a:r>
            <a:endParaRPr lang="sv-SE" sz="2800" b="0" dirty="0">
              <a:latin typeface="+mn-lt"/>
            </a:endParaRPr>
          </a:p>
        </p:txBody>
      </p:sp>
      <p:sp>
        <p:nvSpPr>
          <p:cNvPr id="6" name="textruta 5">
            <a:extLst>
              <a:ext uri="{FF2B5EF4-FFF2-40B4-BE49-F238E27FC236}">
                <a16:creationId xmlns:a16="http://schemas.microsoft.com/office/drawing/2014/main" id="{F8489518-C6C8-4E0D-AADC-B1E9983C344A}"/>
              </a:ext>
            </a:extLst>
          </p:cNvPr>
          <p:cNvSpPr txBox="1"/>
          <p:nvPr/>
        </p:nvSpPr>
        <p:spPr>
          <a:xfrm>
            <a:off x="1799692" y="3140968"/>
            <a:ext cx="5544616" cy="1323439"/>
          </a:xfrm>
          <a:prstGeom prst="rect">
            <a:avLst/>
          </a:prstGeom>
          <a:noFill/>
        </p:spPr>
        <p:txBody>
          <a:bodyPr wrap="square">
            <a:spAutoFit/>
          </a:bodyPr>
          <a:lstStyle/>
          <a:p>
            <a:r>
              <a:rPr lang="sv-SE" sz="2000" b="0" i="0" u="none" strike="noStrike" baseline="0" dirty="0">
                <a:solidFill>
                  <a:srgbClr val="000000"/>
                </a:solidFill>
                <a:latin typeface="+mn-lt"/>
              </a:rPr>
              <a:t>Starka</a:t>
            </a:r>
            <a:r>
              <a:rPr lang="sv-SE" sz="2000" b="0" i="0" u="none" strike="noStrike" baseline="0" dirty="0">
                <a:solidFill>
                  <a:srgbClr val="000000"/>
                </a:solidFill>
                <a:latin typeface="Trivia Sans Book"/>
              </a:rPr>
              <a:t> syntetiska cannabinoider kan orsaka mer intensiv förgiftning och psykiska, fysiska och beteendemässiga effekter än cannabis, och allvarlig och dödlig förgiftning har rapporterats. </a:t>
            </a:r>
            <a:endParaRPr lang="sv-SE" dirty="0"/>
          </a:p>
        </p:txBody>
      </p:sp>
    </p:spTree>
    <p:extLst>
      <p:ext uri="{BB962C8B-B14F-4D97-AF65-F5344CB8AC3E}">
        <p14:creationId xmlns:p14="http://schemas.microsoft.com/office/powerpoint/2010/main" val="246778505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7989288E-172A-4E88-8F4E-785AFFE2D341}"/>
              </a:ext>
            </a:extLst>
          </p:cNvPr>
          <p:cNvSpPr txBox="1"/>
          <p:nvPr/>
        </p:nvSpPr>
        <p:spPr>
          <a:xfrm>
            <a:off x="755576" y="2348880"/>
            <a:ext cx="7992888" cy="2862322"/>
          </a:xfrm>
          <a:prstGeom prst="rect">
            <a:avLst/>
          </a:prstGeom>
          <a:noFill/>
        </p:spPr>
        <p:txBody>
          <a:bodyPr wrap="square">
            <a:spAutoFit/>
          </a:bodyPr>
          <a:lstStyle/>
          <a:p>
            <a:r>
              <a:rPr lang="sv-SE" b="0" i="0" u="none" strike="noStrike" baseline="0" dirty="0">
                <a:solidFill>
                  <a:srgbClr val="000000"/>
                </a:solidFill>
                <a:latin typeface="+mn-lt"/>
              </a:rPr>
              <a:t>Det är troligt att kriminella producenter blandar cannabisprodukter för att maximera vinsten, eftersom industrihampa med låg THC-halt är billig och till synes liknar marijuana. Detta gör det lätt att lura handlare och användare då endast en liten mängd syntetiskt </a:t>
            </a:r>
            <a:r>
              <a:rPr lang="sv-SE" b="0" i="0" u="none" strike="noStrike" baseline="0" dirty="0" err="1">
                <a:solidFill>
                  <a:srgbClr val="000000"/>
                </a:solidFill>
                <a:latin typeface="+mn-lt"/>
              </a:rPr>
              <a:t>cannabinoidpulver</a:t>
            </a:r>
            <a:r>
              <a:rPr lang="sv-SE" b="0" i="0" u="none" strike="noStrike" baseline="0" dirty="0">
                <a:solidFill>
                  <a:srgbClr val="000000"/>
                </a:solidFill>
                <a:latin typeface="+mn-lt"/>
              </a:rPr>
              <a:t> krävs för att ge starka cannabisliknande effekter. </a:t>
            </a:r>
          </a:p>
          <a:p>
            <a:endParaRPr lang="sv-SE" b="0" dirty="0">
              <a:solidFill>
                <a:srgbClr val="000000"/>
              </a:solidFill>
              <a:latin typeface="+mn-lt"/>
            </a:endParaRPr>
          </a:p>
          <a:p>
            <a:r>
              <a:rPr lang="sv-SE" b="0" i="0" u="none" strike="noStrike" baseline="0" dirty="0">
                <a:solidFill>
                  <a:srgbClr val="000000"/>
                </a:solidFill>
                <a:latin typeface="+mn-lt"/>
              </a:rPr>
              <a:t>Tillgänglig information tyder på att vissa som använt dessa förfalskade produkter trodde att de hade köpt vanlig cannabis. De kände inte till att de produkter de konsumerade innehöll starka syntetiska cannabinoider.  </a:t>
            </a:r>
            <a:endParaRPr lang="sv-SE" dirty="0">
              <a:latin typeface="+mn-lt"/>
            </a:endParaRPr>
          </a:p>
        </p:txBody>
      </p:sp>
      <p:sp>
        <p:nvSpPr>
          <p:cNvPr id="4" name="textruta 3">
            <a:extLst>
              <a:ext uri="{FF2B5EF4-FFF2-40B4-BE49-F238E27FC236}">
                <a16:creationId xmlns:a16="http://schemas.microsoft.com/office/drawing/2014/main" id="{63AE2A0F-41F9-4B8F-BB1A-DF76DAE5A7B3}"/>
              </a:ext>
            </a:extLst>
          </p:cNvPr>
          <p:cNvSpPr txBox="1"/>
          <p:nvPr/>
        </p:nvSpPr>
        <p:spPr>
          <a:xfrm>
            <a:off x="1475656" y="476672"/>
            <a:ext cx="6534472" cy="1569660"/>
          </a:xfrm>
          <a:prstGeom prst="rect">
            <a:avLst/>
          </a:prstGeom>
          <a:noFill/>
        </p:spPr>
        <p:txBody>
          <a:bodyPr wrap="square">
            <a:spAutoFit/>
          </a:bodyPr>
          <a:lstStyle/>
          <a:p>
            <a:r>
              <a:rPr lang="sv-SE" sz="3200" b="0" i="0" u="none" strike="noStrike" baseline="0" dirty="0">
                <a:solidFill>
                  <a:srgbClr val="000000"/>
                </a:solidFill>
                <a:latin typeface="+mn-lt"/>
              </a:rPr>
              <a:t>Olagliga cannabisprodukter ökar oron för hälsa gällande tillsatser av syntetiska cannabinoider </a:t>
            </a:r>
            <a:endParaRPr lang="sv-SE" sz="3200" b="0" dirty="0">
              <a:latin typeface="+mn-lt"/>
            </a:endParaRPr>
          </a:p>
        </p:txBody>
      </p:sp>
    </p:spTree>
    <p:extLst>
      <p:ext uri="{BB962C8B-B14F-4D97-AF65-F5344CB8AC3E}">
        <p14:creationId xmlns:p14="http://schemas.microsoft.com/office/powerpoint/2010/main" val="422393633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B3F7E5E-EA5C-4587-9089-EA869B57A8F3}"/>
              </a:ext>
            </a:extLst>
          </p:cNvPr>
          <p:cNvSpPr txBox="1"/>
          <p:nvPr/>
        </p:nvSpPr>
        <p:spPr>
          <a:xfrm>
            <a:off x="1295636" y="1052736"/>
            <a:ext cx="6552728" cy="1323439"/>
          </a:xfrm>
          <a:prstGeom prst="rect">
            <a:avLst/>
          </a:prstGeom>
          <a:noFill/>
        </p:spPr>
        <p:txBody>
          <a:bodyPr wrap="square">
            <a:spAutoFit/>
          </a:bodyPr>
          <a:lstStyle/>
          <a:p>
            <a:r>
              <a:rPr lang="sv-SE" b="0" i="0" dirty="0">
                <a:solidFill>
                  <a:srgbClr val="000000"/>
                </a:solidFill>
                <a:effectLst/>
                <a:latin typeface="Aptos" panose="020B0004020202020204" pitchFamily="34" charset="0"/>
              </a:rPr>
              <a:t>Regeringen har beslutat att narkotikaklassa den syntetiska </a:t>
            </a:r>
            <a:r>
              <a:rPr lang="sv-SE" b="0" i="0" dirty="0" err="1">
                <a:solidFill>
                  <a:srgbClr val="000000"/>
                </a:solidFill>
                <a:effectLst/>
                <a:latin typeface="Aptos" panose="020B0004020202020204" pitchFamily="34" charset="0"/>
              </a:rPr>
              <a:t>cannabinoiden</a:t>
            </a:r>
            <a:r>
              <a:rPr lang="sv-SE" b="0" i="0" dirty="0">
                <a:solidFill>
                  <a:srgbClr val="000000"/>
                </a:solidFill>
                <a:effectLst/>
                <a:latin typeface="Aptos" panose="020B0004020202020204" pitchFamily="34" charset="0"/>
              </a:rPr>
              <a:t> HHC och ytterligare åtta olika substanser. Det innebär att det numera alltså är fullständigt olagligt att köpa, sälja och bruka HHC. </a:t>
            </a:r>
            <a:endParaRPr lang="sv-SE" b="0" dirty="0">
              <a:latin typeface="Aptos" panose="020B0004020202020204" pitchFamily="34" charset="0"/>
            </a:endParaRPr>
          </a:p>
        </p:txBody>
      </p:sp>
      <p:sp>
        <p:nvSpPr>
          <p:cNvPr id="5" name="textruta 4">
            <a:extLst>
              <a:ext uri="{FF2B5EF4-FFF2-40B4-BE49-F238E27FC236}">
                <a16:creationId xmlns:a16="http://schemas.microsoft.com/office/drawing/2014/main" id="{EF567CDF-A91E-4BEC-AFD8-A2EE177E7DF8}"/>
              </a:ext>
            </a:extLst>
          </p:cNvPr>
          <p:cNvSpPr txBox="1"/>
          <p:nvPr/>
        </p:nvSpPr>
        <p:spPr>
          <a:xfrm>
            <a:off x="1280843" y="2376175"/>
            <a:ext cx="6480720" cy="1323439"/>
          </a:xfrm>
          <a:prstGeom prst="rect">
            <a:avLst/>
          </a:prstGeom>
          <a:noFill/>
        </p:spPr>
        <p:txBody>
          <a:bodyPr wrap="square">
            <a:spAutoFit/>
          </a:bodyPr>
          <a:lstStyle/>
          <a:p>
            <a:r>
              <a:rPr lang="sv-SE" b="0" i="0" dirty="0" err="1">
                <a:solidFill>
                  <a:srgbClr val="000000"/>
                </a:solidFill>
                <a:effectLst/>
                <a:latin typeface="Aptos" panose="020B0004020202020204" pitchFamily="34" charset="0"/>
              </a:rPr>
              <a:t>Hexahydrocannabinol</a:t>
            </a:r>
            <a:r>
              <a:rPr lang="sv-SE" b="0" i="0" dirty="0">
                <a:solidFill>
                  <a:srgbClr val="000000"/>
                </a:solidFill>
                <a:effectLst/>
                <a:latin typeface="Aptos" panose="020B0004020202020204" pitchFamily="34" charset="0"/>
              </a:rPr>
              <a:t>, förkortat HHC, är en av hampans dryga 120 olika så kallade cannabinoider. Dessa föreningar förekommer helt naturligt och bildas i takt med plantans tillväxt. </a:t>
            </a:r>
            <a:endParaRPr lang="sv-SE" dirty="0">
              <a:latin typeface="Aptos" panose="020B0004020202020204" pitchFamily="34" charset="0"/>
            </a:endParaRPr>
          </a:p>
        </p:txBody>
      </p:sp>
      <p:sp>
        <p:nvSpPr>
          <p:cNvPr id="7" name="textruta 6">
            <a:extLst>
              <a:ext uri="{FF2B5EF4-FFF2-40B4-BE49-F238E27FC236}">
                <a16:creationId xmlns:a16="http://schemas.microsoft.com/office/drawing/2014/main" id="{3699598E-31E7-49A0-AA39-A4AB54620C72}"/>
              </a:ext>
            </a:extLst>
          </p:cNvPr>
          <p:cNvSpPr txBox="1"/>
          <p:nvPr/>
        </p:nvSpPr>
        <p:spPr>
          <a:xfrm>
            <a:off x="1475656" y="262051"/>
            <a:ext cx="6624736" cy="646331"/>
          </a:xfrm>
          <a:prstGeom prst="rect">
            <a:avLst/>
          </a:prstGeom>
          <a:noFill/>
        </p:spPr>
        <p:txBody>
          <a:bodyPr wrap="square">
            <a:spAutoFit/>
          </a:bodyPr>
          <a:lstStyle/>
          <a:p>
            <a:r>
              <a:rPr lang="sv-SE" sz="3600" b="0" i="0" dirty="0">
                <a:solidFill>
                  <a:srgbClr val="000000"/>
                </a:solidFill>
                <a:effectLst/>
                <a:latin typeface="+mn-lt"/>
              </a:rPr>
              <a:t>HHC - </a:t>
            </a:r>
            <a:r>
              <a:rPr lang="sv-SE" sz="3600" b="0" i="0" dirty="0" err="1">
                <a:solidFill>
                  <a:srgbClr val="000000"/>
                </a:solidFill>
                <a:effectLst/>
                <a:latin typeface="+mn-lt"/>
              </a:rPr>
              <a:t>Hexahydrocannabinol</a:t>
            </a:r>
            <a:endParaRPr lang="sv-SE" sz="3600" dirty="0">
              <a:latin typeface="+mn-lt"/>
            </a:endParaRPr>
          </a:p>
        </p:txBody>
      </p:sp>
      <p:sp>
        <p:nvSpPr>
          <p:cNvPr id="9" name="textruta 8">
            <a:extLst>
              <a:ext uri="{FF2B5EF4-FFF2-40B4-BE49-F238E27FC236}">
                <a16:creationId xmlns:a16="http://schemas.microsoft.com/office/drawing/2014/main" id="{0179C785-555E-4754-AF0A-3056CB2B2C02}"/>
              </a:ext>
            </a:extLst>
          </p:cNvPr>
          <p:cNvSpPr txBox="1"/>
          <p:nvPr/>
        </p:nvSpPr>
        <p:spPr>
          <a:xfrm>
            <a:off x="1280842" y="3733627"/>
            <a:ext cx="6480719" cy="2554545"/>
          </a:xfrm>
          <a:prstGeom prst="rect">
            <a:avLst/>
          </a:prstGeom>
          <a:noFill/>
        </p:spPr>
        <p:txBody>
          <a:bodyPr wrap="square">
            <a:spAutoFit/>
          </a:bodyPr>
          <a:lstStyle/>
          <a:p>
            <a:r>
              <a:rPr lang="sv-SE" b="0" i="0" dirty="0">
                <a:solidFill>
                  <a:srgbClr val="000000"/>
                </a:solidFill>
                <a:effectLst/>
                <a:latin typeface="Aptos" panose="020B0004020202020204" pitchFamily="34" charset="0"/>
              </a:rPr>
              <a:t>Trots att det är sant att HHC återfinns naturligt i cannabisväxten, så producerar växten så små mängder att det knappt går att spåra. Istället tillverkas HHC kemiskt i laboratorium genom att lägga till väteatomer till befintliga THC-föreningar. Genom denna process, känd som hydrering, placeras cannabinoider under tryck för att skapa HHC. Det är av denna anledning som HHC ibland kallas en halvsyntetisk </a:t>
            </a:r>
            <a:r>
              <a:rPr lang="sv-SE" b="0" i="0" dirty="0" err="1">
                <a:solidFill>
                  <a:srgbClr val="000000"/>
                </a:solidFill>
                <a:effectLst/>
                <a:latin typeface="Aptos" panose="020B0004020202020204" pitchFamily="34" charset="0"/>
              </a:rPr>
              <a:t>cannabinoid</a:t>
            </a:r>
            <a:r>
              <a:rPr lang="sv-SE" b="0" i="0" dirty="0">
                <a:solidFill>
                  <a:srgbClr val="000000"/>
                </a:solidFill>
                <a:effectLst/>
                <a:latin typeface="Aptos" panose="020B0004020202020204" pitchFamily="34" charset="0"/>
              </a:rPr>
              <a:t>.</a:t>
            </a:r>
            <a:endParaRPr lang="sv-SE" dirty="0">
              <a:latin typeface="Aptos" panose="020B0004020202020204" pitchFamily="34" charset="0"/>
            </a:endParaRPr>
          </a:p>
        </p:txBody>
      </p:sp>
    </p:spTree>
    <p:extLst>
      <p:ext uri="{BB962C8B-B14F-4D97-AF65-F5344CB8AC3E}">
        <p14:creationId xmlns:p14="http://schemas.microsoft.com/office/powerpoint/2010/main" val="19002524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F225BFC-4952-4AE1-9A70-74B401A3048D}"/>
              </a:ext>
            </a:extLst>
          </p:cNvPr>
          <p:cNvSpPr txBox="1"/>
          <p:nvPr/>
        </p:nvSpPr>
        <p:spPr>
          <a:xfrm>
            <a:off x="1403648" y="1690062"/>
            <a:ext cx="6624736" cy="3170099"/>
          </a:xfrm>
          <a:prstGeom prst="rect">
            <a:avLst/>
          </a:prstGeom>
          <a:noFill/>
        </p:spPr>
        <p:txBody>
          <a:bodyPr wrap="square">
            <a:spAutoFit/>
          </a:bodyPr>
          <a:lstStyle/>
          <a:p>
            <a:endParaRPr lang="sv-SE" b="0" dirty="0">
              <a:latin typeface="+mn-lt"/>
            </a:endParaRPr>
          </a:p>
          <a:p>
            <a:r>
              <a:rPr lang="sv-SE" b="0" dirty="0">
                <a:latin typeface="+mn-lt"/>
              </a:rPr>
              <a:t>Låg-THC cannabisplantor och harts som innehåller HHC har liknande utseende och lukt som olaglig cannabis. Det är därför möjligt att HHC avsiktligt eller oavsiktligt kan säljas fel som eller användas för att förvanska cannabis, THC och CBD-produkter.</a:t>
            </a:r>
          </a:p>
          <a:p>
            <a:endParaRPr lang="sv-SE" b="0" dirty="0">
              <a:latin typeface="+mn-lt"/>
            </a:endParaRPr>
          </a:p>
          <a:p>
            <a:r>
              <a:rPr lang="sv-SE" b="0" dirty="0">
                <a:latin typeface="+mn-lt"/>
              </a:rPr>
              <a:t>Sedan HHC först identifierades har ytterligare två SCRA, HHC-acetat och </a:t>
            </a:r>
            <a:r>
              <a:rPr lang="sv-SE" b="0" dirty="0" err="1">
                <a:latin typeface="+mn-lt"/>
              </a:rPr>
              <a:t>hexahydrocannabiphorol</a:t>
            </a:r>
            <a:r>
              <a:rPr lang="sv-SE" b="0" dirty="0">
                <a:latin typeface="+mn-lt"/>
              </a:rPr>
              <a:t>, identifierats på den europeiska läkemedelsmarknaden.</a:t>
            </a:r>
          </a:p>
        </p:txBody>
      </p:sp>
      <p:sp>
        <p:nvSpPr>
          <p:cNvPr id="5" name="textruta 4">
            <a:extLst>
              <a:ext uri="{FF2B5EF4-FFF2-40B4-BE49-F238E27FC236}">
                <a16:creationId xmlns:a16="http://schemas.microsoft.com/office/drawing/2014/main" id="{335DD5A2-CFD2-488D-A0E7-CD9E6628A9F6}"/>
              </a:ext>
            </a:extLst>
          </p:cNvPr>
          <p:cNvSpPr txBox="1"/>
          <p:nvPr/>
        </p:nvSpPr>
        <p:spPr>
          <a:xfrm>
            <a:off x="1619672" y="692696"/>
            <a:ext cx="6048672" cy="1077218"/>
          </a:xfrm>
          <a:prstGeom prst="rect">
            <a:avLst/>
          </a:prstGeom>
          <a:noFill/>
        </p:spPr>
        <p:txBody>
          <a:bodyPr wrap="square">
            <a:spAutoFit/>
          </a:bodyPr>
          <a:lstStyle/>
          <a:p>
            <a:r>
              <a:rPr lang="sv-SE" sz="3200" b="0" dirty="0" err="1">
                <a:latin typeface="+mn-lt"/>
              </a:rPr>
              <a:t>Hexahydrocannabinol</a:t>
            </a:r>
            <a:r>
              <a:rPr lang="sv-SE" sz="3200" b="0" dirty="0">
                <a:latin typeface="+mn-lt"/>
              </a:rPr>
              <a:t> (HHC) är en aktiv </a:t>
            </a:r>
            <a:r>
              <a:rPr lang="sv-SE" sz="3200" b="0" dirty="0" err="1">
                <a:latin typeface="+mn-lt"/>
              </a:rPr>
              <a:t>cannabinol</a:t>
            </a:r>
            <a:endParaRPr lang="sv-SE" sz="3200" b="0" dirty="0">
              <a:latin typeface="+mn-lt"/>
            </a:endParaRPr>
          </a:p>
        </p:txBody>
      </p:sp>
    </p:spTree>
    <p:extLst>
      <p:ext uri="{BB962C8B-B14F-4D97-AF65-F5344CB8AC3E}">
        <p14:creationId xmlns:p14="http://schemas.microsoft.com/office/powerpoint/2010/main" val="186294601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D4AD680D-793A-4DA0-8C15-79EF30F0E796}"/>
              </a:ext>
            </a:extLst>
          </p:cNvPr>
          <p:cNvSpPr txBox="1"/>
          <p:nvPr/>
        </p:nvSpPr>
        <p:spPr>
          <a:xfrm>
            <a:off x="1259632" y="1700808"/>
            <a:ext cx="6768752" cy="3785652"/>
          </a:xfrm>
          <a:prstGeom prst="rect">
            <a:avLst/>
          </a:prstGeom>
          <a:noFill/>
        </p:spPr>
        <p:txBody>
          <a:bodyPr wrap="square">
            <a:spAutoFit/>
          </a:bodyPr>
          <a:lstStyle/>
          <a:p>
            <a:endParaRPr lang="sv-SE" b="0" dirty="0">
              <a:latin typeface="Aptos" panose="020B0004020202020204" pitchFamily="34" charset="0"/>
            </a:endParaRPr>
          </a:p>
          <a:p>
            <a:r>
              <a:rPr lang="sv-SE" b="0" dirty="0">
                <a:latin typeface="Aptos" panose="020B0004020202020204" pitchFamily="34" charset="0"/>
              </a:rPr>
              <a:t>HHC identifierades första gången i Europa i maj 2022. Under en åttamånadersperiod mellan maj och december 2022 hade det identifierats i 70 % av EU:s medlemsstater.</a:t>
            </a:r>
          </a:p>
          <a:p>
            <a:endParaRPr lang="sv-SE" b="0" dirty="0">
              <a:latin typeface="Aptos" panose="020B0004020202020204" pitchFamily="34" charset="0"/>
            </a:endParaRPr>
          </a:p>
          <a:p>
            <a:r>
              <a:rPr lang="sv-SE" b="0" dirty="0">
                <a:latin typeface="Aptos" panose="020B0004020202020204" pitchFamily="34" charset="0"/>
              </a:rPr>
              <a:t>HHC säljs öppet som en "laglig" ersättning för cannabis och THC-produkter.</a:t>
            </a:r>
          </a:p>
          <a:p>
            <a:endParaRPr lang="sv-SE" b="0" dirty="0">
              <a:latin typeface="Aptos" panose="020B0004020202020204" pitchFamily="34" charset="0"/>
            </a:endParaRPr>
          </a:p>
          <a:p>
            <a:r>
              <a:rPr lang="sv-SE" b="0" dirty="0">
                <a:latin typeface="Aptos" panose="020B0004020202020204" pitchFamily="34" charset="0"/>
              </a:rPr>
              <a:t>HHC säljs som ”låg-THC cannabisplantor” och harts som har sprayats eller blandats med HHC, </a:t>
            </a:r>
            <a:r>
              <a:rPr lang="sv-SE" b="0" dirty="0" err="1">
                <a:latin typeface="Aptos" panose="020B0004020202020204" pitchFamily="34" charset="0"/>
              </a:rPr>
              <a:t>vapes</a:t>
            </a:r>
            <a:r>
              <a:rPr lang="sv-SE" b="0" dirty="0">
                <a:latin typeface="Aptos" panose="020B0004020202020204" pitchFamily="34" charset="0"/>
              </a:rPr>
              <a:t> och livsmedelsprodukter (allmänt kända som "ätbara varor"), såsom godis.</a:t>
            </a:r>
          </a:p>
        </p:txBody>
      </p:sp>
      <p:sp>
        <p:nvSpPr>
          <p:cNvPr id="4" name="textruta 3">
            <a:extLst>
              <a:ext uri="{FF2B5EF4-FFF2-40B4-BE49-F238E27FC236}">
                <a16:creationId xmlns:a16="http://schemas.microsoft.com/office/drawing/2014/main" id="{C81ECF34-8B55-493A-3AB9-9BC557DA66EC}"/>
              </a:ext>
            </a:extLst>
          </p:cNvPr>
          <p:cNvSpPr txBox="1"/>
          <p:nvPr/>
        </p:nvSpPr>
        <p:spPr>
          <a:xfrm>
            <a:off x="1187624" y="476673"/>
            <a:ext cx="6912768" cy="646331"/>
          </a:xfrm>
          <a:prstGeom prst="rect">
            <a:avLst/>
          </a:prstGeom>
          <a:noFill/>
        </p:spPr>
        <p:txBody>
          <a:bodyPr wrap="square">
            <a:spAutoFit/>
          </a:bodyPr>
          <a:lstStyle/>
          <a:p>
            <a:r>
              <a:rPr lang="sv-SE" sz="3600" b="0" dirty="0">
                <a:latin typeface="+mn-lt"/>
              </a:rPr>
              <a:t>Tillgänglighet av HCC i Europa</a:t>
            </a:r>
          </a:p>
        </p:txBody>
      </p:sp>
    </p:spTree>
    <p:extLst>
      <p:ext uri="{BB962C8B-B14F-4D97-AF65-F5344CB8AC3E}">
        <p14:creationId xmlns:p14="http://schemas.microsoft.com/office/powerpoint/2010/main" val="320438436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437715"/>
            <a:ext cx="8568952" cy="911990"/>
          </a:xfrm>
        </p:spPr>
        <p:txBody>
          <a:bodyPr>
            <a:normAutofit fontScale="90000"/>
          </a:bodyPr>
          <a:lstStyle/>
          <a:p>
            <a:r>
              <a:rPr lang="sv-SE" dirty="0"/>
              <a:t>Rapportering av nya psykoaktiva substanser </a:t>
            </a:r>
            <a:r>
              <a:rPr lang="sv-SE" sz="1800" dirty="0"/>
              <a:t>(från Sverige till EMCDDA)</a:t>
            </a:r>
          </a:p>
        </p:txBody>
      </p:sp>
      <p:sp>
        <p:nvSpPr>
          <p:cNvPr id="3" name="Platshållare för innehåll 2"/>
          <p:cNvSpPr>
            <a:spLocks noGrp="1"/>
          </p:cNvSpPr>
          <p:nvPr>
            <p:ph idx="1"/>
          </p:nvPr>
        </p:nvSpPr>
        <p:spPr>
          <a:xfrm>
            <a:off x="6516216" y="4725144"/>
            <a:ext cx="2429562" cy="1296144"/>
          </a:xfrm>
        </p:spPr>
        <p:txBody>
          <a:bodyPr/>
          <a:lstStyle/>
          <a:p>
            <a:pPr marL="0" indent="0">
              <a:buNone/>
            </a:pPr>
            <a:r>
              <a:rPr lang="sv-SE" dirty="0"/>
              <a:t>	</a:t>
            </a:r>
          </a:p>
          <a:p>
            <a:pPr marL="0" indent="0">
              <a:buNone/>
            </a:pPr>
            <a:endParaRPr lang="sv-SE" i="1" dirty="0"/>
          </a:p>
        </p:txBody>
      </p:sp>
      <p:sp>
        <p:nvSpPr>
          <p:cNvPr id="5" name="Platshållare för bildnummer 4"/>
          <p:cNvSpPr>
            <a:spLocks noGrp="1"/>
          </p:cNvSpPr>
          <p:nvPr>
            <p:ph type="sldNum" sz="quarter" idx="16"/>
          </p:nvPr>
        </p:nvSpPr>
        <p:spPr/>
        <p:txBody>
          <a:bodyPr/>
          <a:lstStyle/>
          <a:p>
            <a:fld id="{E1886F89-4F1B-4009-B2B5-E581F1209212}" type="slidenum">
              <a:rPr lang="sv-SE" smtClean="0">
                <a:solidFill>
                  <a:prstClr val="black"/>
                </a:solidFill>
              </a:rPr>
              <a:pPr/>
              <a:t>145</a:t>
            </a:fld>
            <a:endParaRPr lang="sv-SE" dirty="0">
              <a:solidFill>
                <a:prstClr val="black"/>
              </a:solidFill>
            </a:endParaRPr>
          </a:p>
        </p:txBody>
      </p:sp>
      <p:sp>
        <p:nvSpPr>
          <p:cNvPr id="6" name="Platshållare för datum 5"/>
          <p:cNvSpPr>
            <a:spLocks noGrp="1"/>
          </p:cNvSpPr>
          <p:nvPr>
            <p:ph type="dt" sz="half" idx="14"/>
          </p:nvPr>
        </p:nvSpPr>
        <p:spPr/>
        <p:txBody>
          <a:bodyPr/>
          <a:lstStyle/>
          <a:p>
            <a:fld id="{0EA35CF0-4E84-4D7A-AFB5-C0B1A9BC4D2C}" type="datetime1">
              <a:rPr lang="sv-SE" smtClean="0">
                <a:solidFill>
                  <a:prstClr val="black"/>
                </a:solidFill>
              </a:rPr>
              <a:pPr/>
              <a:t>2025-12-15</a:t>
            </a:fld>
            <a:endParaRPr lang="sv-SE" dirty="0">
              <a:solidFill>
                <a:prstClr val="black"/>
              </a:solidFill>
            </a:endParaRPr>
          </a:p>
        </p:txBody>
      </p:sp>
      <p:sp>
        <p:nvSpPr>
          <p:cNvPr id="4" name="Platshållare för sidfot 3"/>
          <p:cNvSpPr>
            <a:spLocks noGrp="1"/>
          </p:cNvSpPr>
          <p:nvPr>
            <p:ph type="ftr" sz="quarter" idx="15"/>
          </p:nvPr>
        </p:nvSpPr>
        <p:spPr/>
        <p:txBody>
          <a:bodyPr/>
          <a:lstStyle/>
          <a:p>
            <a:endParaRPr lang="sv-SE" dirty="0">
              <a:solidFill>
                <a:prstClr val="black"/>
              </a:solidFill>
            </a:endParaRPr>
          </a:p>
        </p:txBody>
      </p:sp>
      <p:sp>
        <p:nvSpPr>
          <p:cNvPr id="7" name="textruta 6"/>
          <p:cNvSpPr txBox="1"/>
          <p:nvPr/>
        </p:nvSpPr>
        <p:spPr>
          <a:xfrm>
            <a:off x="6084168" y="2146878"/>
            <a:ext cx="2664296" cy="2554545"/>
          </a:xfrm>
          <a:prstGeom prst="rect">
            <a:avLst/>
          </a:prstGeom>
          <a:noFill/>
        </p:spPr>
        <p:txBody>
          <a:bodyPr wrap="square" rtlCol="0">
            <a:spAutoFit/>
          </a:bodyPr>
          <a:lstStyle/>
          <a:p>
            <a:pPr marL="285750" indent="-285750">
              <a:buFont typeface="Arial" panose="020B0604020202020204" pitchFamily="34" charset="0"/>
              <a:buChar char="•"/>
            </a:pPr>
            <a:r>
              <a:rPr lang="sv-SE" b="0" dirty="0">
                <a:latin typeface="+mn-lt"/>
              </a:rPr>
              <a:t>Totalt antal rapporterade substanser är mer än 620 st</a:t>
            </a:r>
          </a:p>
          <a:p>
            <a:endParaRPr lang="sv-SE" b="0" dirty="0">
              <a:latin typeface="+mn-lt"/>
            </a:endParaRPr>
          </a:p>
          <a:p>
            <a:pPr marL="285750" indent="-285750">
              <a:buFont typeface="Arial" panose="020B0604020202020204" pitchFamily="34" charset="0"/>
              <a:buChar char="•"/>
            </a:pPr>
            <a:r>
              <a:rPr lang="sv-SE" b="0" dirty="0">
                <a:latin typeface="+mn-lt"/>
              </a:rPr>
              <a:t>Fler än 400 (70%) har upptäckts 5 senaste åren</a:t>
            </a:r>
          </a:p>
        </p:txBody>
      </p:sp>
      <p:graphicFrame>
        <p:nvGraphicFramePr>
          <p:cNvPr id="9" name="Diagram 8"/>
          <p:cNvGraphicFramePr>
            <a:graphicFrameLocks/>
          </p:cNvGraphicFramePr>
          <p:nvPr>
            <p:extLst>
              <p:ext uri="{D42A27DB-BD31-4B8C-83A1-F6EECF244321}">
                <p14:modId xmlns:p14="http://schemas.microsoft.com/office/powerpoint/2010/main" val="892827596"/>
              </p:ext>
            </p:extLst>
          </p:nvPr>
        </p:nvGraphicFramePr>
        <p:xfrm>
          <a:off x="525759" y="1704092"/>
          <a:ext cx="5486401" cy="38547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6956821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p:cNvSpPr/>
          <p:nvPr/>
        </p:nvSpPr>
        <p:spPr>
          <a:xfrm>
            <a:off x="467544" y="2060848"/>
            <a:ext cx="8235131" cy="4680520"/>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p:cNvSpPr/>
          <p:nvPr/>
        </p:nvSpPr>
        <p:spPr>
          <a:xfrm>
            <a:off x="7329736" y="5604715"/>
            <a:ext cx="772822" cy="494406"/>
          </a:xfrm>
          <a:prstGeom prst="rect">
            <a:avLst/>
          </a:prstGeom>
          <a:solidFill>
            <a:schemeClr val="accent1">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000"/>
          </a:p>
        </p:txBody>
      </p:sp>
      <p:cxnSp>
        <p:nvCxnSpPr>
          <p:cNvPr id="18" name="Rak pil 17"/>
          <p:cNvCxnSpPr/>
          <p:nvPr/>
        </p:nvCxnSpPr>
        <p:spPr>
          <a:xfrm>
            <a:off x="2489117" y="6256480"/>
            <a:ext cx="583247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Rak pil 19"/>
          <p:cNvCxnSpPr/>
          <p:nvPr/>
        </p:nvCxnSpPr>
        <p:spPr>
          <a:xfrm flipH="1" flipV="1">
            <a:off x="2487101" y="2363638"/>
            <a:ext cx="1" cy="389284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368" name="textruta 20"/>
          <p:cNvSpPr txBox="1">
            <a:spLocks noChangeArrowheads="1"/>
          </p:cNvSpPr>
          <p:nvPr/>
        </p:nvSpPr>
        <p:spPr bwMode="auto">
          <a:xfrm>
            <a:off x="706448" y="2545537"/>
            <a:ext cx="2497400" cy="4108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lnSpc>
                <a:spcPct val="150000"/>
              </a:lnSpc>
              <a:spcBef>
                <a:spcPct val="0"/>
              </a:spcBef>
              <a:buFontTx/>
              <a:buNone/>
            </a:pPr>
            <a:r>
              <a:rPr lang="sv-SE" altLang="sv-SE" sz="2200" dirty="0">
                <a:latin typeface="+mj-lt"/>
                <a:ea typeface="Verdana" panose="020B0604030504040204" pitchFamily="34" charset="0"/>
                <a:cs typeface="Verdana" panose="020B0604030504040204" pitchFamily="34" charset="0"/>
              </a:rPr>
              <a:t>Krypton</a:t>
            </a:r>
          </a:p>
          <a:p>
            <a:pPr>
              <a:lnSpc>
                <a:spcPct val="150000"/>
              </a:lnSpc>
              <a:spcBef>
                <a:spcPct val="0"/>
              </a:spcBef>
              <a:buFontTx/>
              <a:buNone/>
            </a:pPr>
            <a:r>
              <a:rPr lang="sv-SE" altLang="sv-SE" sz="2200" dirty="0">
                <a:latin typeface="+mj-lt"/>
                <a:ea typeface="Verdana" panose="020B0604030504040204" pitchFamily="34" charset="0"/>
                <a:cs typeface="Verdana" panose="020B0604030504040204" pitchFamily="34" charset="0"/>
              </a:rPr>
              <a:t>5-IT</a:t>
            </a:r>
          </a:p>
          <a:p>
            <a:pPr>
              <a:lnSpc>
                <a:spcPct val="150000"/>
              </a:lnSpc>
              <a:spcBef>
                <a:spcPct val="0"/>
              </a:spcBef>
              <a:buFontTx/>
              <a:buNone/>
            </a:pPr>
            <a:r>
              <a:rPr lang="sv-SE" altLang="sv-SE" sz="2200" dirty="0">
                <a:latin typeface="+mj-lt"/>
                <a:ea typeface="Verdana" panose="020B0604030504040204" pitchFamily="34" charset="0"/>
                <a:cs typeface="Verdana" panose="020B0604030504040204" pitchFamily="34" charset="0"/>
              </a:rPr>
              <a:t>AH-7921</a:t>
            </a:r>
          </a:p>
          <a:p>
            <a:pPr>
              <a:lnSpc>
                <a:spcPct val="150000"/>
              </a:lnSpc>
              <a:spcBef>
                <a:spcPct val="0"/>
              </a:spcBef>
              <a:buFontTx/>
              <a:buNone/>
            </a:pPr>
            <a:r>
              <a:rPr lang="sv-SE" altLang="sv-SE" sz="2200" dirty="0">
                <a:latin typeface="+mj-lt"/>
                <a:ea typeface="Verdana" panose="020B0604030504040204" pitchFamily="34" charset="0"/>
                <a:cs typeface="Verdana" panose="020B0604030504040204" pitchFamily="34" charset="0"/>
              </a:rPr>
              <a:t>MT-45</a:t>
            </a:r>
          </a:p>
          <a:p>
            <a:pPr>
              <a:lnSpc>
                <a:spcPct val="150000"/>
              </a:lnSpc>
              <a:spcBef>
                <a:spcPct val="0"/>
              </a:spcBef>
              <a:buFontTx/>
              <a:buNone/>
            </a:pPr>
            <a:r>
              <a:rPr lang="sv-SE" altLang="sv-SE" sz="2200" dirty="0">
                <a:latin typeface="+mj-lt"/>
                <a:ea typeface="Verdana" panose="020B0604030504040204" pitchFamily="34" charset="0"/>
                <a:cs typeface="Verdana" panose="020B0604030504040204" pitchFamily="34" charset="0"/>
              </a:rPr>
              <a:t>PMMA</a:t>
            </a:r>
          </a:p>
          <a:p>
            <a:pPr>
              <a:lnSpc>
                <a:spcPct val="150000"/>
              </a:lnSpc>
              <a:spcBef>
                <a:spcPct val="0"/>
              </a:spcBef>
              <a:buFontTx/>
              <a:buNone/>
            </a:pPr>
            <a:r>
              <a:rPr lang="sv-SE" altLang="sv-SE" sz="2200" dirty="0" err="1">
                <a:latin typeface="+mj-lt"/>
                <a:ea typeface="Verdana" panose="020B0604030504040204" pitchFamily="34" charset="0"/>
                <a:cs typeface="Verdana" panose="020B0604030504040204" pitchFamily="34" charset="0"/>
              </a:rPr>
              <a:t>Acetylfentanyl</a:t>
            </a:r>
            <a:endParaRPr lang="sv-SE" altLang="sv-SE" sz="2200" dirty="0">
              <a:latin typeface="+mj-lt"/>
              <a:ea typeface="Verdana" panose="020B0604030504040204" pitchFamily="34" charset="0"/>
              <a:cs typeface="Verdana" panose="020B0604030504040204" pitchFamily="34" charset="0"/>
            </a:endParaRPr>
          </a:p>
          <a:p>
            <a:pPr>
              <a:lnSpc>
                <a:spcPct val="150000"/>
              </a:lnSpc>
              <a:spcBef>
                <a:spcPct val="0"/>
              </a:spcBef>
              <a:buFontTx/>
              <a:buNone/>
            </a:pPr>
            <a:r>
              <a:rPr lang="sv-SE" altLang="sv-SE" sz="2200" dirty="0">
                <a:latin typeface="+mj-lt"/>
                <a:ea typeface="Verdana" panose="020B0604030504040204" pitchFamily="34" charset="0"/>
                <a:cs typeface="Verdana" panose="020B0604030504040204" pitchFamily="34" charset="0"/>
              </a:rPr>
              <a:t>Spice</a:t>
            </a:r>
          </a:p>
          <a:p>
            <a:pPr>
              <a:lnSpc>
                <a:spcPct val="150000"/>
              </a:lnSpc>
              <a:spcBef>
                <a:spcPct val="0"/>
              </a:spcBef>
              <a:buFontTx/>
              <a:buNone/>
            </a:pPr>
            <a:endParaRPr lang="sv-SE" altLang="sv-SE" sz="2000" dirty="0">
              <a:latin typeface="+mj-lt"/>
              <a:cs typeface="Arial" panose="020B0604020202020204" pitchFamily="34" charset="0"/>
            </a:endParaRPr>
          </a:p>
        </p:txBody>
      </p:sp>
      <p:sp>
        <p:nvSpPr>
          <p:cNvPr id="15369" name="textruta 21"/>
          <p:cNvSpPr txBox="1">
            <a:spLocks noChangeArrowheads="1"/>
          </p:cNvSpPr>
          <p:nvPr/>
        </p:nvSpPr>
        <p:spPr bwMode="auto">
          <a:xfrm>
            <a:off x="1876321" y="6262781"/>
            <a:ext cx="68263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r>
              <a:rPr lang="sv-SE" altLang="sv-SE" sz="2000" dirty="0">
                <a:latin typeface="Arial" panose="020B0604020202020204" pitchFamily="34" charset="0"/>
                <a:cs typeface="Arial" panose="020B0604020202020204" pitchFamily="34" charset="0"/>
              </a:rPr>
              <a:t>  </a:t>
            </a:r>
            <a:r>
              <a:rPr lang="sv-SE" altLang="sv-SE" sz="2000" b="0" dirty="0">
                <a:latin typeface="Arial" panose="020B0604020202020204" pitchFamily="34" charset="0"/>
                <a:cs typeface="Arial" panose="020B0604020202020204" pitchFamily="34" charset="0"/>
              </a:rPr>
              <a:t>2009	2010	2011	2012	2013	2014	2015</a:t>
            </a:r>
          </a:p>
        </p:txBody>
      </p:sp>
      <p:cxnSp>
        <p:nvCxnSpPr>
          <p:cNvPr id="31" name="Rak 30"/>
          <p:cNvCxnSpPr>
            <a:endCxn id="27" idx="1"/>
          </p:cNvCxnSpPr>
          <p:nvPr/>
        </p:nvCxnSpPr>
        <p:spPr>
          <a:xfrm flipV="1">
            <a:off x="2489117" y="3970160"/>
            <a:ext cx="3116907" cy="2082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4337" name="Rak 14336"/>
          <p:cNvCxnSpPr>
            <a:endCxn id="5" idx="1"/>
          </p:cNvCxnSpPr>
          <p:nvPr/>
        </p:nvCxnSpPr>
        <p:spPr>
          <a:xfrm flipV="1">
            <a:off x="2466294" y="3461634"/>
            <a:ext cx="2295081" cy="15261"/>
          </a:xfrm>
          <a:prstGeom prst="line">
            <a:avLst/>
          </a:prstGeom>
          <a:ln w="28575">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14343" name="Rak 14342"/>
          <p:cNvCxnSpPr/>
          <p:nvPr/>
        </p:nvCxnSpPr>
        <p:spPr>
          <a:xfrm>
            <a:off x="2492044" y="4430178"/>
            <a:ext cx="4538662" cy="3175"/>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 name="Rak 14344"/>
          <p:cNvCxnSpPr/>
          <p:nvPr/>
        </p:nvCxnSpPr>
        <p:spPr>
          <a:xfrm flipV="1">
            <a:off x="2480469" y="4912083"/>
            <a:ext cx="4336256" cy="863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 name="Rektangel 3"/>
          <p:cNvSpPr/>
          <p:nvPr/>
        </p:nvSpPr>
        <p:spPr>
          <a:xfrm>
            <a:off x="2891901" y="2647951"/>
            <a:ext cx="833464" cy="523875"/>
          </a:xfrm>
          <a:prstGeom prst="rect">
            <a:avLst/>
          </a:prstGeom>
          <a:solidFill>
            <a:schemeClr val="accent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5" name="Rektangel 4"/>
          <p:cNvSpPr/>
          <p:nvPr/>
        </p:nvSpPr>
        <p:spPr>
          <a:xfrm>
            <a:off x="4761375" y="3217952"/>
            <a:ext cx="811213" cy="487363"/>
          </a:xfrm>
          <a:prstGeom prst="rect">
            <a:avLst/>
          </a:prstGeom>
          <a:solidFill>
            <a:schemeClr val="accent1">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5377" name="textruta 14363"/>
          <p:cNvSpPr txBox="1">
            <a:spLocks noChangeArrowheads="1"/>
          </p:cNvSpPr>
          <p:nvPr/>
        </p:nvSpPr>
        <p:spPr bwMode="auto">
          <a:xfrm>
            <a:off x="4837705" y="3289817"/>
            <a:ext cx="6937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r>
              <a:rPr lang="sv-SE" altLang="sv-SE" sz="1400" dirty="0">
                <a:latin typeface="Arial" panose="020B0604020202020204" pitchFamily="34" charset="0"/>
                <a:cs typeface="Arial" panose="020B0604020202020204" pitchFamily="34" charset="0"/>
              </a:rPr>
              <a:t>N= 13 </a:t>
            </a:r>
          </a:p>
        </p:txBody>
      </p:sp>
      <p:sp>
        <p:nvSpPr>
          <p:cNvPr id="3" name="Rektangel 2"/>
          <p:cNvSpPr/>
          <p:nvPr/>
        </p:nvSpPr>
        <p:spPr>
          <a:xfrm>
            <a:off x="2482605" y="2644153"/>
            <a:ext cx="409296" cy="531813"/>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9" name="Rektangel 8"/>
          <p:cNvSpPr/>
          <p:nvPr/>
        </p:nvSpPr>
        <p:spPr>
          <a:xfrm>
            <a:off x="3734196" y="2644153"/>
            <a:ext cx="507297" cy="531813"/>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27" name="Rektangel 26"/>
          <p:cNvSpPr/>
          <p:nvPr/>
        </p:nvSpPr>
        <p:spPr>
          <a:xfrm>
            <a:off x="5606024" y="3726479"/>
            <a:ext cx="809625" cy="487362"/>
          </a:xfrm>
          <a:prstGeom prst="rect">
            <a:avLst/>
          </a:prstGeom>
          <a:solidFill>
            <a:schemeClr val="accent1">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5381" name="textruta 14365"/>
          <p:cNvSpPr txBox="1">
            <a:spLocks noChangeArrowheads="1"/>
          </p:cNvSpPr>
          <p:nvPr/>
        </p:nvSpPr>
        <p:spPr bwMode="auto">
          <a:xfrm>
            <a:off x="5724762" y="3815954"/>
            <a:ext cx="611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r>
              <a:rPr lang="sv-SE" altLang="sv-SE" sz="1400" dirty="0">
                <a:latin typeface="Arial" panose="020B0604020202020204" pitchFamily="34" charset="0"/>
                <a:cs typeface="Arial" panose="020B0604020202020204" pitchFamily="34" charset="0"/>
              </a:rPr>
              <a:t>N= 7</a:t>
            </a:r>
          </a:p>
        </p:txBody>
      </p:sp>
      <p:sp>
        <p:nvSpPr>
          <p:cNvPr id="28" name="Rektangel 27"/>
          <p:cNvSpPr/>
          <p:nvPr/>
        </p:nvSpPr>
        <p:spPr>
          <a:xfrm>
            <a:off x="6420560" y="4216169"/>
            <a:ext cx="809625" cy="487362"/>
          </a:xfrm>
          <a:prstGeom prst="rect">
            <a:avLst/>
          </a:prstGeom>
          <a:solidFill>
            <a:schemeClr val="accent1">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5383" name="textruta 14368"/>
          <p:cNvSpPr txBox="1">
            <a:spLocks noChangeArrowheads="1"/>
          </p:cNvSpPr>
          <p:nvPr/>
        </p:nvSpPr>
        <p:spPr bwMode="auto">
          <a:xfrm>
            <a:off x="6482922" y="4217149"/>
            <a:ext cx="7254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r>
              <a:rPr lang="sv-SE" altLang="sv-SE" sz="1400" dirty="0">
                <a:latin typeface="Arial" panose="020B0604020202020204" pitchFamily="34" charset="0"/>
                <a:cs typeface="Arial" panose="020B0604020202020204" pitchFamily="34" charset="0"/>
              </a:rPr>
              <a:t>N= 15 (18)</a:t>
            </a:r>
          </a:p>
        </p:txBody>
      </p:sp>
      <p:sp>
        <p:nvSpPr>
          <p:cNvPr id="30" name="Rektangel 29"/>
          <p:cNvSpPr/>
          <p:nvPr/>
        </p:nvSpPr>
        <p:spPr>
          <a:xfrm>
            <a:off x="6460968" y="4710573"/>
            <a:ext cx="763034" cy="487362"/>
          </a:xfrm>
          <a:prstGeom prst="rect">
            <a:avLst/>
          </a:prstGeom>
          <a:solidFill>
            <a:schemeClr val="accent1">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5385" name="textruta 14371"/>
          <p:cNvSpPr txBox="1">
            <a:spLocks noChangeArrowheads="1"/>
          </p:cNvSpPr>
          <p:nvPr/>
        </p:nvSpPr>
        <p:spPr bwMode="auto">
          <a:xfrm>
            <a:off x="6502512" y="4681286"/>
            <a:ext cx="7434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r>
              <a:rPr lang="sv-SE" altLang="sv-SE" sz="1400" dirty="0">
                <a:latin typeface="Arial" panose="020B0604020202020204" pitchFamily="34" charset="0"/>
                <a:cs typeface="Arial" panose="020B0604020202020204" pitchFamily="34" charset="0"/>
              </a:rPr>
              <a:t>N= 5</a:t>
            </a:r>
          </a:p>
          <a:p>
            <a:pPr>
              <a:spcBef>
                <a:spcPct val="0"/>
              </a:spcBef>
              <a:buFontTx/>
              <a:buNone/>
            </a:pPr>
            <a:r>
              <a:rPr lang="sv-SE" altLang="sv-SE" sz="1400" dirty="0">
                <a:latin typeface="Arial" panose="020B0604020202020204" pitchFamily="34" charset="0"/>
                <a:cs typeface="Arial" panose="020B0604020202020204" pitchFamily="34" charset="0"/>
              </a:rPr>
              <a:t>(6)</a:t>
            </a:r>
          </a:p>
        </p:txBody>
      </p:sp>
      <p:sp>
        <p:nvSpPr>
          <p:cNvPr id="10" name="Rektangel 9"/>
          <p:cNvSpPr/>
          <p:nvPr/>
        </p:nvSpPr>
        <p:spPr>
          <a:xfrm>
            <a:off x="5913505" y="4216169"/>
            <a:ext cx="546506" cy="494403"/>
          </a:xfrm>
          <a:prstGeom prst="rect">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5387" name="textruta 11"/>
          <p:cNvSpPr txBox="1">
            <a:spLocks noChangeArrowheads="1"/>
          </p:cNvSpPr>
          <p:nvPr/>
        </p:nvSpPr>
        <p:spPr bwMode="auto">
          <a:xfrm>
            <a:off x="3009402" y="2646421"/>
            <a:ext cx="5683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sv-SE" altLang="sv-SE" sz="1400" dirty="0">
                <a:latin typeface="Arial" panose="020B0604020202020204" pitchFamily="34" charset="0"/>
                <a:cs typeface="Arial" panose="020B0604020202020204" pitchFamily="34" charset="0"/>
              </a:rPr>
              <a:t>N= 9 (11)</a:t>
            </a:r>
          </a:p>
        </p:txBody>
      </p:sp>
      <p:sp>
        <p:nvSpPr>
          <p:cNvPr id="14" name="textruta 13"/>
          <p:cNvSpPr txBox="1"/>
          <p:nvPr/>
        </p:nvSpPr>
        <p:spPr>
          <a:xfrm>
            <a:off x="7334679" y="5141168"/>
            <a:ext cx="772822" cy="467104"/>
          </a:xfrm>
          <a:prstGeom prst="rect">
            <a:avLst/>
          </a:prstGeom>
          <a:solidFill>
            <a:schemeClr val="accent1">
              <a:lumMod val="20000"/>
              <a:lumOff val="80000"/>
            </a:schemeClr>
          </a:solidFill>
          <a:ln>
            <a:solidFill>
              <a:schemeClr val="tx1"/>
            </a:solidFill>
          </a:ln>
        </p:spPr>
        <p:txBody>
          <a:bodyPr wrap="square" lIns="0" tIns="0" rIns="0" bIns="0" rtlCol="0">
            <a:noAutofit/>
          </a:bodyPr>
          <a:lstStyle/>
          <a:p>
            <a:r>
              <a:rPr lang="sv-SE" sz="2000" dirty="0"/>
              <a:t> </a:t>
            </a:r>
            <a:r>
              <a:rPr lang="sv-SE" sz="1400" dirty="0"/>
              <a:t>N= 21</a:t>
            </a:r>
            <a:endParaRPr lang="sv-SE" sz="2000" dirty="0"/>
          </a:p>
        </p:txBody>
      </p:sp>
      <p:sp>
        <p:nvSpPr>
          <p:cNvPr id="16" name="textruta 15"/>
          <p:cNvSpPr txBox="1"/>
          <p:nvPr/>
        </p:nvSpPr>
        <p:spPr>
          <a:xfrm>
            <a:off x="7423234" y="5420037"/>
            <a:ext cx="772822" cy="451531"/>
          </a:xfrm>
          <a:prstGeom prst="rect">
            <a:avLst/>
          </a:prstGeom>
          <a:noFill/>
        </p:spPr>
        <p:txBody>
          <a:bodyPr wrap="square" lIns="0" tIns="0" rIns="0" bIns="0" rtlCol="0">
            <a:noAutofit/>
          </a:bodyPr>
          <a:lstStyle/>
          <a:p>
            <a:r>
              <a:rPr lang="sv-SE" sz="1400" dirty="0"/>
              <a:t> </a:t>
            </a:r>
          </a:p>
          <a:p>
            <a:r>
              <a:rPr lang="sv-SE" sz="1400" dirty="0"/>
              <a:t>N= 7</a:t>
            </a:r>
          </a:p>
          <a:p>
            <a:r>
              <a:rPr lang="sv-SE" sz="1400" dirty="0"/>
              <a:t>(12)</a:t>
            </a:r>
          </a:p>
        </p:txBody>
      </p:sp>
      <p:sp>
        <p:nvSpPr>
          <p:cNvPr id="19" name="Rektangel 18"/>
          <p:cNvSpPr/>
          <p:nvPr/>
        </p:nvSpPr>
        <p:spPr>
          <a:xfrm>
            <a:off x="6771586" y="5619294"/>
            <a:ext cx="553496" cy="486127"/>
          </a:xfrm>
          <a:prstGeom prst="rect">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000"/>
          </a:p>
        </p:txBody>
      </p:sp>
      <p:cxnSp>
        <p:nvCxnSpPr>
          <p:cNvPr id="24" name="Rak 23"/>
          <p:cNvCxnSpPr>
            <a:endCxn id="14" idx="1"/>
          </p:cNvCxnSpPr>
          <p:nvPr/>
        </p:nvCxnSpPr>
        <p:spPr>
          <a:xfrm flipV="1">
            <a:off x="2487101" y="5374720"/>
            <a:ext cx="4847578" cy="789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4338" name="Rak 14337"/>
          <p:cNvCxnSpPr>
            <a:endCxn id="19" idx="1"/>
          </p:cNvCxnSpPr>
          <p:nvPr/>
        </p:nvCxnSpPr>
        <p:spPr>
          <a:xfrm flipV="1">
            <a:off x="2501642" y="5862358"/>
            <a:ext cx="4269944" cy="1765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2" name="Rektangel 31"/>
          <p:cNvSpPr/>
          <p:nvPr/>
        </p:nvSpPr>
        <p:spPr>
          <a:xfrm>
            <a:off x="1097968" y="482655"/>
            <a:ext cx="7326814" cy="1077218"/>
          </a:xfrm>
          <a:prstGeom prst="rect">
            <a:avLst/>
          </a:prstGeom>
        </p:spPr>
        <p:txBody>
          <a:bodyPr wrap="square">
            <a:spAutoFit/>
          </a:bodyPr>
          <a:lstStyle/>
          <a:p>
            <a:pPr algn="ctr"/>
            <a:r>
              <a:rPr lang="sv-SE" sz="3200" b="0" dirty="0">
                <a:latin typeface="+mj-lt"/>
              </a:rPr>
              <a:t>Dödsfall kommer i kluster</a:t>
            </a:r>
          </a:p>
          <a:p>
            <a:pPr algn="ctr"/>
            <a:r>
              <a:rPr lang="sv-SE" sz="3200" b="0" dirty="0">
                <a:latin typeface="+mj-lt"/>
              </a:rPr>
              <a:t>År 2009-2015 – sju kluster (77 dödsfall)</a:t>
            </a:r>
            <a:endParaRPr lang="sv-SE" sz="3200" dirty="0">
              <a:latin typeface="+mj-lt"/>
            </a:endParaRPr>
          </a:p>
        </p:txBody>
      </p:sp>
    </p:spTree>
    <p:extLst>
      <p:ext uri="{BB962C8B-B14F-4D97-AF65-F5344CB8AC3E}">
        <p14:creationId xmlns:p14="http://schemas.microsoft.com/office/powerpoint/2010/main" val="284384229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2161692" y="982469"/>
            <a:ext cx="5112568" cy="646331"/>
          </a:xfrm>
          <a:prstGeom prst="rect">
            <a:avLst/>
          </a:prstGeom>
        </p:spPr>
        <p:txBody>
          <a:bodyPr wrap="square">
            <a:spAutoFit/>
          </a:bodyPr>
          <a:lstStyle/>
          <a:p>
            <a:pPr algn="ctr"/>
            <a:r>
              <a:rPr lang="sv-SE" sz="3600" b="0" dirty="0">
                <a:solidFill>
                  <a:schemeClr val="tx1">
                    <a:lumMod val="90000"/>
                    <a:lumOff val="10000"/>
                  </a:schemeClr>
                </a:solidFill>
                <a:latin typeface="+mj-lt"/>
              </a:rPr>
              <a:t>Andra kluster av dödsfall -</a:t>
            </a:r>
          </a:p>
        </p:txBody>
      </p:sp>
      <p:sp>
        <p:nvSpPr>
          <p:cNvPr id="6" name="Rectangle 3"/>
          <p:cNvSpPr txBox="1">
            <a:spLocks noChangeArrowheads="1"/>
          </p:cNvSpPr>
          <p:nvPr/>
        </p:nvSpPr>
        <p:spPr>
          <a:xfrm>
            <a:off x="2015716" y="1844824"/>
            <a:ext cx="5652628" cy="4104456"/>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spcAft>
                <a:spcPts val="0"/>
              </a:spcAft>
              <a:buFont typeface="Monotype Sorts" charset="2"/>
              <a:buNone/>
            </a:pPr>
            <a:endParaRPr lang="sv-SE" sz="1800" b="0" dirty="0">
              <a:solidFill>
                <a:schemeClr val="accent2">
                  <a:lumMod val="40000"/>
                  <a:lumOff val="60000"/>
                </a:schemeClr>
              </a:solidFill>
              <a:latin typeface="Arial" charset="0"/>
            </a:endParaRPr>
          </a:p>
          <a:p>
            <a:pPr fontAlgn="auto">
              <a:spcAft>
                <a:spcPts val="0"/>
              </a:spcAft>
              <a:buFontTx/>
              <a:buChar char="-"/>
            </a:pPr>
            <a:r>
              <a:rPr lang="sv-SE" sz="2400" b="0" dirty="0">
                <a:solidFill>
                  <a:schemeClr val="tx1">
                    <a:lumMod val="90000"/>
                    <a:lumOff val="10000"/>
                  </a:schemeClr>
                </a:solidFill>
                <a:latin typeface="+mj-lt"/>
              </a:rPr>
              <a:t>GHB 2004-2006</a:t>
            </a:r>
          </a:p>
          <a:p>
            <a:pPr fontAlgn="auto">
              <a:spcAft>
                <a:spcPts val="0"/>
              </a:spcAft>
              <a:buFontTx/>
              <a:buChar char="-"/>
            </a:pPr>
            <a:r>
              <a:rPr lang="sv-SE" sz="2400" b="0" dirty="0">
                <a:solidFill>
                  <a:schemeClr val="tx1">
                    <a:lumMod val="90000"/>
                    <a:lumOff val="10000"/>
                  </a:schemeClr>
                </a:solidFill>
                <a:latin typeface="+mj-lt"/>
              </a:rPr>
              <a:t>MDPV 2013</a:t>
            </a:r>
          </a:p>
          <a:p>
            <a:pPr fontAlgn="auto">
              <a:spcAft>
                <a:spcPts val="0"/>
              </a:spcAft>
              <a:buFontTx/>
              <a:buChar char="-"/>
            </a:pPr>
            <a:r>
              <a:rPr lang="sv-SE" sz="2400" b="0" dirty="0" err="1">
                <a:solidFill>
                  <a:schemeClr val="tx1">
                    <a:lumMod val="90000"/>
                    <a:lumOff val="10000"/>
                  </a:schemeClr>
                </a:solidFill>
                <a:latin typeface="+mj-lt"/>
              </a:rPr>
              <a:t>NBOM:es</a:t>
            </a:r>
            <a:r>
              <a:rPr lang="sv-SE" sz="2400" b="0" dirty="0">
                <a:solidFill>
                  <a:schemeClr val="tx1">
                    <a:lumMod val="90000"/>
                    <a:lumOff val="10000"/>
                  </a:schemeClr>
                </a:solidFill>
                <a:latin typeface="+mj-lt"/>
              </a:rPr>
              <a:t> 2015</a:t>
            </a:r>
          </a:p>
          <a:p>
            <a:pPr fontAlgn="auto">
              <a:spcAft>
                <a:spcPts val="0"/>
              </a:spcAft>
              <a:buFontTx/>
              <a:buChar char="-"/>
            </a:pPr>
            <a:r>
              <a:rPr lang="sv-SE" sz="2400" b="0" dirty="0" err="1">
                <a:solidFill>
                  <a:schemeClr val="tx1">
                    <a:lumMod val="90000"/>
                    <a:lumOff val="10000"/>
                  </a:schemeClr>
                </a:solidFill>
                <a:latin typeface="+mj-lt"/>
              </a:rPr>
              <a:t>Acrylfentanyl</a:t>
            </a:r>
            <a:r>
              <a:rPr lang="sv-SE" sz="2400" b="0" dirty="0">
                <a:solidFill>
                  <a:schemeClr val="tx1">
                    <a:lumMod val="90000"/>
                    <a:lumOff val="10000"/>
                  </a:schemeClr>
                </a:solidFill>
                <a:latin typeface="+mj-lt"/>
              </a:rPr>
              <a:t> 2016 (36 </a:t>
            </a:r>
            <a:r>
              <a:rPr lang="sv-SE" sz="2400" b="0" dirty="0" err="1">
                <a:solidFill>
                  <a:schemeClr val="tx1">
                    <a:lumMod val="90000"/>
                    <a:lumOff val="10000"/>
                  </a:schemeClr>
                </a:solidFill>
                <a:latin typeface="+mj-lt"/>
              </a:rPr>
              <a:t>cases</a:t>
            </a:r>
            <a:r>
              <a:rPr lang="sv-SE" sz="2400" b="0" dirty="0">
                <a:solidFill>
                  <a:schemeClr val="tx1">
                    <a:lumMod val="90000"/>
                    <a:lumOff val="10000"/>
                  </a:schemeClr>
                </a:solidFill>
                <a:latin typeface="+mj-lt"/>
              </a:rPr>
              <a:t>?)</a:t>
            </a:r>
          </a:p>
          <a:p>
            <a:pPr fontAlgn="auto">
              <a:spcAft>
                <a:spcPts val="0"/>
              </a:spcAft>
              <a:buFontTx/>
              <a:buChar char="-"/>
            </a:pPr>
            <a:r>
              <a:rPr lang="sv-SE" sz="2400" b="0" dirty="0" err="1">
                <a:solidFill>
                  <a:schemeClr val="tx1">
                    <a:lumMod val="90000"/>
                    <a:lumOff val="10000"/>
                  </a:schemeClr>
                </a:solidFill>
                <a:latin typeface="+mj-lt"/>
              </a:rPr>
              <a:t>Cyklopropylfentanyl</a:t>
            </a:r>
            <a:r>
              <a:rPr lang="sv-SE" sz="2400" b="0" dirty="0">
                <a:solidFill>
                  <a:schemeClr val="tx1">
                    <a:lumMod val="90000"/>
                    <a:lumOff val="10000"/>
                  </a:schemeClr>
                </a:solidFill>
                <a:latin typeface="+mj-lt"/>
              </a:rPr>
              <a:t> 2017 (22 </a:t>
            </a:r>
            <a:r>
              <a:rPr lang="sv-SE" sz="2400" b="0" dirty="0" err="1">
                <a:solidFill>
                  <a:schemeClr val="tx1">
                    <a:lumMod val="90000"/>
                    <a:lumOff val="10000"/>
                  </a:schemeClr>
                </a:solidFill>
                <a:latin typeface="+mj-lt"/>
              </a:rPr>
              <a:t>cases</a:t>
            </a:r>
            <a:r>
              <a:rPr lang="sv-SE" sz="2400" b="0" dirty="0">
                <a:solidFill>
                  <a:schemeClr val="tx1">
                    <a:lumMod val="90000"/>
                    <a:lumOff val="10000"/>
                  </a:schemeClr>
                </a:solidFill>
                <a:latin typeface="+mj-lt"/>
              </a:rPr>
              <a:t>?)</a:t>
            </a:r>
          </a:p>
          <a:p>
            <a:pPr fontAlgn="auto">
              <a:spcAft>
                <a:spcPts val="0"/>
              </a:spcAft>
              <a:buFontTx/>
              <a:buChar char="-"/>
            </a:pPr>
            <a:endParaRPr lang="sv-SE" sz="2400" b="0" dirty="0">
              <a:latin typeface="Comic Sans MS" pitchFamily="66" charset="0"/>
            </a:endParaRPr>
          </a:p>
          <a:p>
            <a:pPr fontAlgn="auto">
              <a:spcAft>
                <a:spcPts val="0"/>
              </a:spcAft>
              <a:buFont typeface="Monotype Sorts" charset="2"/>
              <a:buNone/>
            </a:pPr>
            <a:endParaRPr lang="sv-SE" sz="1800" b="0" dirty="0"/>
          </a:p>
        </p:txBody>
      </p:sp>
    </p:spTree>
    <p:extLst>
      <p:ext uri="{BB962C8B-B14F-4D97-AF65-F5344CB8AC3E}">
        <p14:creationId xmlns:p14="http://schemas.microsoft.com/office/powerpoint/2010/main" val="55916251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3"/>
          <a:stretch>
            <a:fillRect/>
          </a:stretch>
        </p:blipFill>
        <p:spPr>
          <a:xfrm>
            <a:off x="682752" y="1196752"/>
            <a:ext cx="8058912" cy="4727705"/>
          </a:xfrm>
          <a:prstGeom prst="rect">
            <a:avLst/>
          </a:prstGeom>
        </p:spPr>
      </p:pic>
      <p:sp>
        <p:nvSpPr>
          <p:cNvPr id="3" name="Rektangel 2"/>
          <p:cNvSpPr/>
          <p:nvPr/>
        </p:nvSpPr>
        <p:spPr>
          <a:xfrm>
            <a:off x="1331640" y="406011"/>
            <a:ext cx="6625552" cy="584775"/>
          </a:xfrm>
          <a:prstGeom prst="rect">
            <a:avLst/>
          </a:prstGeom>
        </p:spPr>
        <p:txBody>
          <a:bodyPr wrap="square">
            <a:spAutoFit/>
          </a:bodyPr>
          <a:lstStyle/>
          <a:p>
            <a:pPr algn="ctr" fontAlgn="auto">
              <a:spcAft>
                <a:spcPts val="0"/>
              </a:spcAft>
            </a:pPr>
            <a:r>
              <a:rPr lang="sv-SE" sz="3200" b="0" dirty="0">
                <a:latin typeface="+mn-lt"/>
              </a:rPr>
              <a:t>Rättsmedicinska fall 2015-2017</a:t>
            </a:r>
          </a:p>
        </p:txBody>
      </p:sp>
    </p:spTree>
    <p:extLst>
      <p:ext uri="{BB962C8B-B14F-4D97-AF65-F5344CB8AC3E}">
        <p14:creationId xmlns:p14="http://schemas.microsoft.com/office/powerpoint/2010/main" val="338243673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p:nvPr/>
        </p:nvPicPr>
        <p:blipFill>
          <a:blip r:embed="rId2">
            <a:extLst>
              <a:ext uri="{28A0092B-C50C-407E-A947-70E740481C1C}">
                <a14:useLocalDpi xmlns:a14="http://schemas.microsoft.com/office/drawing/2010/main" val="0"/>
              </a:ext>
            </a:extLst>
          </a:blip>
          <a:stretch>
            <a:fillRect/>
          </a:stretch>
        </p:blipFill>
        <p:spPr>
          <a:xfrm>
            <a:off x="2025967" y="1433512"/>
            <a:ext cx="5092065" cy="3990975"/>
          </a:xfrm>
          <a:prstGeom prst="rect">
            <a:avLst/>
          </a:prstGeom>
        </p:spPr>
      </p:pic>
    </p:spTree>
    <p:extLst>
      <p:ext uri="{BB962C8B-B14F-4D97-AF65-F5344CB8AC3E}">
        <p14:creationId xmlns:p14="http://schemas.microsoft.com/office/powerpoint/2010/main" val="260013697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Karta över fentanylbeslag vid husrannsakningar aug-sep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556792"/>
            <a:ext cx="5760639"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32983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p:nvPr/>
        </p:nvPicPr>
        <p:blipFill>
          <a:blip r:embed="rId2">
            <a:extLst>
              <a:ext uri="{28A0092B-C50C-407E-A947-70E740481C1C}">
                <a14:useLocalDpi xmlns:a14="http://schemas.microsoft.com/office/drawing/2010/main" val="0"/>
              </a:ext>
            </a:extLst>
          </a:blip>
          <a:stretch>
            <a:fillRect/>
          </a:stretch>
        </p:blipFill>
        <p:spPr>
          <a:xfrm>
            <a:off x="1951037" y="1319212"/>
            <a:ext cx="5241925" cy="4219575"/>
          </a:xfrm>
          <a:prstGeom prst="rect">
            <a:avLst/>
          </a:prstGeom>
        </p:spPr>
      </p:pic>
    </p:spTree>
    <p:extLst>
      <p:ext uri="{BB962C8B-B14F-4D97-AF65-F5344CB8AC3E}">
        <p14:creationId xmlns:p14="http://schemas.microsoft.com/office/powerpoint/2010/main" val="8074026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3" name="Picture 2"/>
          <p:cNvPicPr>
            <a:picLocks noChangeAspect="1" noChangeArrowheads="1"/>
          </p:cNvPicPr>
          <p:nvPr/>
        </p:nvPicPr>
        <p:blipFill>
          <a:blip r:embed="rId2" cstate="print"/>
          <a:srcRect b="15639"/>
          <a:stretch>
            <a:fillRect/>
          </a:stretch>
        </p:blipFill>
        <p:spPr bwMode="auto">
          <a:xfrm>
            <a:off x="971550" y="1989138"/>
            <a:ext cx="7156450" cy="4392612"/>
          </a:xfrm>
          <a:prstGeom prst="rect">
            <a:avLst/>
          </a:prstGeom>
          <a:noFill/>
          <a:ln w="12700">
            <a:noFill/>
            <a:miter lim="800000"/>
            <a:headEnd/>
            <a:tailEnd/>
          </a:ln>
        </p:spPr>
      </p:pic>
      <p:sp>
        <p:nvSpPr>
          <p:cNvPr id="125954" name="Rectangle 3"/>
          <p:cNvSpPr>
            <a:spLocks noChangeArrowheads="1"/>
          </p:cNvSpPr>
          <p:nvPr/>
        </p:nvSpPr>
        <p:spPr bwMode="auto">
          <a:xfrm>
            <a:off x="971550" y="457200"/>
            <a:ext cx="7156450" cy="1219200"/>
          </a:xfrm>
          <a:prstGeom prst="rect">
            <a:avLst/>
          </a:prstGeom>
          <a:noFill/>
          <a:ln w="19050">
            <a:noFill/>
            <a:miter lim="800000"/>
            <a:headEnd/>
            <a:tailEnd/>
          </a:ln>
        </p:spPr>
        <p:txBody>
          <a:bodyPr anchor="ctr"/>
          <a:lstStyle/>
          <a:p>
            <a:pPr algn="ctr"/>
            <a:r>
              <a:rPr lang="sv-SE" sz="3600" b="0" dirty="0">
                <a:solidFill>
                  <a:schemeClr val="tx1">
                    <a:lumMod val="90000"/>
                    <a:lumOff val="10000"/>
                  </a:schemeClr>
                </a:solidFill>
                <a:latin typeface="+mj-lt"/>
              </a:rPr>
              <a:t>Förgiftning med NPS</a:t>
            </a:r>
          </a:p>
        </p:txBody>
      </p:sp>
    </p:spTree>
    <p:extLst>
      <p:ext uri="{BB962C8B-B14F-4D97-AF65-F5344CB8AC3E}">
        <p14:creationId xmlns:p14="http://schemas.microsoft.com/office/powerpoint/2010/main" val="364261302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a:xfrm>
            <a:off x="468313" y="405383"/>
            <a:ext cx="8208143" cy="935385"/>
          </a:xfrm>
          <a:noFill/>
          <a:ln w="38100">
            <a:noFill/>
          </a:ln>
        </p:spPr>
        <p:txBody>
          <a:bodyPr>
            <a:normAutofit/>
          </a:bodyPr>
          <a:lstStyle/>
          <a:p>
            <a:pPr algn="ctr" eaLnBrk="1" hangingPunct="1"/>
            <a:r>
              <a:rPr lang="sv-SE" sz="3200" dirty="0">
                <a:solidFill>
                  <a:schemeClr val="tx1"/>
                </a:solidFill>
              </a:rPr>
              <a:t>NPS fortsatt handläggning</a:t>
            </a:r>
          </a:p>
        </p:txBody>
      </p:sp>
      <p:sp>
        <p:nvSpPr>
          <p:cNvPr id="140290" name="Rectangle 3"/>
          <p:cNvSpPr>
            <a:spLocks noGrp="1" noChangeArrowheads="1"/>
          </p:cNvSpPr>
          <p:nvPr>
            <p:ph idx="1"/>
          </p:nvPr>
        </p:nvSpPr>
        <p:spPr>
          <a:xfrm>
            <a:off x="1331640" y="1844824"/>
            <a:ext cx="7200800" cy="4356484"/>
          </a:xfrm>
          <a:noFill/>
          <a:ln w="28575">
            <a:noFill/>
          </a:ln>
        </p:spPr>
        <p:txBody>
          <a:bodyPr>
            <a:normAutofit/>
          </a:bodyPr>
          <a:lstStyle/>
          <a:p>
            <a:pPr eaLnBrk="1" hangingPunct="1">
              <a:lnSpc>
                <a:spcPct val="90000"/>
              </a:lnSpc>
              <a:buFontTx/>
              <a:buNone/>
            </a:pPr>
            <a:endParaRPr lang="sv-SE" sz="2000" b="1" dirty="0">
              <a:solidFill>
                <a:schemeClr val="tx1"/>
              </a:solidFill>
            </a:endParaRPr>
          </a:p>
          <a:p>
            <a:r>
              <a:rPr lang="sv-SE" sz="2000" dirty="0"/>
              <a:t>I fall med cannabis - syntetiskt eller naturligt, fråga patienten</a:t>
            </a:r>
          </a:p>
          <a:p>
            <a:r>
              <a:rPr lang="sv-SE" sz="2000" dirty="0"/>
              <a:t>Vilken form av cannabis används regelbundet?</a:t>
            </a:r>
          </a:p>
          <a:p>
            <a:r>
              <a:rPr lang="sv-SE" sz="2000" dirty="0"/>
              <a:t>Hur mycket och hur ofta? Mer än 2 g/dag?</a:t>
            </a:r>
          </a:p>
          <a:p>
            <a:r>
              <a:rPr lang="sv-SE" sz="2000" dirty="0"/>
              <a:t>Hur mycket pengar spenderas på droger varje vecka?</a:t>
            </a:r>
          </a:p>
          <a:p>
            <a:r>
              <a:rPr lang="sv-SE" sz="2000" dirty="0"/>
              <a:t>Psykisk ohälsa?</a:t>
            </a:r>
          </a:p>
          <a:p>
            <a:r>
              <a:rPr lang="sv-SE" sz="2000" dirty="0">
                <a:solidFill>
                  <a:schemeClr val="tx1"/>
                </a:solidFill>
              </a:rPr>
              <a:t>Remiss till beroendesjukvård?</a:t>
            </a:r>
          </a:p>
          <a:p>
            <a:r>
              <a:rPr lang="sv-SE" sz="2000" dirty="0"/>
              <a:t>Remiss till psykiatrin?</a:t>
            </a:r>
          </a:p>
          <a:p>
            <a:r>
              <a:rPr lang="sv-SE" sz="2000" dirty="0">
                <a:solidFill>
                  <a:schemeClr val="tx1"/>
                </a:solidFill>
              </a:rPr>
              <a:t>Koppla in socialtjänst?</a:t>
            </a:r>
          </a:p>
          <a:p>
            <a:r>
              <a:rPr lang="sv-SE" sz="2000" dirty="0"/>
              <a:t>LVU/LVM?</a:t>
            </a:r>
            <a:endParaRPr lang="sv-SE" sz="2000" dirty="0">
              <a:solidFill>
                <a:schemeClr val="tx1"/>
              </a:solidFill>
            </a:endParaRPr>
          </a:p>
          <a:p>
            <a:endParaRPr lang="sv-SE" sz="2000" dirty="0">
              <a:solidFill>
                <a:schemeClr val="tx1"/>
              </a:solidFill>
            </a:endParaRPr>
          </a:p>
        </p:txBody>
      </p:sp>
    </p:spTree>
    <p:extLst>
      <p:ext uri="{BB962C8B-B14F-4D97-AF65-F5344CB8AC3E}">
        <p14:creationId xmlns:p14="http://schemas.microsoft.com/office/powerpoint/2010/main" val="303402223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static.metro.se/24a/a76/a001_NormalHires-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0" y="1412776"/>
            <a:ext cx="8110981" cy="475252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txBox="1">
            <a:spLocks noChangeArrowheads="1"/>
          </p:cNvSpPr>
          <p:nvPr/>
        </p:nvSpPr>
        <p:spPr>
          <a:xfrm>
            <a:off x="468313" y="405383"/>
            <a:ext cx="8208143" cy="935385"/>
          </a:xfrm>
          <a:prstGeom prst="rect">
            <a:avLst/>
          </a:prstGeom>
          <a:noFill/>
          <a:ln w="38100">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600" b="0" dirty="0"/>
              <a:t>Beslag av </a:t>
            </a:r>
            <a:r>
              <a:rPr lang="sv-SE" sz="3600" b="0" dirty="0" err="1"/>
              <a:t>Tramadol</a:t>
            </a:r>
            <a:endParaRPr lang="sv-SE" sz="3600" b="0" dirty="0"/>
          </a:p>
        </p:txBody>
      </p:sp>
    </p:spTree>
    <p:extLst>
      <p:ext uri="{BB962C8B-B14F-4D97-AF65-F5344CB8AC3E}">
        <p14:creationId xmlns:p14="http://schemas.microsoft.com/office/powerpoint/2010/main" val="102286374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7C90E6C-D158-48F0-A3BC-948D697C7F3F}"/>
              </a:ext>
            </a:extLst>
          </p:cNvPr>
          <p:cNvPicPr>
            <a:picLocks noChangeAspect="1"/>
          </p:cNvPicPr>
          <p:nvPr/>
        </p:nvPicPr>
        <p:blipFill>
          <a:blip r:embed="rId2"/>
          <a:stretch>
            <a:fillRect/>
          </a:stretch>
        </p:blipFill>
        <p:spPr>
          <a:xfrm>
            <a:off x="0" y="544285"/>
            <a:ext cx="9144000" cy="5769429"/>
          </a:xfrm>
          <a:prstGeom prst="rect">
            <a:avLst/>
          </a:prstGeom>
        </p:spPr>
      </p:pic>
    </p:spTree>
    <p:extLst>
      <p:ext uri="{BB962C8B-B14F-4D97-AF65-F5344CB8AC3E}">
        <p14:creationId xmlns:p14="http://schemas.microsoft.com/office/powerpoint/2010/main" val="307663986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468313" y="405383"/>
            <a:ext cx="8208143" cy="935385"/>
          </a:xfrm>
          <a:prstGeom prst="rect">
            <a:avLst/>
          </a:prstGeom>
          <a:noFill/>
          <a:ln w="38100">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600" b="0" dirty="0" err="1"/>
              <a:t>Tramadol</a:t>
            </a:r>
            <a:endParaRPr lang="sv-SE" sz="3600" b="0" dirty="0"/>
          </a:p>
        </p:txBody>
      </p:sp>
      <p:sp>
        <p:nvSpPr>
          <p:cNvPr id="2" name="Rektangel 1"/>
          <p:cNvSpPr/>
          <p:nvPr/>
        </p:nvSpPr>
        <p:spPr>
          <a:xfrm>
            <a:off x="755576" y="1196752"/>
            <a:ext cx="8136904" cy="4524315"/>
          </a:xfrm>
          <a:prstGeom prst="rect">
            <a:avLst/>
          </a:prstGeom>
        </p:spPr>
        <p:txBody>
          <a:bodyPr wrap="square">
            <a:spAutoFit/>
          </a:bodyPr>
          <a:lstStyle/>
          <a:p>
            <a:r>
              <a:rPr lang="sv-SE" sz="1600" b="0" dirty="0" err="1">
                <a:latin typeface="Aptos" panose="020B0004020202020204" pitchFamily="34" charset="0"/>
              </a:rPr>
              <a:t>Tramadol</a:t>
            </a:r>
            <a:r>
              <a:rPr lang="sv-SE" sz="1600" b="0" dirty="0">
                <a:latin typeface="Aptos" panose="020B0004020202020204" pitchFamily="34" charset="0"/>
              </a:rPr>
              <a:t> är ett centralt verkande syntetiskt analgetikum. </a:t>
            </a:r>
          </a:p>
          <a:p>
            <a:endParaRPr lang="sv-SE" sz="1600" b="0" dirty="0">
              <a:latin typeface="Aptos" panose="020B0004020202020204" pitchFamily="34" charset="0"/>
            </a:endParaRPr>
          </a:p>
          <a:p>
            <a:r>
              <a:rPr lang="sv-SE" sz="1600" b="0" dirty="0">
                <a:latin typeface="Aptos" panose="020B0004020202020204" pitchFamily="34" charset="0"/>
              </a:rPr>
              <a:t>Det är en icke-selektiv </a:t>
            </a:r>
            <a:r>
              <a:rPr lang="sv-SE" sz="1600" b="0" dirty="0" err="1">
                <a:latin typeface="Aptos" panose="020B0004020202020204" pitchFamily="34" charset="0"/>
              </a:rPr>
              <a:t>agonist</a:t>
            </a:r>
            <a:r>
              <a:rPr lang="sv-SE" sz="1600" b="0" dirty="0">
                <a:latin typeface="Aptos" panose="020B0004020202020204" pitchFamily="34" charset="0"/>
              </a:rPr>
              <a:t> till my-, delta- och </a:t>
            </a:r>
            <a:r>
              <a:rPr lang="sv-SE" sz="1600" b="0" dirty="0" err="1">
                <a:latin typeface="Aptos" panose="020B0004020202020204" pitchFamily="34" charset="0"/>
              </a:rPr>
              <a:t>kappaopioidreceptorerna</a:t>
            </a:r>
            <a:r>
              <a:rPr lang="sv-SE" sz="1600" b="0" dirty="0">
                <a:latin typeface="Aptos" panose="020B0004020202020204" pitchFamily="34" charset="0"/>
              </a:rPr>
              <a:t> med högre affinitet för my-receptorn. </a:t>
            </a:r>
          </a:p>
          <a:p>
            <a:r>
              <a:rPr lang="sv-SE" sz="1600" b="0" dirty="0">
                <a:latin typeface="Aptos" panose="020B0004020202020204" pitchFamily="34" charset="0"/>
              </a:rPr>
              <a:t>Övriga mekanismer som kan bidraga till dess analgetiska effekt är hämning av </a:t>
            </a:r>
            <a:r>
              <a:rPr lang="sv-SE" sz="1600" b="0" dirty="0" err="1">
                <a:latin typeface="Aptos" panose="020B0004020202020204" pitchFamily="34" charset="0"/>
              </a:rPr>
              <a:t>neuoronalt</a:t>
            </a:r>
            <a:r>
              <a:rPr lang="sv-SE" sz="1600" b="0" dirty="0">
                <a:latin typeface="Aptos" panose="020B0004020202020204" pitchFamily="34" charset="0"/>
              </a:rPr>
              <a:t> återupptag av noradrenalin och ökning av serotoninfrisättning. </a:t>
            </a:r>
          </a:p>
          <a:p>
            <a:endParaRPr lang="sv-SE" sz="1600" b="0" dirty="0">
              <a:latin typeface="Aptos" panose="020B0004020202020204" pitchFamily="34" charset="0"/>
            </a:endParaRPr>
          </a:p>
          <a:p>
            <a:r>
              <a:rPr lang="sv-SE" sz="1600" b="0" dirty="0" err="1">
                <a:latin typeface="Aptos" panose="020B0004020202020204" pitchFamily="34" charset="0"/>
              </a:rPr>
              <a:t>Tramadols</a:t>
            </a:r>
            <a:r>
              <a:rPr lang="sv-SE" sz="1600" b="0" dirty="0">
                <a:latin typeface="Aptos" panose="020B0004020202020204" pitchFamily="34" charset="0"/>
              </a:rPr>
              <a:t> </a:t>
            </a:r>
            <a:r>
              <a:rPr lang="sv-SE" sz="1600" b="0" dirty="0" err="1">
                <a:latin typeface="Aptos" panose="020B0004020202020204" pitchFamily="34" charset="0"/>
              </a:rPr>
              <a:t>opioida</a:t>
            </a:r>
            <a:r>
              <a:rPr lang="sv-SE" sz="1600" b="0" dirty="0">
                <a:latin typeface="Aptos" panose="020B0004020202020204" pitchFamily="34" charset="0"/>
              </a:rPr>
              <a:t> aktivitet härrör från låg affinitetsbindning hos moderföreningen till my-receptorer och högre affinitetsbindning hos den aktiva metaboliten, </a:t>
            </a:r>
            <a:r>
              <a:rPr lang="sv-SE" sz="1600" dirty="0">
                <a:latin typeface="Aptos" panose="020B0004020202020204" pitchFamily="34" charset="0"/>
              </a:rPr>
              <a:t>O-</a:t>
            </a:r>
            <a:r>
              <a:rPr lang="sv-SE" sz="1600" dirty="0" err="1">
                <a:latin typeface="Aptos" panose="020B0004020202020204" pitchFamily="34" charset="0"/>
              </a:rPr>
              <a:t>desmetyltramadol</a:t>
            </a:r>
            <a:r>
              <a:rPr lang="sv-SE" sz="1600" b="0" dirty="0">
                <a:latin typeface="Aptos" panose="020B0004020202020204" pitchFamily="34" charset="0"/>
              </a:rPr>
              <a:t>. </a:t>
            </a:r>
          </a:p>
          <a:p>
            <a:endParaRPr lang="sv-SE" sz="1600" b="0" dirty="0">
              <a:latin typeface="Aptos" panose="020B0004020202020204" pitchFamily="34" charset="0"/>
            </a:endParaRPr>
          </a:p>
          <a:p>
            <a:r>
              <a:rPr lang="sv-SE" sz="1600" b="0" dirty="0">
                <a:latin typeface="Aptos" panose="020B0004020202020204" pitchFamily="34" charset="0"/>
              </a:rPr>
              <a:t>Till skillnad från morfin ger </a:t>
            </a:r>
            <a:r>
              <a:rPr lang="sv-SE" sz="1600" b="0" dirty="0" err="1">
                <a:latin typeface="Aptos" panose="020B0004020202020204" pitchFamily="34" charset="0"/>
              </a:rPr>
              <a:t>tramadol</a:t>
            </a:r>
            <a:r>
              <a:rPr lang="sv-SE" sz="1600" b="0" dirty="0">
                <a:latin typeface="Aptos" panose="020B0004020202020204" pitchFamily="34" charset="0"/>
              </a:rPr>
              <a:t> i terapeutiska doser inte andningsdepression. Effekten är uppskattad till mellan 1/10 och 1/6 av morfinets effekt. </a:t>
            </a:r>
          </a:p>
          <a:p>
            <a:endParaRPr lang="sv-SE" sz="1600" b="0" dirty="0">
              <a:latin typeface="Aptos" panose="020B0004020202020204" pitchFamily="34" charset="0"/>
            </a:endParaRPr>
          </a:p>
          <a:p>
            <a:r>
              <a:rPr lang="sv-SE" sz="1600" b="0" dirty="0" err="1">
                <a:latin typeface="Aptos" panose="020B0004020202020204" pitchFamily="34" charset="0"/>
              </a:rPr>
              <a:t>Tramadols</a:t>
            </a:r>
            <a:r>
              <a:rPr lang="sv-SE" sz="1600" b="0" dirty="0">
                <a:latin typeface="Aptos" panose="020B0004020202020204" pitchFamily="34" charset="0"/>
              </a:rPr>
              <a:t> analgetiska effekt på människa i förhållande till den aktiva metabolitens är okänd. </a:t>
            </a:r>
          </a:p>
          <a:p>
            <a:endParaRPr lang="sv-SE" sz="1600" b="0" dirty="0">
              <a:latin typeface="Aptos" panose="020B0004020202020204" pitchFamily="34" charset="0"/>
            </a:endParaRPr>
          </a:p>
          <a:p>
            <a:r>
              <a:rPr lang="sv-SE" sz="1600" b="0" dirty="0" err="1">
                <a:latin typeface="Aptos" panose="020B0004020202020204" pitchFamily="34" charset="0"/>
              </a:rPr>
              <a:t>Tramadol</a:t>
            </a:r>
            <a:r>
              <a:rPr lang="sv-SE" sz="1600" b="0" dirty="0">
                <a:latin typeface="Aptos" panose="020B0004020202020204" pitchFamily="34" charset="0"/>
              </a:rPr>
              <a:t> har hostdämpande effekt. Djurstudier har visat att </a:t>
            </a:r>
            <a:r>
              <a:rPr lang="sv-SE" sz="1600" b="0" dirty="0" err="1">
                <a:latin typeface="Aptos" panose="020B0004020202020204" pitchFamily="34" charset="0"/>
              </a:rPr>
              <a:t>tramadol</a:t>
            </a:r>
            <a:r>
              <a:rPr lang="sv-SE" sz="1600" b="0" dirty="0">
                <a:latin typeface="Aptos" panose="020B0004020202020204" pitchFamily="34" charset="0"/>
              </a:rPr>
              <a:t> har mindre beroendeframkallande effekt än morfin och tolerans utvecklas sällan.</a:t>
            </a:r>
            <a:endParaRPr lang="sv-SE" sz="1600" dirty="0">
              <a:latin typeface="Aptos" panose="020B0004020202020204" pitchFamily="34" charset="0"/>
            </a:endParaRPr>
          </a:p>
        </p:txBody>
      </p:sp>
    </p:spTree>
    <p:extLst>
      <p:ext uri="{BB962C8B-B14F-4D97-AF65-F5344CB8AC3E}">
        <p14:creationId xmlns:p14="http://schemas.microsoft.com/office/powerpoint/2010/main" val="10862240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468313" y="405383"/>
            <a:ext cx="8208143" cy="935385"/>
          </a:xfrm>
          <a:prstGeom prst="rect">
            <a:avLst/>
          </a:prstGeom>
          <a:noFill/>
          <a:ln w="38100">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600" b="0" dirty="0" err="1">
                <a:latin typeface="+mn-lt"/>
              </a:rPr>
              <a:t>Tramadol</a:t>
            </a:r>
            <a:endParaRPr lang="sv-SE" sz="3600" b="0" dirty="0">
              <a:latin typeface="+mn-lt"/>
            </a:endParaRPr>
          </a:p>
        </p:txBody>
      </p:sp>
      <p:sp>
        <p:nvSpPr>
          <p:cNvPr id="4" name="Rektangel 3"/>
          <p:cNvSpPr/>
          <p:nvPr/>
        </p:nvSpPr>
        <p:spPr>
          <a:xfrm>
            <a:off x="1152004" y="1268760"/>
            <a:ext cx="6840760" cy="1323439"/>
          </a:xfrm>
          <a:prstGeom prst="rect">
            <a:avLst/>
          </a:prstGeom>
        </p:spPr>
        <p:txBody>
          <a:bodyPr wrap="square">
            <a:spAutoFit/>
          </a:bodyPr>
          <a:lstStyle/>
          <a:p>
            <a:r>
              <a:rPr lang="sv-SE" b="0" dirty="0" err="1">
                <a:latin typeface="+mn-lt"/>
              </a:rPr>
              <a:t>Tramadol</a:t>
            </a:r>
            <a:r>
              <a:rPr lang="sv-SE" b="0" dirty="0">
                <a:latin typeface="+mn-lt"/>
              </a:rPr>
              <a:t> </a:t>
            </a:r>
            <a:r>
              <a:rPr lang="sv-SE" b="0" dirty="0" err="1">
                <a:latin typeface="+mn-lt"/>
              </a:rPr>
              <a:t>overdose</a:t>
            </a:r>
            <a:r>
              <a:rPr lang="sv-SE" b="0" dirty="0">
                <a:latin typeface="+mn-lt"/>
              </a:rPr>
              <a:t> as a cause </a:t>
            </a:r>
            <a:r>
              <a:rPr lang="sv-SE" b="0" dirty="0" err="1">
                <a:latin typeface="+mn-lt"/>
              </a:rPr>
              <a:t>of</a:t>
            </a:r>
            <a:r>
              <a:rPr lang="sv-SE" b="0" dirty="0">
                <a:latin typeface="+mn-lt"/>
              </a:rPr>
              <a:t> serotonin </a:t>
            </a:r>
            <a:r>
              <a:rPr lang="sv-SE" b="0" dirty="0" err="1">
                <a:latin typeface="+mn-lt"/>
              </a:rPr>
              <a:t>syndrome</a:t>
            </a:r>
            <a:r>
              <a:rPr lang="sv-SE" b="0" dirty="0">
                <a:latin typeface="+mn-lt"/>
              </a:rPr>
              <a:t>: a </a:t>
            </a:r>
            <a:r>
              <a:rPr lang="sv-SE" b="0" dirty="0" err="1">
                <a:latin typeface="+mn-lt"/>
              </a:rPr>
              <a:t>case</a:t>
            </a:r>
            <a:r>
              <a:rPr lang="sv-SE" b="0" dirty="0">
                <a:latin typeface="+mn-lt"/>
              </a:rPr>
              <a:t> series</a:t>
            </a:r>
          </a:p>
          <a:p>
            <a:r>
              <a:rPr lang="sv-SE" b="0" dirty="0">
                <a:latin typeface="+mn-lt"/>
              </a:rPr>
              <a:t>Pages 337-341 | </a:t>
            </a:r>
            <a:r>
              <a:rPr lang="sv-SE" b="0" dirty="0" err="1">
                <a:latin typeface="+mn-lt"/>
              </a:rPr>
              <a:t>Received</a:t>
            </a:r>
            <a:r>
              <a:rPr lang="sv-SE" b="0" dirty="0">
                <a:latin typeface="+mn-lt"/>
              </a:rPr>
              <a:t> 13 Nov 2009, Accepted 17 Feb 2010, </a:t>
            </a:r>
            <a:r>
              <a:rPr lang="sv-SE" b="0" dirty="0" err="1">
                <a:latin typeface="+mn-lt"/>
              </a:rPr>
              <a:t>Published</a:t>
            </a:r>
            <a:r>
              <a:rPr lang="sv-SE" b="0" dirty="0">
                <a:latin typeface="+mn-lt"/>
              </a:rPr>
              <a:t> online: 05 Apr 2010</a:t>
            </a:r>
          </a:p>
        </p:txBody>
      </p:sp>
      <p:sp>
        <p:nvSpPr>
          <p:cNvPr id="5" name="Rektangel 4"/>
          <p:cNvSpPr/>
          <p:nvPr/>
        </p:nvSpPr>
        <p:spPr>
          <a:xfrm>
            <a:off x="1145841" y="2895908"/>
            <a:ext cx="7380436" cy="1631216"/>
          </a:xfrm>
          <a:prstGeom prst="rect">
            <a:avLst/>
          </a:prstGeom>
        </p:spPr>
        <p:txBody>
          <a:bodyPr wrap="square">
            <a:spAutoFit/>
          </a:bodyPr>
          <a:lstStyle/>
          <a:p>
            <a:r>
              <a:rPr lang="sv-SE" b="0" dirty="0" err="1">
                <a:latin typeface="+mn-lt"/>
              </a:rPr>
              <a:t>Seizures</a:t>
            </a:r>
            <a:r>
              <a:rPr lang="sv-SE" b="0" dirty="0">
                <a:latin typeface="+mn-lt"/>
              </a:rPr>
              <a:t> </a:t>
            </a:r>
            <a:r>
              <a:rPr lang="sv-SE" b="0" dirty="0" err="1">
                <a:latin typeface="+mn-lt"/>
              </a:rPr>
              <a:t>Associated</a:t>
            </a:r>
            <a:r>
              <a:rPr lang="sv-SE" b="0" dirty="0">
                <a:latin typeface="+mn-lt"/>
              </a:rPr>
              <a:t> </a:t>
            </a:r>
            <a:r>
              <a:rPr lang="sv-SE" b="0" dirty="0" err="1">
                <a:latin typeface="+mn-lt"/>
              </a:rPr>
              <a:t>with</a:t>
            </a:r>
            <a:r>
              <a:rPr lang="sv-SE" b="0" dirty="0">
                <a:latin typeface="+mn-lt"/>
              </a:rPr>
              <a:t> </a:t>
            </a:r>
            <a:r>
              <a:rPr lang="sv-SE" b="0" dirty="0" err="1">
                <a:latin typeface="+mn-lt"/>
              </a:rPr>
              <a:t>Intoxication</a:t>
            </a:r>
            <a:r>
              <a:rPr lang="sv-SE" b="0" dirty="0">
                <a:latin typeface="+mn-lt"/>
              </a:rPr>
              <a:t> and Abuse </a:t>
            </a:r>
            <a:r>
              <a:rPr lang="sv-SE" b="0" dirty="0" err="1">
                <a:latin typeface="+mn-lt"/>
              </a:rPr>
              <a:t>of</a:t>
            </a:r>
            <a:r>
              <a:rPr lang="sv-SE" b="0" dirty="0">
                <a:latin typeface="+mn-lt"/>
              </a:rPr>
              <a:t> </a:t>
            </a:r>
            <a:r>
              <a:rPr lang="sv-SE" b="0" dirty="0" err="1">
                <a:latin typeface="+mn-lt"/>
              </a:rPr>
              <a:t>Tramadol</a:t>
            </a:r>
            <a:endParaRPr lang="sv-SE" b="0" dirty="0">
              <a:latin typeface="+mn-lt"/>
            </a:endParaRPr>
          </a:p>
          <a:p>
            <a:r>
              <a:rPr lang="sv-SE" b="0" dirty="0">
                <a:latin typeface="+mn-lt"/>
                <a:hlinkClick r:id="rId2"/>
              </a:rPr>
              <a:t>Vesna </a:t>
            </a:r>
            <a:r>
              <a:rPr lang="sv-SE" b="0" dirty="0" err="1">
                <a:latin typeface="+mn-lt"/>
                <a:hlinkClick r:id="rId2"/>
              </a:rPr>
              <a:t>Jovanović-Čupić</a:t>
            </a:r>
            <a:r>
              <a:rPr lang="sv-SE" b="0" dirty="0">
                <a:latin typeface="+mn-lt"/>
              </a:rPr>
              <a:t> , </a:t>
            </a:r>
            <a:r>
              <a:rPr lang="sv-SE" b="0" dirty="0" err="1">
                <a:latin typeface="+mn-lt"/>
              </a:rPr>
              <a:t>Ph.D</a:t>
            </a:r>
            <a:r>
              <a:rPr lang="sv-SE" b="0" dirty="0">
                <a:latin typeface="+mn-lt"/>
              </a:rPr>
              <a:t>. , M.D.,</a:t>
            </a:r>
            <a:r>
              <a:rPr lang="sv-SE" b="0" dirty="0" err="1">
                <a:latin typeface="+mn-lt"/>
                <a:hlinkClick r:id="rId3"/>
              </a:rPr>
              <a:t>Žarko</a:t>
            </a:r>
            <a:r>
              <a:rPr lang="sv-SE" b="0" dirty="0">
                <a:latin typeface="+mn-lt"/>
                <a:hlinkClick r:id="rId3"/>
              </a:rPr>
              <a:t> </a:t>
            </a:r>
            <a:r>
              <a:rPr lang="sv-SE" b="0" dirty="0" err="1">
                <a:latin typeface="+mn-lt"/>
                <a:hlinkClick r:id="rId3"/>
              </a:rPr>
              <a:t>Martinović</a:t>
            </a:r>
            <a:r>
              <a:rPr lang="sv-SE" b="0" dirty="0">
                <a:latin typeface="+mn-lt"/>
              </a:rPr>
              <a:t> , </a:t>
            </a:r>
            <a:r>
              <a:rPr lang="sv-SE" b="0" dirty="0" err="1">
                <a:latin typeface="+mn-lt"/>
              </a:rPr>
              <a:t>Ph.D</a:t>
            </a:r>
            <a:r>
              <a:rPr lang="sv-SE" b="0" dirty="0">
                <a:latin typeface="+mn-lt"/>
              </a:rPr>
              <a:t>. , M.D. &amp;</a:t>
            </a:r>
            <a:r>
              <a:rPr lang="sv-SE" b="0" dirty="0">
                <a:latin typeface="+mn-lt"/>
                <a:hlinkClick r:id="rId4"/>
              </a:rPr>
              <a:t>Nada </a:t>
            </a:r>
            <a:r>
              <a:rPr lang="sv-SE" b="0" dirty="0" err="1">
                <a:latin typeface="+mn-lt"/>
                <a:hlinkClick r:id="rId4"/>
              </a:rPr>
              <a:t>Nešić</a:t>
            </a:r>
            <a:r>
              <a:rPr lang="sv-SE" b="0" dirty="0">
                <a:latin typeface="+mn-lt"/>
              </a:rPr>
              <a:t> , M.D.</a:t>
            </a:r>
          </a:p>
          <a:p>
            <a:r>
              <a:rPr lang="sv-SE" b="0" dirty="0">
                <a:latin typeface="+mn-lt"/>
              </a:rPr>
              <a:t>Pages 143-146 | </a:t>
            </a:r>
            <a:r>
              <a:rPr lang="sv-SE" b="0" dirty="0" err="1">
                <a:latin typeface="+mn-lt"/>
              </a:rPr>
              <a:t>Received</a:t>
            </a:r>
            <a:r>
              <a:rPr lang="sv-SE" b="0" dirty="0">
                <a:latin typeface="+mn-lt"/>
              </a:rPr>
              <a:t> 07 Sep 2004, Accepted 08 Jul 2005, </a:t>
            </a:r>
            <a:r>
              <a:rPr lang="sv-SE" b="0" dirty="0" err="1">
                <a:latin typeface="+mn-lt"/>
              </a:rPr>
              <a:t>Published</a:t>
            </a:r>
            <a:r>
              <a:rPr lang="sv-SE" b="0" dirty="0">
                <a:latin typeface="+mn-lt"/>
              </a:rPr>
              <a:t> online: 07 </a:t>
            </a:r>
            <a:r>
              <a:rPr lang="sv-SE" b="0" dirty="0" err="1">
                <a:latin typeface="+mn-lt"/>
              </a:rPr>
              <a:t>Oct</a:t>
            </a:r>
            <a:r>
              <a:rPr lang="sv-SE" b="0" dirty="0">
                <a:latin typeface="+mn-lt"/>
              </a:rPr>
              <a:t> 2008</a:t>
            </a:r>
          </a:p>
        </p:txBody>
      </p:sp>
      <p:sp>
        <p:nvSpPr>
          <p:cNvPr id="6" name="Rektangel 5"/>
          <p:cNvSpPr/>
          <p:nvPr/>
        </p:nvSpPr>
        <p:spPr>
          <a:xfrm>
            <a:off x="1145841" y="4437112"/>
            <a:ext cx="7380436" cy="707886"/>
          </a:xfrm>
          <a:prstGeom prst="rect">
            <a:avLst/>
          </a:prstGeom>
        </p:spPr>
        <p:txBody>
          <a:bodyPr wrap="square">
            <a:spAutoFit/>
          </a:bodyPr>
          <a:lstStyle/>
          <a:p>
            <a:r>
              <a:rPr lang="sv-SE" b="0" dirty="0">
                <a:latin typeface="+mn-lt"/>
              </a:rPr>
              <a:t>Fatal </a:t>
            </a:r>
            <a:r>
              <a:rPr lang="sv-SE" b="0" dirty="0" err="1">
                <a:latin typeface="+mn-lt"/>
              </a:rPr>
              <a:t>intoxication</a:t>
            </a:r>
            <a:r>
              <a:rPr lang="sv-SE" b="0" dirty="0">
                <a:latin typeface="+mn-lt"/>
              </a:rPr>
              <a:t> </a:t>
            </a:r>
            <a:r>
              <a:rPr lang="sv-SE" b="0" dirty="0" err="1">
                <a:latin typeface="+mn-lt"/>
              </a:rPr>
              <a:t>due</a:t>
            </a:r>
            <a:r>
              <a:rPr lang="sv-SE" b="0" dirty="0">
                <a:latin typeface="+mn-lt"/>
              </a:rPr>
              <a:t> to tramadol </a:t>
            </a:r>
            <a:r>
              <a:rPr lang="sv-SE" b="0" dirty="0" err="1">
                <a:latin typeface="+mn-lt"/>
              </a:rPr>
              <a:t>alone</a:t>
            </a:r>
            <a:r>
              <a:rPr lang="sv-SE" b="0" dirty="0">
                <a:latin typeface="+mn-lt"/>
              </a:rPr>
              <a:t>: Case </a:t>
            </a:r>
            <a:r>
              <a:rPr lang="sv-SE" b="0" dirty="0" err="1">
                <a:latin typeface="+mn-lt"/>
              </a:rPr>
              <a:t>report</a:t>
            </a:r>
            <a:r>
              <a:rPr lang="sv-SE" b="0" dirty="0">
                <a:latin typeface="+mn-lt"/>
              </a:rPr>
              <a:t> and </a:t>
            </a:r>
            <a:r>
              <a:rPr lang="sv-SE" b="0" dirty="0" err="1">
                <a:latin typeface="+mn-lt"/>
              </a:rPr>
              <a:t>review</a:t>
            </a:r>
            <a:r>
              <a:rPr lang="sv-SE" b="0" dirty="0">
                <a:latin typeface="+mn-lt"/>
              </a:rPr>
              <a:t> </a:t>
            </a:r>
            <a:r>
              <a:rPr lang="sv-SE" b="0" dirty="0" err="1">
                <a:latin typeface="+mn-lt"/>
              </a:rPr>
              <a:t>of</a:t>
            </a:r>
            <a:r>
              <a:rPr lang="sv-SE" b="0" dirty="0">
                <a:latin typeface="+mn-lt"/>
              </a:rPr>
              <a:t> the </a:t>
            </a:r>
            <a:r>
              <a:rPr lang="sv-SE" b="0" dirty="0" err="1">
                <a:latin typeface="+mn-lt"/>
              </a:rPr>
              <a:t>literature</a:t>
            </a:r>
            <a:endParaRPr lang="sv-SE" b="0" dirty="0">
              <a:latin typeface="+mn-lt"/>
            </a:endParaRPr>
          </a:p>
        </p:txBody>
      </p:sp>
    </p:spTree>
    <p:extLst>
      <p:ext uri="{BB962C8B-B14F-4D97-AF65-F5344CB8AC3E}">
        <p14:creationId xmlns:p14="http://schemas.microsoft.com/office/powerpoint/2010/main" val="235278836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331640" y="332657"/>
            <a:ext cx="6768752" cy="461665"/>
          </a:xfrm>
          <a:prstGeom prst="rect">
            <a:avLst/>
          </a:prstGeom>
        </p:spPr>
        <p:txBody>
          <a:bodyPr wrap="square">
            <a:spAutoFit/>
          </a:bodyPr>
          <a:lstStyle/>
          <a:p>
            <a:pPr algn="ctr"/>
            <a:r>
              <a:rPr lang="sv-SE" sz="2400" b="0" dirty="0">
                <a:latin typeface="Aptos" panose="020B0004020202020204" pitchFamily="34" charset="0"/>
              </a:rPr>
              <a:t>Fler fall av </a:t>
            </a:r>
            <a:r>
              <a:rPr lang="sv-SE" sz="2400" b="0" dirty="0" err="1">
                <a:latin typeface="Aptos" panose="020B0004020202020204" pitchFamily="34" charset="0"/>
              </a:rPr>
              <a:t>Tramadolsmuggling</a:t>
            </a:r>
            <a:r>
              <a:rPr lang="sv-SE" sz="2400" b="0" dirty="0">
                <a:latin typeface="Aptos" panose="020B0004020202020204" pitchFamily="34" charset="0"/>
              </a:rPr>
              <a:t> upptäcks i tullen</a:t>
            </a:r>
          </a:p>
        </p:txBody>
      </p:sp>
      <p:pic>
        <p:nvPicPr>
          <p:cNvPr id="1026" name="Picture 2" descr="Tabletter i en på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5318" y="836712"/>
            <a:ext cx="4289631" cy="2411166"/>
          </a:xfrm>
          <a:prstGeom prst="rect">
            <a:avLst/>
          </a:prstGeom>
          <a:noFill/>
          <a:extLst>
            <a:ext uri="{909E8E84-426E-40DD-AFC4-6F175D3DCCD1}">
              <a14:hiddenFill xmlns:a14="http://schemas.microsoft.com/office/drawing/2010/main">
                <a:solidFill>
                  <a:srgbClr val="FFFFFF"/>
                </a:solidFill>
              </a14:hiddenFill>
            </a:ext>
          </a:extLst>
        </p:spPr>
      </p:pic>
      <p:sp>
        <p:nvSpPr>
          <p:cNvPr id="7" name="Rektangel 6"/>
          <p:cNvSpPr/>
          <p:nvPr/>
        </p:nvSpPr>
        <p:spPr>
          <a:xfrm>
            <a:off x="112310" y="3717032"/>
            <a:ext cx="9073008" cy="2462213"/>
          </a:xfrm>
          <a:prstGeom prst="rect">
            <a:avLst/>
          </a:prstGeom>
        </p:spPr>
        <p:txBody>
          <a:bodyPr wrap="square">
            <a:spAutoFit/>
          </a:bodyPr>
          <a:lstStyle/>
          <a:p>
            <a:r>
              <a:rPr lang="sv-SE" sz="1400" dirty="0">
                <a:latin typeface="+mn-lt"/>
              </a:rPr>
              <a:t>Nästan dagligen upptäcker Tullverket fall där man försökt smuggla in </a:t>
            </a:r>
            <a:r>
              <a:rPr lang="sv-SE" sz="1400" dirty="0" err="1">
                <a:latin typeface="+mn-lt"/>
              </a:rPr>
              <a:t>Tramadol</a:t>
            </a:r>
            <a:r>
              <a:rPr lang="sv-SE" sz="1400" dirty="0">
                <a:latin typeface="+mn-lt"/>
              </a:rPr>
              <a:t> i landet. Bara i år har de beslagtagit över 500 000 kapslar och tabletter.</a:t>
            </a:r>
          </a:p>
          <a:p>
            <a:endParaRPr lang="sv-SE" sz="1400" dirty="0">
              <a:latin typeface="+mn-lt"/>
            </a:endParaRPr>
          </a:p>
          <a:p>
            <a:r>
              <a:rPr lang="sv-SE" sz="1400" b="0" dirty="0">
                <a:latin typeface="+mn-lt"/>
              </a:rPr>
              <a:t>– Du kan köpa dem på gatan, på nätet och utomlands. Det finns otroligt många sätt att ta det till Sverige, säger Annika Ljung, gruppchef för polisens narkotikagrupp på Södermalm i Stockholm.</a:t>
            </a:r>
          </a:p>
          <a:p>
            <a:endParaRPr lang="sv-SE" sz="1400" b="0" dirty="0">
              <a:latin typeface="+mn-lt"/>
            </a:endParaRPr>
          </a:p>
          <a:p>
            <a:r>
              <a:rPr lang="sv-SE" sz="1400" b="0" dirty="0" err="1">
                <a:latin typeface="+mn-lt"/>
              </a:rPr>
              <a:t>Tramadol</a:t>
            </a:r>
            <a:r>
              <a:rPr lang="sv-SE" sz="1400" b="0" dirty="0">
                <a:latin typeface="+mn-lt"/>
              </a:rPr>
              <a:t> är ett narkotikaklassat läkemedel, som måste skrivas ut av läkare, men som är så pass lätt att få tag på att det har blivit en vanlig missbruksdrog.</a:t>
            </a:r>
          </a:p>
          <a:p>
            <a:endParaRPr lang="sv-SE" sz="1400" b="0" dirty="0">
              <a:latin typeface="+mn-lt"/>
            </a:endParaRPr>
          </a:p>
          <a:p>
            <a:r>
              <a:rPr lang="sv-SE" sz="1400" b="0" dirty="0">
                <a:latin typeface="+mn-lt"/>
              </a:rPr>
              <a:t>Det märks inte minst i tullen. Under 2015 beslagtog Tullverket över 300 000 </a:t>
            </a:r>
            <a:r>
              <a:rPr lang="sv-SE" sz="1400" b="0" dirty="0" err="1">
                <a:latin typeface="+mn-lt"/>
              </a:rPr>
              <a:t>Tramadol</a:t>
            </a:r>
            <a:r>
              <a:rPr lang="sv-SE" sz="1400" b="0" dirty="0">
                <a:latin typeface="+mn-lt"/>
              </a:rPr>
              <a:t>-preparat. Under förra året steg siffran till 790 000 och bara under det första halvåret i år har tullen beslagtagit över 500 000 tabletter och kapslar.</a:t>
            </a:r>
          </a:p>
        </p:txBody>
      </p:sp>
    </p:spTree>
    <p:extLst>
      <p:ext uri="{BB962C8B-B14F-4D97-AF65-F5344CB8AC3E}">
        <p14:creationId xmlns:p14="http://schemas.microsoft.com/office/powerpoint/2010/main" val="205383479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331640" y="332656"/>
            <a:ext cx="6264696" cy="523220"/>
          </a:xfrm>
          <a:prstGeom prst="rect">
            <a:avLst/>
          </a:prstGeom>
        </p:spPr>
        <p:txBody>
          <a:bodyPr wrap="square">
            <a:spAutoFit/>
          </a:bodyPr>
          <a:lstStyle/>
          <a:p>
            <a:pPr algn="ctr"/>
            <a:r>
              <a:rPr lang="sv-SE" sz="2800" b="0" dirty="0" err="1">
                <a:latin typeface="+mn-lt"/>
              </a:rPr>
              <a:t>Tramadol</a:t>
            </a:r>
            <a:r>
              <a:rPr lang="sv-SE" sz="2800" b="0" dirty="0">
                <a:latin typeface="+mn-lt"/>
              </a:rPr>
              <a:t> </a:t>
            </a:r>
            <a:r>
              <a:rPr lang="sv-SE" sz="2800" b="0" dirty="0" err="1">
                <a:latin typeface="+mn-lt"/>
              </a:rPr>
              <a:t>Hexal</a:t>
            </a:r>
            <a:endParaRPr lang="sv-SE" sz="2800" b="0" dirty="0">
              <a:latin typeface="+mn-lt"/>
            </a:endParaRPr>
          </a:p>
        </p:txBody>
      </p:sp>
      <p:sp>
        <p:nvSpPr>
          <p:cNvPr id="3" name="Rektangel 2"/>
          <p:cNvSpPr/>
          <p:nvPr/>
        </p:nvSpPr>
        <p:spPr>
          <a:xfrm>
            <a:off x="971600" y="1484784"/>
            <a:ext cx="7776864" cy="3477875"/>
          </a:xfrm>
          <a:prstGeom prst="rect">
            <a:avLst/>
          </a:prstGeom>
        </p:spPr>
        <p:txBody>
          <a:bodyPr wrap="square">
            <a:spAutoFit/>
          </a:bodyPr>
          <a:lstStyle/>
          <a:p>
            <a:r>
              <a:rPr lang="sv-SE" b="0" dirty="0">
                <a:latin typeface="+mn-lt"/>
              </a:rPr>
              <a:t>Konvulsioner har rapporterats hos patienter som behandlats med </a:t>
            </a:r>
            <a:r>
              <a:rPr lang="sv-SE" b="0" dirty="0" err="1">
                <a:latin typeface="+mn-lt"/>
              </a:rPr>
              <a:t>tramadol</a:t>
            </a:r>
            <a:r>
              <a:rPr lang="sv-SE" b="0" dirty="0">
                <a:latin typeface="+mn-lt"/>
              </a:rPr>
              <a:t> i rekommenderade doser. </a:t>
            </a:r>
          </a:p>
          <a:p>
            <a:endParaRPr lang="sv-SE" b="0" dirty="0">
              <a:latin typeface="+mn-lt"/>
            </a:endParaRPr>
          </a:p>
          <a:p>
            <a:r>
              <a:rPr lang="sv-SE" b="0" dirty="0">
                <a:latin typeface="+mn-lt"/>
              </a:rPr>
              <a:t>Risken kan öka om </a:t>
            </a:r>
            <a:r>
              <a:rPr lang="sv-SE" b="0" dirty="0" err="1">
                <a:latin typeface="+mn-lt"/>
              </a:rPr>
              <a:t>tramadoldoserna</a:t>
            </a:r>
            <a:r>
              <a:rPr lang="sv-SE" b="0" dirty="0">
                <a:latin typeface="+mn-lt"/>
              </a:rPr>
              <a:t> överskrider den rekommenderade övre gränsen för daglig dos (</a:t>
            </a:r>
            <a:r>
              <a:rPr lang="sv-SE" dirty="0">
                <a:latin typeface="+mn-lt"/>
              </a:rPr>
              <a:t>400 mg</a:t>
            </a:r>
            <a:r>
              <a:rPr lang="sv-SE" b="0" dirty="0">
                <a:latin typeface="+mn-lt"/>
              </a:rPr>
              <a:t>). </a:t>
            </a:r>
          </a:p>
          <a:p>
            <a:endParaRPr lang="sv-SE" b="0" dirty="0">
              <a:latin typeface="+mn-lt"/>
            </a:endParaRPr>
          </a:p>
          <a:p>
            <a:r>
              <a:rPr lang="sv-SE" b="0" dirty="0">
                <a:latin typeface="+mn-lt"/>
              </a:rPr>
              <a:t>Dessutom kan </a:t>
            </a:r>
            <a:r>
              <a:rPr lang="sv-SE" b="0" dirty="0" err="1">
                <a:latin typeface="+mn-lt"/>
              </a:rPr>
              <a:t>tramadol</a:t>
            </a:r>
            <a:r>
              <a:rPr lang="sv-SE" b="0" dirty="0">
                <a:latin typeface="+mn-lt"/>
              </a:rPr>
              <a:t> öka risken för kramper hos patienter, som tar andra läkemedel avsedda att sänka kramptröskeln. </a:t>
            </a:r>
          </a:p>
          <a:p>
            <a:endParaRPr lang="sv-SE" b="0" dirty="0">
              <a:latin typeface="+mn-lt"/>
            </a:endParaRPr>
          </a:p>
          <a:p>
            <a:r>
              <a:rPr lang="sv-SE" b="0" dirty="0">
                <a:latin typeface="+mn-lt"/>
              </a:rPr>
              <a:t>Patienter med epilepsi eller patienter med krampbenägenhet skall endast i undantagsfall behandlas med </a:t>
            </a:r>
            <a:r>
              <a:rPr lang="sv-SE" b="0" dirty="0" err="1">
                <a:latin typeface="+mn-lt"/>
              </a:rPr>
              <a:t>Tramadol</a:t>
            </a:r>
            <a:r>
              <a:rPr lang="sv-SE" b="0" dirty="0">
                <a:latin typeface="+mn-lt"/>
              </a:rPr>
              <a:t> </a:t>
            </a:r>
            <a:r>
              <a:rPr lang="sv-SE" b="0" dirty="0" err="1">
                <a:latin typeface="+mn-lt"/>
              </a:rPr>
              <a:t>Hexal</a:t>
            </a:r>
            <a:r>
              <a:rPr lang="sv-SE" b="0" dirty="0">
                <a:latin typeface="+mn-lt"/>
              </a:rPr>
              <a:t>.</a:t>
            </a:r>
            <a:endParaRPr lang="sv-SE" dirty="0">
              <a:latin typeface="+mn-lt"/>
            </a:endParaRPr>
          </a:p>
        </p:txBody>
      </p:sp>
      <p:sp>
        <p:nvSpPr>
          <p:cNvPr id="6" name="Rektangel 5"/>
          <p:cNvSpPr/>
          <p:nvPr/>
        </p:nvSpPr>
        <p:spPr>
          <a:xfrm>
            <a:off x="971600" y="964759"/>
            <a:ext cx="6174432" cy="400110"/>
          </a:xfrm>
          <a:prstGeom prst="rect">
            <a:avLst/>
          </a:prstGeom>
        </p:spPr>
        <p:txBody>
          <a:bodyPr wrap="square">
            <a:spAutoFit/>
          </a:bodyPr>
          <a:lstStyle/>
          <a:p>
            <a:r>
              <a:rPr lang="sv-SE" b="0" dirty="0" err="1">
                <a:latin typeface="+mn-lt"/>
              </a:rPr>
              <a:t>Immediate</a:t>
            </a:r>
            <a:r>
              <a:rPr lang="sv-SE" b="0" dirty="0">
                <a:latin typeface="+mn-lt"/>
              </a:rPr>
              <a:t> release 50 mg / 100 mg</a:t>
            </a:r>
            <a:endParaRPr lang="sv-SE" dirty="0">
              <a:latin typeface="+mn-lt"/>
            </a:endParaRPr>
          </a:p>
        </p:txBody>
      </p:sp>
      <p:sp>
        <p:nvSpPr>
          <p:cNvPr id="8" name="Rektangel 7"/>
          <p:cNvSpPr/>
          <p:nvPr/>
        </p:nvSpPr>
        <p:spPr>
          <a:xfrm>
            <a:off x="971600" y="5045114"/>
            <a:ext cx="6174432" cy="1015663"/>
          </a:xfrm>
          <a:prstGeom prst="rect">
            <a:avLst/>
          </a:prstGeom>
        </p:spPr>
        <p:txBody>
          <a:bodyPr wrap="square">
            <a:spAutoFit/>
          </a:bodyPr>
          <a:lstStyle/>
          <a:p>
            <a:r>
              <a:rPr lang="sv-SE" b="0" dirty="0">
                <a:latin typeface="+mn-lt"/>
              </a:rPr>
              <a:t>Pris per 100 mg cirka 100:-/</a:t>
            </a:r>
            <a:r>
              <a:rPr lang="sv-SE" b="0" dirty="0" err="1">
                <a:latin typeface="+mn-lt"/>
              </a:rPr>
              <a:t>st</a:t>
            </a:r>
            <a:r>
              <a:rPr lang="sv-SE" b="0" dirty="0">
                <a:latin typeface="+mn-lt"/>
              </a:rPr>
              <a:t> </a:t>
            </a:r>
          </a:p>
          <a:p>
            <a:endParaRPr lang="sv-SE" b="0" dirty="0">
              <a:latin typeface="+mn-lt"/>
            </a:endParaRPr>
          </a:p>
          <a:p>
            <a:r>
              <a:rPr lang="sv-SE" b="0" dirty="0">
                <a:latin typeface="+mn-lt"/>
              </a:rPr>
              <a:t>Vanlig dos 10 tabletter</a:t>
            </a:r>
            <a:endParaRPr lang="sv-SE" dirty="0">
              <a:latin typeface="+mn-lt"/>
            </a:endParaRPr>
          </a:p>
        </p:txBody>
      </p:sp>
    </p:spTree>
    <p:extLst>
      <p:ext uri="{BB962C8B-B14F-4D97-AF65-F5344CB8AC3E}">
        <p14:creationId xmlns:p14="http://schemas.microsoft.com/office/powerpoint/2010/main" val="120199941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331640" y="332656"/>
            <a:ext cx="6264696" cy="584775"/>
          </a:xfrm>
          <a:prstGeom prst="rect">
            <a:avLst/>
          </a:prstGeom>
        </p:spPr>
        <p:txBody>
          <a:bodyPr wrap="square">
            <a:spAutoFit/>
          </a:bodyPr>
          <a:lstStyle/>
          <a:p>
            <a:pPr algn="ctr"/>
            <a:r>
              <a:rPr lang="sv-SE" sz="3200" b="0" dirty="0" err="1">
                <a:latin typeface="+mn-lt"/>
              </a:rPr>
              <a:t>Tramadol</a:t>
            </a:r>
            <a:r>
              <a:rPr lang="sv-SE" sz="3200" b="0" dirty="0">
                <a:latin typeface="+mn-lt"/>
              </a:rPr>
              <a:t> </a:t>
            </a:r>
            <a:r>
              <a:rPr lang="sv-SE" sz="3200" b="0" dirty="0" err="1">
                <a:latin typeface="+mn-lt"/>
              </a:rPr>
              <a:t>Hexal</a:t>
            </a:r>
            <a:endParaRPr lang="sv-SE" sz="3200" b="0" dirty="0">
              <a:latin typeface="+mn-lt"/>
            </a:endParaRPr>
          </a:p>
        </p:txBody>
      </p:sp>
      <p:sp>
        <p:nvSpPr>
          <p:cNvPr id="3" name="Rektangel 2"/>
          <p:cNvSpPr/>
          <p:nvPr/>
        </p:nvSpPr>
        <p:spPr>
          <a:xfrm>
            <a:off x="980711" y="2060848"/>
            <a:ext cx="7704856" cy="2862322"/>
          </a:xfrm>
          <a:prstGeom prst="rect">
            <a:avLst/>
          </a:prstGeom>
        </p:spPr>
        <p:txBody>
          <a:bodyPr wrap="square">
            <a:spAutoFit/>
          </a:bodyPr>
          <a:lstStyle/>
          <a:p>
            <a:r>
              <a:rPr lang="sv-SE" b="0" dirty="0">
                <a:latin typeface="+mn-lt"/>
              </a:rPr>
              <a:t>Tingsrätten likställer </a:t>
            </a:r>
            <a:r>
              <a:rPr lang="sv-SE" b="0" dirty="0" err="1">
                <a:latin typeface="+mn-lt"/>
              </a:rPr>
              <a:t>tramadol</a:t>
            </a:r>
            <a:r>
              <a:rPr lang="sv-SE" b="0" dirty="0">
                <a:latin typeface="+mn-lt"/>
              </a:rPr>
              <a:t> med cannabis vid fastställande av straffvärdet, och slår fast att den smugglade mängden motsvarar </a:t>
            </a:r>
          </a:p>
          <a:p>
            <a:r>
              <a:rPr lang="sv-SE" b="0" dirty="0">
                <a:latin typeface="+mn-lt"/>
              </a:rPr>
              <a:t>4 000 missbruksdoser. </a:t>
            </a:r>
          </a:p>
          <a:p>
            <a:endParaRPr lang="sv-SE" b="0" dirty="0">
              <a:latin typeface="+mn-lt"/>
            </a:endParaRPr>
          </a:p>
          <a:p>
            <a:endParaRPr lang="sv-SE" b="0" dirty="0">
              <a:latin typeface="+mn-lt"/>
            </a:endParaRPr>
          </a:p>
          <a:p>
            <a:r>
              <a:rPr lang="sv-SE" b="0" dirty="0">
                <a:latin typeface="+mn-lt"/>
              </a:rPr>
              <a:t>Därmed anses mannen inte vara skyldig till grovt narkotikabrott eftersom gränsen går vid 10 000 missbruksdoser.</a:t>
            </a:r>
          </a:p>
          <a:p>
            <a:endParaRPr lang="sv-SE" b="0" dirty="0">
              <a:latin typeface="+mn-lt"/>
            </a:endParaRPr>
          </a:p>
          <a:p>
            <a:r>
              <a:rPr lang="sv-SE" b="0" dirty="0">
                <a:latin typeface="+mn-lt"/>
              </a:rPr>
              <a:t>En missbruksdos har i praxis försiktigtvis uppskattats till 200 mg.</a:t>
            </a:r>
            <a:endParaRPr lang="sv-SE" dirty="0">
              <a:latin typeface="+mn-lt"/>
            </a:endParaRPr>
          </a:p>
        </p:txBody>
      </p:sp>
      <p:sp>
        <p:nvSpPr>
          <p:cNvPr id="6" name="Rektangel 5"/>
          <p:cNvSpPr/>
          <p:nvPr/>
        </p:nvSpPr>
        <p:spPr>
          <a:xfrm>
            <a:off x="980711" y="1402834"/>
            <a:ext cx="6264696" cy="400110"/>
          </a:xfrm>
          <a:prstGeom prst="rect">
            <a:avLst/>
          </a:prstGeom>
        </p:spPr>
        <p:txBody>
          <a:bodyPr wrap="square">
            <a:spAutoFit/>
          </a:bodyPr>
          <a:lstStyle/>
          <a:p>
            <a:r>
              <a:rPr lang="sv-SE" b="0" dirty="0" err="1">
                <a:latin typeface="+mn-lt"/>
              </a:rPr>
              <a:t>Immediate</a:t>
            </a:r>
            <a:r>
              <a:rPr lang="sv-SE" b="0" dirty="0">
                <a:latin typeface="+mn-lt"/>
              </a:rPr>
              <a:t> release 100 mg</a:t>
            </a:r>
            <a:endParaRPr lang="sv-SE" dirty="0">
              <a:latin typeface="+mn-lt"/>
            </a:endParaRPr>
          </a:p>
        </p:txBody>
      </p:sp>
    </p:spTree>
    <p:extLst>
      <p:ext uri="{BB962C8B-B14F-4D97-AF65-F5344CB8AC3E}">
        <p14:creationId xmlns:p14="http://schemas.microsoft.com/office/powerpoint/2010/main" val="363792381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26128" y="416685"/>
            <a:ext cx="8260672" cy="1039427"/>
          </a:xfrm>
          <a:solidFill>
            <a:schemeClr val="tx1"/>
          </a:solidFill>
        </p:spPr>
        <p:txBody>
          <a:bodyPr>
            <a:normAutofit/>
          </a:bodyPr>
          <a:lstStyle/>
          <a:p>
            <a:pPr algn="ctr"/>
            <a:r>
              <a:rPr lang="en-US" sz="2200" b="1" dirty="0">
                <a:solidFill>
                  <a:schemeClr val="bg1"/>
                </a:solidFill>
              </a:rPr>
              <a:t>Cannabis, Psychosis, and Mortality: A Cohort Study </a:t>
            </a:r>
            <a:r>
              <a:rPr lang="sv-SE" sz="2200" b="1" dirty="0" err="1">
                <a:solidFill>
                  <a:schemeClr val="bg1"/>
                </a:solidFill>
              </a:rPr>
              <a:t>of</a:t>
            </a:r>
            <a:r>
              <a:rPr lang="sv-SE" sz="2200" b="1" dirty="0">
                <a:solidFill>
                  <a:schemeClr val="bg1"/>
                </a:solidFill>
              </a:rPr>
              <a:t> 50,373 Swedish Men</a:t>
            </a:r>
            <a:br>
              <a:rPr lang="sv-SE" sz="2200" b="1" dirty="0">
                <a:solidFill>
                  <a:schemeClr val="bg1"/>
                </a:solidFill>
              </a:rPr>
            </a:br>
            <a:r>
              <a:rPr lang="pl-PL" sz="1600" dirty="0">
                <a:solidFill>
                  <a:schemeClr val="bg1"/>
                </a:solidFill>
              </a:rPr>
              <a:t>Am J Psychiatry 2016; 00:1–9</a:t>
            </a:r>
            <a:r>
              <a:rPr lang="sv-SE" sz="1600" dirty="0">
                <a:solidFill>
                  <a:schemeClr val="bg1"/>
                </a:solidFill>
              </a:rPr>
              <a:t>.</a:t>
            </a:r>
            <a:endParaRPr lang="sv-SE" sz="3600" dirty="0">
              <a:solidFill>
                <a:schemeClr val="bg1"/>
              </a:solidFill>
            </a:endParaRPr>
          </a:p>
        </p:txBody>
      </p:sp>
      <p:sp>
        <p:nvSpPr>
          <p:cNvPr id="3" name="Rektangel 2"/>
          <p:cNvSpPr/>
          <p:nvPr/>
        </p:nvSpPr>
        <p:spPr>
          <a:xfrm>
            <a:off x="448886" y="1418477"/>
            <a:ext cx="7830590" cy="584775"/>
          </a:xfrm>
          <a:prstGeom prst="rect">
            <a:avLst/>
          </a:prstGeom>
        </p:spPr>
        <p:txBody>
          <a:bodyPr wrap="square">
            <a:spAutoFit/>
          </a:bodyPr>
          <a:lstStyle/>
          <a:p>
            <a:r>
              <a:rPr lang="sv-SE" sz="1600" dirty="0"/>
              <a:t>Edison </a:t>
            </a:r>
            <a:r>
              <a:rPr lang="sv-SE" sz="1600" dirty="0" err="1"/>
              <a:t>Manrique</a:t>
            </a:r>
            <a:r>
              <a:rPr lang="sv-SE" sz="1600" dirty="0"/>
              <a:t>-Garcia, Antonio Ponce de Leon, Christina Dalman, Sven Andréasson, Peter Allebeck.</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1007" y="2003251"/>
            <a:ext cx="7696267" cy="4663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994279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solidFill>
            <a:schemeClr val="tx1"/>
          </a:solidFill>
        </p:spPr>
        <p:txBody>
          <a:bodyPr>
            <a:normAutofit/>
          </a:bodyPr>
          <a:lstStyle/>
          <a:p>
            <a:pPr algn="ctr"/>
            <a:r>
              <a:rPr lang="en-US" sz="2700" dirty="0">
                <a:solidFill>
                  <a:schemeClr val="bg1"/>
                </a:solidFill>
              </a:rPr>
              <a:t>Causal association between cannabis and psychosis:</a:t>
            </a:r>
            <a:br>
              <a:rPr lang="en-US" sz="2700" dirty="0">
                <a:solidFill>
                  <a:schemeClr val="bg1"/>
                </a:solidFill>
              </a:rPr>
            </a:br>
            <a:r>
              <a:rPr lang="sv-SE" sz="2700" dirty="0">
                <a:solidFill>
                  <a:schemeClr val="bg1"/>
                </a:solidFill>
              </a:rPr>
              <a:t>examination </a:t>
            </a:r>
            <a:r>
              <a:rPr lang="sv-SE" sz="2700" dirty="0" err="1">
                <a:solidFill>
                  <a:schemeClr val="bg1"/>
                </a:solidFill>
              </a:rPr>
              <a:t>of</a:t>
            </a:r>
            <a:r>
              <a:rPr lang="sv-SE" sz="2700" dirty="0">
                <a:solidFill>
                  <a:schemeClr val="bg1"/>
                </a:solidFill>
              </a:rPr>
              <a:t> the </a:t>
            </a:r>
            <a:r>
              <a:rPr lang="sv-SE" sz="2700" dirty="0" err="1">
                <a:solidFill>
                  <a:schemeClr val="bg1"/>
                </a:solidFill>
              </a:rPr>
              <a:t>evidence</a:t>
            </a:r>
            <a:endParaRPr lang="sv-SE" dirty="0">
              <a:solidFill>
                <a:schemeClr val="bg1"/>
              </a:solidFill>
            </a:endParaRPr>
          </a:p>
        </p:txBody>
      </p:sp>
      <p:sp>
        <p:nvSpPr>
          <p:cNvPr id="3" name="Rektangel 2"/>
          <p:cNvSpPr/>
          <p:nvPr/>
        </p:nvSpPr>
        <p:spPr>
          <a:xfrm>
            <a:off x="798021" y="1737052"/>
            <a:ext cx="7905403" cy="1200329"/>
          </a:xfrm>
          <a:prstGeom prst="rect">
            <a:avLst/>
          </a:prstGeom>
        </p:spPr>
        <p:txBody>
          <a:bodyPr wrap="square">
            <a:spAutoFit/>
          </a:bodyPr>
          <a:lstStyle/>
          <a:p>
            <a:r>
              <a:rPr lang="en-US" dirty="0"/>
              <a:t>LOUISE ARSENEAULT, MARY CANNON, JOHN WITTON</a:t>
            </a:r>
            <a:br>
              <a:rPr lang="en-US" dirty="0"/>
            </a:br>
            <a:r>
              <a:rPr lang="sv-SE" dirty="0"/>
              <a:t>and ROBIN M. MURRAY</a:t>
            </a:r>
          </a:p>
          <a:p>
            <a:endParaRPr lang="en-US" dirty="0"/>
          </a:p>
          <a:p>
            <a:r>
              <a:rPr lang="en-US" sz="1600" dirty="0"/>
              <a:t>BRITISH JOURNAL OF P SYCHIATRY ( 2 0 0 4 ) , 1 8 4 , 11 0: 117</a:t>
            </a:r>
            <a:endParaRPr lang="sv-SE" sz="1600" dirty="0"/>
          </a:p>
        </p:txBody>
      </p:sp>
      <p:sp>
        <p:nvSpPr>
          <p:cNvPr id="4" name="Rektangel 3"/>
          <p:cNvSpPr/>
          <p:nvPr/>
        </p:nvSpPr>
        <p:spPr>
          <a:xfrm>
            <a:off x="656704" y="2970982"/>
            <a:ext cx="8188035" cy="3539430"/>
          </a:xfrm>
          <a:prstGeom prst="rect">
            <a:avLst/>
          </a:prstGeom>
          <a:solidFill>
            <a:schemeClr val="tx1"/>
          </a:solidFill>
        </p:spPr>
        <p:txBody>
          <a:bodyPr wrap="square">
            <a:spAutoFit/>
          </a:bodyPr>
          <a:lstStyle/>
          <a:p>
            <a:endParaRPr lang="sv-SE" sz="1600" dirty="0">
              <a:solidFill>
                <a:schemeClr val="bg1"/>
              </a:solidFill>
            </a:endParaRPr>
          </a:p>
          <a:p>
            <a:r>
              <a:rPr lang="sv-SE" sz="1600" dirty="0">
                <a:solidFill>
                  <a:schemeClr val="bg1"/>
                </a:solidFill>
              </a:rPr>
              <a:t>”On an </a:t>
            </a:r>
            <a:r>
              <a:rPr lang="sv-SE" sz="1600" dirty="0" err="1">
                <a:solidFill>
                  <a:schemeClr val="bg1"/>
                </a:solidFill>
              </a:rPr>
              <a:t>individual</a:t>
            </a:r>
            <a:r>
              <a:rPr lang="sv-SE" sz="1600" dirty="0">
                <a:solidFill>
                  <a:schemeClr val="bg1"/>
                </a:solidFill>
              </a:rPr>
              <a:t> </a:t>
            </a:r>
            <a:r>
              <a:rPr lang="sv-SE" sz="1600" dirty="0" err="1">
                <a:solidFill>
                  <a:schemeClr val="bg1"/>
                </a:solidFill>
              </a:rPr>
              <a:t>level</a:t>
            </a:r>
            <a:r>
              <a:rPr lang="sv-SE" sz="1600" dirty="0">
                <a:solidFill>
                  <a:schemeClr val="bg1"/>
                </a:solidFill>
              </a:rPr>
              <a:t>, cannabis </a:t>
            </a:r>
            <a:r>
              <a:rPr lang="en-US" sz="1600" dirty="0">
                <a:solidFill>
                  <a:schemeClr val="bg1"/>
                </a:solidFill>
              </a:rPr>
              <a:t>use confers an overall twofold increase in the relative risk for later schizophrenia. </a:t>
            </a:r>
          </a:p>
          <a:p>
            <a:endParaRPr lang="en-US" sz="1600" dirty="0">
              <a:solidFill>
                <a:schemeClr val="bg1"/>
              </a:solidFill>
            </a:endParaRPr>
          </a:p>
          <a:p>
            <a:r>
              <a:rPr lang="en-US" sz="1600" dirty="0">
                <a:solidFill>
                  <a:schemeClr val="bg1"/>
                </a:solidFill>
              </a:rPr>
              <a:t>At </a:t>
            </a:r>
            <a:r>
              <a:rPr lang="sv-SE" sz="1600" dirty="0">
                <a:solidFill>
                  <a:schemeClr val="bg1"/>
                </a:solidFill>
              </a:rPr>
              <a:t>the population </a:t>
            </a:r>
            <a:r>
              <a:rPr lang="sv-SE" sz="1600" dirty="0" err="1">
                <a:solidFill>
                  <a:schemeClr val="bg1"/>
                </a:solidFill>
              </a:rPr>
              <a:t>level</a:t>
            </a:r>
            <a:r>
              <a:rPr lang="sv-SE" sz="1600" dirty="0">
                <a:solidFill>
                  <a:schemeClr val="bg1"/>
                </a:solidFill>
              </a:rPr>
              <a:t>, elimination </a:t>
            </a:r>
            <a:r>
              <a:rPr lang="sv-SE" sz="1600" dirty="0" err="1">
                <a:solidFill>
                  <a:schemeClr val="bg1"/>
                </a:solidFill>
              </a:rPr>
              <a:t>of</a:t>
            </a:r>
            <a:r>
              <a:rPr lang="sv-SE" sz="1600" dirty="0">
                <a:solidFill>
                  <a:schemeClr val="bg1"/>
                </a:solidFill>
              </a:rPr>
              <a:t> cannabis </a:t>
            </a:r>
            <a:r>
              <a:rPr lang="sv-SE" sz="1600" dirty="0" err="1">
                <a:solidFill>
                  <a:schemeClr val="bg1"/>
                </a:solidFill>
              </a:rPr>
              <a:t>use</a:t>
            </a:r>
            <a:r>
              <a:rPr lang="sv-SE" sz="1600" dirty="0">
                <a:solidFill>
                  <a:schemeClr val="bg1"/>
                </a:solidFill>
              </a:rPr>
              <a:t> </a:t>
            </a:r>
            <a:r>
              <a:rPr lang="sv-SE" sz="1600" dirty="0" err="1">
                <a:solidFill>
                  <a:schemeClr val="bg1"/>
                </a:solidFill>
              </a:rPr>
              <a:t>would</a:t>
            </a:r>
            <a:r>
              <a:rPr lang="sv-SE" sz="1600" dirty="0">
                <a:solidFill>
                  <a:schemeClr val="bg1"/>
                </a:solidFill>
              </a:rPr>
              <a:t> </a:t>
            </a:r>
            <a:r>
              <a:rPr lang="sv-SE" sz="1600" dirty="0" err="1">
                <a:solidFill>
                  <a:schemeClr val="bg1"/>
                </a:solidFill>
              </a:rPr>
              <a:t>reduce</a:t>
            </a:r>
            <a:r>
              <a:rPr lang="sv-SE" sz="1600" dirty="0">
                <a:solidFill>
                  <a:schemeClr val="bg1"/>
                </a:solidFill>
              </a:rPr>
              <a:t> the </a:t>
            </a:r>
            <a:r>
              <a:rPr lang="sv-SE" sz="1600" dirty="0" err="1">
                <a:solidFill>
                  <a:schemeClr val="bg1"/>
                </a:solidFill>
              </a:rPr>
              <a:t>incidence</a:t>
            </a:r>
            <a:r>
              <a:rPr lang="sv-SE" sz="1600" dirty="0">
                <a:solidFill>
                  <a:schemeClr val="bg1"/>
                </a:solidFill>
              </a:rPr>
              <a:t> </a:t>
            </a:r>
            <a:r>
              <a:rPr lang="sv-SE" sz="1600" dirty="0" err="1">
                <a:solidFill>
                  <a:schemeClr val="bg1"/>
                </a:solidFill>
              </a:rPr>
              <a:t>of</a:t>
            </a:r>
            <a:r>
              <a:rPr lang="sv-SE" sz="1600" dirty="0">
                <a:solidFill>
                  <a:schemeClr val="bg1"/>
                </a:solidFill>
              </a:rPr>
              <a:t> </a:t>
            </a:r>
            <a:r>
              <a:rPr lang="sv-SE" sz="1600" dirty="0" err="1">
                <a:solidFill>
                  <a:schemeClr val="bg1"/>
                </a:solidFill>
              </a:rPr>
              <a:t>schizophrenia</a:t>
            </a:r>
            <a:r>
              <a:rPr lang="sv-SE" sz="1600" dirty="0">
                <a:solidFill>
                  <a:schemeClr val="bg1"/>
                </a:solidFill>
              </a:rPr>
              <a:t> by </a:t>
            </a:r>
            <a:r>
              <a:rPr lang="sv-SE" sz="1600" dirty="0" err="1">
                <a:solidFill>
                  <a:schemeClr val="bg1"/>
                </a:solidFill>
              </a:rPr>
              <a:t>approximately</a:t>
            </a:r>
            <a:r>
              <a:rPr lang="sv-SE" sz="1600" dirty="0">
                <a:solidFill>
                  <a:schemeClr val="bg1"/>
                </a:solidFill>
              </a:rPr>
              <a:t> 8%, </a:t>
            </a:r>
            <a:r>
              <a:rPr lang="sv-SE" sz="1600" dirty="0" err="1">
                <a:solidFill>
                  <a:schemeClr val="bg1"/>
                </a:solidFill>
              </a:rPr>
              <a:t>assuming</a:t>
            </a:r>
            <a:r>
              <a:rPr lang="sv-SE" sz="1600" dirty="0">
                <a:solidFill>
                  <a:schemeClr val="bg1"/>
                </a:solidFill>
              </a:rPr>
              <a:t> a </a:t>
            </a:r>
            <a:r>
              <a:rPr lang="sv-SE" sz="1600" dirty="0" err="1">
                <a:solidFill>
                  <a:schemeClr val="bg1"/>
                </a:solidFill>
              </a:rPr>
              <a:t>causal</a:t>
            </a:r>
            <a:r>
              <a:rPr lang="sv-SE" sz="1600" dirty="0">
                <a:solidFill>
                  <a:schemeClr val="bg1"/>
                </a:solidFill>
              </a:rPr>
              <a:t> relationship. </a:t>
            </a:r>
          </a:p>
          <a:p>
            <a:endParaRPr lang="sv-SE" sz="1600" dirty="0">
              <a:solidFill>
                <a:schemeClr val="bg1"/>
              </a:solidFill>
            </a:endParaRPr>
          </a:p>
          <a:p>
            <a:r>
              <a:rPr lang="sv-SE" sz="1600" dirty="0">
                <a:solidFill>
                  <a:schemeClr val="bg1"/>
                </a:solidFill>
              </a:rPr>
              <a:t>Cannabis </a:t>
            </a:r>
            <a:r>
              <a:rPr lang="en-US" sz="1600" dirty="0">
                <a:solidFill>
                  <a:schemeClr val="bg1"/>
                </a:solidFill>
              </a:rPr>
              <a:t>use appears to be neither a sufficient nor a necessary cause for psychosis. It is a c</a:t>
            </a:r>
            <a:r>
              <a:rPr lang="sv-SE" sz="1600" dirty="0" err="1">
                <a:solidFill>
                  <a:schemeClr val="bg1"/>
                </a:solidFill>
              </a:rPr>
              <a:t>omponent</a:t>
            </a:r>
            <a:r>
              <a:rPr lang="sv-SE" sz="1600" dirty="0">
                <a:solidFill>
                  <a:schemeClr val="bg1"/>
                </a:solidFill>
              </a:rPr>
              <a:t> cause, part </a:t>
            </a:r>
            <a:r>
              <a:rPr lang="sv-SE" sz="1600" dirty="0" err="1">
                <a:solidFill>
                  <a:schemeClr val="bg1"/>
                </a:solidFill>
              </a:rPr>
              <a:t>of</a:t>
            </a:r>
            <a:r>
              <a:rPr lang="sv-SE" sz="1600" dirty="0">
                <a:solidFill>
                  <a:schemeClr val="bg1"/>
                </a:solidFill>
              </a:rPr>
              <a:t> a </a:t>
            </a:r>
            <a:r>
              <a:rPr lang="sv-SE" sz="1600" dirty="0" err="1">
                <a:solidFill>
                  <a:schemeClr val="bg1"/>
                </a:solidFill>
              </a:rPr>
              <a:t>complex</a:t>
            </a:r>
            <a:r>
              <a:rPr lang="sv-SE" sz="1600" dirty="0">
                <a:solidFill>
                  <a:schemeClr val="bg1"/>
                </a:solidFill>
              </a:rPr>
              <a:t> </a:t>
            </a:r>
            <a:r>
              <a:rPr lang="en-US" sz="1600" dirty="0">
                <a:solidFill>
                  <a:schemeClr val="bg1"/>
                </a:solidFill>
              </a:rPr>
              <a:t>constellation of factors leading to </a:t>
            </a:r>
            <a:r>
              <a:rPr lang="sv-SE" sz="1600" dirty="0" err="1">
                <a:solidFill>
                  <a:schemeClr val="bg1"/>
                </a:solidFill>
              </a:rPr>
              <a:t>psychosis</a:t>
            </a:r>
            <a:r>
              <a:rPr lang="sv-SE" sz="1600" dirty="0">
                <a:solidFill>
                  <a:schemeClr val="bg1"/>
                </a:solidFill>
              </a:rPr>
              <a:t>.</a:t>
            </a:r>
          </a:p>
          <a:p>
            <a:endParaRPr lang="sv-SE" sz="1600" dirty="0">
              <a:solidFill>
                <a:schemeClr val="bg1"/>
              </a:solidFill>
            </a:endParaRPr>
          </a:p>
          <a:p>
            <a:r>
              <a:rPr lang="sv-SE" sz="1600" dirty="0" err="1">
                <a:solidFill>
                  <a:schemeClr val="bg1"/>
                </a:solidFill>
              </a:rPr>
              <a:t>Conclusions</a:t>
            </a:r>
            <a:r>
              <a:rPr lang="sv-SE" sz="1600" dirty="0">
                <a:solidFill>
                  <a:schemeClr val="bg1"/>
                </a:solidFill>
              </a:rPr>
              <a:t>: Cases </a:t>
            </a:r>
            <a:r>
              <a:rPr lang="sv-SE" sz="1600" dirty="0" err="1">
                <a:solidFill>
                  <a:schemeClr val="bg1"/>
                </a:solidFill>
              </a:rPr>
              <a:t>of</a:t>
            </a:r>
            <a:r>
              <a:rPr lang="sv-SE" sz="1600" dirty="0">
                <a:solidFill>
                  <a:schemeClr val="bg1"/>
                </a:solidFill>
              </a:rPr>
              <a:t> </a:t>
            </a:r>
            <a:r>
              <a:rPr lang="sv-SE" sz="1600" dirty="0" err="1">
                <a:solidFill>
                  <a:schemeClr val="bg1"/>
                </a:solidFill>
              </a:rPr>
              <a:t>psychotic</a:t>
            </a:r>
            <a:r>
              <a:rPr lang="sv-SE" sz="1600" dirty="0">
                <a:solidFill>
                  <a:schemeClr val="bg1"/>
                </a:solidFill>
              </a:rPr>
              <a:t> </a:t>
            </a:r>
            <a:r>
              <a:rPr lang="en-US" sz="1600" dirty="0">
                <a:solidFill>
                  <a:schemeClr val="bg1"/>
                </a:solidFill>
              </a:rPr>
              <a:t>disorder could be prevented by </a:t>
            </a:r>
            <a:r>
              <a:rPr lang="sv-SE" sz="1600" dirty="0" err="1">
                <a:solidFill>
                  <a:schemeClr val="bg1"/>
                </a:solidFill>
              </a:rPr>
              <a:t>discouraging</a:t>
            </a:r>
            <a:r>
              <a:rPr lang="sv-SE" sz="1600" dirty="0">
                <a:solidFill>
                  <a:schemeClr val="bg1"/>
                </a:solidFill>
              </a:rPr>
              <a:t> cannabis </a:t>
            </a:r>
            <a:r>
              <a:rPr lang="sv-SE" sz="1600" dirty="0" err="1">
                <a:solidFill>
                  <a:schemeClr val="bg1"/>
                </a:solidFill>
              </a:rPr>
              <a:t>use</a:t>
            </a:r>
            <a:r>
              <a:rPr lang="sv-SE" sz="1600" dirty="0">
                <a:solidFill>
                  <a:schemeClr val="bg1"/>
                </a:solidFill>
              </a:rPr>
              <a:t> </a:t>
            </a:r>
            <a:r>
              <a:rPr lang="sv-SE" sz="1600" dirty="0" err="1">
                <a:solidFill>
                  <a:schemeClr val="bg1"/>
                </a:solidFill>
              </a:rPr>
              <a:t>among</a:t>
            </a:r>
            <a:r>
              <a:rPr lang="sv-SE" sz="1600" dirty="0">
                <a:solidFill>
                  <a:schemeClr val="bg1"/>
                </a:solidFill>
              </a:rPr>
              <a:t> </a:t>
            </a:r>
            <a:r>
              <a:rPr lang="sv-SE" sz="1600" dirty="0" err="1">
                <a:solidFill>
                  <a:schemeClr val="bg1"/>
                </a:solidFill>
              </a:rPr>
              <a:t>vulnerable</a:t>
            </a:r>
            <a:r>
              <a:rPr lang="sv-SE" sz="1600" dirty="0">
                <a:solidFill>
                  <a:schemeClr val="bg1"/>
                </a:solidFill>
              </a:rPr>
              <a:t> </a:t>
            </a:r>
            <a:r>
              <a:rPr lang="sv-SE" sz="1600" dirty="0" err="1">
                <a:solidFill>
                  <a:schemeClr val="bg1"/>
                </a:solidFill>
              </a:rPr>
              <a:t>youths</a:t>
            </a:r>
            <a:r>
              <a:rPr lang="sv-SE" sz="1600" dirty="0">
                <a:solidFill>
                  <a:schemeClr val="bg1"/>
                </a:solidFill>
              </a:rPr>
              <a:t>. Research is </a:t>
            </a:r>
            <a:r>
              <a:rPr lang="sv-SE" sz="1600" dirty="0" err="1">
                <a:solidFill>
                  <a:schemeClr val="bg1"/>
                </a:solidFill>
              </a:rPr>
              <a:t>needed</a:t>
            </a:r>
            <a:r>
              <a:rPr lang="sv-SE" sz="1600" dirty="0">
                <a:solidFill>
                  <a:schemeClr val="bg1"/>
                </a:solidFill>
              </a:rPr>
              <a:t> </a:t>
            </a:r>
            <a:r>
              <a:rPr lang="sv-SE" sz="1600" dirty="0" err="1">
                <a:solidFill>
                  <a:schemeClr val="bg1"/>
                </a:solidFill>
              </a:rPr>
              <a:t>to</a:t>
            </a:r>
            <a:r>
              <a:rPr lang="sv-SE" sz="1600" dirty="0">
                <a:solidFill>
                  <a:schemeClr val="bg1"/>
                </a:solidFill>
              </a:rPr>
              <a:t> understand the </a:t>
            </a:r>
            <a:r>
              <a:rPr lang="sv-SE" sz="1600" dirty="0" err="1">
                <a:solidFill>
                  <a:schemeClr val="bg1"/>
                </a:solidFill>
              </a:rPr>
              <a:t>mechanisms</a:t>
            </a:r>
            <a:r>
              <a:rPr lang="sv-SE" sz="1600" dirty="0">
                <a:solidFill>
                  <a:schemeClr val="bg1"/>
                </a:solidFill>
              </a:rPr>
              <a:t> by </a:t>
            </a:r>
            <a:r>
              <a:rPr lang="sv-SE" sz="1600" dirty="0" err="1">
                <a:solidFill>
                  <a:schemeClr val="bg1"/>
                </a:solidFill>
              </a:rPr>
              <a:t>which</a:t>
            </a:r>
            <a:r>
              <a:rPr lang="sv-SE" sz="1600" dirty="0">
                <a:solidFill>
                  <a:schemeClr val="bg1"/>
                </a:solidFill>
              </a:rPr>
              <a:t> cannabis </a:t>
            </a:r>
            <a:r>
              <a:rPr lang="sv-SE" sz="1600" dirty="0" err="1">
                <a:solidFill>
                  <a:schemeClr val="bg1"/>
                </a:solidFill>
              </a:rPr>
              <a:t>causes</a:t>
            </a:r>
            <a:r>
              <a:rPr lang="sv-SE" sz="1600" dirty="0">
                <a:solidFill>
                  <a:schemeClr val="bg1"/>
                </a:solidFill>
              </a:rPr>
              <a:t> </a:t>
            </a:r>
            <a:r>
              <a:rPr lang="sv-SE" sz="1600" dirty="0" err="1">
                <a:solidFill>
                  <a:schemeClr val="bg1"/>
                </a:solidFill>
              </a:rPr>
              <a:t>psychosis</a:t>
            </a:r>
            <a:r>
              <a:rPr lang="sv-SE" sz="1600" dirty="0">
                <a:solidFill>
                  <a:schemeClr val="bg1"/>
                </a:solidFill>
              </a:rPr>
              <a:t>.”</a:t>
            </a:r>
          </a:p>
        </p:txBody>
      </p:sp>
    </p:spTree>
    <p:extLst>
      <p:ext uri="{BB962C8B-B14F-4D97-AF65-F5344CB8AC3E}">
        <p14:creationId xmlns:p14="http://schemas.microsoft.com/office/powerpoint/2010/main" val="405969167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043608" y="3212976"/>
            <a:ext cx="7190508" cy="2554545"/>
          </a:xfrm>
          <a:prstGeom prst="rect">
            <a:avLst/>
          </a:prstGeom>
        </p:spPr>
        <p:txBody>
          <a:bodyPr wrap="square">
            <a:spAutoFit/>
          </a:bodyPr>
          <a:lstStyle/>
          <a:p>
            <a:r>
              <a:rPr lang="sv-SE" b="0" dirty="0">
                <a:latin typeface="+mn-lt"/>
              </a:rPr>
              <a:t>Av de 18894 suicidfallen var 23% positiva för alkohol, 1.3% för centralstimulantia och 0.7% för THC </a:t>
            </a:r>
          </a:p>
          <a:p>
            <a:endParaRPr lang="sv-SE" b="0" dirty="0">
              <a:latin typeface="+mn-lt"/>
            </a:endParaRPr>
          </a:p>
          <a:p>
            <a:r>
              <a:rPr lang="sv-SE" b="0" dirty="0">
                <a:latin typeface="+mn-lt"/>
              </a:rPr>
              <a:t>Alkoholpåverkan var inte relaterat till suicid med en våldsam metod </a:t>
            </a:r>
          </a:p>
          <a:p>
            <a:endParaRPr lang="sv-SE" b="0" dirty="0">
              <a:latin typeface="+mn-lt"/>
            </a:endParaRPr>
          </a:p>
          <a:p>
            <a:r>
              <a:rPr lang="sv-SE" b="0" dirty="0">
                <a:latin typeface="+mn-lt"/>
              </a:rPr>
              <a:t>THC-påverkan var kopplat till våldsamt suicid genom hopp från höjd </a:t>
            </a:r>
          </a:p>
        </p:txBody>
      </p:sp>
      <p:sp>
        <p:nvSpPr>
          <p:cNvPr id="3" name="Rektangel 2"/>
          <p:cNvSpPr/>
          <p:nvPr/>
        </p:nvSpPr>
        <p:spPr>
          <a:xfrm>
            <a:off x="556952" y="393005"/>
            <a:ext cx="7946967" cy="2308324"/>
          </a:xfrm>
          <a:prstGeom prst="rect">
            <a:avLst/>
          </a:prstGeom>
        </p:spPr>
        <p:txBody>
          <a:bodyPr wrap="square">
            <a:spAutoFit/>
          </a:bodyPr>
          <a:lstStyle/>
          <a:p>
            <a:pPr algn="ctr"/>
            <a:r>
              <a:rPr lang="sv-SE" sz="2800" b="0" dirty="0" err="1">
                <a:latin typeface="+mn-lt"/>
              </a:rPr>
              <a:t>Acute</a:t>
            </a:r>
            <a:r>
              <a:rPr lang="sv-SE" sz="2800" b="0" dirty="0">
                <a:latin typeface="+mn-lt"/>
              </a:rPr>
              <a:t> </a:t>
            </a:r>
            <a:r>
              <a:rPr lang="sv-SE" sz="2800" b="0" dirty="0" err="1">
                <a:latin typeface="+mn-lt"/>
              </a:rPr>
              <a:t>influence</a:t>
            </a:r>
            <a:r>
              <a:rPr lang="sv-SE" sz="2800" b="0" dirty="0">
                <a:latin typeface="+mn-lt"/>
              </a:rPr>
              <a:t> </a:t>
            </a:r>
            <a:r>
              <a:rPr lang="sv-SE" sz="2800" b="0" dirty="0" err="1">
                <a:latin typeface="+mn-lt"/>
              </a:rPr>
              <a:t>of</a:t>
            </a:r>
            <a:r>
              <a:rPr lang="sv-SE" sz="2800" b="0" dirty="0">
                <a:latin typeface="+mn-lt"/>
              </a:rPr>
              <a:t> </a:t>
            </a:r>
            <a:r>
              <a:rPr lang="sv-SE" sz="2800" b="0" dirty="0" err="1">
                <a:latin typeface="+mn-lt"/>
              </a:rPr>
              <a:t>alcohol</a:t>
            </a:r>
            <a:r>
              <a:rPr lang="sv-SE" sz="2800" b="0" dirty="0">
                <a:latin typeface="+mn-lt"/>
              </a:rPr>
              <a:t>, THC or central </a:t>
            </a:r>
            <a:r>
              <a:rPr lang="sv-SE" sz="2800" b="0" dirty="0" err="1">
                <a:latin typeface="+mn-lt"/>
              </a:rPr>
              <a:t>stimulants</a:t>
            </a:r>
            <a:r>
              <a:rPr lang="sv-SE" sz="2800" b="0" dirty="0">
                <a:latin typeface="+mn-lt"/>
              </a:rPr>
              <a:t> on </a:t>
            </a:r>
            <a:r>
              <a:rPr lang="sv-SE" sz="2800" b="0" dirty="0" err="1">
                <a:latin typeface="+mn-lt"/>
              </a:rPr>
              <a:t>violent</a:t>
            </a:r>
            <a:r>
              <a:rPr lang="sv-SE" sz="2800" b="0" dirty="0">
                <a:latin typeface="+mn-lt"/>
              </a:rPr>
              <a:t> </a:t>
            </a:r>
            <a:r>
              <a:rPr lang="sv-SE" sz="2800" b="0" dirty="0" err="1">
                <a:latin typeface="+mn-lt"/>
              </a:rPr>
              <a:t>suicide</a:t>
            </a:r>
            <a:r>
              <a:rPr lang="sv-SE" sz="2800" b="0" dirty="0">
                <a:latin typeface="+mn-lt"/>
              </a:rPr>
              <a:t>: A Swedish population </a:t>
            </a:r>
            <a:r>
              <a:rPr lang="sv-SE" sz="2800" b="0" dirty="0" err="1">
                <a:latin typeface="+mn-lt"/>
              </a:rPr>
              <a:t>study</a:t>
            </a:r>
            <a:r>
              <a:rPr lang="sv-SE" sz="2800" b="0" dirty="0">
                <a:latin typeface="+mn-lt"/>
              </a:rPr>
              <a:t> </a:t>
            </a:r>
          </a:p>
          <a:p>
            <a:endParaRPr lang="sv-SE" b="0" dirty="0">
              <a:latin typeface="+mn-lt"/>
            </a:endParaRPr>
          </a:p>
          <a:p>
            <a:r>
              <a:rPr lang="sv-SE" b="0" dirty="0">
                <a:latin typeface="+mn-lt"/>
              </a:rPr>
              <a:t>Lena Lundholm, Ingemar </a:t>
            </a:r>
            <a:r>
              <a:rPr lang="sv-SE" b="0" dirty="0" err="1">
                <a:latin typeface="+mn-lt"/>
              </a:rPr>
              <a:t>Thiblin</a:t>
            </a:r>
            <a:r>
              <a:rPr lang="sv-SE" b="0" dirty="0">
                <a:latin typeface="+mn-lt"/>
              </a:rPr>
              <a:t>, Bo Runeson, Anders Leifman, Anna </a:t>
            </a:r>
            <a:r>
              <a:rPr lang="sv-SE" b="0" dirty="0" err="1">
                <a:latin typeface="+mn-lt"/>
              </a:rPr>
              <a:t>Fugelstad</a:t>
            </a:r>
            <a:r>
              <a:rPr lang="sv-SE" b="0" dirty="0">
                <a:latin typeface="+mn-lt"/>
              </a:rPr>
              <a:t> Journal </a:t>
            </a:r>
            <a:r>
              <a:rPr lang="sv-SE" b="0" dirty="0" err="1">
                <a:latin typeface="+mn-lt"/>
              </a:rPr>
              <a:t>of</a:t>
            </a:r>
            <a:r>
              <a:rPr lang="sv-SE" b="0" dirty="0">
                <a:latin typeface="+mn-lt"/>
              </a:rPr>
              <a:t> </a:t>
            </a:r>
            <a:r>
              <a:rPr lang="sv-SE" b="0" dirty="0" err="1">
                <a:latin typeface="+mn-lt"/>
              </a:rPr>
              <a:t>Forensic</a:t>
            </a:r>
            <a:r>
              <a:rPr lang="sv-SE" b="0" dirty="0">
                <a:latin typeface="+mn-lt"/>
              </a:rPr>
              <a:t> Sciences, 2013</a:t>
            </a:r>
          </a:p>
        </p:txBody>
      </p:sp>
    </p:spTree>
    <p:extLst>
      <p:ext uri="{BB962C8B-B14F-4D97-AF65-F5344CB8AC3E}">
        <p14:creationId xmlns:p14="http://schemas.microsoft.com/office/powerpoint/2010/main" val="284550590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556952" y="393005"/>
            <a:ext cx="7946967" cy="1877437"/>
          </a:xfrm>
          <a:prstGeom prst="rect">
            <a:avLst/>
          </a:prstGeom>
        </p:spPr>
        <p:txBody>
          <a:bodyPr wrap="square">
            <a:spAutoFit/>
          </a:bodyPr>
          <a:lstStyle/>
          <a:p>
            <a:pPr algn="ctr"/>
            <a:r>
              <a:rPr lang="sv-SE" b="0" dirty="0" err="1">
                <a:latin typeface="+mn-lt"/>
              </a:rPr>
              <a:t>Acute</a:t>
            </a:r>
            <a:r>
              <a:rPr lang="sv-SE" b="0" dirty="0">
                <a:latin typeface="+mn-lt"/>
              </a:rPr>
              <a:t> </a:t>
            </a:r>
            <a:r>
              <a:rPr lang="sv-SE" b="0" dirty="0" err="1">
                <a:latin typeface="+mn-lt"/>
              </a:rPr>
              <a:t>influence</a:t>
            </a:r>
            <a:r>
              <a:rPr lang="sv-SE" b="0" dirty="0">
                <a:latin typeface="+mn-lt"/>
              </a:rPr>
              <a:t> </a:t>
            </a:r>
            <a:r>
              <a:rPr lang="sv-SE" b="0" dirty="0" err="1">
                <a:latin typeface="+mn-lt"/>
              </a:rPr>
              <a:t>of</a:t>
            </a:r>
            <a:r>
              <a:rPr lang="sv-SE" b="0" dirty="0">
                <a:latin typeface="+mn-lt"/>
              </a:rPr>
              <a:t> </a:t>
            </a:r>
            <a:r>
              <a:rPr lang="sv-SE" b="0" dirty="0" err="1">
                <a:latin typeface="+mn-lt"/>
              </a:rPr>
              <a:t>alcohol</a:t>
            </a:r>
            <a:r>
              <a:rPr lang="sv-SE" b="0" dirty="0">
                <a:latin typeface="+mn-lt"/>
              </a:rPr>
              <a:t>, THC or central </a:t>
            </a:r>
            <a:r>
              <a:rPr lang="sv-SE" b="0" dirty="0" err="1">
                <a:latin typeface="+mn-lt"/>
              </a:rPr>
              <a:t>stimulants</a:t>
            </a:r>
            <a:r>
              <a:rPr lang="sv-SE" b="0" dirty="0">
                <a:latin typeface="+mn-lt"/>
              </a:rPr>
              <a:t> on </a:t>
            </a:r>
            <a:r>
              <a:rPr lang="sv-SE" b="0" dirty="0" err="1">
                <a:latin typeface="+mn-lt"/>
              </a:rPr>
              <a:t>violent</a:t>
            </a:r>
            <a:r>
              <a:rPr lang="sv-SE" b="0" dirty="0">
                <a:latin typeface="+mn-lt"/>
              </a:rPr>
              <a:t> </a:t>
            </a:r>
            <a:r>
              <a:rPr lang="sv-SE" b="0" dirty="0" err="1">
                <a:latin typeface="+mn-lt"/>
              </a:rPr>
              <a:t>suicide</a:t>
            </a:r>
            <a:r>
              <a:rPr lang="sv-SE" b="0" dirty="0">
                <a:latin typeface="+mn-lt"/>
              </a:rPr>
              <a:t>: A Swedish population </a:t>
            </a:r>
            <a:r>
              <a:rPr lang="sv-SE" b="0" dirty="0" err="1">
                <a:latin typeface="+mn-lt"/>
              </a:rPr>
              <a:t>study</a:t>
            </a:r>
            <a:r>
              <a:rPr lang="sv-SE" b="0" dirty="0">
                <a:latin typeface="+mn-lt"/>
              </a:rPr>
              <a:t> </a:t>
            </a:r>
          </a:p>
          <a:p>
            <a:endParaRPr lang="sv-SE" dirty="0">
              <a:latin typeface="+mn-lt"/>
            </a:endParaRPr>
          </a:p>
          <a:p>
            <a:r>
              <a:rPr lang="sv-SE" b="0" dirty="0">
                <a:latin typeface="+mn-lt"/>
              </a:rPr>
              <a:t>Lena Lundholm, Ingemar </a:t>
            </a:r>
            <a:r>
              <a:rPr lang="sv-SE" b="0" dirty="0" err="1">
                <a:latin typeface="+mn-lt"/>
              </a:rPr>
              <a:t>Thiblin</a:t>
            </a:r>
            <a:r>
              <a:rPr lang="sv-SE" b="0" dirty="0">
                <a:latin typeface="+mn-lt"/>
              </a:rPr>
              <a:t>, Bo Runeson, Anders Leifman, Anna </a:t>
            </a:r>
            <a:r>
              <a:rPr lang="sv-SE" b="0" dirty="0" err="1">
                <a:latin typeface="+mn-lt"/>
              </a:rPr>
              <a:t>Fugelstad</a:t>
            </a:r>
            <a:r>
              <a:rPr lang="sv-SE" b="0" dirty="0">
                <a:latin typeface="+mn-lt"/>
              </a:rPr>
              <a:t> </a:t>
            </a:r>
          </a:p>
          <a:p>
            <a:r>
              <a:rPr lang="sv-SE" sz="1600" b="0" dirty="0">
                <a:latin typeface="+mn-lt"/>
              </a:rPr>
              <a:t>Journal </a:t>
            </a:r>
            <a:r>
              <a:rPr lang="sv-SE" sz="1600" b="0" dirty="0" err="1">
                <a:latin typeface="+mn-lt"/>
              </a:rPr>
              <a:t>of</a:t>
            </a:r>
            <a:r>
              <a:rPr lang="sv-SE" sz="1600" b="0" dirty="0">
                <a:latin typeface="+mn-lt"/>
              </a:rPr>
              <a:t> </a:t>
            </a:r>
            <a:r>
              <a:rPr lang="sv-SE" sz="1600" b="0" dirty="0" err="1">
                <a:latin typeface="+mn-lt"/>
              </a:rPr>
              <a:t>Forensic</a:t>
            </a:r>
            <a:r>
              <a:rPr lang="sv-SE" sz="1600" b="0" dirty="0">
                <a:latin typeface="+mn-lt"/>
              </a:rPr>
              <a:t> Sciences, 2013</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2492896"/>
            <a:ext cx="7464829" cy="3743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47773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01|36.1|10"/>
</p:tagLst>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21708</TotalTime>
  <Words>7927</Words>
  <Application>Microsoft Office PowerPoint</Application>
  <PresentationFormat>Bildspel på skärmen (4:3)</PresentationFormat>
  <Paragraphs>910</Paragraphs>
  <Slides>164</Slides>
  <Notes>6</Notes>
  <HiddenSlides>0</HiddenSlides>
  <MMClips>0</MMClips>
  <ScaleCrop>false</ScaleCrop>
  <HeadingPairs>
    <vt:vector size="6" baseType="variant">
      <vt:variant>
        <vt:lpstr>Använt teckensnitt</vt:lpstr>
      </vt:variant>
      <vt:variant>
        <vt:i4>17</vt:i4>
      </vt:variant>
      <vt:variant>
        <vt:lpstr>Tema</vt:lpstr>
      </vt:variant>
      <vt:variant>
        <vt:i4>1</vt:i4>
      </vt:variant>
      <vt:variant>
        <vt:lpstr>Bildrubriker</vt:lpstr>
      </vt:variant>
      <vt:variant>
        <vt:i4>164</vt:i4>
      </vt:variant>
    </vt:vector>
  </HeadingPairs>
  <TitlesOfParts>
    <vt:vector size="182" baseType="lpstr">
      <vt:lpstr>Aptos</vt:lpstr>
      <vt:lpstr>Aptos Display</vt:lpstr>
      <vt:lpstr>Arial</vt:lpstr>
      <vt:lpstr>Calibri</vt:lpstr>
      <vt:lpstr>Comic Sans MS</vt:lpstr>
      <vt:lpstr>ElsevierGulliver</vt:lpstr>
      <vt:lpstr>Gill Sans Nova Book</vt:lpstr>
      <vt:lpstr>Helvetica</vt:lpstr>
      <vt:lpstr>inherit</vt:lpstr>
      <vt:lpstr>Monotype Sorts</vt:lpstr>
      <vt:lpstr>OpenSans-Semibold</vt:lpstr>
      <vt:lpstr>Publico Text</vt:lpstr>
      <vt:lpstr>Segoe UI</vt:lpstr>
      <vt:lpstr>Symbol</vt:lpstr>
      <vt:lpstr>Times New Roman</vt:lpstr>
      <vt:lpstr>Times-Roman</vt:lpstr>
      <vt:lpstr>Trivia Sans Book</vt:lpstr>
      <vt:lpstr>Office-tema</vt:lpstr>
      <vt:lpstr>PowerPoint-presentation</vt:lpstr>
      <vt:lpstr>Hälsoutvecklingen under 2000-talet</vt:lpstr>
      <vt:lpstr>PowerPoint-presentation</vt:lpstr>
      <vt:lpstr>Narkotikamissbruk</vt:lpstr>
      <vt:lpstr>PowerPoint-presentation</vt:lpstr>
      <vt:lpstr>PowerPoint-presentation</vt:lpstr>
      <vt:lpstr>PowerPoint-presentation</vt:lpstr>
      <vt:lpstr>PowerPoint-presentation</vt:lpstr>
      <vt:lpstr>PowerPoint-presentation</vt:lpstr>
      <vt:lpstr>PowerPoint-presentation</vt:lpstr>
      <vt:lpstr>Huvudgrupper av narkotika</vt:lpstr>
      <vt:lpstr>Kategorisering av missbrukssubstanser</vt:lpstr>
      <vt:lpstr>PowerPoint-presentation</vt:lpstr>
      <vt:lpstr>Nätdroger</vt:lpstr>
      <vt:lpstr>Narkotikamissbruk</vt:lpstr>
      <vt:lpstr>Opioider</vt:lpstr>
      <vt:lpstr>PowerPoint-presentation</vt:lpstr>
      <vt:lpstr>Läkemedel med opiater, opioider</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Cannabinoider</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The ingredients of cannabis</vt:lpstr>
      <vt:lpstr>PowerPoint-presentation</vt:lpstr>
      <vt:lpstr>PowerPoint-presentation</vt:lpstr>
      <vt:lpstr>Cannabinoider för medicinskt bruk</vt:lpstr>
      <vt:lpstr>PowerPoint-presentation</vt:lpstr>
      <vt:lpstr>Cannabinoid induced analgesia</vt:lpstr>
      <vt:lpstr>Vilka funktioner påverkar Cannabis?</vt:lpstr>
      <vt:lpstr>PowerPoint-presentation</vt:lpstr>
      <vt:lpstr>PowerPoint-presentation</vt:lpstr>
      <vt:lpstr>Risker med cannabismissbruk</vt:lpstr>
      <vt:lpstr>Riskindex från ett antal olika studier</vt:lpstr>
      <vt:lpstr>Riskindex från ett antal olika studier</vt:lpstr>
      <vt:lpstr>Påverkan på hjärta/kärl och lungor av cannabis användning regelbundet</vt:lpstr>
      <vt:lpstr>PowerPoint-presentation</vt:lpstr>
      <vt:lpstr>Cannabis use and Psychotic Disorders</vt:lpstr>
      <vt:lpstr>Relationship between the frequency of cannabis use and the rate of psychosis</vt:lpstr>
      <vt:lpstr>PowerPoint-presentation</vt:lpstr>
      <vt:lpstr>Cannabis and anesthesia</vt:lpstr>
      <vt:lpstr>PowerPoint-presentation</vt:lpstr>
      <vt:lpstr>PowerPoint-presentation</vt:lpstr>
      <vt:lpstr>Olika derivat av centralstimulerande läkemedel</vt:lpstr>
      <vt:lpstr>Olika derivat av centralstimulerande läkemedel</vt:lpstr>
      <vt:lpstr>Olika derivat av centralstimulerande läkemedel</vt:lpstr>
      <vt:lpstr>Akut överdosering av centralstimulerande läkemedel</vt:lpstr>
      <vt:lpstr>Akut överdosering medför risk för</vt:lpstr>
      <vt:lpstr>Akut överdosering medför risk för</vt:lpstr>
      <vt:lpstr>PowerPoint-presentation</vt:lpstr>
      <vt:lpstr>Agiterad orolig patient - behandling</vt:lpstr>
      <vt:lpstr>Centralstimulantia;  amfetamin, fenetylamin, tryptamin, katinon</vt:lpstr>
      <vt:lpstr>PowerPoint-presentation</vt:lpstr>
      <vt:lpstr>Amfetamin - anestesi</vt:lpstr>
      <vt:lpstr>Amfetamin – anestesi</vt:lpstr>
      <vt:lpstr>Amfetamin - IVA</vt:lpstr>
      <vt:lpstr>PowerPoint-presentation</vt:lpstr>
      <vt:lpstr>PowerPoint-presentation</vt:lpstr>
      <vt:lpstr>Ecstasy – anestesiologiska aspekter</vt:lpstr>
      <vt:lpstr>Ecstasy – patientfall 1</vt:lpstr>
      <vt:lpstr>Ecstasy – patientfall 1, forts.</vt:lpstr>
      <vt:lpstr>Ecstasy – patientfall 2</vt:lpstr>
      <vt:lpstr>Ecstasy - patientfall 2</vt:lpstr>
      <vt:lpstr>PowerPoint-presentation</vt:lpstr>
      <vt:lpstr>Kokain</vt:lpstr>
      <vt:lpstr>Kokain - anestesi</vt:lpstr>
      <vt:lpstr>Kokain</vt:lpstr>
      <vt:lpstr>Kokain – anestesi, forts.</vt:lpstr>
      <vt:lpstr>Kokain - IVA</vt:lpstr>
      <vt:lpstr>Kokain – patientfall 1</vt:lpstr>
      <vt:lpstr>Kokain – patientfall 1, forts.</vt:lpstr>
      <vt:lpstr>Kokain – patientfall 2</vt:lpstr>
      <vt:lpstr>Kokain – patientfall 3</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Lugnande medel och sömnmedel (sedativa och hypnotika); barbiturater</vt:lpstr>
      <vt:lpstr>Sedativa och hypnotika; bensodiazepiner</vt:lpstr>
      <vt:lpstr>Sedativa och hypnotika; bensodiazepinliknande medel</vt:lpstr>
      <vt:lpstr>Sedativa och hypnotika; gammahydroxybutyrat</vt:lpstr>
      <vt:lpstr>Hallucinogener, piperaziner</vt:lpstr>
      <vt:lpstr>PowerPoint-presentation</vt:lpstr>
      <vt:lpstr>Kategorisering av nya psykoaktiva substanser</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Lustgas</vt:lpstr>
      <vt:lpstr>Lustgas bland unga</vt:lpstr>
      <vt:lpstr>PowerPoint-presentation</vt:lpstr>
      <vt:lpstr>PowerPoint-presentation</vt:lpstr>
      <vt:lpstr>Felblandade opioider</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Rapportering av nya psykoaktiva substanser (från Sverige till EMCDDA)</vt:lpstr>
      <vt:lpstr>PowerPoint-presentation</vt:lpstr>
      <vt:lpstr>PowerPoint-presentation</vt:lpstr>
      <vt:lpstr>PowerPoint-presentation</vt:lpstr>
      <vt:lpstr>PowerPoint-presentation</vt:lpstr>
      <vt:lpstr>PowerPoint-presentation</vt:lpstr>
      <vt:lpstr>PowerPoint-presentation</vt:lpstr>
      <vt:lpstr>PowerPoint-presentation</vt:lpstr>
      <vt:lpstr>NPS fortsatt handläggning</vt:lpstr>
      <vt:lpstr>PowerPoint-presentation</vt:lpstr>
      <vt:lpstr>PowerPoint-presentation</vt:lpstr>
      <vt:lpstr>PowerPoint-presentation</vt:lpstr>
      <vt:lpstr>PowerPoint-presentation</vt:lpstr>
      <vt:lpstr>PowerPoint-presentation</vt:lpstr>
      <vt:lpstr>PowerPoint-presentation</vt:lpstr>
      <vt:lpstr>PowerPoint-presentation</vt:lpstr>
      <vt:lpstr>Cannabis, Psychosis, and Mortality: A Cohort Study of 50,373 Swedish Men Am J Psychiatry 2016; 00:1–9.</vt:lpstr>
      <vt:lpstr>Causal association between cannabis and psychosis: examination of the evidence</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Kai Knudsen</dc:creator>
  <cp:lastModifiedBy>Kai Knudsen</cp:lastModifiedBy>
  <cp:revision>1266</cp:revision>
  <cp:lastPrinted>2006-12-29T12:14:29Z</cp:lastPrinted>
  <dcterms:created xsi:type="dcterms:W3CDTF">2006-03-27T10:49:49Z</dcterms:created>
  <dcterms:modified xsi:type="dcterms:W3CDTF">2025-12-15T08:57:51Z</dcterms:modified>
</cp:coreProperties>
</file>