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0" r:id="rId1"/>
  </p:sldMasterIdLst>
  <p:notesMasterIdLst>
    <p:notesMasterId r:id="rId94"/>
  </p:notesMasterIdLst>
  <p:handoutMasterIdLst>
    <p:handoutMasterId r:id="rId95"/>
  </p:handoutMasterIdLst>
  <p:sldIdLst>
    <p:sldId id="1361" r:id="rId2"/>
    <p:sldId id="1352" r:id="rId3"/>
    <p:sldId id="1561" r:id="rId4"/>
    <p:sldId id="1402" r:id="rId5"/>
    <p:sldId id="1563" r:id="rId6"/>
    <p:sldId id="1562" r:id="rId7"/>
    <p:sldId id="1500" r:id="rId8"/>
    <p:sldId id="1559" r:id="rId9"/>
    <p:sldId id="1560" r:id="rId10"/>
    <p:sldId id="1543" r:id="rId11"/>
    <p:sldId id="1540" r:id="rId12"/>
    <p:sldId id="285" r:id="rId13"/>
    <p:sldId id="286" r:id="rId14"/>
    <p:sldId id="287" r:id="rId15"/>
    <p:sldId id="289" r:id="rId16"/>
    <p:sldId id="291" r:id="rId17"/>
    <p:sldId id="292" r:id="rId18"/>
    <p:sldId id="295" r:id="rId19"/>
    <p:sldId id="297" r:id="rId20"/>
    <p:sldId id="298" r:id="rId21"/>
    <p:sldId id="304" r:id="rId22"/>
    <p:sldId id="1390" r:id="rId23"/>
    <p:sldId id="1389" r:id="rId24"/>
    <p:sldId id="1404" r:id="rId25"/>
    <p:sldId id="1403" r:id="rId26"/>
    <p:sldId id="1505" r:id="rId27"/>
    <p:sldId id="1506" r:id="rId28"/>
    <p:sldId id="1508" r:id="rId29"/>
    <p:sldId id="1507" r:id="rId30"/>
    <p:sldId id="1405" r:id="rId31"/>
    <p:sldId id="1409" r:id="rId32"/>
    <p:sldId id="1509" r:id="rId33"/>
    <p:sldId id="1515" r:id="rId34"/>
    <p:sldId id="271" r:id="rId35"/>
    <p:sldId id="1516" r:id="rId36"/>
    <p:sldId id="1510" r:id="rId37"/>
    <p:sldId id="1512" r:id="rId38"/>
    <p:sldId id="1513" r:id="rId39"/>
    <p:sldId id="1517" r:id="rId40"/>
    <p:sldId id="1455" r:id="rId41"/>
    <p:sldId id="1533" r:id="rId42"/>
    <p:sldId id="1520" r:id="rId43"/>
    <p:sldId id="1538" r:id="rId44"/>
    <p:sldId id="1416" r:id="rId45"/>
    <p:sldId id="1443" r:id="rId46"/>
    <p:sldId id="1524" r:id="rId47"/>
    <p:sldId id="1525" r:id="rId48"/>
    <p:sldId id="1526" r:id="rId49"/>
    <p:sldId id="1527" r:id="rId50"/>
    <p:sldId id="1529" r:id="rId51"/>
    <p:sldId id="986" r:id="rId52"/>
    <p:sldId id="1532" r:id="rId53"/>
    <p:sldId id="958" r:id="rId54"/>
    <p:sldId id="1539" r:id="rId55"/>
    <p:sldId id="1531" r:id="rId56"/>
    <p:sldId id="992" r:id="rId57"/>
    <p:sldId id="993" r:id="rId58"/>
    <p:sldId id="983" r:id="rId59"/>
    <p:sldId id="982" r:id="rId60"/>
    <p:sldId id="987" r:id="rId61"/>
    <p:sldId id="985" r:id="rId62"/>
    <p:sldId id="825" r:id="rId63"/>
    <p:sldId id="870" r:id="rId64"/>
    <p:sldId id="1398" r:id="rId65"/>
    <p:sldId id="1463" r:id="rId66"/>
    <p:sldId id="948" r:id="rId67"/>
    <p:sldId id="949" r:id="rId68"/>
    <p:sldId id="1396" r:id="rId69"/>
    <p:sldId id="1399" r:id="rId70"/>
    <p:sldId id="1397" r:id="rId71"/>
    <p:sldId id="1400" r:id="rId72"/>
    <p:sldId id="1391" r:id="rId73"/>
    <p:sldId id="1394" r:id="rId74"/>
    <p:sldId id="1433" r:id="rId75"/>
    <p:sldId id="1395" r:id="rId76"/>
    <p:sldId id="1388" r:id="rId77"/>
    <p:sldId id="1417" r:id="rId78"/>
    <p:sldId id="1401" r:id="rId79"/>
    <p:sldId id="1472" r:id="rId80"/>
    <p:sldId id="1473" r:id="rId81"/>
    <p:sldId id="1474" r:id="rId82"/>
    <p:sldId id="1482" r:id="rId83"/>
    <p:sldId id="1483" r:id="rId84"/>
    <p:sldId id="1484" r:id="rId85"/>
    <p:sldId id="1485" r:id="rId86"/>
    <p:sldId id="1487" r:id="rId87"/>
    <p:sldId id="1488" r:id="rId88"/>
    <p:sldId id="1489" r:id="rId89"/>
    <p:sldId id="1490" r:id="rId90"/>
    <p:sldId id="1492" r:id="rId91"/>
    <p:sldId id="1493" r:id="rId92"/>
    <p:sldId id="1494" r:id="rId93"/>
  </p:sldIdLst>
  <p:sldSz cx="9144000" cy="6858000" type="screen4x3"/>
  <p:notesSz cx="6669088" cy="9928225"/>
  <p:defaultTextStyle>
    <a:defPPr>
      <a:defRPr lang="sv-SE"/>
    </a:defPPr>
    <a:lvl1pPr algn="l" rtl="0" fontAlgn="base">
      <a:spcBef>
        <a:spcPct val="0"/>
      </a:spcBef>
      <a:spcAft>
        <a:spcPct val="0"/>
      </a:spcAft>
      <a:defRPr sz="2000" b="1" kern="1200">
        <a:solidFill>
          <a:schemeClr val="tx1"/>
        </a:solidFill>
        <a:latin typeface="Arial" pitchFamily="34" charset="0"/>
        <a:ea typeface="+mn-ea"/>
        <a:cs typeface="+mn-cs"/>
      </a:defRPr>
    </a:lvl1pPr>
    <a:lvl2pPr marL="457200" algn="l" rtl="0" fontAlgn="base">
      <a:spcBef>
        <a:spcPct val="0"/>
      </a:spcBef>
      <a:spcAft>
        <a:spcPct val="0"/>
      </a:spcAft>
      <a:defRPr sz="2000" b="1" kern="1200">
        <a:solidFill>
          <a:schemeClr val="tx1"/>
        </a:solidFill>
        <a:latin typeface="Arial" pitchFamily="34" charset="0"/>
        <a:ea typeface="+mn-ea"/>
        <a:cs typeface="+mn-cs"/>
      </a:defRPr>
    </a:lvl2pPr>
    <a:lvl3pPr marL="914400" algn="l" rtl="0" fontAlgn="base">
      <a:spcBef>
        <a:spcPct val="0"/>
      </a:spcBef>
      <a:spcAft>
        <a:spcPct val="0"/>
      </a:spcAft>
      <a:defRPr sz="2000" b="1" kern="1200">
        <a:solidFill>
          <a:schemeClr val="tx1"/>
        </a:solidFill>
        <a:latin typeface="Arial" pitchFamily="34" charset="0"/>
        <a:ea typeface="+mn-ea"/>
        <a:cs typeface="+mn-cs"/>
      </a:defRPr>
    </a:lvl3pPr>
    <a:lvl4pPr marL="1371600" algn="l" rtl="0" fontAlgn="base">
      <a:spcBef>
        <a:spcPct val="0"/>
      </a:spcBef>
      <a:spcAft>
        <a:spcPct val="0"/>
      </a:spcAft>
      <a:defRPr sz="2000" b="1" kern="1200">
        <a:solidFill>
          <a:schemeClr val="tx1"/>
        </a:solidFill>
        <a:latin typeface="Arial" pitchFamily="34" charset="0"/>
        <a:ea typeface="+mn-ea"/>
        <a:cs typeface="+mn-cs"/>
      </a:defRPr>
    </a:lvl4pPr>
    <a:lvl5pPr marL="1828800" algn="l" rtl="0" fontAlgn="base">
      <a:spcBef>
        <a:spcPct val="0"/>
      </a:spcBef>
      <a:spcAft>
        <a:spcPct val="0"/>
      </a:spcAft>
      <a:defRPr sz="2000" b="1" kern="1200">
        <a:solidFill>
          <a:schemeClr val="tx1"/>
        </a:solidFill>
        <a:latin typeface="Arial" pitchFamily="34" charset="0"/>
        <a:ea typeface="+mn-ea"/>
        <a:cs typeface="+mn-cs"/>
      </a:defRPr>
    </a:lvl5pPr>
    <a:lvl6pPr marL="2286000" algn="l" defTabSz="914400" rtl="0" eaLnBrk="1" latinLnBrk="0" hangingPunct="1">
      <a:defRPr sz="2000" b="1" kern="1200">
        <a:solidFill>
          <a:schemeClr val="tx1"/>
        </a:solidFill>
        <a:latin typeface="Arial" pitchFamily="34" charset="0"/>
        <a:ea typeface="+mn-ea"/>
        <a:cs typeface="+mn-cs"/>
      </a:defRPr>
    </a:lvl6pPr>
    <a:lvl7pPr marL="2743200" algn="l" defTabSz="914400" rtl="0" eaLnBrk="1" latinLnBrk="0" hangingPunct="1">
      <a:defRPr sz="2000" b="1" kern="1200">
        <a:solidFill>
          <a:schemeClr val="tx1"/>
        </a:solidFill>
        <a:latin typeface="Arial" pitchFamily="34" charset="0"/>
        <a:ea typeface="+mn-ea"/>
        <a:cs typeface="+mn-cs"/>
      </a:defRPr>
    </a:lvl7pPr>
    <a:lvl8pPr marL="3200400" algn="l" defTabSz="914400" rtl="0" eaLnBrk="1" latinLnBrk="0" hangingPunct="1">
      <a:defRPr sz="2000" b="1" kern="1200">
        <a:solidFill>
          <a:schemeClr val="tx1"/>
        </a:solidFill>
        <a:latin typeface="Arial" pitchFamily="34" charset="0"/>
        <a:ea typeface="+mn-ea"/>
        <a:cs typeface="+mn-cs"/>
      </a:defRPr>
    </a:lvl8pPr>
    <a:lvl9pPr marL="3657600" algn="l" defTabSz="914400" rtl="0" eaLnBrk="1" latinLnBrk="0" hangingPunct="1">
      <a:defRPr sz="2000" b="1"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CC"/>
    <a:srgbClr val="FEF29C"/>
    <a:srgbClr val="660066"/>
    <a:srgbClr val="CC00CC"/>
    <a:srgbClr val="CC0000"/>
    <a:srgbClr val="0066CC"/>
    <a:srgbClr val="000066"/>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15" autoAdjust="0"/>
    <p:restoredTop sz="94838" autoAdjust="0"/>
  </p:normalViewPr>
  <p:slideViewPr>
    <p:cSldViewPr>
      <p:cViewPr varScale="1">
        <p:scale>
          <a:sx n="96" d="100"/>
          <a:sy n="96" d="100"/>
        </p:scale>
        <p:origin x="147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78" d="100"/>
          <a:sy n="78" d="100"/>
        </p:scale>
        <p:origin x="-2154" y="-84"/>
      </p:cViewPr>
      <p:guideLst>
        <p:guide orient="horz" pos="3127"/>
        <p:guide pos="210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pPr>
              <a:defRPr/>
            </a:pPr>
            <a:endParaRPr lang="sv-SE"/>
          </a:p>
        </p:txBody>
      </p:sp>
      <p:sp>
        <p:nvSpPr>
          <p:cNvPr id="77827" name="Rectangle 3"/>
          <p:cNvSpPr>
            <a:spLocks noGrp="1" noChangeArrowheads="1"/>
          </p:cNvSpPr>
          <p:nvPr>
            <p:ph type="dt" sz="quarter" idx="1"/>
          </p:nvPr>
        </p:nvSpPr>
        <p:spPr bwMode="auto">
          <a:xfrm>
            <a:off x="377825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sv-SE"/>
          </a:p>
        </p:txBody>
      </p:sp>
      <p:sp>
        <p:nvSpPr>
          <p:cNvPr id="77828" name="Rectangle 4"/>
          <p:cNvSpPr>
            <a:spLocks noGrp="1" noChangeArrowheads="1"/>
          </p:cNvSpPr>
          <p:nvPr>
            <p:ph type="ftr" sz="quarter" idx="2"/>
          </p:nvPr>
        </p:nvSpPr>
        <p:spPr bwMode="auto">
          <a:xfrm>
            <a:off x="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pPr>
              <a:defRPr/>
            </a:pPr>
            <a:endParaRPr lang="sv-SE"/>
          </a:p>
        </p:txBody>
      </p:sp>
      <p:sp>
        <p:nvSpPr>
          <p:cNvPr id="77829" name="Rectangle 5"/>
          <p:cNvSpPr>
            <a:spLocks noGrp="1" noChangeArrowheads="1"/>
          </p:cNvSpPr>
          <p:nvPr>
            <p:ph type="sldNum" sz="quarter" idx="3"/>
          </p:nvPr>
        </p:nvSpPr>
        <p:spPr bwMode="auto">
          <a:xfrm>
            <a:off x="377825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pPr>
              <a:defRPr/>
            </a:pPr>
            <a:fld id="{9E765FE6-A4FC-48F6-BC64-9E168769DCAF}" type="slidenum">
              <a:rPr lang="sv-SE"/>
              <a:pPr>
                <a:defRPr/>
              </a:pPr>
              <a:t>‹#›</a:t>
            </a:fld>
            <a:endParaRPr lang="sv-SE"/>
          </a:p>
        </p:txBody>
      </p:sp>
    </p:spTree>
    <p:extLst>
      <p:ext uri="{BB962C8B-B14F-4D97-AF65-F5344CB8AC3E}">
        <p14:creationId xmlns:p14="http://schemas.microsoft.com/office/powerpoint/2010/main" val="22649861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0" y="0"/>
            <a:ext cx="28956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sv-SE"/>
          </a:p>
        </p:txBody>
      </p:sp>
      <p:sp>
        <p:nvSpPr>
          <p:cNvPr id="99331" name="Rectangle 3"/>
          <p:cNvSpPr>
            <a:spLocks noGrp="1" noChangeArrowheads="1"/>
          </p:cNvSpPr>
          <p:nvPr>
            <p:ph type="dt" idx="1"/>
          </p:nvPr>
        </p:nvSpPr>
        <p:spPr bwMode="auto">
          <a:xfrm>
            <a:off x="3810000" y="0"/>
            <a:ext cx="28956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sv-SE"/>
          </a:p>
        </p:txBody>
      </p:sp>
      <p:sp>
        <p:nvSpPr>
          <p:cNvPr id="74756" name="Rectangle 4"/>
          <p:cNvSpPr>
            <a:spLocks noGrp="1" noRot="1" noChangeAspect="1" noChangeArrowheads="1" noTextEdit="1"/>
          </p:cNvSpPr>
          <p:nvPr>
            <p:ph type="sldImg" idx="2"/>
          </p:nvPr>
        </p:nvSpPr>
        <p:spPr bwMode="auto">
          <a:xfrm>
            <a:off x="908050" y="765175"/>
            <a:ext cx="4891088" cy="3668713"/>
          </a:xfrm>
          <a:prstGeom prst="rect">
            <a:avLst/>
          </a:prstGeom>
          <a:noFill/>
          <a:ln w="9525">
            <a:solidFill>
              <a:srgbClr val="000000"/>
            </a:solidFill>
            <a:miter lim="800000"/>
            <a:headEnd/>
            <a:tailEnd/>
          </a:ln>
          <a:effectLst/>
        </p:spPr>
      </p:sp>
      <p:sp>
        <p:nvSpPr>
          <p:cNvPr id="99333" name="Rectangle 5"/>
          <p:cNvSpPr>
            <a:spLocks noGrp="1" noChangeArrowheads="1"/>
          </p:cNvSpPr>
          <p:nvPr>
            <p:ph type="body" sz="quarter" idx="3"/>
          </p:nvPr>
        </p:nvSpPr>
        <p:spPr bwMode="auto">
          <a:xfrm>
            <a:off x="914400" y="4740275"/>
            <a:ext cx="4876800"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99334" name="Rectangle 6"/>
          <p:cNvSpPr>
            <a:spLocks noGrp="1" noChangeArrowheads="1"/>
          </p:cNvSpPr>
          <p:nvPr>
            <p:ph type="ftr" sz="quarter" idx="4"/>
          </p:nvPr>
        </p:nvSpPr>
        <p:spPr bwMode="auto">
          <a:xfrm>
            <a:off x="0" y="9402763"/>
            <a:ext cx="28956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sv-SE"/>
          </a:p>
        </p:txBody>
      </p:sp>
      <p:sp>
        <p:nvSpPr>
          <p:cNvPr id="99335" name="Rectangle 7"/>
          <p:cNvSpPr>
            <a:spLocks noGrp="1" noChangeArrowheads="1"/>
          </p:cNvSpPr>
          <p:nvPr>
            <p:ph type="sldNum" sz="quarter" idx="5"/>
          </p:nvPr>
        </p:nvSpPr>
        <p:spPr bwMode="auto">
          <a:xfrm>
            <a:off x="3810000" y="9402763"/>
            <a:ext cx="28956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AD3C9C97-C4EF-46B2-8B01-D6460A9D300D}" type="slidenum">
              <a:rPr lang="sv-SE"/>
              <a:pPr>
                <a:defRPr/>
              </a:pPr>
              <a:t>‹#›</a:t>
            </a:fld>
            <a:endParaRPr lang="sv-SE"/>
          </a:p>
        </p:txBody>
      </p:sp>
    </p:spTree>
    <p:extLst>
      <p:ext uri="{BB962C8B-B14F-4D97-AF65-F5344CB8AC3E}">
        <p14:creationId xmlns:p14="http://schemas.microsoft.com/office/powerpoint/2010/main" val="22332590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9D87498A-D640-490D-ABC5-256D305D8C85}" type="slidenum">
              <a:rPr lang="sv-SE"/>
              <a:pPr/>
              <a:t>1</a:t>
            </a:fld>
            <a:endParaRPr lang="sv-SE"/>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3260093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5FB130-D61C-4D0C-B70D-AA398D6DAFCE}" type="slidenum">
              <a:rPr lang="sv-SE"/>
              <a:pPr/>
              <a:t>2</a:t>
            </a:fld>
            <a:endParaRPr lang="sv-SE"/>
          </a:p>
        </p:txBody>
      </p:sp>
      <p:sp>
        <p:nvSpPr>
          <p:cNvPr id="991234" name="Rectangle 2"/>
          <p:cNvSpPr>
            <a:spLocks noGrp="1" noRot="1" noChangeAspect="1" noChangeArrowheads="1" noTextEdit="1"/>
          </p:cNvSpPr>
          <p:nvPr>
            <p:ph type="sldImg"/>
          </p:nvPr>
        </p:nvSpPr>
        <p:spPr>
          <a:ln/>
        </p:spPr>
      </p:sp>
      <p:sp>
        <p:nvSpPr>
          <p:cNvPr id="99123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542190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B10D7FCA-1FDB-42E1-BD68-49C565A8DABE}" type="slidenum">
              <a:rPr lang="sv-SE"/>
              <a:pPr/>
              <a:t>3</a:t>
            </a:fld>
            <a:endParaRPr lang="sv-SE"/>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3267796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106560F2-6D0B-447B-A122-D396CA2C74A7}" type="slidenum">
              <a:rPr lang="sv-SE"/>
              <a:pPr/>
              <a:t>4</a:t>
            </a:fld>
            <a:endParaRPr lang="sv-SE"/>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3209132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rtl="0"/>
            <a:fld id="{DF61EA0F-A667-4B49-8422-0062BC55E249}" type="slidenum">
              <a:rPr lang="sv-SE" smtClean="0"/>
              <a:t>12</a:t>
            </a:fld>
            <a:endParaRPr lang="sv-SE"/>
          </a:p>
        </p:txBody>
      </p:sp>
    </p:spTree>
    <p:extLst>
      <p:ext uri="{BB962C8B-B14F-4D97-AF65-F5344CB8AC3E}">
        <p14:creationId xmlns:p14="http://schemas.microsoft.com/office/powerpoint/2010/main" val="345007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rtl="0"/>
            <a:fld id="{DF61EA0F-A667-4B49-8422-0062BC55E249}" type="slidenum">
              <a:rPr lang="sv-SE" smtClean="0"/>
              <a:t>13</a:t>
            </a:fld>
            <a:endParaRPr lang="sv-SE"/>
          </a:p>
        </p:txBody>
      </p:sp>
    </p:spTree>
    <p:extLst>
      <p:ext uri="{BB962C8B-B14F-4D97-AF65-F5344CB8AC3E}">
        <p14:creationId xmlns:p14="http://schemas.microsoft.com/office/powerpoint/2010/main" val="1301342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rtl="0"/>
            <a:fld id="{DF61EA0F-A667-4B49-8422-0062BC55E249}" type="slidenum">
              <a:rPr lang="sv-SE" smtClean="0"/>
              <a:t>14</a:t>
            </a:fld>
            <a:endParaRPr lang="sv-SE"/>
          </a:p>
        </p:txBody>
      </p:sp>
    </p:spTree>
    <p:extLst>
      <p:ext uri="{BB962C8B-B14F-4D97-AF65-F5344CB8AC3E}">
        <p14:creationId xmlns:p14="http://schemas.microsoft.com/office/powerpoint/2010/main" val="521270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rtl="0"/>
            <a:fld id="{DF61EA0F-A667-4B49-8422-0062BC55E249}" type="slidenum">
              <a:rPr lang="sv-SE" smtClean="0"/>
              <a:t>15</a:t>
            </a:fld>
            <a:endParaRPr lang="sv-SE"/>
          </a:p>
        </p:txBody>
      </p:sp>
    </p:spTree>
    <p:extLst>
      <p:ext uri="{BB962C8B-B14F-4D97-AF65-F5344CB8AC3E}">
        <p14:creationId xmlns:p14="http://schemas.microsoft.com/office/powerpoint/2010/main" val="1757337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rtl="0"/>
            <a:fld id="{DF61EA0F-A667-4B49-8422-0062BC55E249}" type="slidenum">
              <a:rPr lang="sv-SE" smtClean="0"/>
              <a:t>16</a:t>
            </a:fld>
            <a:endParaRPr lang="sv-SE"/>
          </a:p>
        </p:txBody>
      </p:sp>
    </p:spTree>
    <p:extLst>
      <p:ext uri="{BB962C8B-B14F-4D97-AF65-F5344CB8AC3E}">
        <p14:creationId xmlns:p14="http://schemas.microsoft.com/office/powerpoint/2010/main" val="961625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rtl="0"/>
            <a:fld id="{DF61EA0F-A667-4B49-8422-0062BC55E249}" type="slidenum">
              <a:rPr lang="sv-SE" smtClean="0"/>
              <a:t>17</a:t>
            </a:fld>
            <a:endParaRPr lang="sv-SE"/>
          </a:p>
        </p:txBody>
      </p:sp>
    </p:spTree>
    <p:extLst>
      <p:ext uri="{BB962C8B-B14F-4D97-AF65-F5344CB8AC3E}">
        <p14:creationId xmlns:p14="http://schemas.microsoft.com/office/powerpoint/2010/main" val="4251277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rtl="0"/>
            <a:fld id="{DF61EA0F-A667-4B49-8422-0062BC55E249}" type="slidenum">
              <a:rPr lang="sv-SE" smtClean="0"/>
              <a:t>18</a:t>
            </a:fld>
            <a:endParaRPr lang="sv-SE"/>
          </a:p>
        </p:txBody>
      </p:sp>
    </p:spTree>
    <p:extLst>
      <p:ext uri="{BB962C8B-B14F-4D97-AF65-F5344CB8AC3E}">
        <p14:creationId xmlns:p14="http://schemas.microsoft.com/office/powerpoint/2010/main" val="3080611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rtl="0"/>
            <a:fld id="{DF61EA0F-A667-4B49-8422-0062BC55E249}" type="slidenum">
              <a:rPr lang="sv-SE" smtClean="0"/>
              <a:t>19</a:t>
            </a:fld>
            <a:endParaRPr lang="sv-SE"/>
          </a:p>
        </p:txBody>
      </p:sp>
    </p:spTree>
    <p:extLst>
      <p:ext uri="{BB962C8B-B14F-4D97-AF65-F5344CB8AC3E}">
        <p14:creationId xmlns:p14="http://schemas.microsoft.com/office/powerpoint/2010/main" val="2260926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rtl="0"/>
            <a:fld id="{DF61EA0F-A667-4B49-8422-0062BC55E249}" type="slidenum">
              <a:rPr lang="sv-SE" smtClean="0"/>
              <a:t>20</a:t>
            </a:fld>
            <a:endParaRPr lang="sv-SE"/>
          </a:p>
        </p:txBody>
      </p:sp>
    </p:spTree>
    <p:extLst>
      <p:ext uri="{BB962C8B-B14F-4D97-AF65-F5344CB8AC3E}">
        <p14:creationId xmlns:p14="http://schemas.microsoft.com/office/powerpoint/2010/main" val="1237390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rtl="0"/>
            <a:fld id="{DF61EA0F-A667-4B49-8422-0062BC55E249}" type="slidenum">
              <a:rPr lang="sv-SE" smtClean="0"/>
              <a:t>21</a:t>
            </a:fld>
            <a:endParaRPr lang="sv-SE"/>
          </a:p>
        </p:txBody>
      </p:sp>
    </p:spTree>
    <p:extLst>
      <p:ext uri="{BB962C8B-B14F-4D97-AF65-F5344CB8AC3E}">
        <p14:creationId xmlns:p14="http://schemas.microsoft.com/office/powerpoint/2010/main" val="2810323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C74D660C-D764-4A61-A28B-A50C150FA14F}" type="slidenum">
              <a:rPr lang="sv-SE"/>
              <a:pPr/>
              <a:t>22</a:t>
            </a:fld>
            <a:endParaRPr lang="sv-SE"/>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39154823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7BA0A944-6293-4FC0-8596-C88E8F6322E0}" type="slidenum">
              <a:rPr lang="sv-SE"/>
              <a:pPr/>
              <a:t>23</a:t>
            </a:fld>
            <a:endParaRPr lang="sv-SE"/>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26607705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82F55868-8DCB-4B52-8D90-C13C15348AA1}" type="slidenum">
              <a:rPr lang="sv-SE"/>
              <a:pPr/>
              <a:t>24</a:t>
            </a:fld>
            <a:endParaRPr lang="sv-SE"/>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3425065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106560F2-6D0B-447B-A122-D396CA2C74A7}" type="slidenum">
              <a:rPr lang="sv-SE"/>
              <a:pPr/>
              <a:t>42</a:t>
            </a:fld>
            <a:endParaRPr lang="sv-SE"/>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3654226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4844D04B-4B43-4080-8744-8F77ECB1E44A}" type="slidenum">
              <a:rPr lang="sv-SE"/>
              <a:pPr/>
              <a:t>44</a:t>
            </a:fld>
            <a:endParaRPr lang="sv-SE"/>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12013606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2520EA1D-9810-435B-8E42-04308C471A4A}" type="slidenum">
              <a:rPr lang="sv-SE"/>
              <a:pPr/>
              <a:t>50</a:t>
            </a:fld>
            <a:endParaRPr lang="sv-SE"/>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206387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86D4DE58-1D8E-4C67-9874-7A31F195FC81}" type="slidenum">
              <a:rPr lang="sv-SE"/>
              <a:pPr/>
              <a:t>53</a:t>
            </a:fld>
            <a:endParaRPr lang="sv-SE"/>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sv-S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2096B354-2DF4-4D5A-AF70-F344C566DCD0}" type="slidenum">
              <a:rPr lang="sv-SE"/>
              <a:pPr/>
              <a:t>55</a:t>
            </a:fld>
            <a:endParaRPr lang="sv-SE"/>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41858680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508E9A0E-EAD7-4B22-8D39-03B435173F67}" type="slidenum">
              <a:rPr lang="sv-SE"/>
              <a:pPr/>
              <a:t>62</a:t>
            </a:fld>
            <a:endParaRPr lang="sv-SE"/>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pPr eaLnBrk="1" hangingPunct="1"/>
            <a:endParaRPr lang="sv-S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B5367692-003B-4FDB-960C-A8C70CB23BAA}" type="slidenum">
              <a:rPr lang="sv-SE"/>
              <a:pPr/>
              <a:t>63</a:t>
            </a:fld>
            <a:endParaRPr lang="sv-SE"/>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sv-S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106560F2-6D0B-447B-A122-D396CA2C74A7}" type="slidenum">
              <a:rPr lang="sv-SE"/>
              <a:pPr/>
              <a:t>64</a:t>
            </a:fld>
            <a:endParaRPr lang="sv-SE"/>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41729197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2520EA1D-9810-435B-8E42-04308C471A4A}" type="slidenum">
              <a:rPr lang="sv-SE"/>
              <a:pPr/>
              <a:t>66</a:t>
            </a:fld>
            <a:endParaRPr lang="sv-SE"/>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sv-S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2520EA1D-9810-435B-8E42-04308C471A4A}" type="slidenum">
              <a:rPr lang="sv-SE"/>
              <a:pPr/>
              <a:t>67</a:t>
            </a:fld>
            <a:endParaRPr lang="sv-SE"/>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sv-S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106560F2-6D0B-447B-A122-D396CA2C74A7}" type="slidenum">
              <a:rPr lang="sv-SE"/>
              <a:pPr/>
              <a:t>68</a:t>
            </a:fld>
            <a:endParaRPr lang="sv-SE"/>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13794298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106560F2-6D0B-447B-A122-D396CA2C74A7}" type="slidenum">
              <a:rPr lang="sv-SE"/>
              <a:pPr/>
              <a:t>69</a:t>
            </a:fld>
            <a:endParaRPr lang="sv-SE"/>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27745688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106560F2-6D0B-447B-A122-D396CA2C74A7}" type="slidenum">
              <a:rPr lang="sv-SE"/>
              <a:pPr/>
              <a:t>71</a:t>
            </a:fld>
            <a:endParaRPr lang="sv-SE"/>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7480592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F1934179-3D95-44DE-8891-CA4D5B10F5EC}" type="slidenum">
              <a:rPr lang="sv-SE"/>
              <a:pPr/>
              <a:t>73</a:t>
            </a:fld>
            <a:endParaRPr lang="sv-SE"/>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19948926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B10D7FCA-1FDB-42E1-BD68-49C565A8DABE}" type="slidenum">
              <a:rPr lang="sv-SE"/>
              <a:pPr/>
              <a:t>75</a:t>
            </a:fld>
            <a:endParaRPr lang="sv-SE"/>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32677961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B6D7B5AE-A05D-45F8-AE21-2C21B25C0911}" type="slidenum">
              <a:rPr lang="sv-SE"/>
              <a:pPr/>
              <a:t>76</a:t>
            </a:fld>
            <a:endParaRPr lang="sv-SE"/>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39122879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B5367692-003B-4FDB-960C-A8C70CB23BAA}" type="slidenum">
              <a:rPr lang="sv-SE"/>
              <a:pPr/>
              <a:t>77</a:t>
            </a:fld>
            <a:endParaRPr lang="sv-SE"/>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7193372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CB7A613F-07F9-491F-ABD0-95949D9C8DA7}" type="slidenum">
              <a:rPr lang="sv-SE"/>
              <a:pPr/>
              <a:t>78</a:t>
            </a:fld>
            <a:endParaRPr lang="sv-SE"/>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4085206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0FAF9249-CBAC-4999-A829-CB9183856069}" type="slidenum">
              <a:rPr lang="sv-SE" smtClean="0"/>
              <a:pPr>
                <a:defRPr/>
              </a:pPr>
              <a:t>‹#›</a:t>
            </a:fld>
            <a:endParaRPr lang="sv-SE"/>
          </a:p>
        </p:txBody>
      </p:sp>
    </p:spTree>
    <p:extLst>
      <p:ext uri="{BB962C8B-B14F-4D97-AF65-F5344CB8AC3E}">
        <p14:creationId xmlns:p14="http://schemas.microsoft.com/office/powerpoint/2010/main" val="3999744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6E2F47BF-39AE-4FFF-AB42-C483297E5F55}" type="slidenum">
              <a:rPr lang="sv-SE" smtClean="0"/>
              <a:pPr>
                <a:defRPr/>
              </a:pPr>
              <a:t>‹#›</a:t>
            </a:fld>
            <a:endParaRPr lang="sv-SE"/>
          </a:p>
        </p:txBody>
      </p:sp>
    </p:spTree>
    <p:extLst>
      <p:ext uri="{BB962C8B-B14F-4D97-AF65-F5344CB8AC3E}">
        <p14:creationId xmlns:p14="http://schemas.microsoft.com/office/powerpoint/2010/main" val="1466324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F85F5C0C-A14A-4831-A1FB-02F06B2B9E64}" type="slidenum">
              <a:rPr lang="sv-SE" smtClean="0"/>
              <a:pPr>
                <a:defRPr/>
              </a:pPr>
              <a:t>‹#›</a:t>
            </a:fld>
            <a:endParaRPr lang="sv-SE"/>
          </a:p>
        </p:txBody>
      </p:sp>
    </p:spTree>
    <p:extLst>
      <p:ext uri="{BB962C8B-B14F-4D97-AF65-F5344CB8AC3E}">
        <p14:creationId xmlns:p14="http://schemas.microsoft.com/office/powerpoint/2010/main" val="3366264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3C5E7E75-6457-4EB8-A516-506A0ED5DBF3}" type="slidenum">
              <a:rPr lang="sv-SE" smtClean="0"/>
              <a:pPr>
                <a:defRPr/>
              </a:pPr>
              <a:t>‹#›</a:t>
            </a:fld>
            <a:endParaRPr lang="sv-SE"/>
          </a:p>
        </p:txBody>
      </p:sp>
    </p:spTree>
    <p:extLst>
      <p:ext uri="{BB962C8B-B14F-4D97-AF65-F5344CB8AC3E}">
        <p14:creationId xmlns:p14="http://schemas.microsoft.com/office/powerpoint/2010/main" val="3551160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pPr>
              <a:defRPr/>
            </a:pPr>
            <a:endParaRPr lang="sv-SE"/>
          </a:p>
        </p:txBody>
      </p:sp>
      <p:sp>
        <p:nvSpPr>
          <p:cNvPr id="8" name="Platshållare för sidfot 7"/>
          <p:cNvSpPr>
            <a:spLocks noGrp="1"/>
          </p:cNvSpPr>
          <p:nvPr>
            <p:ph type="ftr" sz="quarter" idx="11"/>
          </p:nvPr>
        </p:nvSpPr>
        <p:spPr/>
        <p:txBody>
          <a:bodyPr/>
          <a:lstStyle/>
          <a:p>
            <a:pPr>
              <a:defRPr/>
            </a:pPr>
            <a:endParaRPr lang="sv-SE"/>
          </a:p>
        </p:txBody>
      </p:sp>
      <p:sp>
        <p:nvSpPr>
          <p:cNvPr id="9" name="Platshållare för bildnummer 8"/>
          <p:cNvSpPr>
            <a:spLocks noGrp="1"/>
          </p:cNvSpPr>
          <p:nvPr>
            <p:ph type="sldNum" sz="quarter" idx="12"/>
          </p:nvPr>
        </p:nvSpPr>
        <p:spPr/>
        <p:txBody>
          <a:bodyPr/>
          <a:lstStyle/>
          <a:p>
            <a:pPr>
              <a:defRPr/>
            </a:pPr>
            <a:fld id="{98A7BDFA-57F6-4279-9150-B991DE4B31DE}" type="slidenum">
              <a:rPr lang="sv-SE" smtClean="0"/>
              <a:pPr>
                <a:defRPr/>
              </a:pPr>
              <a:t>‹#›</a:t>
            </a:fld>
            <a:endParaRPr lang="sv-SE"/>
          </a:p>
        </p:txBody>
      </p:sp>
    </p:spTree>
    <p:extLst>
      <p:ext uri="{BB962C8B-B14F-4D97-AF65-F5344CB8AC3E}">
        <p14:creationId xmlns:p14="http://schemas.microsoft.com/office/powerpoint/2010/main" val="3477387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pPr>
              <a:defRPr/>
            </a:pPr>
            <a:endParaRPr lang="sv-SE"/>
          </a:p>
        </p:txBody>
      </p:sp>
      <p:sp>
        <p:nvSpPr>
          <p:cNvPr id="4" name="Platshållare för sidfot 3"/>
          <p:cNvSpPr>
            <a:spLocks noGrp="1"/>
          </p:cNvSpPr>
          <p:nvPr>
            <p:ph type="ftr" sz="quarter" idx="11"/>
          </p:nvPr>
        </p:nvSpPr>
        <p:spPr/>
        <p:txBody>
          <a:bodyPr/>
          <a:lstStyle/>
          <a:p>
            <a:pPr>
              <a:defRPr/>
            </a:pPr>
            <a:endParaRPr lang="sv-SE"/>
          </a:p>
        </p:txBody>
      </p:sp>
      <p:sp>
        <p:nvSpPr>
          <p:cNvPr id="5" name="Platshållare för bildnummer 4"/>
          <p:cNvSpPr>
            <a:spLocks noGrp="1"/>
          </p:cNvSpPr>
          <p:nvPr>
            <p:ph type="sldNum" sz="quarter" idx="12"/>
          </p:nvPr>
        </p:nvSpPr>
        <p:spPr/>
        <p:txBody>
          <a:bodyPr/>
          <a:lstStyle/>
          <a:p>
            <a:pPr>
              <a:defRPr/>
            </a:pPr>
            <a:fld id="{12C0C2F3-9B68-4951-86D6-5D3D6452BE58}" type="slidenum">
              <a:rPr lang="sv-SE" smtClean="0"/>
              <a:pPr>
                <a:defRPr/>
              </a:pPr>
              <a:t>‹#›</a:t>
            </a:fld>
            <a:endParaRPr lang="sv-SE"/>
          </a:p>
        </p:txBody>
      </p:sp>
    </p:spTree>
    <p:extLst>
      <p:ext uri="{BB962C8B-B14F-4D97-AF65-F5344CB8AC3E}">
        <p14:creationId xmlns:p14="http://schemas.microsoft.com/office/powerpoint/2010/main" val="300112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pPr>
              <a:defRPr/>
            </a:pPr>
            <a:endParaRPr lang="sv-SE"/>
          </a:p>
        </p:txBody>
      </p:sp>
      <p:sp>
        <p:nvSpPr>
          <p:cNvPr id="3" name="Platshållare för sidfot 2"/>
          <p:cNvSpPr>
            <a:spLocks noGrp="1"/>
          </p:cNvSpPr>
          <p:nvPr>
            <p:ph type="ftr" sz="quarter" idx="11"/>
          </p:nvPr>
        </p:nvSpPr>
        <p:spPr/>
        <p:txBody>
          <a:bodyPr/>
          <a:lstStyle/>
          <a:p>
            <a:pPr>
              <a:defRPr/>
            </a:pPr>
            <a:endParaRPr lang="sv-SE"/>
          </a:p>
        </p:txBody>
      </p:sp>
      <p:sp>
        <p:nvSpPr>
          <p:cNvPr id="4" name="Platshållare för bildnummer 3"/>
          <p:cNvSpPr>
            <a:spLocks noGrp="1"/>
          </p:cNvSpPr>
          <p:nvPr>
            <p:ph type="sldNum" sz="quarter" idx="12"/>
          </p:nvPr>
        </p:nvSpPr>
        <p:spPr/>
        <p:txBody>
          <a:bodyPr/>
          <a:lstStyle/>
          <a:p>
            <a:pPr>
              <a:defRPr/>
            </a:pPr>
            <a:fld id="{D530277B-2EDC-48BF-9A71-6E7312EF09F7}" type="slidenum">
              <a:rPr lang="sv-SE" smtClean="0"/>
              <a:pPr>
                <a:defRPr/>
              </a:pPr>
              <a:t>‹#›</a:t>
            </a:fld>
            <a:endParaRPr lang="sv-SE"/>
          </a:p>
        </p:txBody>
      </p:sp>
    </p:spTree>
    <p:extLst>
      <p:ext uri="{BB962C8B-B14F-4D97-AF65-F5344CB8AC3E}">
        <p14:creationId xmlns:p14="http://schemas.microsoft.com/office/powerpoint/2010/main" val="348830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2D12BC30-897E-401C-9289-9D2C08FBC428}" type="slidenum">
              <a:rPr lang="sv-SE" smtClean="0"/>
              <a:pPr>
                <a:defRPr/>
              </a:pPr>
              <a:t>‹#›</a:t>
            </a:fld>
            <a:endParaRPr lang="sv-SE"/>
          </a:p>
        </p:txBody>
      </p:sp>
    </p:spTree>
    <p:extLst>
      <p:ext uri="{BB962C8B-B14F-4D97-AF65-F5344CB8AC3E}">
        <p14:creationId xmlns:p14="http://schemas.microsoft.com/office/powerpoint/2010/main" val="793606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06C4ABFD-E580-42D6-B998-034251A2F487}" type="slidenum">
              <a:rPr lang="sv-SE" smtClean="0"/>
              <a:pPr>
                <a:defRPr/>
              </a:pPr>
              <a:t>‹#›</a:t>
            </a:fld>
            <a:endParaRPr lang="sv-SE"/>
          </a:p>
        </p:txBody>
      </p:sp>
    </p:spTree>
    <p:extLst>
      <p:ext uri="{BB962C8B-B14F-4D97-AF65-F5344CB8AC3E}">
        <p14:creationId xmlns:p14="http://schemas.microsoft.com/office/powerpoint/2010/main" val="464379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416D5583-5FBE-43F7-B9A7-A14947A696C8}" type="slidenum">
              <a:rPr lang="sv-SE" smtClean="0"/>
              <a:pPr>
                <a:defRPr/>
              </a:pPr>
              <a:t>‹#›</a:t>
            </a:fld>
            <a:endParaRPr lang="sv-SE"/>
          </a:p>
        </p:txBody>
      </p:sp>
    </p:spTree>
    <p:extLst>
      <p:ext uri="{BB962C8B-B14F-4D97-AF65-F5344CB8AC3E}">
        <p14:creationId xmlns:p14="http://schemas.microsoft.com/office/powerpoint/2010/main" val="3186687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EB2A7435-7089-44F3-9296-D9985A4E8FB9}" type="slidenum">
              <a:rPr lang="sv-SE" smtClean="0"/>
              <a:pPr>
                <a:defRPr/>
              </a:pPr>
              <a:t>‹#›</a:t>
            </a:fld>
            <a:endParaRPr lang="sv-SE"/>
          </a:p>
        </p:txBody>
      </p:sp>
    </p:spTree>
    <p:extLst>
      <p:ext uri="{BB962C8B-B14F-4D97-AF65-F5344CB8AC3E}">
        <p14:creationId xmlns:p14="http://schemas.microsoft.com/office/powerpoint/2010/main" val="880530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Anpassad layout">
    <p:spTree>
      <p:nvGrpSpPr>
        <p:cNvPr id="1" name=""/>
        <p:cNvGrpSpPr/>
        <p:nvPr/>
      </p:nvGrpSpPr>
      <p:grpSpPr>
        <a:xfrm>
          <a:off x="0" y="0"/>
          <a:ext cx="0" cy="0"/>
          <a:chOff x="0" y="0"/>
          <a:chExt cx="0" cy="0"/>
        </a:xfrm>
      </p:grpSpPr>
      <p:sp>
        <p:nvSpPr>
          <p:cNvPr id="2" name="Rubrik 1"/>
          <p:cNvSpPr>
            <a:spLocks noGrp="1"/>
          </p:cNvSpPr>
          <p:nvPr>
            <p:ph type="title"/>
          </p:nvPr>
        </p:nvSpPr>
        <p:spPr>
          <a:xfrm>
            <a:off x="457489" y="274544"/>
            <a:ext cx="8229023" cy="1143000"/>
          </a:xfrm>
          <a:prstGeom prst="rect">
            <a:avLst/>
          </a:prstGeom>
        </p:spPr>
        <p:txBody>
          <a:bodyPr tIns="41029"/>
          <a:lstStyle/>
          <a:p>
            <a:r>
              <a:rPr lang="sv-SE"/>
              <a:t>Klicka här för att ändra format</a:t>
            </a:r>
          </a:p>
        </p:txBody>
      </p:sp>
    </p:spTree>
    <p:extLst>
      <p:ext uri="{BB962C8B-B14F-4D97-AF65-F5344CB8AC3E}">
        <p14:creationId xmlns:p14="http://schemas.microsoft.com/office/powerpoint/2010/main" val="3362193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Rubrik och innehåll">
    <p:spTree>
      <p:nvGrpSpPr>
        <p:cNvPr id="1" name=""/>
        <p:cNvGrpSpPr/>
        <p:nvPr/>
      </p:nvGrpSpPr>
      <p:grpSpPr>
        <a:xfrm>
          <a:off x="0" y="0"/>
          <a:ext cx="0" cy="0"/>
          <a:chOff x="0" y="0"/>
          <a:chExt cx="0" cy="0"/>
        </a:xfrm>
      </p:grpSpPr>
      <p:sp>
        <p:nvSpPr>
          <p:cNvPr id="9" name="Rektangulär 8"/>
          <p:cNvSpPr/>
          <p:nvPr userDrawn="1"/>
        </p:nvSpPr>
        <p:spPr>
          <a:xfrm>
            <a:off x="192024" y="265177"/>
            <a:ext cx="8762287"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350" noProof="0"/>
          </a:p>
        </p:txBody>
      </p:sp>
      <p:cxnSp>
        <p:nvCxnSpPr>
          <p:cNvPr id="12" name="Rak 11"/>
          <p:cNvCxnSpPr/>
          <p:nvPr userDrawn="1"/>
        </p:nvCxnSpPr>
        <p:spPr>
          <a:xfrm>
            <a:off x="453326" y="1196392"/>
            <a:ext cx="8237349"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Rubrik 3"/>
          <p:cNvSpPr>
            <a:spLocks noGrp="1"/>
          </p:cNvSpPr>
          <p:nvPr>
            <p:ph type="title" hasCustomPrompt="1"/>
          </p:nvPr>
        </p:nvSpPr>
        <p:spPr>
          <a:xfrm>
            <a:off x="390906" y="448056"/>
            <a:ext cx="5157839" cy="640080"/>
          </a:xfrm>
        </p:spPr>
        <p:txBody>
          <a:bodyPr rtlCol="0" anchor="b" anchorCtr="0">
            <a:normAutofit/>
          </a:bodyPr>
          <a:lstStyle>
            <a:lvl1pPr>
              <a:defRPr sz="2100">
                <a:solidFill>
                  <a:schemeClr val="bg2">
                    <a:lumMod val="25000"/>
                  </a:schemeClr>
                </a:solidFill>
              </a:defRPr>
            </a:lvl1pPr>
          </a:lstStyle>
          <a:p>
            <a:pPr rtl="0"/>
            <a:r>
              <a:rPr lang="sv-SE" noProof="0"/>
              <a:t>Klicka här för att ändra format</a:t>
            </a:r>
          </a:p>
        </p:txBody>
      </p:sp>
      <p:sp>
        <p:nvSpPr>
          <p:cNvPr id="3" name="Platshållare för innehåll 2"/>
          <p:cNvSpPr>
            <a:spLocks noGrp="1"/>
          </p:cNvSpPr>
          <p:nvPr>
            <p:ph sz="quarter" idx="10" hasCustomPrompt="1"/>
          </p:nvPr>
        </p:nvSpPr>
        <p:spPr>
          <a:xfrm>
            <a:off x="404622" y="1435608"/>
            <a:ext cx="3312414" cy="3977640"/>
          </a:xfrm>
        </p:spPr>
        <p:txBody>
          <a:bodyPr vert="horz" lIns="91440" tIns="45720" rIns="91440" bIns="45720" rtlCol="0">
            <a:normAutofit/>
          </a:bodyPr>
          <a:lstStyle>
            <a:lvl1pPr>
              <a:defRPr lang="en-US" sz="900" smtClean="0">
                <a:solidFill>
                  <a:schemeClr val="tx1">
                    <a:lumMod val="75000"/>
                    <a:lumOff val="25000"/>
                  </a:schemeClr>
                </a:solidFill>
              </a:defRPr>
            </a:lvl1pPr>
            <a:lvl2pPr>
              <a:defRPr lang="en-US" sz="900" smtClean="0">
                <a:solidFill>
                  <a:schemeClr val="tx1">
                    <a:lumMod val="75000"/>
                    <a:lumOff val="25000"/>
                  </a:schemeClr>
                </a:solidFill>
              </a:defRPr>
            </a:lvl2pPr>
            <a:lvl3pPr>
              <a:defRPr lang="en-US" sz="900" smtClean="0">
                <a:solidFill>
                  <a:schemeClr val="tx1">
                    <a:lumMod val="75000"/>
                    <a:lumOff val="25000"/>
                  </a:schemeClr>
                </a:solidFill>
              </a:defRPr>
            </a:lvl3pPr>
            <a:lvl4pPr>
              <a:defRPr lang="en-US" sz="900" smtClean="0">
                <a:solidFill>
                  <a:schemeClr val="tx1">
                    <a:lumMod val="75000"/>
                    <a:lumOff val="25000"/>
                  </a:schemeClr>
                </a:solidFill>
              </a:defRPr>
            </a:lvl4pPr>
            <a:lvl5pPr>
              <a:defRPr lang="en-US" sz="900">
                <a:solidFill>
                  <a:schemeClr val="tx1">
                    <a:lumMod val="75000"/>
                    <a:lumOff val="25000"/>
                  </a:schemeClr>
                </a:solidFill>
              </a:defRPr>
            </a:lvl5pPr>
          </a:lstStyle>
          <a:p>
            <a:pPr marL="0" lvl="0" indent="0" rtl="0">
              <a:lnSpc>
                <a:spcPct val="150000"/>
              </a:lnSpc>
              <a:spcBef>
                <a:spcPts val="750"/>
              </a:spcBef>
              <a:spcAft>
                <a:spcPts val="900"/>
              </a:spcAft>
              <a:buNone/>
            </a:pPr>
            <a:r>
              <a:rPr lang="sv-SE" noProof="0"/>
              <a:t>Redigera format för bakgrundstext</a:t>
            </a:r>
          </a:p>
          <a:p>
            <a:pPr marL="0" lvl="1" indent="0" rtl="0">
              <a:lnSpc>
                <a:spcPct val="150000"/>
              </a:lnSpc>
              <a:spcBef>
                <a:spcPts val="750"/>
              </a:spcBef>
              <a:spcAft>
                <a:spcPts val="900"/>
              </a:spcAft>
              <a:buNone/>
            </a:pPr>
            <a:r>
              <a:rPr lang="sv-SE" noProof="0"/>
              <a:t>Nivå två</a:t>
            </a:r>
          </a:p>
          <a:p>
            <a:pPr marL="0" lvl="2" indent="0" rtl="0">
              <a:lnSpc>
                <a:spcPct val="150000"/>
              </a:lnSpc>
              <a:spcBef>
                <a:spcPts val="750"/>
              </a:spcBef>
              <a:spcAft>
                <a:spcPts val="900"/>
              </a:spcAft>
              <a:buNone/>
            </a:pPr>
            <a:r>
              <a:rPr lang="sv-SE" noProof="0"/>
              <a:t>Nivå tre</a:t>
            </a:r>
          </a:p>
          <a:p>
            <a:pPr marL="0" lvl="3" indent="0" rtl="0">
              <a:lnSpc>
                <a:spcPct val="150000"/>
              </a:lnSpc>
              <a:spcBef>
                <a:spcPts val="750"/>
              </a:spcBef>
              <a:spcAft>
                <a:spcPts val="900"/>
              </a:spcAft>
              <a:buNone/>
            </a:pPr>
            <a:r>
              <a:rPr lang="sv-SE" noProof="0"/>
              <a:t>Nivå fyra</a:t>
            </a:r>
          </a:p>
          <a:p>
            <a:pPr marL="0" lvl="4" indent="0" rtl="0">
              <a:lnSpc>
                <a:spcPct val="150000"/>
              </a:lnSpc>
              <a:spcBef>
                <a:spcPts val="750"/>
              </a:spcBef>
              <a:spcAft>
                <a:spcPts val="900"/>
              </a:spcAft>
              <a:buNone/>
            </a:pPr>
            <a:r>
              <a:rPr lang="sv-SE" noProof="0"/>
              <a:t>Nivå fem</a:t>
            </a:r>
          </a:p>
        </p:txBody>
      </p:sp>
      <p:sp>
        <p:nvSpPr>
          <p:cNvPr id="6" name="Platshållare för datum 3"/>
          <p:cNvSpPr>
            <a:spLocks noGrp="1"/>
          </p:cNvSpPr>
          <p:nvPr>
            <p:ph type="dt" sz="half" idx="2"/>
          </p:nvPr>
        </p:nvSpPr>
        <p:spPr>
          <a:xfrm>
            <a:off x="404622" y="6203953"/>
            <a:ext cx="2457450" cy="365125"/>
          </a:xfrm>
          <a:prstGeom prst="rect">
            <a:avLst/>
          </a:prstGeom>
        </p:spPr>
        <p:txBody>
          <a:bodyPr vert="horz" lIns="91440" tIns="45720" rIns="91440" bIns="45720" rtlCol="0" anchor="ctr"/>
          <a:lstStyle>
            <a:lvl1pPr algn="l">
              <a:defRPr sz="900" baseline="0">
                <a:solidFill>
                  <a:schemeClr val="tx1">
                    <a:lumMod val="65000"/>
                    <a:lumOff val="35000"/>
                  </a:schemeClr>
                </a:solidFill>
              </a:defRPr>
            </a:lvl1pPr>
          </a:lstStyle>
          <a:p>
            <a:pPr rtl="0"/>
            <a:fld id="{15349C14-F119-4EC4-AE2E-2EA7AE1750D1}" type="datetime1">
              <a:rPr lang="sv-SE" noProof="0" smtClean="0"/>
              <a:t>2025-11-18</a:t>
            </a:fld>
            <a:endParaRPr lang="sv-SE" noProof="0"/>
          </a:p>
        </p:txBody>
      </p:sp>
      <p:sp>
        <p:nvSpPr>
          <p:cNvPr id="7" name="Platshållare för sidfot 4"/>
          <p:cNvSpPr>
            <a:spLocks noGrp="1"/>
          </p:cNvSpPr>
          <p:nvPr>
            <p:ph type="ftr" sz="quarter" idx="3"/>
          </p:nvPr>
        </p:nvSpPr>
        <p:spPr>
          <a:xfrm>
            <a:off x="3486150" y="6203953"/>
            <a:ext cx="2171700" cy="365125"/>
          </a:xfrm>
          <a:prstGeom prst="rect">
            <a:avLst/>
          </a:prstGeom>
        </p:spPr>
        <p:txBody>
          <a:bodyPr vert="horz" lIns="91440" tIns="45720" rIns="91440" bIns="45720" rtlCol="0" anchor="ctr"/>
          <a:lstStyle>
            <a:lvl1pPr algn="ctr">
              <a:defRPr sz="900" baseline="0">
                <a:solidFill>
                  <a:schemeClr val="tx1">
                    <a:lumMod val="65000"/>
                    <a:lumOff val="35000"/>
                  </a:schemeClr>
                </a:solidFill>
              </a:defRPr>
            </a:lvl1pPr>
          </a:lstStyle>
          <a:p>
            <a:pPr rtl="0"/>
            <a:endParaRPr lang="sv-SE" noProof="0"/>
          </a:p>
        </p:txBody>
      </p:sp>
      <p:sp>
        <p:nvSpPr>
          <p:cNvPr id="8" name="Platshållare för bildnummer 5"/>
          <p:cNvSpPr>
            <a:spLocks noGrp="1"/>
          </p:cNvSpPr>
          <p:nvPr>
            <p:ph type="sldNum" sz="quarter" idx="4"/>
          </p:nvPr>
        </p:nvSpPr>
        <p:spPr>
          <a:xfrm>
            <a:off x="6278945" y="6203953"/>
            <a:ext cx="2457450" cy="365125"/>
          </a:xfrm>
          <a:prstGeom prst="rect">
            <a:avLst/>
          </a:prstGeom>
        </p:spPr>
        <p:txBody>
          <a:bodyPr vert="horz" lIns="91440" tIns="45720" rIns="91440" bIns="45720" rtlCol="0" anchor="ctr"/>
          <a:lstStyle>
            <a:lvl1pPr algn="r">
              <a:defRPr sz="9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spTree>
    <p:extLst>
      <p:ext uri="{BB962C8B-B14F-4D97-AF65-F5344CB8AC3E}">
        <p14:creationId xmlns:p14="http://schemas.microsoft.com/office/powerpoint/2010/main" val="1828373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Rubrik och innehåll">
    <p:spTree>
      <p:nvGrpSpPr>
        <p:cNvPr id="1" name=""/>
        <p:cNvGrpSpPr/>
        <p:nvPr/>
      </p:nvGrpSpPr>
      <p:grpSpPr>
        <a:xfrm>
          <a:off x="0" y="0"/>
          <a:ext cx="0" cy="0"/>
          <a:chOff x="0" y="0"/>
          <a:chExt cx="0" cy="0"/>
        </a:xfrm>
      </p:grpSpPr>
      <p:sp>
        <p:nvSpPr>
          <p:cNvPr id="9" name="Rektangulär 8"/>
          <p:cNvSpPr/>
          <p:nvPr userDrawn="1"/>
        </p:nvSpPr>
        <p:spPr>
          <a:xfrm>
            <a:off x="192024" y="265177"/>
            <a:ext cx="8762287"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350" noProof="0"/>
          </a:p>
        </p:txBody>
      </p:sp>
      <p:cxnSp>
        <p:nvCxnSpPr>
          <p:cNvPr id="12" name="Rak 11"/>
          <p:cNvCxnSpPr/>
          <p:nvPr userDrawn="1"/>
        </p:nvCxnSpPr>
        <p:spPr>
          <a:xfrm>
            <a:off x="453326" y="1196392"/>
            <a:ext cx="8237349"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Rubrik 3"/>
          <p:cNvSpPr>
            <a:spLocks noGrp="1"/>
          </p:cNvSpPr>
          <p:nvPr>
            <p:ph type="title" hasCustomPrompt="1"/>
          </p:nvPr>
        </p:nvSpPr>
        <p:spPr>
          <a:xfrm>
            <a:off x="390906" y="448056"/>
            <a:ext cx="5157839" cy="640080"/>
          </a:xfrm>
        </p:spPr>
        <p:txBody>
          <a:bodyPr rtlCol="0" anchor="b" anchorCtr="0">
            <a:normAutofit/>
          </a:bodyPr>
          <a:lstStyle>
            <a:lvl1pPr>
              <a:defRPr sz="2100">
                <a:solidFill>
                  <a:schemeClr val="bg2">
                    <a:lumMod val="25000"/>
                  </a:schemeClr>
                </a:solidFill>
              </a:defRPr>
            </a:lvl1pPr>
          </a:lstStyle>
          <a:p>
            <a:pPr rtl="0"/>
            <a:r>
              <a:rPr lang="sv-SE" noProof="0"/>
              <a:t>Klicka här för att ändra format</a:t>
            </a:r>
          </a:p>
        </p:txBody>
      </p:sp>
      <p:sp>
        <p:nvSpPr>
          <p:cNvPr id="3" name="Platshållare för innehåll 2"/>
          <p:cNvSpPr>
            <a:spLocks noGrp="1"/>
          </p:cNvSpPr>
          <p:nvPr>
            <p:ph sz="quarter" idx="10" hasCustomPrompt="1"/>
          </p:nvPr>
        </p:nvSpPr>
        <p:spPr>
          <a:xfrm>
            <a:off x="404622" y="1435608"/>
            <a:ext cx="3312414" cy="3977640"/>
          </a:xfrm>
        </p:spPr>
        <p:txBody>
          <a:bodyPr vert="horz" lIns="91440" tIns="45720" rIns="91440" bIns="45720" rtlCol="0">
            <a:normAutofit/>
          </a:bodyPr>
          <a:lstStyle>
            <a:lvl1pPr>
              <a:defRPr lang="en-US" sz="900" smtClean="0">
                <a:solidFill>
                  <a:schemeClr val="tx1">
                    <a:lumMod val="75000"/>
                    <a:lumOff val="25000"/>
                  </a:schemeClr>
                </a:solidFill>
              </a:defRPr>
            </a:lvl1pPr>
            <a:lvl2pPr>
              <a:defRPr lang="en-US" sz="900" smtClean="0">
                <a:solidFill>
                  <a:schemeClr val="tx1">
                    <a:lumMod val="75000"/>
                    <a:lumOff val="25000"/>
                  </a:schemeClr>
                </a:solidFill>
              </a:defRPr>
            </a:lvl2pPr>
            <a:lvl3pPr>
              <a:defRPr lang="en-US" sz="900" smtClean="0">
                <a:solidFill>
                  <a:schemeClr val="tx1">
                    <a:lumMod val="75000"/>
                    <a:lumOff val="25000"/>
                  </a:schemeClr>
                </a:solidFill>
              </a:defRPr>
            </a:lvl3pPr>
            <a:lvl4pPr>
              <a:defRPr lang="en-US" sz="900" smtClean="0">
                <a:solidFill>
                  <a:schemeClr val="tx1">
                    <a:lumMod val="75000"/>
                    <a:lumOff val="25000"/>
                  </a:schemeClr>
                </a:solidFill>
              </a:defRPr>
            </a:lvl4pPr>
            <a:lvl5pPr>
              <a:defRPr lang="en-US" sz="900">
                <a:solidFill>
                  <a:schemeClr val="tx1">
                    <a:lumMod val="75000"/>
                    <a:lumOff val="25000"/>
                  </a:schemeClr>
                </a:solidFill>
              </a:defRPr>
            </a:lvl5pPr>
          </a:lstStyle>
          <a:p>
            <a:pPr marL="0" lvl="0" indent="0" rtl="0">
              <a:lnSpc>
                <a:spcPct val="150000"/>
              </a:lnSpc>
              <a:spcBef>
                <a:spcPts val="750"/>
              </a:spcBef>
              <a:spcAft>
                <a:spcPts val="900"/>
              </a:spcAft>
              <a:buNone/>
            </a:pPr>
            <a:r>
              <a:rPr lang="sv-SE" noProof="0"/>
              <a:t>Redigera format för bakgrundstext</a:t>
            </a:r>
          </a:p>
          <a:p>
            <a:pPr marL="0" lvl="1" indent="0" rtl="0">
              <a:lnSpc>
                <a:spcPct val="150000"/>
              </a:lnSpc>
              <a:spcBef>
                <a:spcPts val="750"/>
              </a:spcBef>
              <a:spcAft>
                <a:spcPts val="900"/>
              </a:spcAft>
              <a:buNone/>
            </a:pPr>
            <a:r>
              <a:rPr lang="sv-SE" noProof="0"/>
              <a:t>Nivå två</a:t>
            </a:r>
          </a:p>
          <a:p>
            <a:pPr marL="0" lvl="2" indent="0" rtl="0">
              <a:lnSpc>
                <a:spcPct val="150000"/>
              </a:lnSpc>
              <a:spcBef>
                <a:spcPts val="750"/>
              </a:spcBef>
              <a:spcAft>
                <a:spcPts val="900"/>
              </a:spcAft>
              <a:buNone/>
            </a:pPr>
            <a:r>
              <a:rPr lang="sv-SE" noProof="0"/>
              <a:t>Nivå tre</a:t>
            </a:r>
          </a:p>
          <a:p>
            <a:pPr marL="0" lvl="3" indent="0" rtl="0">
              <a:lnSpc>
                <a:spcPct val="150000"/>
              </a:lnSpc>
              <a:spcBef>
                <a:spcPts val="750"/>
              </a:spcBef>
              <a:spcAft>
                <a:spcPts val="900"/>
              </a:spcAft>
              <a:buNone/>
            </a:pPr>
            <a:r>
              <a:rPr lang="sv-SE" noProof="0"/>
              <a:t>Nivå fyra</a:t>
            </a:r>
          </a:p>
          <a:p>
            <a:pPr marL="0" lvl="4" indent="0" rtl="0">
              <a:lnSpc>
                <a:spcPct val="150000"/>
              </a:lnSpc>
              <a:spcBef>
                <a:spcPts val="750"/>
              </a:spcBef>
              <a:spcAft>
                <a:spcPts val="900"/>
              </a:spcAft>
              <a:buNone/>
            </a:pPr>
            <a:r>
              <a:rPr lang="sv-SE" noProof="0"/>
              <a:t>Nivå fem</a:t>
            </a:r>
          </a:p>
        </p:txBody>
      </p:sp>
      <p:sp>
        <p:nvSpPr>
          <p:cNvPr id="6" name="Platshållare för datum 3"/>
          <p:cNvSpPr>
            <a:spLocks noGrp="1"/>
          </p:cNvSpPr>
          <p:nvPr>
            <p:ph type="dt" sz="half" idx="2"/>
          </p:nvPr>
        </p:nvSpPr>
        <p:spPr>
          <a:xfrm>
            <a:off x="404622" y="6203953"/>
            <a:ext cx="2457450" cy="365125"/>
          </a:xfrm>
          <a:prstGeom prst="rect">
            <a:avLst/>
          </a:prstGeom>
        </p:spPr>
        <p:txBody>
          <a:bodyPr vert="horz" lIns="91440" tIns="45720" rIns="91440" bIns="45720" rtlCol="0" anchor="ctr"/>
          <a:lstStyle>
            <a:lvl1pPr algn="l">
              <a:defRPr sz="900" baseline="0">
                <a:solidFill>
                  <a:schemeClr val="tx1">
                    <a:lumMod val="65000"/>
                    <a:lumOff val="35000"/>
                  </a:schemeClr>
                </a:solidFill>
              </a:defRPr>
            </a:lvl1pPr>
          </a:lstStyle>
          <a:p>
            <a:pPr rtl="0"/>
            <a:fld id="{15349C14-F119-4EC4-AE2E-2EA7AE1750D1}" type="datetime1">
              <a:rPr lang="sv-SE" noProof="0" smtClean="0"/>
              <a:t>2025-11-18</a:t>
            </a:fld>
            <a:endParaRPr lang="sv-SE" noProof="0"/>
          </a:p>
        </p:txBody>
      </p:sp>
      <p:sp>
        <p:nvSpPr>
          <p:cNvPr id="7" name="Platshållare för sidfot 4"/>
          <p:cNvSpPr>
            <a:spLocks noGrp="1"/>
          </p:cNvSpPr>
          <p:nvPr>
            <p:ph type="ftr" sz="quarter" idx="3"/>
          </p:nvPr>
        </p:nvSpPr>
        <p:spPr>
          <a:xfrm>
            <a:off x="3486150" y="6203953"/>
            <a:ext cx="2171700" cy="365125"/>
          </a:xfrm>
          <a:prstGeom prst="rect">
            <a:avLst/>
          </a:prstGeom>
        </p:spPr>
        <p:txBody>
          <a:bodyPr vert="horz" lIns="91440" tIns="45720" rIns="91440" bIns="45720" rtlCol="0" anchor="ctr"/>
          <a:lstStyle>
            <a:lvl1pPr algn="ctr">
              <a:defRPr sz="900" baseline="0">
                <a:solidFill>
                  <a:schemeClr val="tx1">
                    <a:lumMod val="65000"/>
                    <a:lumOff val="35000"/>
                  </a:schemeClr>
                </a:solidFill>
              </a:defRPr>
            </a:lvl1pPr>
          </a:lstStyle>
          <a:p>
            <a:pPr rtl="0"/>
            <a:endParaRPr lang="sv-SE" noProof="0"/>
          </a:p>
        </p:txBody>
      </p:sp>
      <p:sp>
        <p:nvSpPr>
          <p:cNvPr id="8" name="Platshållare för bildnummer 5"/>
          <p:cNvSpPr>
            <a:spLocks noGrp="1"/>
          </p:cNvSpPr>
          <p:nvPr>
            <p:ph type="sldNum" sz="quarter" idx="4"/>
          </p:nvPr>
        </p:nvSpPr>
        <p:spPr>
          <a:xfrm>
            <a:off x="6278945" y="6203953"/>
            <a:ext cx="2457450" cy="365125"/>
          </a:xfrm>
          <a:prstGeom prst="rect">
            <a:avLst/>
          </a:prstGeom>
        </p:spPr>
        <p:txBody>
          <a:bodyPr vert="horz" lIns="91440" tIns="45720" rIns="91440" bIns="45720" rtlCol="0" anchor="ctr"/>
          <a:lstStyle>
            <a:lvl1pPr algn="r">
              <a:defRPr sz="9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spTree>
    <p:extLst>
      <p:ext uri="{BB962C8B-B14F-4D97-AF65-F5344CB8AC3E}">
        <p14:creationId xmlns:p14="http://schemas.microsoft.com/office/powerpoint/2010/main" val="16024859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Rubrik och innehåll">
    <p:spTree>
      <p:nvGrpSpPr>
        <p:cNvPr id="1" name=""/>
        <p:cNvGrpSpPr/>
        <p:nvPr/>
      </p:nvGrpSpPr>
      <p:grpSpPr>
        <a:xfrm>
          <a:off x="0" y="0"/>
          <a:ext cx="0" cy="0"/>
          <a:chOff x="0" y="0"/>
          <a:chExt cx="0" cy="0"/>
        </a:xfrm>
      </p:grpSpPr>
      <p:sp>
        <p:nvSpPr>
          <p:cNvPr id="9" name="Rektangulär 8"/>
          <p:cNvSpPr/>
          <p:nvPr userDrawn="1"/>
        </p:nvSpPr>
        <p:spPr>
          <a:xfrm>
            <a:off x="192024" y="265177"/>
            <a:ext cx="8762287"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350" noProof="0"/>
          </a:p>
        </p:txBody>
      </p:sp>
      <p:cxnSp>
        <p:nvCxnSpPr>
          <p:cNvPr id="12" name="Rak 11"/>
          <p:cNvCxnSpPr/>
          <p:nvPr userDrawn="1"/>
        </p:nvCxnSpPr>
        <p:spPr>
          <a:xfrm>
            <a:off x="453326" y="1196392"/>
            <a:ext cx="8237349"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Rubrik 3"/>
          <p:cNvSpPr>
            <a:spLocks noGrp="1"/>
          </p:cNvSpPr>
          <p:nvPr>
            <p:ph type="title" hasCustomPrompt="1"/>
          </p:nvPr>
        </p:nvSpPr>
        <p:spPr>
          <a:xfrm>
            <a:off x="390906" y="448056"/>
            <a:ext cx="5157839" cy="640080"/>
          </a:xfrm>
        </p:spPr>
        <p:txBody>
          <a:bodyPr rtlCol="0" anchor="b" anchorCtr="0">
            <a:normAutofit/>
          </a:bodyPr>
          <a:lstStyle>
            <a:lvl1pPr>
              <a:defRPr sz="2100">
                <a:solidFill>
                  <a:schemeClr val="bg2">
                    <a:lumMod val="25000"/>
                  </a:schemeClr>
                </a:solidFill>
              </a:defRPr>
            </a:lvl1pPr>
          </a:lstStyle>
          <a:p>
            <a:pPr rtl="0"/>
            <a:r>
              <a:rPr lang="sv-SE" noProof="0"/>
              <a:t>Klicka här för att ändra format</a:t>
            </a:r>
          </a:p>
        </p:txBody>
      </p:sp>
      <p:sp>
        <p:nvSpPr>
          <p:cNvPr id="3" name="Platshållare för innehåll 2"/>
          <p:cNvSpPr>
            <a:spLocks noGrp="1"/>
          </p:cNvSpPr>
          <p:nvPr>
            <p:ph sz="quarter" idx="10" hasCustomPrompt="1"/>
          </p:nvPr>
        </p:nvSpPr>
        <p:spPr>
          <a:xfrm>
            <a:off x="404622" y="1435608"/>
            <a:ext cx="3312414" cy="3977640"/>
          </a:xfrm>
        </p:spPr>
        <p:txBody>
          <a:bodyPr vert="horz" lIns="91440" tIns="45720" rIns="91440" bIns="45720" rtlCol="0">
            <a:normAutofit/>
          </a:bodyPr>
          <a:lstStyle>
            <a:lvl1pPr>
              <a:defRPr lang="en-US" sz="900" smtClean="0">
                <a:solidFill>
                  <a:schemeClr val="tx1">
                    <a:lumMod val="75000"/>
                    <a:lumOff val="25000"/>
                  </a:schemeClr>
                </a:solidFill>
              </a:defRPr>
            </a:lvl1pPr>
            <a:lvl2pPr>
              <a:defRPr lang="en-US" sz="900" smtClean="0">
                <a:solidFill>
                  <a:schemeClr val="tx1">
                    <a:lumMod val="75000"/>
                    <a:lumOff val="25000"/>
                  </a:schemeClr>
                </a:solidFill>
              </a:defRPr>
            </a:lvl2pPr>
            <a:lvl3pPr>
              <a:defRPr lang="en-US" sz="900" smtClean="0">
                <a:solidFill>
                  <a:schemeClr val="tx1">
                    <a:lumMod val="75000"/>
                    <a:lumOff val="25000"/>
                  </a:schemeClr>
                </a:solidFill>
              </a:defRPr>
            </a:lvl3pPr>
            <a:lvl4pPr>
              <a:defRPr lang="en-US" sz="900" smtClean="0">
                <a:solidFill>
                  <a:schemeClr val="tx1">
                    <a:lumMod val="75000"/>
                    <a:lumOff val="25000"/>
                  </a:schemeClr>
                </a:solidFill>
              </a:defRPr>
            </a:lvl4pPr>
            <a:lvl5pPr>
              <a:defRPr lang="en-US" sz="900">
                <a:solidFill>
                  <a:schemeClr val="tx1">
                    <a:lumMod val="75000"/>
                    <a:lumOff val="25000"/>
                  </a:schemeClr>
                </a:solidFill>
              </a:defRPr>
            </a:lvl5pPr>
          </a:lstStyle>
          <a:p>
            <a:pPr marL="0" lvl="0" indent="0" rtl="0">
              <a:lnSpc>
                <a:spcPct val="150000"/>
              </a:lnSpc>
              <a:spcBef>
                <a:spcPts val="750"/>
              </a:spcBef>
              <a:spcAft>
                <a:spcPts val="900"/>
              </a:spcAft>
              <a:buNone/>
            </a:pPr>
            <a:r>
              <a:rPr lang="sv-SE" noProof="0"/>
              <a:t>Redigera format för bakgrundstext</a:t>
            </a:r>
          </a:p>
          <a:p>
            <a:pPr marL="0" lvl="1" indent="0" rtl="0">
              <a:lnSpc>
                <a:spcPct val="150000"/>
              </a:lnSpc>
              <a:spcBef>
                <a:spcPts val="750"/>
              </a:spcBef>
              <a:spcAft>
                <a:spcPts val="900"/>
              </a:spcAft>
              <a:buNone/>
            </a:pPr>
            <a:r>
              <a:rPr lang="sv-SE" noProof="0"/>
              <a:t>Nivå två</a:t>
            </a:r>
          </a:p>
          <a:p>
            <a:pPr marL="0" lvl="2" indent="0" rtl="0">
              <a:lnSpc>
                <a:spcPct val="150000"/>
              </a:lnSpc>
              <a:spcBef>
                <a:spcPts val="750"/>
              </a:spcBef>
              <a:spcAft>
                <a:spcPts val="900"/>
              </a:spcAft>
              <a:buNone/>
            </a:pPr>
            <a:r>
              <a:rPr lang="sv-SE" noProof="0"/>
              <a:t>Nivå tre</a:t>
            </a:r>
          </a:p>
          <a:p>
            <a:pPr marL="0" lvl="3" indent="0" rtl="0">
              <a:lnSpc>
                <a:spcPct val="150000"/>
              </a:lnSpc>
              <a:spcBef>
                <a:spcPts val="750"/>
              </a:spcBef>
              <a:spcAft>
                <a:spcPts val="900"/>
              </a:spcAft>
              <a:buNone/>
            </a:pPr>
            <a:r>
              <a:rPr lang="sv-SE" noProof="0"/>
              <a:t>Nivå fyra</a:t>
            </a:r>
          </a:p>
          <a:p>
            <a:pPr marL="0" lvl="4" indent="0" rtl="0">
              <a:lnSpc>
                <a:spcPct val="150000"/>
              </a:lnSpc>
              <a:spcBef>
                <a:spcPts val="750"/>
              </a:spcBef>
              <a:spcAft>
                <a:spcPts val="900"/>
              </a:spcAft>
              <a:buNone/>
            </a:pPr>
            <a:r>
              <a:rPr lang="sv-SE" noProof="0"/>
              <a:t>Nivå fem</a:t>
            </a:r>
          </a:p>
        </p:txBody>
      </p:sp>
      <p:sp>
        <p:nvSpPr>
          <p:cNvPr id="6" name="Platshållare för datum 3"/>
          <p:cNvSpPr>
            <a:spLocks noGrp="1"/>
          </p:cNvSpPr>
          <p:nvPr>
            <p:ph type="dt" sz="half" idx="2"/>
          </p:nvPr>
        </p:nvSpPr>
        <p:spPr>
          <a:xfrm>
            <a:off x="404622" y="6203953"/>
            <a:ext cx="2457450" cy="365125"/>
          </a:xfrm>
          <a:prstGeom prst="rect">
            <a:avLst/>
          </a:prstGeom>
        </p:spPr>
        <p:txBody>
          <a:bodyPr vert="horz" lIns="91440" tIns="45720" rIns="91440" bIns="45720" rtlCol="0" anchor="ctr"/>
          <a:lstStyle>
            <a:lvl1pPr algn="l">
              <a:defRPr sz="900" baseline="0">
                <a:solidFill>
                  <a:schemeClr val="tx1">
                    <a:lumMod val="65000"/>
                    <a:lumOff val="35000"/>
                  </a:schemeClr>
                </a:solidFill>
              </a:defRPr>
            </a:lvl1pPr>
          </a:lstStyle>
          <a:p>
            <a:pPr rtl="0"/>
            <a:fld id="{15349C14-F119-4EC4-AE2E-2EA7AE1750D1}" type="datetime1">
              <a:rPr lang="sv-SE" noProof="0" smtClean="0"/>
              <a:t>2025-11-18</a:t>
            </a:fld>
            <a:endParaRPr lang="sv-SE" noProof="0"/>
          </a:p>
        </p:txBody>
      </p:sp>
      <p:sp>
        <p:nvSpPr>
          <p:cNvPr id="7" name="Platshållare för sidfot 4"/>
          <p:cNvSpPr>
            <a:spLocks noGrp="1"/>
          </p:cNvSpPr>
          <p:nvPr>
            <p:ph type="ftr" sz="quarter" idx="3"/>
          </p:nvPr>
        </p:nvSpPr>
        <p:spPr>
          <a:xfrm>
            <a:off x="3486150" y="6203953"/>
            <a:ext cx="2171700" cy="365125"/>
          </a:xfrm>
          <a:prstGeom prst="rect">
            <a:avLst/>
          </a:prstGeom>
        </p:spPr>
        <p:txBody>
          <a:bodyPr vert="horz" lIns="91440" tIns="45720" rIns="91440" bIns="45720" rtlCol="0" anchor="ctr"/>
          <a:lstStyle>
            <a:lvl1pPr algn="ctr">
              <a:defRPr sz="900" baseline="0">
                <a:solidFill>
                  <a:schemeClr val="tx1">
                    <a:lumMod val="65000"/>
                    <a:lumOff val="35000"/>
                  </a:schemeClr>
                </a:solidFill>
              </a:defRPr>
            </a:lvl1pPr>
          </a:lstStyle>
          <a:p>
            <a:pPr rtl="0"/>
            <a:endParaRPr lang="sv-SE" noProof="0"/>
          </a:p>
        </p:txBody>
      </p:sp>
      <p:sp>
        <p:nvSpPr>
          <p:cNvPr id="8" name="Platshållare för bildnummer 5"/>
          <p:cNvSpPr>
            <a:spLocks noGrp="1"/>
          </p:cNvSpPr>
          <p:nvPr>
            <p:ph type="sldNum" sz="quarter" idx="4"/>
          </p:nvPr>
        </p:nvSpPr>
        <p:spPr>
          <a:xfrm>
            <a:off x="6278945" y="6203953"/>
            <a:ext cx="2457450" cy="365125"/>
          </a:xfrm>
          <a:prstGeom prst="rect">
            <a:avLst/>
          </a:prstGeom>
        </p:spPr>
        <p:txBody>
          <a:bodyPr vert="horz" lIns="91440" tIns="45720" rIns="91440" bIns="45720" rtlCol="0" anchor="ctr"/>
          <a:lstStyle>
            <a:lvl1pPr algn="r">
              <a:defRPr sz="9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spTree>
    <p:extLst>
      <p:ext uri="{BB962C8B-B14F-4D97-AF65-F5344CB8AC3E}">
        <p14:creationId xmlns:p14="http://schemas.microsoft.com/office/powerpoint/2010/main" val="2524913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Rubrik och innehåll">
    <p:spTree>
      <p:nvGrpSpPr>
        <p:cNvPr id="1" name=""/>
        <p:cNvGrpSpPr/>
        <p:nvPr/>
      </p:nvGrpSpPr>
      <p:grpSpPr>
        <a:xfrm>
          <a:off x="0" y="0"/>
          <a:ext cx="0" cy="0"/>
          <a:chOff x="0" y="0"/>
          <a:chExt cx="0" cy="0"/>
        </a:xfrm>
      </p:grpSpPr>
      <p:sp>
        <p:nvSpPr>
          <p:cNvPr id="9" name="Rektangulär 8"/>
          <p:cNvSpPr/>
          <p:nvPr userDrawn="1"/>
        </p:nvSpPr>
        <p:spPr>
          <a:xfrm>
            <a:off x="192024" y="265177"/>
            <a:ext cx="8762287"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350" noProof="0"/>
          </a:p>
        </p:txBody>
      </p:sp>
      <p:cxnSp>
        <p:nvCxnSpPr>
          <p:cNvPr id="12" name="Rak 11"/>
          <p:cNvCxnSpPr/>
          <p:nvPr userDrawn="1"/>
        </p:nvCxnSpPr>
        <p:spPr>
          <a:xfrm>
            <a:off x="453326" y="1196392"/>
            <a:ext cx="8237349"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Rubrik 3"/>
          <p:cNvSpPr>
            <a:spLocks noGrp="1"/>
          </p:cNvSpPr>
          <p:nvPr>
            <p:ph type="title" hasCustomPrompt="1"/>
          </p:nvPr>
        </p:nvSpPr>
        <p:spPr>
          <a:xfrm>
            <a:off x="390906" y="448056"/>
            <a:ext cx="5157839" cy="640080"/>
          </a:xfrm>
        </p:spPr>
        <p:txBody>
          <a:bodyPr rtlCol="0" anchor="b" anchorCtr="0">
            <a:normAutofit/>
          </a:bodyPr>
          <a:lstStyle>
            <a:lvl1pPr>
              <a:defRPr sz="2100">
                <a:solidFill>
                  <a:schemeClr val="bg2">
                    <a:lumMod val="25000"/>
                  </a:schemeClr>
                </a:solidFill>
              </a:defRPr>
            </a:lvl1pPr>
          </a:lstStyle>
          <a:p>
            <a:pPr rtl="0"/>
            <a:r>
              <a:rPr lang="sv-SE" noProof="0"/>
              <a:t>Klicka här för att ändra format</a:t>
            </a:r>
          </a:p>
        </p:txBody>
      </p:sp>
      <p:sp>
        <p:nvSpPr>
          <p:cNvPr id="3" name="Platshållare för innehåll 2"/>
          <p:cNvSpPr>
            <a:spLocks noGrp="1"/>
          </p:cNvSpPr>
          <p:nvPr>
            <p:ph sz="quarter" idx="10" hasCustomPrompt="1"/>
          </p:nvPr>
        </p:nvSpPr>
        <p:spPr>
          <a:xfrm>
            <a:off x="404622" y="1435608"/>
            <a:ext cx="3312414" cy="3977640"/>
          </a:xfrm>
        </p:spPr>
        <p:txBody>
          <a:bodyPr vert="horz" lIns="91440" tIns="45720" rIns="91440" bIns="45720" rtlCol="0">
            <a:normAutofit/>
          </a:bodyPr>
          <a:lstStyle>
            <a:lvl1pPr>
              <a:defRPr lang="en-US" sz="900" smtClean="0">
                <a:solidFill>
                  <a:schemeClr val="tx1">
                    <a:lumMod val="75000"/>
                    <a:lumOff val="25000"/>
                  </a:schemeClr>
                </a:solidFill>
              </a:defRPr>
            </a:lvl1pPr>
            <a:lvl2pPr>
              <a:defRPr lang="en-US" sz="900" smtClean="0">
                <a:solidFill>
                  <a:schemeClr val="tx1">
                    <a:lumMod val="75000"/>
                    <a:lumOff val="25000"/>
                  </a:schemeClr>
                </a:solidFill>
              </a:defRPr>
            </a:lvl2pPr>
            <a:lvl3pPr>
              <a:defRPr lang="en-US" sz="900" smtClean="0">
                <a:solidFill>
                  <a:schemeClr val="tx1">
                    <a:lumMod val="75000"/>
                    <a:lumOff val="25000"/>
                  </a:schemeClr>
                </a:solidFill>
              </a:defRPr>
            </a:lvl3pPr>
            <a:lvl4pPr>
              <a:defRPr lang="en-US" sz="900" smtClean="0">
                <a:solidFill>
                  <a:schemeClr val="tx1">
                    <a:lumMod val="75000"/>
                    <a:lumOff val="25000"/>
                  </a:schemeClr>
                </a:solidFill>
              </a:defRPr>
            </a:lvl4pPr>
            <a:lvl5pPr>
              <a:defRPr lang="en-US" sz="900">
                <a:solidFill>
                  <a:schemeClr val="tx1">
                    <a:lumMod val="75000"/>
                    <a:lumOff val="25000"/>
                  </a:schemeClr>
                </a:solidFill>
              </a:defRPr>
            </a:lvl5pPr>
          </a:lstStyle>
          <a:p>
            <a:pPr marL="0" lvl="0" indent="0" rtl="0">
              <a:lnSpc>
                <a:spcPct val="150000"/>
              </a:lnSpc>
              <a:spcBef>
                <a:spcPts val="750"/>
              </a:spcBef>
              <a:spcAft>
                <a:spcPts val="900"/>
              </a:spcAft>
              <a:buNone/>
            </a:pPr>
            <a:r>
              <a:rPr lang="sv-SE" noProof="0"/>
              <a:t>Redigera format för bakgrundstext</a:t>
            </a:r>
          </a:p>
          <a:p>
            <a:pPr marL="0" lvl="1" indent="0" rtl="0">
              <a:lnSpc>
                <a:spcPct val="150000"/>
              </a:lnSpc>
              <a:spcBef>
                <a:spcPts val="750"/>
              </a:spcBef>
              <a:spcAft>
                <a:spcPts val="900"/>
              </a:spcAft>
              <a:buNone/>
            </a:pPr>
            <a:r>
              <a:rPr lang="sv-SE" noProof="0"/>
              <a:t>Nivå två</a:t>
            </a:r>
          </a:p>
          <a:p>
            <a:pPr marL="0" lvl="2" indent="0" rtl="0">
              <a:lnSpc>
                <a:spcPct val="150000"/>
              </a:lnSpc>
              <a:spcBef>
                <a:spcPts val="750"/>
              </a:spcBef>
              <a:spcAft>
                <a:spcPts val="900"/>
              </a:spcAft>
              <a:buNone/>
            </a:pPr>
            <a:r>
              <a:rPr lang="sv-SE" noProof="0"/>
              <a:t>Nivå tre</a:t>
            </a:r>
          </a:p>
          <a:p>
            <a:pPr marL="0" lvl="3" indent="0" rtl="0">
              <a:lnSpc>
                <a:spcPct val="150000"/>
              </a:lnSpc>
              <a:spcBef>
                <a:spcPts val="750"/>
              </a:spcBef>
              <a:spcAft>
                <a:spcPts val="900"/>
              </a:spcAft>
              <a:buNone/>
            </a:pPr>
            <a:r>
              <a:rPr lang="sv-SE" noProof="0"/>
              <a:t>Nivå fyra</a:t>
            </a:r>
          </a:p>
          <a:p>
            <a:pPr marL="0" lvl="4" indent="0" rtl="0">
              <a:lnSpc>
                <a:spcPct val="150000"/>
              </a:lnSpc>
              <a:spcBef>
                <a:spcPts val="750"/>
              </a:spcBef>
              <a:spcAft>
                <a:spcPts val="900"/>
              </a:spcAft>
              <a:buNone/>
            </a:pPr>
            <a:r>
              <a:rPr lang="sv-SE" noProof="0"/>
              <a:t>Nivå fem</a:t>
            </a:r>
          </a:p>
        </p:txBody>
      </p:sp>
      <p:sp>
        <p:nvSpPr>
          <p:cNvPr id="6" name="Platshållare för datum 3"/>
          <p:cNvSpPr>
            <a:spLocks noGrp="1"/>
          </p:cNvSpPr>
          <p:nvPr>
            <p:ph type="dt" sz="half" idx="2"/>
          </p:nvPr>
        </p:nvSpPr>
        <p:spPr>
          <a:xfrm>
            <a:off x="404622" y="6203953"/>
            <a:ext cx="2457450" cy="365125"/>
          </a:xfrm>
          <a:prstGeom prst="rect">
            <a:avLst/>
          </a:prstGeom>
        </p:spPr>
        <p:txBody>
          <a:bodyPr vert="horz" lIns="91440" tIns="45720" rIns="91440" bIns="45720" rtlCol="0" anchor="ctr"/>
          <a:lstStyle>
            <a:lvl1pPr algn="l">
              <a:defRPr sz="900" baseline="0">
                <a:solidFill>
                  <a:schemeClr val="tx1">
                    <a:lumMod val="65000"/>
                    <a:lumOff val="35000"/>
                  </a:schemeClr>
                </a:solidFill>
              </a:defRPr>
            </a:lvl1pPr>
          </a:lstStyle>
          <a:p>
            <a:pPr rtl="0"/>
            <a:fld id="{15349C14-F119-4EC4-AE2E-2EA7AE1750D1}" type="datetime1">
              <a:rPr lang="sv-SE" noProof="0" smtClean="0"/>
              <a:t>2025-11-18</a:t>
            </a:fld>
            <a:endParaRPr lang="sv-SE" noProof="0"/>
          </a:p>
        </p:txBody>
      </p:sp>
      <p:sp>
        <p:nvSpPr>
          <p:cNvPr id="7" name="Platshållare för sidfot 4"/>
          <p:cNvSpPr>
            <a:spLocks noGrp="1"/>
          </p:cNvSpPr>
          <p:nvPr>
            <p:ph type="ftr" sz="quarter" idx="3"/>
          </p:nvPr>
        </p:nvSpPr>
        <p:spPr>
          <a:xfrm>
            <a:off x="3486150" y="6203953"/>
            <a:ext cx="2171700" cy="365125"/>
          </a:xfrm>
          <a:prstGeom prst="rect">
            <a:avLst/>
          </a:prstGeom>
        </p:spPr>
        <p:txBody>
          <a:bodyPr vert="horz" lIns="91440" tIns="45720" rIns="91440" bIns="45720" rtlCol="0" anchor="ctr"/>
          <a:lstStyle>
            <a:lvl1pPr algn="ctr">
              <a:defRPr sz="900" baseline="0">
                <a:solidFill>
                  <a:schemeClr val="tx1">
                    <a:lumMod val="65000"/>
                    <a:lumOff val="35000"/>
                  </a:schemeClr>
                </a:solidFill>
              </a:defRPr>
            </a:lvl1pPr>
          </a:lstStyle>
          <a:p>
            <a:pPr rtl="0"/>
            <a:endParaRPr lang="sv-SE" noProof="0"/>
          </a:p>
        </p:txBody>
      </p:sp>
      <p:sp>
        <p:nvSpPr>
          <p:cNvPr id="8" name="Platshållare för bildnummer 5"/>
          <p:cNvSpPr>
            <a:spLocks noGrp="1"/>
          </p:cNvSpPr>
          <p:nvPr>
            <p:ph type="sldNum" sz="quarter" idx="4"/>
          </p:nvPr>
        </p:nvSpPr>
        <p:spPr>
          <a:xfrm>
            <a:off x="6278945" y="6203953"/>
            <a:ext cx="2457450" cy="365125"/>
          </a:xfrm>
          <a:prstGeom prst="rect">
            <a:avLst/>
          </a:prstGeom>
        </p:spPr>
        <p:txBody>
          <a:bodyPr vert="horz" lIns="91440" tIns="45720" rIns="91440" bIns="45720" rtlCol="0" anchor="ctr"/>
          <a:lstStyle>
            <a:lvl1pPr algn="r">
              <a:defRPr sz="9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spTree>
    <p:extLst>
      <p:ext uri="{BB962C8B-B14F-4D97-AF65-F5344CB8AC3E}">
        <p14:creationId xmlns:p14="http://schemas.microsoft.com/office/powerpoint/2010/main" val="24771568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Rubrik och innehåll">
    <p:spTree>
      <p:nvGrpSpPr>
        <p:cNvPr id="1" name=""/>
        <p:cNvGrpSpPr/>
        <p:nvPr/>
      </p:nvGrpSpPr>
      <p:grpSpPr>
        <a:xfrm>
          <a:off x="0" y="0"/>
          <a:ext cx="0" cy="0"/>
          <a:chOff x="0" y="0"/>
          <a:chExt cx="0" cy="0"/>
        </a:xfrm>
      </p:grpSpPr>
      <p:sp>
        <p:nvSpPr>
          <p:cNvPr id="9" name="Rektangulär 8"/>
          <p:cNvSpPr/>
          <p:nvPr userDrawn="1"/>
        </p:nvSpPr>
        <p:spPr>
          <a:xfrm>
            <a:off x="192024" y="265177"/>
            <a:ext cx="8762287"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350" noProof="0"/>
          </a:p>
        </p:txBody>
      </p:sp>
      <p:cxnSp>
        <p:nvCxnSpPr>
          <p:cNvPr id="12" name="Rak 11"/>
          <p:cNvCxnSpPr/>
          <p:nvPr userDrawn="1"/>
        </p:nvCxnSpPr>
        <p:spPr>
          <a:xfrm>
            <a:off x="453326" y="1196392"/>
            <a:ext cx="8237349"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Rubrik 3"/>
          <p:cNvSpPr>
            <a:spLocks noGrp="1"/>
          </p:cNvSpPr>
          <p:nvPr>
            <p:ph type="title" hasCustomPrompt="1"/>
          </p:nvPr>
        </p:nvSpPr>
        <p:spPr>
          <a:xfrm>
            <a:off x="390906" y="448056"/>
            <a:ext cx="5157839" cy="640080"/>
          </a:xfrm>
        </p:spPr>
        <p:txBody>
          <a:bodyPr rtlCol="0" anchor="b" anchorCtr="0">
            <a:normAutofit/>
          </a:bodyPr>
          <a:lstStyle>
            <a:lvl1pPr>
              <a:defRPr sz="2100">
                <a:solidFill>
                  <a:schemeClr val="bg2">
                    <a:lumMod val="25000"/>
                  </a:schemeClr>
                </a:solidFill>
              </a:defRPr>
            </a:lvl1pPr>
          </a:lstStyle>
          <a:p>
            <a:pPr rtl="0"/>
            <a:r>
              <a:rPr lang="sv-SE" noProof="0"/>
              <a:t>Klicka här för att ändra format</a:t>
            </a:r>
          </a:p>
        </p:txBody>
      </p:sp>
      <p:sp>
        <p:nvSpPr>
          <p:cNvPr id="3" name="Platshållare för innehåll 2"/>
          <p:cNvSpPr>
            <a:spLocks noGrp="1"/>
          </p:cNvSpPr>
          <p:nvPr>
            <p:ph sz="quarter" idx="10" hasCustomPrompt="1"/>
          </p:nvPr>
        </p:nvSpPr>
        <p:spPr>
          <a:xfrm>
            <a:off x="404622" y="1435608"/>
            <a:ext cx="3312414" cy="3977640"/>
          </a:xfrm>
        </p:spPr>
        <p:txBody>
          <a:bodyPr vert="horz" lIns="91440" tIns="45720" rIns="91440" bIns="45720" rtlCol="0">
            <a:normAutofit/>
          </a:bodyPr>
          <a:lstStyle>
            <a:lvl1pPr>
              <a:defRPr lang="en-US" sz="900" smtClean="0">
                <a:solidFill>
                  <a:schemeClr val="tx1">
                    <a:lumMod val="75000"/>
                    <a:lumOff val="25000"/>
                  </a:schemeClr>
                </a:solidFill>
              </a:defRPr>
            </a:lvl1pPr>
            <a:lvl2pPr>
              <a:defRPr lang="en-US" sz="900" smtClean="0">
                <a:solidFill>
                  <a:schemeClr val="tx1">
                    <a:lumMod val="75000"/>
                    <a:lumOff val="25000"/>
                  </a:schemeClr>
                </a:solidFill>
              </a:defRPr>
            </a:lvl2pPr>
            <a:lvl3pPr>
              <a:defRPr lang="en-US" sz="900" smtClean="0">
                <a:solidFill>
                  <a:schemeClr val="tx1">
                    <a:lumMod val="75000"/>
                    <a:lumOff val="25000"/>
                  </a:schemeClr>
                </a:solidFill>
              </a:defRPr>
            </a:lvl3pPr>
            <a:lvl4pPr>
              <a:defRPr lang="en-US" sz="900" smtClean="0">
                <a:solidFill>
                  <a:schemeClr val="tx1">
                    <a:lumMod val="75000"/>
                    <a:lumOff val="25000"/>
                  </a:schemeClr>
                </a:solidFill>
              </a:defRPr>
            </a:lvl4pPr>
            <a:lvl5pPr>
              <a:defRPr lang="en-US" sz="900">
                <a:solidFill>
                  <a:schemeClr val="tx1">
                    <a:lumMod val="75000"/>
                    <a:lumOff val="25000"/>
                  </a:schemeClr>
                </a:solidFill>
              </a:defRPr>
            </a:lvl5pPr>
          </a:lstStyle>
          <a:p>
            <a:pPr marL="0" lvl="0" indent="0" rtl="0">
              <a:lnSpc>
                <a:spcPct val="150000"/>
              </a:lnSpc>
              <a:spcBef>
                <a:spcPts val="750"/>
              </a:spcBef>
              <a:spcAft>
                <a:spcPts val="900"/>
              </a:spcAft>
              <a:buNone/>
            </a:pPr>
            <a:r>
              <a:rPr lang="sv-SE" noProof="0"/>
              <a:t>Redigera format för bakgrundstext</a:t>
            </a:r>
          </a:p>
          <a:p>
            <a:pPr marL="0" lvl="1" indent="0" rtl="0">
              <a:lnSpc>
                <a:spcPct val="150000"/>
              </a:lnSpc>
              <a:spcBef>
                <a:spcPts val="750"/>
              </a:spcBef>
              <a:spcAft>
                <a:spcPts val="900"/>
              </a:spcAft>
              <a:buNone/>
            </a:pPr>
            <a:r>
              <a:rPr lang="sv-SE" noProof="0"/>
              <a:t>Nivå två</a:t>
            </a:r>
          </a:p>
          <a:p>
            <a:pPr marL="0" lvl="2" indent="0" rtl="0">
              <a:lnSpc>
                <a:spcPct val="150000"/>
              </a:lnSpc>
              <a:spcBef>
                <a:spcPts val="750"/>
              </a:spcBef>
              <a:spcAft>
                <a:spcPts val="900"/>
              </a:spcAft>
              <a:buNone/>
            </a:pPr>
            <a:r>
              <a:rPr lang="sv-SE" noProof="0"/>
              <a:t>Nivå tre</a:t>
            </a:r>
          </a:p>
          <a:p>
            <a:pPr marL="0" lvl="3" indent="0" rtl="0">
              <a:lnSpc>
                <a:spcPct val="150000"/>
              </a:lnSpc>
              <a:spcBef>
                <a:spcPts val="750"/>
              </a:spcBef>
              <a:spcAft>
                <a:spcPts val="900"/>
              </a:spcAft>
              <a:buNone/>
            </a:pPr>
            <a:r>
              <a:rPr lang="sv-SE" noProof="0"/>
              <a:t>Nivå fyra</a:t>
            </a:r>
          </a:p>
          <a:p>
            <a:pPr marL="0" lvl="4" indent="0" rtl="0">
              <a:lnSpc>
                <a:spcPct val="150000"/>
              </a:lnSpc>
              <a:spcBef>
                <a:spcPts val="750"/>
              </a:spcBef>
              <a:spcAft>
                <a:spcPts val="900"/>
              </a:spcAft>
              <a:buNone/>
            </a:pPr>
            <a:r>
              <a:rPr lang="sv-SE" noProof="0"/>
              <a:t>Nivå fem</a:t>
            </a:r>
          </a:p>
        </p:txBody>
      </p:sp>
      <p:sp>
        <p:nvSpPr>
          <p:cNvPr id="6" name="Platshållare för datum 3"/>
          <p:cNvSpPr>
            <a:spLocks noGrp="1"/>
          </p:cNvSpPr>
          <p:nvPr>
            <p:ph type="dt" sz="half" idx="2"/>
          </p:nvPr>
        </p:nvSpPr>
        <p:spPr>
          <a:xfrm>
            <a:off x="404622" y="6203953"/>
            <a:ext cx="2457450" cy="365125"/>
          </a:xfrm>
          <a:prstGeom prst="rect">
            <a:avLst/>
          </a:prstGeom>
        </p:spPr>
        <p:txBody>
          <a:bodyPr vert="horz" lIns="91440" tIns="45720" rIns="91440" bIns="45720" rtlCol="0" anchor="ctr"/>
          <a:lstStyle>
            <a:lvl1pPr algn="l">
              <a:defRPr sz="900" baseline="0">
                <a:solidFill>
                  <a:schemeClr val="tx1">
                    <a:lumMod val="65000"/>
                    <a:lumOff val="35000"/>
                  </a:schemeClr>
                </a:solidFill>
              </a:defRPr>
            </a:lvl1pPr>
          </a:lstStyle>
          <a:p>
            <a:pPr rtl="0"/>
            <a:fld id="{15349C14-F119-4EC4-AE2E-2EA7AE1750D1}" type="datetime1">
              <a:rPr lang="sv-SE" noProof="0" smtClean="0"/>
              <a:t>2025-11-18</a:t>
            </a:fld>
            <a:endParaRPr lang="sv-SE" noProof="0"/>
          </a:p>
        </p:txBody>
      </p:sp>
      <p:sp>
        <p:nvSpPr>
          <p:cNvPr id="7" name="Platshållare för sidfot 4"/>
          <p:cNvSpPr>
            <a:spLocks noGrp="1"/>
          </p:cNvSpPr>
          <p:nvPr>
            <p:ph type="ftr" sz="quarter" idx="3"/>
          </p:nvPr>
        </p:nvSpPr>
        <p:spPr>
          <a:xfrm>
            <a:off x="3486150" y="6203953"/>
            <a:ext cx="2171700" cy="365125"/>
          </a:xfrm>
          <a:prstGeom prst="rect">
            <a:avLst/>
          </a:prstGeom>
        </p:spPr>
        <p:txBody>
          <a:bodyPr vert="horz" lIns="91440" tIns="45720" rIns="91440" bIns="45720" rtlCol="0" anchor="ctr"/>
          <a:lstStyle>
            <a:lvl1pPr algn="ctr">
              <a:defRPr sz="900" baseline="0">
                <a:solidFill>
                  <a:schemeClr val="tx1">
                    <a:lumMod val="65000"/>
                    <a:lumOff val="35000"/>
                  </a:schemeClr>
                </a:solidFill>
              </a:defRPr>
            </a:lvl1pPr>
          </a:lstStyle>
          <a:p>
            <a:pPr rtl="0"/>
            <a:endParaRPr lang="sv-SE" noProof="0"/>
          </a:p>
        </p:txBody>
      </p:sp>
      <p:sp>
        <p:nvSpPr>
          <p:cNvPr id="8" name="Platshållare för bildnummer 5"/>
          <p:cNvSpPr>
            <a:spLocks noGrp="1"/>
          </p:cNvSpPr>
          <p:nvPr>
            <p:ph type="sldNum" sz="quarter" idx="4"/>
          </p:nvPr>
        </p:nvSpPr>
        <p:spPr>
          <a:xfrm>
            <a:off x="6278945" y="6203953"/>
            <a:ext cx="2457450" cy="365125"/>
          </a:xfrm>
          <a:prstGeom prst="rect">
            <a:avLst/>
          </a:prstGeom>
        </p:spPr>
        <p:txBody>
          <a:bodyPr vert="horz" lIns="91440" tIns="45720" rIns="91440" bIns="45720" rtlCol="0" anchor="ctr"/>
          <a:lstStyle>
            <a:lvl1pPr algn="r">
              <a:defRPr sz="9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spTree>
    <p:extLst>
      <p:ext uri="{BB962C8B-B14F-4D97-AF65-F5344CB8AC3E}">
        <p14:creationId xmlns:p14="http://schemas.microsoft.com/office/powerpoint/2010/main" val="11151350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Rubrik och innehåll">
    <p:spTree>
      <p:nvGrpSpPr>
        <p:cNvPr id="1" name=""/>
        <p:cNvGrpSpPr/>
        <p:nvPr/>
      </p:nvGrpSpPr>
      <p:grpSpPr>
        <a:xfrm>
          <a:off x="0" y="0"/>
          <a:ext cx="0" cy="0"/>
          <a:chOff x="0" y="0"/>
          <a:chExt cx="0" cy="0"/>
        </a:xfrm>
      </p:grpSpPr>
      <p:sp>
        <p:nvSpPr>
          <p:cNvPr id="9" name="Rektangulär 8"/>
          <p:cNvSpPr/>
          <p:nvPr userDrawn="1"/>
        </p:nvSpPr>
        <p:spPr>
          <a:xfrm>
            <a:off x="192024" y="265177"/>
            <a:ext cx="8762287"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350" noProof="0"/>
          </a:p>
        </p:txBody>
      </p:sp>
      <p:cxnSp>
        <p:nvCxnSpPr>
          <p:cNvPr id="12" name="Rak 11"/>
          <p:cNvCxnSpPr/>
          <p:nvPr userDrawn="1"/>
        </p:nvCxnSpPr>
        <p:spPr>
          <a:xfrm>
            <a:off x="453326" y="1196392"/>
            <a:ext cx="8237349"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Rubrik 3"/>
          <p:cNvSpPr>
            <a:spLocks noGrp="1"/>
          </p:cNvSpPr>
          <p:nvPr>
            <p:ph type="title" hasCustomPrompt="1"/>
          </p:nvPr>
        </p:nvSpPr>
        <p:spPr>
          <a:xfrm>
            <a:off x="390906" y="448056"/>
            <a:ext cx="5157839" cy="640080"/>
          </a:xfrm>
        </p:spPr>
        <p:txBody>
          <a:bodyPr rtlCol="0" anchor="b" anchorCtr="0">
            <a:normAutofit/>
          </a:bodyPr>
          <a:lstStyle>
            <a:lvl1pPr>
              <a:defRPr sz="2100">
                <a:solidFill>
                  <a:schemeClr val="bg2">
                    <a:lumMod val="25000"/>
                  </a:schemeClr>
                </a:solidFill>
              </a:defRPr>
            </a:lvl1pPr>
          </a:lstStyle>
          <a:p>
            <a:pPr rtl="0"/>
            <a:r>
              <a:rPr lang="sv-SE" noProof="0"/>
              <a:t>Klicka här för att ändra format</a:t>
            </a:r>
          </a:p>
        </p:txBody>
      </p:sp>
      <p:sp>
        <p:nvSpPr>
          <p:cNvPr id="3" name="Platshållare för innehåll 2"/>
          <p:cNvSpPr>
            <a:spLocks noGrp="1"/>
          </p:cNvSpPr>
          <p:nvPr>
            <p:ph sz="quarter" idx="10" hasCustomPrompt="1"/>
          </p:nvPr>
        </p:nvSpPr>
        <p:spPr>
          <a:xfrm>
            <a:off x="404622" y="1435608"/>
            <a:ext cx="3312414" cy="3977640"/>
          </a:xfrm>
        </p:spPr>
        <p:txBody>
          <a:bodyPr vert="horz" lIns="91440" tIns="45720" rIns="91440" bIns="45720" rtlCol="0">
            <a:normAutofit/>
          </a:bodyPr>
          <a:lstStyle>
            <a:lvl1pPr>
              <a:defRPr lang="en-US" sz="900" smtClean="0">
                <a:solidFill>
                  <a:schemeClr val="tx1">
                    <a:lumMod val="75000"/>
                    <a:lumOff val="25000"/>
                  </a:schemeClr>
                </a:solidFill>
              </a:defRPr>
            </a:lvl1pPr>
            <a:lvl2pPr>
              <a:defRPr lang="en-US" sz="900" smtClean="0">
                <a:solidFill>
                  <a:schemeClr val="tx1">
                    <a:lumMod val="75000"/>
                    <a:lumOff val="25000"/>
                  </a:schemeClr>
                </a:solidFill>
              </a:defRPr>
            </a:lvl2pPr>
            <a:lvl3pPr>
              <a:defRPr lang="en-US" sz="900" smtClean="0">
                <a:solidFill>
                  <a:schemeClr val="tx1">
                    <a:lumMod val="75000"/>
                    <a:lumOff val="25000"/>
                  </a:schemeClr>
                </a:solidFill>
              </a:defRPr>
            </a:lvl3pPr>
            <a:lvl4pPr>
              <a:defRPr lang="en-US" sz="900" smtClean="0">
                <a:solidFill>
                  <a:schemeClr val="tx1">
                    <a:lumMod val="75000"/>
                    <a:lumOff val="25000"/>
                  </a:schemeClr>
                </a:solidFill>
              </a:defRPr>
            </a:lvl4pPr>
            <a:lvl5pPr>
              <a:defRPr lang="en-US" sz="900">
                <a:solidFill>
                  <a:schemeClr val="tx1">
                    <a:lumMod val="75000"/>
                    <a:lumOff val="25000"/>
                  </a:schemeClr>
                </a:solidFill>
              </a:defRPr>
            </a:lvl5pPr>
          </a:lstStyle>
          <a:p>
            <a:pPr marL="0" lvl="0" indent="0" rtl="0">
              <a:lnSpc>
                <a:spcPct val="150000"/>
              </a:lnSpc>
              <a:spcBef>
                <a:spcPts val="750"/>
              </a:spcBef>
              <a:spcAft>
                <a:spcPts val="900"/>
              </a:spcAft>
              <a:buNone/>
            </a:pPr>
            <a:r>
              <a:rPr lang="sv-SE" noProof="0"/>
              <a:t>Redigera format för bakgrundstext</a:t>
            </a:r>
          </a:p>
          <a:p>
            <a:pPr marL="0" lvl="1" indent="0" rtl="0">
              <a:lnSpc>
                <a:spcPct val="150000"/>
              </a:lnSpc>
              <a:spcBef>
                <a:spcPts val="750"/>
              </a:spcBef>
              <a:spcAft>
                <a:spcPts val="900"/>
              </a:spcAft>
              <a:buNone/>
            </a:pPr>
            <a:r>
              <a:rPr lang="sv-SE" noProof="0"/>
              <a:t>Nivå två</a:t>
            </a:r>
          </a:p>
          <a:p>
            <a:pPr marL="0" lvl="2" indent="0" rtl="0">
              <a:lnSpc>
                <a:spcPct val="150000"/>
              </a:lnSpc>
              <a:spcBef>
                <a:spcPts val="750"/>
              </a:spcBef>
              <a:spcAft>
                <a:spcPts val="900"/>
              </a:spcAft>
              <a:buNone/>
            </a:pPr>
            <a:r>
              <a:rPr lang="sv-SE" noProof="0"/>
              <a:t>Nivå tre</a:t>
            </a:r>
          </a:p>
          <a:p>
            <a:pPr marL="0" lvl="3" indent="0" rtl="0">
              <a:lnSpc>
                <a:spcPct val="150000"/>
              </a:lnSpc>
              <a:spcBef>
                <a:spcPts val="750"/>
              </a:spcBef>
              <a:spcAft>
                <a:spcPts val="900"/>
              </a:spcAft>
              <a:buNone/>
            </a:pPr>
            <a:r>
              <a:rPr lang="sv-SE" noProof="0"/>
              <a:t>Nivå fyra</a:t>
            </a:r>
          </a:p>
          <a:p>
            <a:pPr marL="0" lvl="4" indent="0" rtl="0">
              <a:lnSpc>
                <a:spcPct val="150000"/>
              </a:lnSpc>
              <a:spcBef>
                <a:spcPts val="750"/>
              </a:spcBef>
              <a:spcAft>
                <a:spcPts val="900"/>
              </a:spcAft>
              <a:buNone/>
            </a:pPr>
            <a:r>
              <a:rPr lang="sv-SE" noProof="0"/>
              <a:t>Nivå fem</a:t>
            </a:r>
          </a:p>
        </p:txBody>
      </p:sp>
      <p:sp>
        <p:nvSpPr>
          <p:cNvPr id="6" name="Platshållare för datum 3"/>
          <p:cNvSpPr>
            <a:spLocks noGrp="1"/>
          </p:cNvSpPr>
          <p:nvPr>
            <p:ph type="dt" sz="half" idx="2"/>
          </p:nvPr>
        </p:nvSpPr>
        <p:spPr>
          <a:xfrm>
            <a:off x="404622" y="6203953"/>
            <a:ext cx="2457450" cy="365125"/>
          </a:xfrm>
          <a:prstGeom prst="rect">
            <a:avLst/>
          </a:prstGeom>
        </p:spPr>
        <p:txBody>
          <a:bodyPr vert="horz" lIns="91440" tIns="45720" rIns="91440" bIns="45720" rtlCol="0" anchor="ctr"/>
          <a:lstStyle>
            <a:lvl1pPr algn="l">
              <a:defRPr sz="900" baseline="0">
                <a:solidFill>
                  <a:schemeClr val="tx1">
                    <a:lumMod val="65000"/>
                    <a:lumOff val="35000"/>
                  </a:schemeClr>
                </a:solidFill>
              </a:defRPr>
            </a:lvl1pPr>
          </a:lstStyle>
          <a:p>
            <a:pPr rtl="0"/>
            <a:fld id="{15349C14-F119-4EC4-AE2E-2EA7AE1750D1}" type="datetime1">
              <a:rPr lang="sv-SE" noProof="0" smtClean="0"/>
              <a:t>2025-11-18</a:t>
            </a:fld>
            <a:endParaRPr lang="sv-SE" noProof="0"/>
          </a:p>
        </p:txBody>
      </p:sp>
      <p:sp>
        <p:nvSpPr>
          <p:cNvPr id="7" name="Platshållare för sidfot 4"/>
          <p:cNvSpPr>
            <a:spLocks noGrp="1"/>
          </p:cNvSpPr>
          <p:nvPr>
            <p:ph type="ftr" sz="quarter" idx="3"/>
          </p:nvPr>
        </p:nvSpPr>
        <p:spPr>
          <a:xfrm>
            <a:off x="3486150" y="6203953"/>
            <a:ext cx="2171700" cy="365125"/>
          </a:xfrm>
          <a:prstGeom prst="rect">
            <a:avLst/>
          </a:prstGeom>
        </p:spPr>
        <p:txBody>
          <a:bodyPr vert="horz" lIns="91440" tIns="45720" rIns="91440" bIns="45720" rtlCol="0" anchor="ctr"/>
          <a:lstStyle>
            <a:lvl1pPr algn="ctr">
              <a:defRPr sz="900" baseline="0">
                <a:solidFill>
                  <a:schemeClr val="tx1">
                    <a:lumMod val="65000"/>
                    <a:lumOff val="35000"/>
                  </a:schemeClr>
                </a:solidFill>
              </a:defRPr>
            </a:lvl1pPr>
          </a:lstStyle>
          <a:p>
            <a:pPr rtl="0"/>
            <a:endParaRPr lang="sv-SE" noProof="0"/>
          </a:p>
        </p:txBody>
      </p:sp>
      <p:sp>
        <p:nvSpPr>
          <p:cNvPr id="8" name="Platshållare för bildnummer 5"/>
          <p:cNvSpPr>
            <a:spLocks noGrp="1"/>
          </p:cNvSpPr>
          <p:nvPr>
            <p:ph type="sldNum" sz="quarter" idx="4"/>
          </p:nvPr>
        </p:nvSpPr>
        <p:spPr>
          <a:xfrm>
            <a:off x="6278945" y="6203953"/>
            <a:ext cx="2457450" cy="365125"/>
          </a:xfrm>
          <a:prstGeom prst="rect">
            <a:avLst/>
          </a:prstGeom>
        </p:spPr>
        <p:txBody>
          <a:bodyPr vert="horz" lIns="91440" tIns="45720" rIns="91440" bIns="45720" rtlCol="0" anchor="ctr"/>
          <a:lstStyle>
            <a:lvl1pPr algn="r">
              <a:defRPr sz="9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spTree>
    <p:extLst>
      <p:ext uri="{BB962C8B-B14F-4D97-AF65-F5344CB8AC3E}">
        <p14:creationId xmlns:p14="http://schemas.microsoft.com/office/powerpoint/2010/main" val="17788445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Rubrik och innehåll">
    <p:spTree>
      <p:nvGrpSpPr>
        <p:cNvPr id="1" name=""/>
        <p:cNvGrpSpPr/>
        <p:nvPr/>
      </p:nvGrpSpPr>
      <p:grpSpPr>
        <a:xfrm>
          <a:off x="0" y="0"/>
          <a:ext cx="0" cy="0"/>
          <a:chOff x="0" y="0"/>
          <a:chExt cx="0" cy="0"/>
        </a:xfrm>
      </p:grpSpPr>
      <p:sp>
        <p:nvSpPr>
          <p:cNvPr id="9" name="Rektangulär 8"/>
          <p:cNvSpPr/>
          <p:nvPr userDrawn="1"/>
        </p:nvSpPr>
        <p:spPr>
          <a:xfrm>
            <a:off x="192024" y="265177"/>
            <a:ext cx="8762287"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350" noProof="0"/>
          </a:p>
        </p:txBody>
      </p:sp>
      <p:cxnSp>
        <p:nvCxnSpPr>
          <p:cNvPr id="12" name="Rak 11"/>
          <p:cNvCxnSpPr/>
          <p:nvPr userDrawn="1"/>
        </p:nvCxnSpPr>
        <p:spPr>
          <a:xfrm>
            <a:off x="453326" y="1196392"/>
            <a:ext cx="8237349"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Rubrik 3"/>
          <p:cNvSpPr>
            <a:spLocks noGrp="1"/>
          </p:cNvSpPr>
          <p:nvPr>
            <p:ph type="title" hasCustomPrompt="1"/>
          </p:nvPr>
        </p:nvSpPr>
        <p:spPr>
          <a:xfrm>
            <a:off x="390906" y="448056"/>
            <a:ext cx="5157839" cy="640080"/>
          </a:xfrm>
        </p:spPr>
        <p:txBody>
          <a:bodyPr rtlCol="0" anchor="b" anchorCtr="0">
            <a:normAutofit/>
          </a:bodyPr>
          <a:lstStyle>
            <a:lvl1pPr>
              <a:defRPr sz="2100">
                <a:solidFill>
                  <a:schemeClr val="bg2">
                    <a:lumMod val="25000"/>
                  </a:schemeClr>
                </a:solidFill>
              </a:defRPr>
            </a:lvl1pPr>
          </a:lstStyle>
          <a:p>
            <a:pPr rtl="0"/>
            <a:r>
              <a:rPr lang="sv-SE" noProof="0"/>
              <a:t>Klicka här för att ändra format</a:t>
            </a:r>
          </a:p>
        </p:txBody>
      </p:sp>
      <p:sp>
        <p:nvSpPr>
          <p:cNvPr id="3" name="Platshållare för innehåll 2"/>
          <p:cNvSpPr>
            <a:spLocks noGrp="1"/>
          </p:cNvSpPr>
          <p:nvPr>
            <p:ph sz="quarter" idx="10" hasCustomPrompt="1"/>
          </p:nvPr>
        </p:nvSpPr>
        <p:spPr>
          <a:xfrm>
            <a:off x="404622" y="1435608"/>
            <a:ext cx="3312414" cy="3977640"/>
          </a:xfrm>
        </p:spPr>
        <p:txBody>
          <a:bodyPr vert="horz" lIns="91440" tIns="45720" rIns="91440" bIns="45720" rtlCol="0">
            <a:normAutofit/>
          </a:bodyPr>
          <a:lstStyle>
            <a:lvl1pPr>
              <a:defRPr lang="en-US" sz="900" smtClean="0">
                <a:solidFill>
                  <a:schemeClr val="tx1">
                    <a:lumMod val="75000"/>
                    <a:lumOff val="25000"/>
                  </a:schemeClr>
                </a:solidFill>
              </a:defRPr>
            </a:lvl1pPr>
            <a:lvl2pPr>
              <a:defRPr lang="en-US" sz="900" smtClean="0">
                <a:solidFill>
                  <a:schemeClr val="tx1">
                    <a:lumMod val="75000"/>
                    <a:lumOff val="25000"/>
                  </a:schemeClr>
                </a:solidFill>
              </a:defRPr>
            </a:lvl2pPr>
            <a:lvl3pPr>
              <a:defRPr lang="en-US" sz="900" smtClean="0">
                <a:solidFill>
                  <a:schemeClr val="tx1">
                    <a:lumMod val="75000"/>
                    <a:lumOff val="25000"/>
                  </a:schemeClr>
                </a:solidFill>
              </a:defRPr>
            </a:lvl3pPr>
            <a:lvl4pPr>
              <a:defRPr lang="en-US" sz="900" smtClean="0">
                <a:solidFill>
                  <a:schemeClr val="tx1">
                    <a:lumMod val="75000"/>
                    <a:lumOff val="25000"/>
                  </a:schemeClr>
                </a:solidFill>
              </a:defRPr>
            </a:lvl4pPr>
            <a:lvl5pPr>
              <a:defRPr lang="en-US" sz="900">
                <a:solidFill>
                  <a:schemeClr val="tx1">
                    <a:lumMod val="75000"/>
                    <a:lumOff val="25000"/>
                  </a:schemeClr>
                </a:solidFill>
              </a:defRPr>
            </a:lvl5pPr>
          </a:lstStyle>
          <a:p>
            <a:pPr marL="0" lvl="0" indent="0" rtl="0">
              <a:lnSpc>
                <a:spcPct val="150000"/>
              </a:lnSpc>
              <a:spcBef>
                <a:spcPts val="750"/>
              </a:spcBef>
              <a:spcAft>
                <a:spcPts val="900"/>
              </a:spcAft>
              <a:buNone/>
            </a:pPr>
            <a:r>
              <a:rPr lang="sv-SE" noProof="0"/>
              <a:t>Redigera format för bakgrundstext</a:t>
            </a:r>
          </a:p>
          <a:p>
            <a:pPr marL="0" lvl="1" indent="0" rtl="0">
              <a:lnSpc>
                <a:spcPct val="150000"/>
              </a:lnSpc>
              <a:spcBef>
                <a:spcPts val="750"/>
              </a:spcBef>
              <a:spcAft>
                <a:spcPts val="900"/>
              </a:spcAft>
              <a:buNone/>
            </a:pPr>
            <a:r>
              <a:rPr lang="sv-SE" noProof="0"/>
              <a:t>Nivå två</a:t>
            </a:r>
          </a:p>
          <a:p>
            <a:pPr marL="0" lvl="2" indent="0" rtl="0">
              <a:lnSpc>
                <a:spcPct val="150000"/>
              </a:lnSpc>
              <a:spcBef>
                <a:spcPts val="750"/>
              </a:spcBef>
              <a:spcAft>
                <a:spcPts val="900"/>
              </a:spcAft>
              <a:buNone/>
            </a:pPr>
            <a:r>
              <a:rPr lang="sv-SE" noProof="0"/>
              <a:t>Nivå tre</a:t>
            </a:r>
          </a:p>
          <a:p>
            <a:pPr marL="0" lvl="3" indent="0" rtl="0">
              <a:lnSpc>
                <a:spcPct val="150000"/>
              </a:lnSpc>
              <a:spcBef>
                <a:spcPts val="750"/>
              </a:spcBef>
              <a:spcAft>
                <a:spcPts val="900"/>
              </a:spcAft>
              <a:buNone/>
            </a:pPr>
            <a:r>
              <a:rPr lang="sv-SE" noProof="0"/>
              <a:t>Nivå fyra</a:t>
            </a:r>
          </a:p>
          <a:p>
            <a:pPr marL="0" lvl="4" indent="0" rtl="0">
              <a:lnSpc>
                <a:spcPct val="150000"/>
              </a:lnSpc>
              <a:spcBef>
                <a:spcPts val="750"/>
              </a:spcBef>
              <a:spcAft>
                <a:spcPts val="900"/>
              </a:spcAft>
              <a:buNone/>
            </a:pPr>
            <a:r>
              <a:rPr lang="sv-SE" noProof="0"/>
              <a:t>Nivå fem</a:t>
            </a:r>
          </a:p>
        </p:txBody>
      </p:sp>
      <p:sp>
        <p:nvSpPr>
          <p:cNvPr id="6" name="Platshållare för datum 3"/>
          <p:cNvSpPr>
            <a:spLocks noGrp="1"/>
          </p:cNvSpPr>
          <p:nvPr>
            <p:ph type="dt" sz="half" idx="2"/>
          </p:nvPr>
        </p:nvSpPr>
        <p:spPr>
          <a:xfrm>
            <a:off x="404622" y="6203953"/>
            <a:ext cx="2457450" cy="365125"/>
          </a:xfrm>
          <a:prstGeom prst="rect">
            <a:avLst/>
          </a:prstGeom>
        </p:spPr>
        <p:txBody>
          <a:bodyPr vert="horz" lIns="91440" tIns="45720" rIns="91440" bIns="45720" rtlCol="0" anchor="ctr"/>
          <a:lstStyle>
            <a:lvl1pPr algn="l">
              <a:defRPr sz="900" baseline="0">
                <a:solidFill>
                  <a:schemeClr val="tx1">
                    <a:lumMod val="65000"/>
                    <a:lumOff val="35000"/>
                  </a:schemeClr>
                </a:solidFill>
              </a:defRPr>
            </a:lvl1pPr>
          </a:lstStyle>
          <a:p>
            <a:pPr rtl="0"/>
            <a:fld id="{15349C14-F119-4EC4-AE2E-2EA7AE1750D1}" type="datetime1">
              <a:rPr lang="sv-SE" noProof="0" smtClean="0"/>
              <a:t>2025-11-18</a:t>
            </a:fld>
            <a:endParaRPr lang="sv-SE" noProof="0"/>
          </a:p>
        </p:txBody>
      </p:sp>
      <p:sp>
        <p:nvSpPr>
          <p:cNvPr id="7" name="Platshållare för sidfot 4"/>
          <p:cNvSpPr>
            <a:spLocks noGrp="1"/>
          </p:cNvSpPr>
          <p:nvPr>
            <p:ph type="ftr" sz="quarter" idx="3"/>
          </p:nvPr>
        </p:nvSpPr>
        <p:spPr>
          <a:xfrm>
            <a:off x="3486150" y="6203953"/>
            <a:ext cx="2171700" cy="365125"/>
          </a:xfrm>
          <a:prstGeom prst="rect">
            <a:avLst/>
          </a:prstGeom>
        </p:spPr>
        <p:txBody>
          <a:bodyPr vert="horz" lIns="91440" tIns="45720" rIns="91440" bIns="45720" rtlCol="0" anchor="ctr"/>
          <a:lstStyle>
            <a:lvl1pPr algn="ctr">
              <a:defRPr sz="900" baseline="0">
                <a:solidFill>
                  <a:schemeClr val="tx1">
                    <a:lumMod val="65000"/>
                    <a:lumOff val="35000"/>
                  </a:schemeClr>
                </a:solidFill>
              </a:defRPr>
            </a:lvl1pPr>
          </a:lstStyle>
          <a:p>
            <a:pPr rtl="0"/>
            <a:endParaRPr lang="sv-SE" noProof="0"/>
          </a:p>
        </p:txBody>
      </p:sp>
      <p:sp>
        <p:nvSpPr>
          <p:cNvPr id="8" name="Platshållare för bildnummer 5"/>
          <p:cNvSpPr>
            <a:spLocks noGrp="1"/>
          </p:cNvSpPr>
          <p:nvPr>
            <p:ph type="sldNum" sz="quarter" idx="4"/>
          </p:nvPr>
        </p:nvSpPr>
        <p:spPr>
          <a:xfrm>
            <a:off x="6278945" y="6203953"/>
            <a:ext cx="2457450" cy="365125"/>
          </a:xfrm>
          <a:prstGeom prst="rect">
            <a:avLst/>
          </a:prstGeom>
        </p:spPr>
        <p:txBody>
          <a:bodyPr vert="horz" lIns="91440" tIns="45720" rIns="91440" bIns="45720" rtlCol="0" anchor="ctr"/>
          <a:lstStyle>
            <a:lvl1pPr algn="r">
              <a:defRPr sz="9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spTree>
    <p:extLst>
      <p:ext uri="{BB962C8B-B14F-4D97-AF65-F5344CB8AC3E}">
        <p14:creationId xmlns:p14="http://schemas.microsoft.com/office/powerpoint/2010/main" val="2313274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Rubrik och innehåll">
    <p:spTree>
      <p:nvGrpSpPr>
        <p:cNvPr id="1" name=""/>
        <p:cNvGrpSpPr/>
        <p:nvPr/>
      </p:nvGrpSpPr>
      <p:grpSpPr>
        <a:xfrm>
          <a:off x="0" y="0"/>
          <a:ext cx="0" cy="0"/>
          <a:chOff x="0" y="0"/>
          <a:chExt cx="0" cy="0"/>
        </a:xfrm>
      </p:grpSpPr>
      <p:sp>
        <p:nvSpPr>
          <p:cNvPr id="9" name="Rektangulär 8"/>
          <p:cNvSpPr/>
          <p:nvPr userDrawn="1"/>
        </p:nvSpPr>
        <p:spPr>
          <a:xfrm>
            <a:off x="192024" y="265177"/>
            <a:ext cx="8762287"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350" noProof="0"/>
          </a:p>
        </p:txBody>
      </p:sp>
      <p:cxnSp>
        <p:nvCxnSpPr>
          <p:cNvPr id="12" name="Rak 11"/>
          <p:cNvCxnSpPr/>
          <p:nvPr userDrawn="1"/>
        </p:nvCxnSpPr>
        <p:spPr>
          <a:xfrm>
            <a:off x="453326" y="1196392"/>
            <a:ext cx="8237349"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Rubrik 3"/>
          <p:cNvSpPr>
            <a:spLocks noGrp="1"/>
          </p:cNvSpPr>
          <p:nvPr>
            <p:ph type="title" hasCustomPrompt="1"/>
          </p:nvPr>
        </p:nvSpPr>
        <p:spPr>
          <a:xfrm>
            <a:off x="390906" y="448056"/>
            <a:ext cx="5157839" cy="640080"/>
          </a:xfrm>
        </p:spPr>
        <p:txBody>
          <a:bodyPr rtlCol="0" anchor="b" anchorCtr="0">
            <a:normAutofit/>
          </a:bodyPr>
          <a:lstStyle>
            <a:lvl1pPr>
              <a:defRPr sz="2100">
                <a:solidFill>
                  <a:schemeClr val="bg2">
                    <a:lumMod val="25000"/>
                  </a:schemeClr>
                </a:solidFill>
              </a:defRPr>
            </a:lvl1pPr>
          </a:lstStyle>
          <a:p>
            <a:pPr rtl="0"/>
            <a:r>
              <a:rPr lang="sv-SE" noProof="0"/>
              <a:t>Klicka här för att ändra format</a:t>
            </a:r>
          </a:p>
        </p:txBody>
      </p:sp>
      <p:sp>
        <p:nvSpPr>
          <p:cNvPr id="3" name="Platshållare för innehåll 2"/>
          <p:cNvSpPr>
            <a:spLocks noGrp="1"/>
          </p:cNvSpPr>
          <p:nvPr>
            <p:ph sz="quarter" idx="10" hasCustomPrompt="1"/>
          </p:nvPr>
        </p:nvSpPr>
        <p:spPr>
          <a:xfrm>
            <a:off x="404622" y="1435608"/>
            <a:ext cx="3312414" cy="3977640"/>
          </a:xfrm>
        </p:spPr>
        <p:txBody>
          <a:bodyPr vert="horz" lIns="91440" tIns="45720" rIns="91440" bIns="45720" rtlCol="0">
            <a:normAutofit/>
          </a:bodyPr>
          <a:lstStyle>
            <a:lvl1pPr>
              <a:defRPr lang="en-US" sz="900" smtClean="0">
                <a:solidFill>
                  <a:schemeClr val="tx1">
                    <a:lumMod val="75000"/>
                    <a:lumOff val="25000"/>
                  </a:schemeClr>
                </a:solidFill>
              </a:defRPr>
            </a:lvl1pPr>
            <a:lvl2pPr>
              <a:defRPr lang="en-US" sz="900" smtClean="0">
                <a:solidFill>
                  <a:schemeClr val="tx1">
                    <a:lumMod val="75000"/>
                    <a:lumOff val="25000"/>
                  </a:schemeClr>
                </a:solidFill>
              </a:defRPr>
            </a:lvl2pPr>
            <a:lvl3pPr>
              <a:defRPr lang="en-US" sz="900" smtClean="0">
                <a:solidFill>
                  <a:schemeClr val="tx1">
                    <a:lumMod val="75000"/>
                    <a:lumOff val="25000"/>
                  </a:schemeClr>
                </a:solidFill>
              </a:defRPr>
            </a:lvl3pPr>
            <a:lvl4pPr>
              <a:defRPr lang="en-US" sz="900" smtClean="0">
                <a:solidFill>
                  <a:schemeClr val="tx1">
                    <a:lumMod val="75000"/>
                    <a:lumOff val="25000"/>
                  </a:schemeClr>
                </a:solidFill>
              </a:defRPr>
            </a:lvl4pPr>
            <a:lvl5pPr>
              <a:defRPr lang="en-US" sz="900">
                <a:solidFill>
                  <a:schemeClr val="tx1">
                    <a:lumMod val="75000"/>
                    <a:lumOff val="25000"/>
                  </a:schemeClr>
                </a:solidFill>
              </a:defRPr>
            </a:lvl5pPr>
          </a:lstStyle>
          <a:p>
            <a:pPr marL="0" lvl="0" indent="0" rtl="0">
              <a:lnSpc>
                <a:spcPct val="150000"/>
              </a:lnSpc>
              <a:spcBef>
                <a:spcPts val="750"/>
              </a:spcBef>
              <a:spcAft>
                <a:spcPts val="900"/>
              </a:spcAft>
              <a:buNone/>
            </a:pPr>
            <a:r>
              <a:rPr lang="sv-SE" noProof="0"/>
              <a:t>Redigera format för bakgrundstext</a:t>
            </a:r>
          </a:p>
          <a:p>
            <a:pPr marL="0" lvl="1" indent="0" rtl="0">
              <a:lnSpc>
                <a:spcPct val="150000"/>
              </a:lnSpc>
              <a:spcBef>
                <a:spcPts val="750"/>
              </a:spcBef>
              <a:spcAft>
                <a:spcPts val="900"/>
              </a:spcAft>
              <a:buNone/>
            </a:pPr>
            <a:r>
              <a:rPr lang="sv-SE" noProof="0"/>
              <a:t>Nivå två</a:t>
            </a:r>
          </a:p>
          <a:p>
            <a:pPr marL="0" lvl="2" indent="0" rtl="0">
              <a:lnSpc>
                <a:spcPct val="150000"/>
              </a:lnSpc>
              <a:spcBef>
                <a:spcPts val="750"/>
              </a:spcBef>
              <a:spcAft>
                <a:spcPts val="900"/>
              </a:spcAft>
              <a:buNone/>
            </a:pPr>
            <a:r>
              <a:rPr lang="sv-SE" noProof="0"/>
              <a:t>Nivå tre</a:t>
            </a:r>
          </a:p>
          <a:p>
            <a:pPr marL="0" lvl="3" indent="0" rtl="0">
              <a:lnSpc>
                <a:spcPct val="150000"/>
              </a:lnSpc>
              <a:spcBef>
                <a:spcPts val="750"/>
              </a:spcBef>
              <a:spcAft>
                <a:spcPts val="900"/>
              </a:spcAft>
              <a:buNone/>
            </a:pPr>
            <a:r>
              <a:rPr lang="sv-SE" noProof="0"/>
              <a:t>Nivå fyra</a:t>
            </a:r>
          </a:p>
          <a:p>
            <a:pPr marL="0" lvl="4" indent="0" rtl="0">
              <a:lnSpc>
                <a:spcPct val="150000"/>
              </a:lnSpc>
              <a:spcBef>
                <a:spcPts val="750"/>
              </a:spcBef>
              <a:spcAft>
                <a:spcPts val="900"/>
              </a:spcAft>
              <a:buNone/>
            </a:pPr>
            <a:r>
              <a:rPr lang="sv-SE" noProof="0"/>
              <a:t>Nivå fem</a:t>
            </a:r>
          </a:p>
        </p:txBody>
      </p:sp>
      <p:sp>
        <p:nvSpPr>
          <p:cNvPr id="6" name="Platshållare för datum 3"/>
          <p:cNvSpPr>
            <a:spLocks noGrp="1"/>
          </p:cNvSpPr>
          <p:nvPr>
            <p:ph type="dt" sz="half" idx="2"/>
          </p:nvPr>
        </p:nvSpPr>
        <p:spPr>
          <a:xfrm>
            <a:off x="404622" y="6203953"/>
            <a:ext cx="2457450" cy="365125"/>
          </a:xfrm>
          <a:prstGeom prst="rect">
            <a:avLst/>
          </a:prstGeom>
        </p:spPr>
        <p:txBody>
          <a:bodyPr vert="horz" lIns="91440" tIns="45720" rIns="91440" bIns="45720" rtlCol="0" anchor="ctr"/>
          <a:lstStyle>
            <a:lvl1pPr algn="l">
              <a:defRPr sz="900" baseline="0">
                <a:solidFill>
                  <a:schemeClr val="tx1">
                    <a:lumMod val="65000"/>
                    <a:lumOff val="35000"/>
                  </a:schemeClr>
                </a:solidFill>
              </a:defRPr>
            </a:lvl1pPr>
          </a:lstStyle>
          <a:p>
            <a:pPr rtl="0"/>
            <a:fld id="{15349C14-F119-4EC4-AE2E-2EA7AE1750D1}" type="datetime1">
              <a:rPr lang="sv-SE" noProof="0" smtClean="0"/>
              <a:t>2025-11-18</a:t>
            </a:fld>
            <a:endParaRPr lang="sv-SE" noProof="0"/>
          </a:p>
        </p:txBody>
      </p:sp>
      <p:sp>
        <p:nvSpPr>
          <p:cNvPr id="7" name="Platshållare för sidfot 4"/>
          <p:cNvSpPr>
            <a:spLocks noGrp="1"/>
          </p:cNvSpPr>
          <p:nvPr>
            <p:ph type="ftr" sz="quarter" idx="3"/>
          </p:nvPr>
        </p:nvSpPr>
        <p:spPr>
          <a:xfrm>
            <a:off x="3486150" y="6203953"/>
            <a:ext cx="2171700" cy="365125"/>
          </a:xfrm>
          <a:prstGeom prst="rect">
            <a:avLst/>
          </a:prstGeom>
        </p:spPr>
        <p:txBody>
          <a:bodyPr vert="horz" lIns="91440" tIns="45720" rIns="91440" bIns="45720" rtlCol="0" anchor="ctr"/>
          <a:lstStyle>
            <a:lvl1pPr algn="ctr">
              <a:defRPr sz="900" baseline="0">
                <a:solidFill>
                  <a:schemeClr val="tx1">
                    <a:lumMod val="65000"/>
                    <a:lumOff val="35000"/>
                  </a:schemeClr>
                </a:solidFill>
              </a:defRPr>
            </a:lvl1pPr>
          </a:lstStyle>
          <a:p>
            <a:pPr rtl="0"/>
            <a:endParaRPr lang="sv-SE" noProof="0"/>
          </a:p>
        </p:txBody>
      </p:sp>
      <p:sp>
        <p:nvSpPr>
          <p:cNvPr id="8" name="Platshållare för bildnummer 5"/>
          <p:cNvSpPr>
            <a:spLocks noGrp="1"/>
          </p:cNvSpPr>
          <p:nvPr>
            <p:ph type="sldNum" sz="quarter" idx="4"/>
          </p:nvPr>
        </p:nvSpPr>
        <p:spPr>
          <a:xfrm>
            <a:off x="6278945" y="6203953"/>
            <a:ext cx="2457450" cy="365125"/>
          </a:xfrm>
          <a:prstGeom prst="rect">
            <a:avLst/>
          </a:prstGeom>
        </p:spPr>
        <p:txBody>
          <a:bodyPr vert="horz" lIns="91440" tIns="45720" rIns="91440" bIns="45720" rtlCol="0" anchor="ctr"/>
          <a:lstStyle>
            <a:lvl1pPr algn="r">
              <a:defRPr sz="9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spTree>
    <p:extLst>
      <p:ext uri="{BB962C8B-B14F-4D97-AF65-F5344CB8AC3E}">
        <p14:creationId xmlns:p14="http://schemas.microsoft.com/office/powerpoint/2010/main" val="1102659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Rubrik och innehåll">
    <p:spTree>
      <p:nvGrpSpPr>
        <p:cNvPr id="1" name=""/>
        <p:cNvGrpSpPr/>
        <p:nvPr/>
      </p:nvGrpSpPr>
      <p:grpSpPr>
        <a:xfrm>
          <a:off x="0" y="0"/>
          <a:ext cx="0" cy="0"/>
          <a:chOff x="0" y="0"/>
          <a:chExt cx="0" cy="0"/>
        </a:xfrm>
      </p:grpSpPr>
      <p:sp>
        <p:nvSpPr>
          <p:cNvPr id="9" name="Rektangulär 8"/>
          <p:cNvSpPr/>
          <p:nvPr userDrawn="1"/>
        </p:nvSpPr>
        <p:spPr>
          <a:xfrm>
            <a:off x="192024" y="265177"/>
            <a:ext cx="8762287"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350" noProof="0"/>
          </a:p>
        </p:txBody>
      </p:sp>
      <p:cxnSp>
        <p:nvCxnSpPr>
          <p:cNvPr id="12" name="Rak 11"/>
          <p:cNvCxnSpPr/>
          <p:nvPr userDrawn="1"/>
        </p:nvCxnSpPr>
        <p:spPr>
          <a:xfrm>
            <a:off x="453326" y="1196392"/>
            <a:ext cx="8237349"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Rubrik 3"/>
          <p:cNvSpPr>
            <a:spLocks noGrp="1"/>
          </p:cNvSpPr>
          <p:nvPr>
            <p:ph type="title" hasCustomPrompt="1"/>
          </p:nvPr>
        </p:nvSpPr>
        <p:spPr>
          <a:xfrm>
            <a:off x="390906" y="448056"/>
            <a:ext cx="5157839" cy="640080"/>
          </a:xfrm>
        </p:spPr>
        <p:txBody>
          <a:bodyPr rtlCol="0" anchor="b" anchorCtr="0">
            <a:normAutofit/>
          </a:bodyPr>
          <a:lstStyle>
            <a:lvl1pPr>
              <a:defRPr sz="2100">
                <a:solidFill>
                  <a:schemeClr val="bg2">
                    <a:lumMod val="25000"/>
                  </a:schemeClr>
                </a:solidFill>
              </a:defRPr>
            </a:lvl1pPr>
          </a:lstStyle>
          <a:p>
            <a:pPr rtl="0"/>
            <a:r>
              <a:rPr lang="sv-SE" noProof="0"/>
              <a:t>Klicka här för att ändra format</a:t>
            </a:r>
          </a:p>
        </p:txBody>
      </p:sp>
      <p:sp>
        <p:nvSpPr>
          <p:cNvPr id="3" name="Platshållare för innehåll 2"/>
          <p:cNvSpPr>
            <a:spLocks noGrp="1"/>
          </p:cNvSpPr>
          <p:nvPr>
            <p:ph sz="quarter" idx="10" hasCustomPrompt="1"/>
          </p:nvPr>
        </p:nvSpPr>
        <p:spPr>
          <a:xfrm>
            <a:off x="404622" y="1435608"/>
            <a:ext cx="3312414" cy="3977640"/>
          </a:xfrm>
        </p:spPr>
        <p:txBody>
          <a:bodyPr vert="horz" lIns="91440" tIns="45720" rIns="91440" bIns="45720" rtlCol="0">
            <a:normAutofit/>
          </a:bodyPr>
          <a:lstStyle>
            <a:lvl1pPr>
              <a:defRPr lang="en-US" sz="900" smtClean="0">
                <a:solidFill>
                  <a:schemeClr val="tx1">
                    <a:lumMod val="75000"/>
                    <a:lumOff val="25000"/>
                  </a:schemeClr>
                </a:solidFill>
              </a:defRPr>
            </a:lvl1pPr>
            <a:lvl2pPr>
              <a:defRPr lang="en-US" sz="900" smtClean="0">
                <a:solidFill>
                  <a:schemeClr val="tx1">
                    <a:lumMod val="75000"/>
                    <a:lumOff val="25000"/>
                  </a:schemeClr>
                </a:solidFill>
              </a:defRPr>
            </a:lvl2pPr>
            <a:lvl3pPr>
              <a:defRPr lang="en-US" sz="900" smtClean="0">
                <a:solidFill>
                  <a:schemeClr val="tx1">
                    <a:lumMod val="75000"/>
                    <a:lumOff val="25000"/>
                  </a:schemeClr>
                </a:solidFill>
              </a:defRPr>
            </a:lvl3pPr>
            <a:lvl4pPr>
              <a:defRPr lang="en-US" sz="900" smtClean="0">
                <a:solidFill>
                  <a:schemeClr val="tx1">
                    <a:lumMod val="75000"/>
                    <a:lumOff val="25000"/>
                  </a:schemeClr>
                </a:solidFill>
              </a:defRPr>
            </a:lvl4pPr>
            <a:lvl5pPr>
              <a:defRPr lang="en-US" sz="900">
                <a:solidFill>
                  <a:schemeClr val="tx1">
                    <a:lumMod val="75000"/>
                    <a:lumOff val="25000"/>
                  </a:schemeClr>
                </a:solidFill>
              </a:defRPr>
            </a:lvl5pPr>
          </a:lstStyle>
          <a:p>
            <a:pPr marL="0" lvl="0" indent="0" rtl="0">
              <a:lnSpc>
                <a:spcPct val="150000"/>
              </a:lnSpc>
              <a:spcBef>
                <a:spcPts val="750"/>
              </a:spcBef>
              <a:spcAft>
                <a:spcPts val="900"/>
              </a:spcAft>
              <a:buNone/>
            </a:pPr>
            <a:r>
              <a:rPr lang="sv-SE" noProof="0"/>
              <a:t>Redigera format för bakgrundstext</a:t>
            </a:r>
          </a:p>
          <a:p>
            <a:pPr marL="0" lvl="1" indent="0" rtl="0">
              <a:lnSpc>
                <a:spcPct val="150000"/>
              </a:lnSpc>
              <a:spcBef>
                <a:spcPts val="750"/>
              </a:spcBef>
              <a:spcAft>
                <a:spcPts val="900"/>
              </a:spcAft>
              <a:buNone/>
            </a:pPr>
            <a:r>
              <a:rPr lang="sv-SE" noProof="0"/>
              <a:t>Nivå två</a:t>
            </a:r>
          </a:p>
          <a:p>
            <a:pPr marL="0" lvl="2" indent="0" rtl="0">
              <a:lnSpc>
                <a:spcPct val="150000"/>
              </a:lnSpc>
              <a:spcBef>
                <a:spcPts val="750"/>
              </a:spcBef>
              <a:spcAft>
                <a:spcPts val="900"/>
              </a:spcAft>
              <a:buNone/>
            </a:pPr>
            <a:r>
              <a:rPr lang="sv-SE" noProof="0"/>
              <a:t>Nivå tre</a:t>
            </a:r>
          </a:p>
          <a:p>
            <a:pPr marL="0" lvl="3" indent="0" rtl="0">
              <a:lnSpc>
                <a:spcPct val="150000"/>
              </a:lnSpc>
              <a:spcBef>
                <a:spcPts val="750"/>
              </a:spcBef>
              <a:spcAft>
                <a:spcPts val="900"/>
              </a:spcAft>
              <a:buNone/>
            </a:pPr>
            <a:r>
              <a:rPr lang="sv-SE" noProof="0"/>
              <a:t>Nivå fyra</a:t>
            </a:r>
          </a:p>
          <a:p>
            <a:pPr marL="0" lvl="4" indent="0" rtl="0">
              <a:lnSpc>
                <a:spcPct val="150000"/>
              </a:lnSpc>
              <a:spcBef>
                <a:spcPts val="750"/>
              </a:spcBef>
              <a:spcAft>
                <a:spcPts val="900"/>
              </a:spcAft>
              <a:buNone/>
            </a:pPr>
            <a:r>
              <a:rPr lang="sv-SE" noProof="0"/>
              <a:t>Nivå fem</a:t>
            </a:r>
          </a:p>
        </p:txBody>
      </p:sp>
      <p:sp>
        <p:nvSpPr>
          <p:cNvPr id="6" name="Platshållare för datum 3"/>
          <p:cNvSpPr>
            <a:spLocks noGrp="1"/>
          </p:cNvSpPr>
          <p:nvPr>
            <p:ph type="dt" sz="half" idx="2"/>
          </p:nvPr>
        </p:nvSpPr>
        <p:spPr>
          <a:xfrm>
            <a:off x="404622" y="6203953"/>
            <a:ext cx="2457450" cy="365125"/>
          </a:xfrm>
          <a:prstGeom prst="rect">
            <a:avLst/>
          </a:prstGeom>
        </p:spPr>
        <p:txBody>
          <a:bodyPr vert="horz" lIns="91440" tIns="45720" rIns="91440" bIns="45720" rtlCol="0" anchor="ctr"/>
          <a:lstStyle>
            <a:lvl1pPr algn="l">
              <a:defRPr sz="900" baseline="0">
                <a:solidFill>
                  <a:schemeClr val="tx1">
                    <a:lumMod val="65000"/>
                    <a:lumOff val="35000"/>
                  </a:schemeClr>
                </a:solidFill>
              </a:defRPr>
            </a:lvl1pPr>
          </a:lstStyle>
          <a:p>
            <a:pPr rtl="0"/>
            <a:fld id="{15349C14-F119-4EC4-AE2E-2EA7AE1750D1}" type="datetime1">
              <a:rPr lang="sv-SE" noProof="0" smtClean="0"/>
              <a:t>2025-11-18</a:t>
            </a:fld>
            <a:endParaRPr lang="sv-SE" noProof="0"/>
          </a:p>
        </p:txBody>
      </p:sp>
      <p:sp>
        <p:nvSpPr>
          <p:cNvPr id="7" name="Platshållare för sidfot 4"/>
          <p:cNvSpPr>
            <a:spLocks noGrp="1"/>
          </p:cNvSpPr>
          <p:nvPr>
            <p:ph type="ftr" sz="quarter" idx="3"/>
          </p:nvPr>
        </p:nvSpPr>
        <p:spPr>
          <a:xfrm>
            <a:off x="3486150" y="6203953"/>
            <a:ext cx="2171700" cy="365125"/>
          </a:xfrm>
          <a:prstGeom prst="rect">
            <a:avLst/>
          </a:prstGeom>
        </p:spPr>
        <p:txBody>
          <a:bodyPr vert="horz" lIns="91440" tIns="45720" rIns="91440" bIns="45720" rtlCol="0" anchor="ctr"/>
          <a:lstStyle>
            <a:lvl1pPr algn="ctr">
              <a:defRPr sz="900" baseline="0">
                <a:solidFill>
                  <a:schemeClr val="tx1">
                    <a:lumMod val="65000"/>
                    <a:lumOff val="35000"/>
                  </a:schemeClr>
                </a:solidFill>
              </a:defRPr>
            </a:lvl1pPr>
          </a:lstStyle>
          <a:p>
            <a:pPr rtl="0"/>
            <a:endParaRPr lang="sv-SE" noProof="0"/>
          </a:p>
        </p:txBody>
      </p:sp>
      <p:sp>
        <p:nvSpPr>
          <p:cNvPr id="8" name="Platshållare för bildnummer 5"/>
          <p:cNvSpPr>
            <a:spLocks noGrp="1"/>
          </p:cNvSpPr>
          <p:nvPr>
            <p:ph type="sldNum" sz="quarter" idx="4"/>
          </p:nvPr>
        </p:nvSpPr>
        <p:spPr>
          <a:xfrm>
            <a:off x="6278945" y="6203953"/>
            <a:ext cx="2457450" cy="365125"/>
          </a:xfrm>
          <a:prstGeom prst="rect">
            <a:avLst/>
          </a:prstGeom>
        </p:spPr>
        <p:txBody>
          <a:bodyPr vert="horz" lIns="91440" tIns="45720" rIns="91440" bIns="45720" rtlCol="0" anchor="ctr"/>
          <a:lstStyle>
            <a:lvl1pPr algn="r">
              <a:defRPr sz="9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spTree>
    <p:extLst>
      <p:ext uri="{BB962C8B-B14F-4D97-AF65-F5344CB8AC3E}">
        <p14:creationId xmlns:p14="http://schemas.microsoft.com/office/powerpoint/2010/main" val="15641996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Rubrik och innehåll">
    <p:spTree>
      <p:nvGrpSpPr>
        <p:cNvPr id="1" name=""/>
        <p:cNvGrpSpPr/>
        <p:nvPr/>
      </p:nvGrpSpPr>
      <p:grpSpPr>
        <a:xfrm>
          <a:off x="0" y="0"/>
          <a:ext cx="0" cy="0"/>
          <a:chOff x="0" y="0"/>
          <a:chExt cx="0" cy="0"/>
        </a:xfrm>
      </p:grpSpPr>
      <p:sp>
        <p:nvSpPr>
          <p:cNvPr id="9" name="Rektangulär 8"/>
          <p:cNvSpPr/>
          <p:nvPr userDrawn="1"/>
        </p:nvSpPr>
        <p:spPr>
          <a:xfrm>
            <a:off x="192024" y="265177"/>
            <a:ext cx="8762287"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350" noProof="0"/>
          </a:p>
        </p:txBody>
      </p:sp>
      <p:cxnSp>
        <p:nvCxnSpPr>
          <p:cNvPr id="12" name="Rak 11"/>
          <p:cNvCxnSpPr/>
          <p:nvPr userDrawn="1"/>
        </p:nvCxnSpPr>
        <p:spPr>
          <a:xfrm>
            <a:off x="453326" y="1196392"/>
            <a:ext cx="8237349"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Rubrik 3"/>
          <p:cNvSpPr>
            <a:spLocks noGrp="1"/>
          </p:cNvSpPr>
          <p:nvPr>
            <p:ph type="title" hasCustomPrompt="1"/>
          </p:nvPr>
        </p:nvSpPr>
        <p:spPr>
          <a:xfrm>
            <a:off x="390906" y="448056"/>
            <a:ext cx="5157839" cy="640080"/>
          </a:xfrm>
        </p:spPr>
        <p:txBody>
          <a:bodyPr rtlCol="0" anchor="b" anchorCtr="0">
            <a:normAutofit/>
          </a:bodyPr>
          <a:lstStyle>
            <a:lvl1pPr>
              <a:defRPr sz="2100">
                <a:solidFill>
                  <a:schemeClr val="bg2">
                    <a:lumMod val="25000"/>
                  </a:schemeClr>
                </a:solidFill>
              </a:defRPr>
            </a:lvl1pPr>
          </a:lstStyle>
          <a:p>
            <a:pPr rtl="0"/>
            <a:r>
              <a:rPr lang="sv-SE" noProof="0"/>
              <a:t>Klicka här för att ändra format</a:t>
            </a:r>
          </a:p>
        </p:txBody>
      </p:sp>
      <p:sp>
        <p:nvSpPr>
          <p:cNvPr id="3" name="Platshållare för innehåll 2"/>
          <p:cNvSpPr>
            <a:spLocks noGrp="1"/>
          </p:cNvSpPr>
          <p:nvPr>
            <p:ph sz="quarter" idx="10" hasCustomPrompt="1"/>
          </p:nvPr>
        </p:nvSpPr>
        <p:spPr>
          <a:xfrm>
            <a:off x="404622" y="1435608"/>
            <a:ext cx="3312414" cy="3977640"/>
          </a:xfrm>
        </p:spPr>
        <p:txBody>
          <a:bodyPr vert="horz" lIns="91440" tIns="45720" rIns="91440" bIns="45720" rtlCol="0">
            <a:normAutofit/>
          </a:bodyPr>
          <a:lstStyle>
            <a:lvl1pPr>
              <a:defRPr lang="en-US" sz="900" smtClean="0">
                <a:solidFill>
                  <a:schemeClr val="tx1">
                    <a:lumMod val="75000"/>
                    <a:lumOff val="25000"/>
                  </a:schemeClr>
                </a:solidFill>
              </a:defRPr>
            </a:lvl1pPr>
            <a:lvl2pPr>
              <a:defRPr lang="en-US" sz="900" smtClean="0">
                <a:solidFill>
                  <a:schemeClr val="tx1">
                    <a:lumMod val="75000"/>
                    <a:lumOff val="25000"/>
                  </a:schemeClr>
                </a:solidFill>
              </a:defRPr>
            </a:lvl2pPr>
            <a:lvl3pPr>
              <a:defRPr lang="en-US" sz="900" smtClean="0">
                <a:solidFill>
                  <a:schemeClr val="tx1">
                    <a:lumMod val="75000"/>
                    <a:lumOff val="25000"/>
                  </a:schemeClr>
                </a:solidFill>
              </a:defRPr>
            </a:lvl3pPr>
            <a:lvl4pPr>
              <a:defRPr lang="en-US" sz="900" smtClean="0">
                <a:solidFill>
                  <a:schemeClr val="tx1">
                    <a:lumMod val="75000"/>
                    <a:lumOff val="25000"/>
                  </a:schemeClr>
                </a:solidFill>
              </a:defRPr>
            </a:lvl4pPr>
            <a:lvl5pPr>
              <a:defRPr lang="en-US" sz="900">
                <a:solidFill>
                  <a:schemeClr val="tx1">
                    <a:lumMod val="75000"/>
                    <a:lumOff val="25000"/>
                  </a:schemeClr>
                </a:solidFill>
              </a:defRPr>
            </a:lvl5pPr>
          </a:lstStyle>
          <a:p>
            <a:pPr marL="0" lvl="0" indent="0" rtl="0">
              <a:lnSpc>
                <a:spcPct val="150000"/>
              </a:lnSpc>
              <a:spcBef>
                <a:spcPts val="750"/>
              </a:spcBef>
              <a:spcAft>
                <a:spcPts val="900"/>
              </a:spcAft>
              <a:buNone/>
            </a:pPr>
            <a:r>
              <a:rPr lang="sv-SE" noProof="0"/>
              <a:t>Redigera format för bakgrundstext</a:t>
            </a:r>
          </a:p>
          <a:p>
            <a:pPr marL="0" lvl="1" indent="0" rtl="0">
              <a:lnSpc>
                <a:spcPct val="150000"/>
              </a:lnSpc>
              <a:spcBef>
                <a:spcPts val="750"/>
              </a:spcBef>
              <a:spcAft>
                <a:spcPts val="900"/>
              </a:spcAft>
              <a:buNone/>
            </a:pPr>
            <a:r>
              <a:rPr lang="sv-SE" noProof="0"/>
              <a:t>Nivå två</a:t>
            </a:r>
          </a:p>
          <a:p>
            <a:pPr marL="0" lvl="2" indent="0" rtl="0">
              <a:lnSpc>
                <a:spcPct val="150000"/>
              </a:lnSpc>
              <a:spcBef>
                <a:spcPts val="750"/>
              </a:spcBef>
              <a:spcAft>
                <a:spcPts val="900"/>
              </a:spcAft>
              <a:buNone/>
            </a:pPr>
            <a:r>
              <a:rPr lang="sv-SE" noProof="0"/>
              <a:t>Nivå tre</a:t>
            </a:r>
          </a:p>
          <a:p>
            <a:pPr marL="0" lvl="3" indent="0" rtl="0">
              <a:lnSpc>
                <a:spcPct val="150000"/>
              </a:lnSpc>
              <a:spcBef>
                <a:spcPts val="750"/>
              </a:spcBef>
              <a:spcAft>
                <a:spcPts val="900"/>
              </a:spcAft>
              <a:buNone/>
            </a:pPr>
            <a:r>
              <a:rPr lang="sv-SE" noProof="0"/>
              <a:t>Nivå fyra</a:t>
            </a:r>
          </a:p>
          <a:p>
            <a:pPr marL="0" lvl="4" indent="0" rtl="0">
              <a:lnSpc>
                <a:spcPct val="150000"/>
              </a:lnSpc>
              <a:spcBef>
                <a:spcPts val="750"/>
              </a:spcBef>
              <a:spcAft>
                <a:spcPts val="900"/>
              </a:spcAft>
              <a:buNone/>
            </a:pPr>
            <a:r>
              <a:rPr lang="sv-SE" noProof="0"/>
              <a:t>Nivå fem</a:t>
            </a:r>
          </a:p>
        </p:txBody>
      </p:sp>
      <p:sp>
        <p:nvSpPr>
          <p:cNvPr id="6" name="Platshållare för datum 3"/>
          <p:cNvSpPr>
            <a:spLocks noGrp="1"/>
          </p:cNvSpPr>
          <p:nvPr>
            <p:ph type="dt" sz="half" idx="2"/>
          </p:nvPr>
        </p:nvSpPr>
        <p:spPr>
          <a:xfrm>
            <a:off x="404622" y="6203953"/>
            <a:ext cx="2457450" cy="365125"/>
          </a:xfrm>
          <a:prstGeom prst="rect">
            <a:avLst/>
          </a:prstGeom>
        </p:spPr>
        <p:txBody>
          <a:bodyPr vert="horz" lIns="91440" tIns="45720" rIns="91440" bIns="45720" rtlCol="0" anchor="ctr"/>
          <a:lstStyle>
            <a:lvl1pPr algn="l">
              <a:defRPr sz="900" baseline="0">
                <a:solidFill>
                  <a:schemeClr val="tx1">
                    <a:lumMod val="65000"/>
                    <a:lumOff val="35000"/>
                  </a:schemeClr>
                </a:solidFill>
              </a:defRPr>
            </a:lvl1pPr>
          </a:lstStyle>
          <a:p>
            <a:pPr rtl="0"/>
            <a:fld id="{15349C14-F119-4EC4-AE2E-2EA7AE1750D1}" type="datetime1">
              <a:rPr lang="sv-SE" noProof="0" smtClean="0"/>
              <a:t>2025-11-18</a:t>
            </a:fld>
            <a:endParaRPr lang="sv-SE" noProof="0"/>
          </a:p>
        </p:txBody>
      </p:sp>
      <p:sp>
        <p:nvSpPr>
          <p:cNvPr id="7" name="Platshållare för sidfot 4"/>
          <p:cNvSpPr>
            <a:spLocks noGrp="1"/>
          </p:cNvSpPr>
          <p:nvPr>
            <p:ph type="ftr" sz="quarter" idx="3"/>
          </p:nvPr>
        </p:nvSpPr>
        <p:spPr>
          <a:xfrm>
            <a:off x="3486150" y="6203953"/>
            <a:ext cx="2171700" cy="365125"/>
          </a:xfrm>
          <a:prstGeom prst="rect">
            <a:avLst/>
          </a:prstGeom>
        </p:spPr>
        <p:txBody>
          <a:bodyPr vert="horz" lIns="91440" tIns="45720" rIns="91440" bIns="45720" rtlCol="0" anchor="ctr"/>
          <a:lstStyle>
            <a:lvl1pPr algn="ctr">
              <a:defRPr sz="900" baseline="0">
                <a:solidFill>
                  <a:schemeClr val="tx1">
                    <a:lumMod val="65000"/>
                    <a:lumOff val="35000"/>
                  </a:schemeClr>
                </a:solidFill>
              </a:defRPr>
            </a:lvl1pPr>
          </a:lstStyle>
          <a:p>
            <a:pPr rtl="0"/>
            <a:endParaRPr lang="sv-SE" noProof="0"/>
          </a:p>
        </p:txBody>
      </p:sp>
      <p:sp>
        <p:nvSpPr>
          <p:cNvPr id="8" name="Platshållare för bildnummer 5"/>
          <p:cNvSpPr>
            <a:spLocks noGrp="1"/>
          </p:cNvSpPr>
          <p:nvPr>
            <p:ph type="sldNum" sz="quarter" idx="4"/>
          </p:nvPr>
        </p:nvSpPr>
        <p:spPr>
          <a:xfrm>
            <a:off x="6278945" y="6203953"/>
            <a:ext cx="2457450" cy="365125"/>
          </a:xfrm>
          <a:prstGeom prst="rect">
            <a:avLst/>
          </a:prstGeom>
        </p:spPr>
        <p:txBody>
          <a:bodyPr vert="horz" lIns="91440" tIns="45720" rIns="91440" bIns="45720" rtlCol="0" anchor="ctr"/>
          <a:lstStyle>
            <a:lvl1pPr algn="r">
              <a:defRPr sz="9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spTree>
    <p:extLst>
      <p:ext uri="{BB962C8B-B14F-4D97-AF65-F5344CB8AC3E}">
        <p14:creationId xmlns:p14="http://schemas.microsoft.com/office/powerpoint/2010/main" val="3030675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5C03026-2539-4BD9-B0B6-81A2C06EB6AC}" type="slidenum">
              <a:rPr lang="sv-SE" smtClean="0"/>
              <a:pPr>
                <a:defRPr/>
              </a:pPr>
              <a:t>‹#›</a:t>
            </a:fld>
            <a:endParaRPr lang="sv-SE"/>
          </a:p>
        </p:txBody>
      </p:sp>
    </p:spTree>
    <p:extLst>
      <p:ext uri="{BB962C8B-B14F-4D97-AF65-F5344CB8AC3E}">
        <p14:creationId xmlns:p14="http://schemas.microsoft.com/office/powerpoint/2010/main" val="3655658492"/>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3" r:id="rId12"/>
    <p:sldLayoutId id="2147483944" r:id="rId13"/>
    <p:sldLayoutId id="2147483945" r:id="rId14"/>
    <p:sldLayoutId id="2147483946" r:id="rId15"/>
    <p:sldLayoutId id="2147483947" r:id="rId16"/>
    <p:sldLayoutId id="2147483948" r:id="rId17"/>
    <p:sldLayoutId id="2147483949" r:id="rId18"/>
    <p:sldLayoutId id="2147483950" r:id="rId19"/>
    <p:sldLayoutId id="2147483951" r:id="rId20"/>
    <p:sldLayoutId id="2147483952" r:id="rId21"/>
    <p:sldLayoutId id="2147483953" r:id="rId2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hyperlink" Target="http://old.internetmedicin.se/fasslink.asp?s1=Propiomazin&amp;t=s&amp;pageid=7972" TargetMode="External"/><Relationship Id="rId3" Type="http://schemas.openxmlformats.org/officeDocument/2006/relationships/hyperlink" Target="http://old.internetmedicin.se/fasslink.asp?s1=Theralen&amp;t=p&amp;pageid=7972" TargetMode="External"/><Relationship Id="rId7" Type="http://schemas.openxmlformats.org/officeDocument/2006/relationships/hyperlink" Target="http://old.internetmedicin.se/fasslink.asp?s1=Prometazin&amp;t=p&amp;pageid=7972" TargetMode="External"/><Relationship Id="rId2" Type="http://schemas.openxmlformats.org/officeDocument/2006/relationships/hyperlink" Target="http://old.internetmedicin.se/fasslink.asp?s1=Alimemazin&amp;t=s&amp;pageid=7972" TargetMode="External"/><Relationship Id="rId1" Type="http://schemas.openxmlformats.org/officeDocument/2006/relationships/slideLayout" Target="../slideLayouts/slideLayout12.xml"/><Relationship Id="rId6" Type="http://schemas.openxmlformats.org/officeDocument/2006/relationships/hyperlink" Target="http://old.internetmedicin.se/fasslink.asp?s1=Lergigan&amp;t=p&amp;pageid=7972" TargetMode="External"/><Relationship Id="rId5" Type="http://schemas.openxmlformats.org/officeDocument/2006/relationships/hyperlink" Target="http://old.internetmedicin.se/fasslink.asp?s1=Prometazin&amp;t=s&amp;pageid=7972" TargetMode="External"/><Relationship Id="rId4" Type="http://schemas.openxmlformats.org/officeDocument/2006/relationships/hyperlink" Target="http://old.internetmedicin.se/fasslink.asp?s1=Alimemazin&amp;t=p&amp;pageid=7972" TargetMode="External"/><Relationship Id="rId9" Type="http://schemas.openxmlformats.org/officeDocument/2006/relationships/hyperlink" Target="http://old.internetmedicin.se/fasslink.asp?s1=Propavan&amp;t=p&amp;pageid=7972"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7.xml"/><Relationship Id="rId4" Type="http://schemas.openxmlformats.org/officeDocument/2006/relationships/image" Target="../media/image25.emf"/></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giftinformation.se/link/2d3f6a125d274e3d97a34ff5137a78b4.aspx" TargetMode="External"/><Relationship Id="rId2" Type="http://schemas.openxmlformats.org/officeDocument/2006/relationships/hyperlink" Target="https://narkosguiden.se/book/akuta-forgiftningar/#post-8976"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s://giftinformation.se/Antidot/Antidoter?utgangspunktId=0" TargetMode="External"/><Relationship Id="rId2" Type="http://schemas.openxmlformats.org/officeDocument/2006/relationships/hyperlink" Target="https://giftinformation.se/Antidot/Information?utgangspunktId=0" TargetMode="External"/><Relationship Id="rId1" Type="http://schemas.openxmlformats.org/officeDocument/2006/relationships/slideLayout" Target="../slideLayouts/slideLayout7.xml"/><Relationship Id="rId4" Type="http://schemas.openxmlformats.org/officeDocument/2006/relationships/hyperlink" Target="https://giftinformation.se/link/2d3f6a125d274e3d97a34ff5137a78b4.aspx" TargetMode="External"/></Relationships>
</file>

<file path=ppt/slides/_rels/slide41.xml.rels><?xml version="1.0" encoding="UTF-8" standalone="yes"?>
<Relationships xmlns="http://schemas.openxmlformats.org/package/2006/relationships"><Relationship Id="rId2" Type="http://schemas.openxmlformats.org/officeDocument/2006/relationships/hyperlink" Target="https://giftinformation.se/link/2d3f6a125d274e3d97a34ff5137a78b4.aspx"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hyperlink" Target="http://old.internetmedicin.se/fasslink.asp?s1=Intralipid&amp;t=p&amp;pageid=2489" TargetMode="Externa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www.fass.se/LIF/home/soktraffar_all.jsp?UserTypeID=0&amp;allCategories=false&amp;searchtype=&amp;searchtext1=&amp;searchtext2=midazolam&amp;searchtext8=&amp;sokradio=medicine&amp;searchtext9=&amp;area=all"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hyperlink" Target="http://old.internetmedicin.se/fasslink.asp?s1=fysostigmin&amp;t=s&amp;pageid=7972" TargetMode="Externa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www.internetmedicin.se/stat.aspx?jid=45&amp;s1=tramadol&amp;t=s&amp;pageid=6232" TargetMode="External"/><Relationship Id="rId2" Type="http://schemas.openxmlformats.org/officeDocument/2006/relationships/hyperlink" Target="http://www.internetmedicin.se/stat.aspx?jid=45&amp;s1=fentanyl&amp;t=s&amp;pageid=6232" TargetMode="External"/><Relationship Id="rId1" Type="http://schemas.openxmlformats.org/officeDocument/2006/relationships/slideLayout" Target="../slideLayouts/slideLayout2.xml"/><Relationship Id="rId5" Type="http://schemas.openxmlformats.org/officeDocument/2006/relationships/hyperlink" Target="http://www.internetmedicin.se/stat.aspx?jid=45&amp;s1=Litium&amp;t=s&amp;pageid=6232" TargetMode="External"/><Relationship Id="rId4" Type="http://schemas.openxmlformats.org/officeDocument/2006/relationships/hyperlink" Target="http://www.internetmedicin.se/stat.aspx?jid=45&amp;s1=petidin&amp;t=s&amp;pageid=6232" TargetMode="External"/></Relationships>
</file>

<file path=ppt/slides/_rels/slide89.x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SAI background powerpoint[1]"/>
          <p:cNvPicPr>
            <a:picLocks noChangeAspect="1" noChangeArrowheads="1"/>
          </p:cNvPicPr>
          <p:nvPr/>
        </p:nvPicPr>
        <p:blipFill>
          <a:blip r:embed="rId3" cstate="print"/>
          <a:srcRect/>
          <a:stretch>
            <a:fillRect/>
          </a:stretch>
        </p:blipFill>
        <p:spPr bwMode="auto">
          <a:xfrm>
            <a:off x="3175" y="3175"/>
            <a:ext cx="9137650" cy="6851650"/>
          </a:xfrm>
          <a:prstGeom prst="rect">
            <a:avLst/>
          </a:prstGeom>
          <a:noFill/>
          <a:ln w="9525">
            <a:noFill/>
            <a:miter lim="800000"/>
            <a:headEnd/>
            <a:tailEnd/>
          </a:ln>
        </p:spPr>
      </p:pic>
      <p:sp>
        <p:nvSpPr>
          <p:cNvPr id="702467" name="Rectangle 3"/>
          <p:cNvSpPr>
            <a:spLocks noChangeArrowheads="1"/>
          </p:cNvSpPr>
          <p:nvPr/>
        </p:nvSpPr>
        <p:spPr bwMode="auto">
          <a:xfrm>
            <a:off x="0" y="1574800"/>
            <a:ext cx="9072563" cy="2159000"/>
          </a:xfrm>
          <a:prstGeom prst="rect">
            <a:avLst/>
          </a:prstGeom>
          <a:noFill/>
          <a:ln w="9525">
            <a:noFill/>
            <a:miter lim="800000"/>
            <a:headEnd/>
            <a:tailEnd/>
          </a:ln>
          <a:effectLst>
            <a:outerShdw dist="35921" dir="2700000" algn="ctr" rotWithShape="0">
              <a:schemeClr val="tx1"/>
            </a:outerShdw>
          </a:effectLst>
        </p:spPr>
        <p:txBody>
          <a:bodyPr anchor="b" anchorCtr="1"/>
          <a:lstStyle/>
          <a:p>
            <a:pPr algn="ctr">
              <a:defRPr/>
            </a:pPr>
            <a:br>
              <a:rPr lang="sv-SE" sz="2800" dirty="0"/>
            </a:br>
            <a:r>
              <a:rPr lang="sv-SE" sz="4400" dirty="0">
                <a:solidFill>
                  <a:schemeClr val="bg1"/>
                </a:solidFill>
              </a:rPr>
              <a:t>Akuta förgiftningar</a:t>
            </a:r>
          </a:p>
          <a:p>
            <a:pPr algn="ctr">
              <a:defRPr/>
            </a:pPr>
            <a:r>
              <a:rPr lang="sv-SE" sz="4400" dirty="0">
                <a:solidFill>
                  <a:schemeClr val="bg1"/>
                </a:solidFill>
              </a:rPr>
              <a:t>Läkemedelsförgiftningar</a:t>
            </a:r>
          </a:p>
          <a:p>
            <a:pPr algn="ctr">
              <a:defRPr/>
            </a:pPr>
            <a:endParaRPr lang="sv-SE" sz="1800" dirty="0">
              <a:solidFill>
                <a:schemeClr val="tx2"/>
              </a:solidFill>
            </a:endParaRPr>
          </a:p>
        </p:txBody>
      </p:sp>
      <p:sp>
        <p:nvSpPr>
          <p:cNvPr id="702468" name="Rectangle 4"/>
          <p:cNvSpPr>
            <a:spLocks noChangeArrowheads="1"/>
          </p:cNvSpPr>
          <p:nvPr/>
        </p:nvSpPr>
        <p:spPr bwMode="auto">
          <a:xfrm>
            <a:off x="1403350" y="4532313"/>
            <a:ext cx="6553200" cy="1944687"/>
          </a:xfrm>
          <a:prstGeom prst="rect">
            <a:avLst/>
          </a:prstGeom>
          <a:noFill/>
          <a:ln w="9525">
            <a:noFill/>
            <a:miter lim="800000"/>
            <a:headEnd/>
            <a:tailEnd/>
          </a:ln>
          <a:effectLst>
            <a:outerShdw dist="35921" dir="2700000" algn="ctr" rotWithShape="0">
              <a:schemeClr val="tx1"/>
            </a:outerShdw>
          </a:effectLst>
        </p:spPr>
        <p:txBody>
          <a:bodyPr/>
          <a:lstStyle/>
          <a:p>
            <a:pPr marL="342900" indent="-342900" algn="ctr">
              <a:spcBef>
                <a:spcPct val="20000"/>
              </a:spcBef>
              <a:defRPr/>
            </a:pPr>
            <a:r>
              <a:rPr lang="sv-SE" i="1">
                <a:solidFill>
                  <a:srgbClr val="FEF29C"/>
                </a:solidFill>
              </a:rPr>
              <a:t>Kai Knudsen</a:t>
            </a:r>
          </a:p>
          <a:p>
            <a:pPr marL="342900" indent="-342900" algn="ctr">
              <a:spcBef>
                <a:spcPct val="20000"/>
              </a:spcBef>
              <a:defRPr/>
            </a:pPr>
            <a:r>
              <a:rPr lang="sv-SE" sz="1800" b="0" i="1">
                <a:solidFill>
                  <a:srgbClr val="FEF29C"/>
                </a:solidFill>
              </a:rPr>
              <a:t>Sahlgrenska Universitetssjukhuset, Göteborg</a:t>
            </a:r>
          </a:p>
          <a:p>
            <a:pPr marL="342900" indent="-342900" algn="ctr">
              <a:spcBef>
                <a:spcPct val="20000"/>
              </a:spcBef>
              <a:defRPr/>
            </a:pPr>
            <a:r>
              <a:rPr lang="sv-SE" sz="1800" b="0" i="1">
                <a:solidFill>
                  <a:schemeClr val="bg1"/>
                </a:solidFill>
              </a:rPr>
              <a:t>kai.knudsen@aniv.gu.se</a:t>
            </a:r>
          </a:p>
        </p:txBody>
      </p:sp>
    </p:spTree>
    <p:extLst>
      <p:ext uri="{BB962C8B-B14F-4D97-AF65-F5344CB8AC3E}">
        <p14:creationId xmlns:p14="http://schemas.microsoft.com/office/powerpoint/2010/main" val="4201844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1" name="Rectangle 3"/>
          <p:cNvSpPr>
            <a:spLocks noGrp="1" noChangeArrowheads="1"/>
          </p:cNvSpPr>
          <p:nvPr>
            <p:ph idx="1"/>
          </p:nvPr>
        </p:nvSpPr>
        <p:spPr>
          <a:xfrm>
            <a:off x="457200" y="1981200"/>
            <a:ext cx="8147050" cy="4327525"/>
          </a:xfrm>
          <a:noFill/>
          <a:ln w="38100">
            <a:noFill/>
          </a:ln>
        </p:spPr>
        <p:txBody>
          <a:bodyPr>
            <a:normAutofit/>
          </a:bodyPr>
          <a:lstStyle/>
          <a:p>
            <a:pPr>
              <a:tabLst>
                <a:tab pos="901700" algn="l"/>
              </a:tabLst>
            </a:pPr>
            <a:endParaRPr lang="en-GB" sz="2400" dirty="0"/>
          </a:p>
          <a:p>
            <a:pPr>
              <a:tabLst>
                <a:tab pos="901700" algn="l"/>
              </a:tabLst>
            </a:pPr>
            <a:r>
              <a:rPr lang="sv-SE" sz="2400" dirty="0"/>
              <a:t>		9 000 sjukhusvårdas årligen, varav ca </a:t>
            </a:r>
          </a:p>
          <a:p>
            <a:pPr>
              <a:tabLst>
                <a:tab pos="901700" algn="l"/>
              </a:tabLst>
            </a:pPr>
            <a:r>
              <a:rPr lang="sv-SE" sz="2400" dirty="0"/>
              <a:t>		600 barn &lt; 10 år</a:t>
            </a:r>
          </a:p>
          <a:p>
            <a:pPr>
              <a:tabLst>
                <a:tab pos="901700" algn="l"/>
              </a:tabLst>
            </a:pPr>
            <a:r>
              <a:rPr lang="sv-SE" sz="2400" dirty="0"/>
              <a:t>		Vanligast i 20-40 års ålder</a:t>
            </a:r>
          </a:p>
          <a:p>
            <a:pPr>
              <a:tabLst>
                <a:tab pos="901700" algn="l"/>
              </a:tabLst>
            </a:pPr>
            <a:r>
              <a:rPr lang="sv-SE" sz="2400" dirty="0"/>
              <a:t>		Låg mortalitet på sjukhus (&lt;1%)</a:t>
            </a:r>
          </a:p>
          <a:p>
            <a:pPr>
              <a:tabLst>
                <a:tab pos="901700" algn="l"/>
              </a:tabLst>
            </a:pPr>
            <a:r>
              <a:rPr lang="sv-SE" sz="2400" dirty="0"/>
              <a:t>		15 % kräver intensivvård</a:t>
            </a:r>
          </a:p>
          <a:p>
            <a:pPr>
              <a:tabLst>
                <a:tab pos="901700" algn="l"/>
              </a:tabLst>
            </a:pPr>
            <a:r>
              <a:rPr lang="sv-SE" sz="2400" dirty="0"/>
              <a:t>		Ca 800 dör årligen totalt</a:t>
            </a:r>
          </a:p>
        </p:txBody>
      </p:sp>
      <p:sp>
        <p:nvSpPr>
          <p:cNvPr id="990210" name="Rectangle 2"/>
          <p:cNvSpPr>
            <a:spLocks noGrp="1" noChangeArrowheads="1"/>
          </p:cNvSpPr>
          <p:nvPr>
            <p:ph type="title"/>
          </p:nvPr>
        </p:nvSpPr>
        <p:spPr>
          <a:xfrm>
            <a:off x="457200" y="404813"/>
            <a:ext cx="8147050" cy="1368425"/>
          </a:xfrm>
          <a:noFill/>
          <a:ln w="57150">
            <a:noFill/>
          </a:ln>
        </p:spPr>
        <p:txBody>
          <a:bodyPr>
            <a:normAutofit/>
          </a:bodyPr>
          <a:lstStyle/>
          <a:p>
            <a:pPr algn="ctr"/>
            <a:r>
              <a:rPr lang="sv-SE" sz="3600" dirty="0">
                <a:solidFill>
                  <a:srgbClr val="000066"/>
                </a:solidFill>
                <a:latin typeface="+mn-lt"/>
              </a:rPr>
              <a:t>Akuta förgiftningar i Sverige</a:t>
            </a:r>
          </a:p>
        </p:txBody>
      </p:sp>
    </p:spTree>
    <p:extLst>
      <p:ext uri="{BB962C8B-B14F-4D97-AF65-F5344CB8AC3E}">
        <p14:creationId xmlns:p14="http://schemas.microsoft.com/office/powerpoint/2010/main" val="1411118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457200" y="1981200"/>
            <a:ext cx="8218488" cy="4543425"/>
          </a:xfrm>
          <a:noFill/>
          <a:ln w="38100">
            <a:noFill/>
          </a:ln>
        </p:spPr>
        <p:txBody>
          <a:bodyPr>
            <a:normAutofit/>
          </a:bodyPr>
          <a:lstStyle/>
          <a:p>
            <a:pPr eaLnBrk="1" hangingPunct="1">
              <a:tabLst>
                <a:tab pos="901700" algn="l"/>
              </a:tabLst>
            </a:pPr>
            <a:endParaRPr lang="en-GB" sz="1600" i="1" dirty="0">
              <a:solidFill>
                <a:schemeClr val="tx1">
                  <a:lumMod val="75000"/>
                  <a:lumOff val="25000"/>
                </a:schemeClr>
              </a:solidFill>
              <a:latin typeface="Verdana" pitchFamily="34" charset="0"/>
            </a:endParaRPr>
          </a:p>
          <a:p>
            <a:pPr eaLnBrk="1" hangingPunct="1">
              <a:tabLst>
                <a:tab pos="901700" algn="l"/>
              </a:tabLst>
            </a:pPr>
            <a:r>
              <a:rPr lang="sv-SE" sz="2800" i="1" dirty="0">
                <a:solidFill>
                  <a:schemeClr val="tx1">
                    <a:lumMod val="75000"/>
                    <a:lumOff val="25000"/>
                  </a:schemeClr>
                </a:solidFill>
              </a:rPr>
              <a:t>	</a:t>
            </a:r>
            <a:r>
              <a:rPr lang="sv-SE" sz="2000" dirty="0">
                <a:solidFill>
                  <a:schemeClr val="tx1">
                    <a:lumMod val="75000"/>
                    <a:lumOff val="25000"/>
                  </a:schemeClr>
                </a:solidFill>
              </a:rPr>
              <a:t>Paracetamol (Alvedon, </a:t>
            </a:r>
            <a:r>
              <a:rPr lang="sv-SE" sz="2000" dirty="0" err="1">
                <a:solidFill>
                  <a:schemeClr val="tx1">
                    <a:lumMod val="75000"/>
                    <a:lumOff val="25000"/>
                  </a:schemeClr>
                </a:solidFill>
              </a:rPr>
              <a:t>Panodil</a:t>
            </a:r>
            <a:r>
              <a:rPr lang="sv-SE" sz="2000" dirty="0">
                <a:solidFill>
                  <a:schemeClr val="tx1">
                    <a:lumMod val="75000"/>
                    <a:lumOff val="25000"/>
                  </a:schemeClr>
                </a:solidFill>
              </a:rPr>
              <a:t>, Citodon, </a:t>
            </a:r>
            <a:r>
              <a:rPr lang="sv-SE" sz="2000" dirty="0" err="1">
                <a:solidFill>
                  <a:schemeClr val="tx1">
                    <a:lumMod val="75000"/>
                    <a:lumOff val="25000"/>
                  </a:schemeClr>
                </a:solidFill>
              </a:rPr>
              <a:t>Distalgesic</a:t>
            </a:r>
            <a:r>
              <a:rPr lang="sv-SE" sz="2000" dirty="0">
                <a:solidFill>
                  <a:schemeClr val="tx1">
                    <a:lumMod val="75000"/>
                    <a:lumOff val="25000"/>
                  </a:schemeClr>
                </a:solidFill>
              </a:rPr>
              <a:t>, </a:t>
            </a:r>
            <a:r>
              <a:rPr lang="sv-SE" sz="2000" dirty="0" err="1">
                <a:solidFill>
                  <a:schemeClr val="tx1">
                    <a:lumMod val="75000"/>
                    <a:lumOff val="25000"/>
                  </a:schemeClr>
                </a:solidFill>
              </a:rPr>
              <a:t>Pamol</a:t>
            </a:r>
            <a:r>
              <a:rPr lang="sv-SE" sz="2000" dirty="0">
                <a:solidFill>
                  <a:schemeClr val="tx1">
                    <a:lumMod val="75000"/>
                    <a:lumOff val="25000"/>
                  </a:schemeClr>
                </a:solidFill>
              </a:rPr>
              <a:t>, </a:t>
            </a:r>
            <a:r>
              <a:rPr lang="sv-SE" sz="2000" dirty="0" err="1">
                <a:solidFill>
                  <a:schemeClr val="tx1">
                    <a:lumMod val="75000"/>
                    <a:lumOff val="25000"/>
                  </a:schemeClr>
                </a:solidFill>
              </a:rPr>
              <a:t>Reliv</a:t>
            </a:r>
            <a:r>
              <a:rPr lang="sv-SE" sz="2000" dirty="0">
                <a:solidFill>
                  <a:schemeClr val="tx1">
                    <a:lumMod val="75000"/>
                    <a:lumOff val="25000"/>
                  </a:schemeClr>
                </a:solidFill>
              </a:rPr>
              <a:t>, </a:t>
            </a:r>
            <a:r>
              <a:rPr lang="sv-SE" sz="2000" dirty="0" err="1">
                <a:solidFill>
                  <a:schemeClr val="tx1">
                    <a:lumMod val="75000"/>
                    <a:lumOff val="25000"/>
                  </a:schemeClr>
                </a:solidFill>
              </a:rPr>
              <a:t>Somadril</a:t>
            </a:r>
            <a:r>
              <a:rPr lang="sv-SE" sz="2000" dirty="0">
                <a:solidFill>
                  <a:schemeClr val="tx1">
                    <a:lumMod val="75000"/>
                    <a:lumOff val="25000"/>
                  </a:schemeClr>
                </a:solidFill>
              </a:rPr>
              <a:t> </a:t>
            </a:r>
            <a:r>
              <a:rPr lang="sv-SE" sz="2000" dirty="0" err="1">
                <a:solidFill>
                  <a:schemeClr val="tx1">
                    <a:lumMod val="75000"/>
                    <a:lumOff val="25000"/>
                  </a:schemeClr>
                </a:solidFill>
              </a:rPr>
              <a:t>Comp</a:t>
            </a:r>
            <a:r>
              <a:rPr lang="sv-SE" sz="2000" dirty="0">
                <a:solidFill>
                  <a:schemeClr val="tx1">
                    <a:lumMod val="75000"/>
                    <a:lumOff val="25000"/>
                  </a:schemeClr>
                </a:solidFill>
              </a:rPr>
              <a:t>)</a:t>
            </a:r>
          </a:p>
          <a:p>
            <a:pPr eaLnBrk="1" hangingPunct="1">
              <a:tabLst>
                <a:tab pos="901700" algn="l"/>
              </a:tabLst>
            </a:pPr>
            <a:r>
              <a:rPr lang="sv-SE" sz="2000" dirty="0">
                <a:solidFill>
                  <a:schemeClr val="tx1">
                    <a:lumMod val="75000"/>
                    <a:lumOff val="25000"/>
                  </a:schemeClr>
                </a:solidFill>
              </a:rPr>
              <a:t>	</a:t>
            </a:r>
            <a:r>
              <a:rPr lang="sv-SE" sz="2000" dirty="0" err="1">
                <a:solidFill>
                  <a:schemeClr val="tx1">
                    <a:lumMod val="75000"/>
                    <a:lumOff val="25000"/>
                  </a:schemeClr>
                </a:solidFill>
              </a:rPr>
              <a:t>Propiomazin</a:t>
            </a:r>
            <a:r>
              <a:rPr lang="sv-SE" sz="2000" dirty="0">
                <a:solidFill>
                  <a:schemeClr val="tx1">
                    <a:lumMod val="75000"/>
                    <a:lumOff val="25000"/>
                  </a:schemeClr>
                </a:solidFill>
              </a:rPr>
              <a:t> (</a:t>
            </a:r>
            <a:r>
              <a:rPr lang="sv-SE" sz="2000" dirty="0" err="1">
                <a:solidFill>
                  <a:schemeClr val="tx1">
                    <a:lumMod val="75000"/>
                    <a:lumOff val="25000"/>
                  </a:schemeClr>
                </a:solidFill>
              </a:rPr>
              <a:t>Propavan</a:t>
            </a:r>
            <a:r>
              <a:rPr lang="sv-SE" sz="2000" dirty="0">
                <a:solidFill>
                  <a:schemeClr val="tx1">
                    <a:lumMod val="75000"/>
                    <a:lumOff val="25000"/>
                  </a:schemeClr>
                </a:solidFill>
              </a:rPr>
              <a:t>)</a:t>
            </a:r>
          </a:p>
          <a:p>
            <a:pPr eaLnBrk="1" hangingPunct="1">
              <a:tabLst>
                <a:tab pos="901700" algn="l"/>
              </a:tabLst>
            </a:pPr>
            <a:r>
              <a:rPr lang="sv-SE" sz="2000" dirty="0">
                <a:solidFill>
                  <a:schemeClr val="tx1">
                    <a:lumMod val="75000"/>
                    <a:lumOff val="25000"/>
                  </a:schemeClr>
                </a:solidFill>
              </a:rPr>
              <a:t>	Tramadol (</a:t>
            </a:r>
            <a:r>
              <a:rPr lang="sv-SE" sz="2000" dirty="0" err="1">
                <a:solidFill>
                  <a:schemeClr val="tx1">
                    <a:lumMod val="75000"/>
                    <a:lumOff val="25000"/>
                  </a:schemeClr>
                </a:solidFill>
              </a:rPr>
              <a:t>Nobligan</a:t>
            </a:r>
            <a:r>
              <a:rPr lang="sv-SE" sz="2000" dirty="0">
                <a:solidFill>
                  <a:schemeClr val="tx1">
                    <a:lumMod val="75000"/>
                    <a:lumOff val="25000"/>
                  </a:schemeClr>
                </a:solidFill>
              </a:rPr>
              <a:t>, </a:t>
            </a:r>
            <a:r>
              <a:rPr lang="sv-SE" sz="2000" dirty="0" err="1">
                <a:solidFill>
                  <a:schemeClr val="tx1">
                    <a:lumMod val="75000"/>
                    <a:lumOff val="25000"/>
                  </a:schemeClr>
                </a:solidFill>
              </a:rPr>
              <a:t>Tiparol</a:t>
            </a:r>
            <a:r>
              <a:rPr lang="sv-SE" sz="2000" dirty="0">
                <a:solidFill>
                  <a:schemeClr val="tx1">
                    <a:lumMod val="75000"/>
                    <a:lumOff val="25000"/>
                  </a:schemeClr>
                </a:solidFill>
              </a:rPr>
              <a:t>, </a:t>
            </a:r>
            <a:r>
              <a:rPr lang="sv-SE" sz="2000" dirty="0" err="1">
                <a:solidFill>
                  <a:schemeClr val="tx1">
                    <a:lumMod val="75000"/>
                    <a:lumOff val="25000"/>
                  </a:schemeClr>
                </a:solidFill>
              </a:rPr>
              <a:t>Tradolan</a:t>
            </a:r>
            <a:r>
              <a:rPr lang="sv-SE" sz="2000" dirty="0">
                <a:solidFill>
                  <a:schemeClr val="tx1">
                    <a:lumMod val="75000"/>
                    <a:lumOff val="25000"/>
                  </a:schemeClr>
                </a:solidFill>
              </a:rPr>
              <a:t>, </a:t>
            </a:r>
            <a:r>
              <a:rPr lang="sv-SE" sz="2000" dirty="0" err="1">
                <a:solidFill>
                  <a:schemeClr val="tx1">
                    <a:lumMod val="75000"/>
                    <a:lumOff val="25000"/>
                  </a:schemeClr>
                </a:solidFill>
              </a:rPr>
              <a:t>Tramuno</a:t>
            </a:r>
            <a:r>
              <a:rPr lang="sv-SE" sz="2000" dirty="0">
                <a:solidFill>
                  <a:schemeClr val="tx1">
                    <a:lumMod val="75000"/>
                    <a:lumOff val="25000"/>
                  </a:schemeClr>
                </a:solidFill>
              </a:rPr>
              <a:t>)</a:t>
            </a:r>
          </a:p>
          <a:p>
            <a:pPr eaLnBrk="1" hangingPunct="1">
              <a:tabLst>
                <a:tab pos="901700" algn="l"/>
              </a:tabLst>
            </a:pPr>
            <a:r>
              <a:rPr lang="sv-SE" sz="2000" dirty="0">
                <a:solidFill>
                  <a:schemeClr val="tx1">
                    <a:lumMod val="75000"/>
                    <a:lumOff val="25000"/>
                  </a:schemeClr>
                </a:solidFill>
              </a:rPr>
              <a:t>	</a:t>
            </a:r>
            <a:r>
              <a:rPr lang="sv-SE" sz="2000" dirty="0" err="1">
                <a:solidFill>
                  <a:schemeClr val="tx1">
                    <a:lumMod val="75000"/>
                    <a:lumOff val="25000"/>
                  </a:schemeClr>
                </a:solidFill>
              </a:rPr>
              <a:t>Zopiklon</a:t>
            </a:r>
            <a:r>
              <a:rPr lang="sv-SE" sz="2000" dirty="0">
                <a:solidFill>
                  <a:schemeClr val="tx1">
                    <a:lumMod val="75000"/>
                    <a:lumOff val="25000"/>
                  </a:schemeClr>
                </a:solidFill>
              </a:rPr>
              <a:t> (</a:t>
            </a:r>
            <a:r>
              <a:rPr lang="sv-SE" sz="2000" dirty="0" err="1">
                <a:solidFill>
                  <a:schemeClr val="tx1">
                    <a:lumMod val="75000"/>
                    <a:lumOff val="25000"/>
                  </a:schemeClr>
                </a:solidFill>
              </a:rPr>
              <a:t>Imovane</a:t>
            </a:r>
            <a:r>
              <a:rPr lang="sv-SE" sz="2000" dirty="0">
                <a:solidFill>
                  <a:schemeClr val="tx1">
                    <a:lumMod val="75000"/>
                    <a:lumOff val="25000"/>
                  </a:schemeClr>
                </a:solidFill>
              </a:rPr>
              <a:t>, </a:t>
            </a:r>
            <a:r>
              <a:rPr lang="sv-SE" sz="2000" dirty="0" err="1">
                <a:solidFill>
                  <a:schemeClr val="tx1">
                    <a:lumMod val="75000"/>
                    <a:lumOff val="25000"/>
                  </a:schemeClr>
                </a:solidFill>
              </a:rPr>
              <a:t>Zopiklon</a:t>
            </a:r>
            <a:r>
              <a:rPr lang="sv-SE" sz="2000" dirty="0">
                <a:solidFill>
                  <a:schemeClr val="tx1">
                    <a:lumMod val="75000"/>
                    <a:lumOff val="25000"/>
                  </a:schemeClr>
                </a:solidFill>
              </a:rPr>
              <a:t>) </a:t>
            </a:r>
          </a:p>
        </p:txBody>
      </p:sp>
      <p:sp>
        <p:nvSpPr>
          <p:cNvPr id="11266" name="Rectangle 2"/>
          <p:cNvSpPr>
            <a:spLocks noGrp="1" noChangeArrowheads="1"/>
          </p:cNvSpPr>
          <p:nvPr>
            <p:ph type="title"/>
          </p:nvPr>
        </p:nvSpPr>
        <p:spPr>
          <a:xfrm>
            <a:off x="457200" y="404391"/>
            <a:ext cx="8147050" cy="1368425"/>
          </a:xfrm>
          <a:noFill/>
          <a:ln w="57150">
            <a:noFill/>
          </a:ln>
        </p:spPr>
        <p:txBody>
          <a:bodyPr>
            <a:normAutofit/>
          </a:bodyPr>
          <a:lstStyle/>
          <a:p>
            <a:pPr eaLnBrk="1" hangingPunct="1"/>
            <a:r>
              <a:rPr lang="sv-SE" sz="2800" dirty="0">
                <a:solidFill>
                  <a:schemeClr val="tx1">
                    <a:lumMod val="75000"/>
                    <a:lumOff val="25000"/>
                  </a:schemeClr>
                </a:solidFill>
                <a:latin typeface="+mn-lt"/>
              </a:rPr>
              <a:t>Vanligaste läkemedlen vid akuta förgiftningar</a:t>
            </a:r>
          </a:p>
        </p:txBody>
      </p:sp>
    </p:spTree>
    <p:extLst>
      <p:ext uri="{BB962C8B-B14F-4D97-AF65-F5344CB8AC3E}">
        <p14:creationId xmlns:p14="http://schemas.microsoft.com/office/powerpoint/2010/main" val="3550080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1907704" y="1628800"/>
            <a:ext cx="6851104" cy="4544144"/>
          </a:xfrm>
          <a:noFill/>
          <a:ln w="38100">
            <a:noFill/>
          </a:ln>
        </p:spPr>
        <p:txBody>
          <a:bodyPr>
            <a:normAutofit lnSpcReduction="10000"/>
          </a:bodyPr>
          <a:lstStyle/>
          <a:p>
            <a:pPr eaLnBrk="1" hangingPunct="1">
              <a:lnSpc>
                <a:spcPct val="90000"/>
              </a:lnSpc>
              <a:buFontTx/>
              <a:buNone/>
              <a:tabLst>
                <a:tab pos="901700" algn="l"/>
              </a:tabLst>
            </a:pPr>
            <a:endParaRPr lang="sv-SE" sz="2400" dirty="0"/>
          </a:p>
          <a:p>
            <a:pPr>
              <a:lnSpc>
                <a:spcPct val="90000"/>
              </a:lnSpc>
              <a:tabLst>
                <a:tab pos="901700" algn="l"/>
              </a:tabLst>
            </a:pPr>
            <a:r>
              <a:rPr lang="sv-SE" sz="2400" dirty="0"/>
              <a:t>	Betablockerare</a:t>
            </a:r>
          </a:p>
          <a:p>
            <a:pPr>
              <a:lnSpc>
                <a:spcPct val="90000"/>
              </a:lnSpc>
              <a:tabLst>
                <a:tab pos="901700" algn="l"/>
              </a:tabLst>
            </a:pPr>
            <a:r>
              <a:rPr lang="sv-SE" sz="2400" dirty="0"/>
              <a:t>	</a:t>
            </a:r>
            <a:r>
              <a:rPr lang="sv-SE" sz="2400" dirty="0" err="1"/>
              <a:t>Calciumkanalhämmare</a:t>
            </a:r>
            <a:endParaRPr lang="sv-SE" sz="2400" dirty="0"/>
          </a:p>
          <a:p>
            <a:pPr>
              <a:lnSpc>
                <a:spcPct val="90000"/>
              </a:lnSpc>
              <a:tabLst>
                <a:tab pos="901700" algn="l"/>
              </a:tabLst>
            </a:pPr>
            <a:r>
              <a:rPr lang="sv-SE" sz="2400" dirty="0"/>
              <a:t>	Digitalis</a:t>
            </a:r>
          </a:p>
          <a:p>
            <a:pPr>
              <a:lnSpc>
                <a:spcPct val="90000"/>
              </a:lnSpc>
              <a:tabLst>
                <a:tab pos="901700" algn="l"/>
              </a:tabLst>
            </a:pPr>
            <a:r>
              <a:rPr lang="sv-SE" sz="2400" dirty="0"/>
              <a:t>	</a:t>
            </a:r>
            <a:r>
              <a:rPr lang="sv-SE" sz="2400" dirty="0" err="1"/>
              <a:t>Antiepileptika</a:t>
            </a:r>
            <a:r>
              <a:rPr lang="sv-SE" sz="2400" dirty="0"/>
              <a:t> (</a:t>
            </a:r>
            <a:r>
              <a:rPr lang="sv-SE" sz="2400" dirty="0" err="1"/>
              <a:t>valproat</a:t>
            </a:r>
            <a:r>
              <a:rPr lang="sv-SE" sz="2400" dirty="0"/>
              <a:t>)</a:t>
            </a:r>
          </a:p>
          <a:p>
            <a:pPr>
              <a:lnSpc>
                <a:spcPct val="90000"/>
              </a:lnSpc>
              <a:tabLst>
                <a:tab pos="901700" algn="l"/>
              </a:tabLst>
            </a:pPr>
            <a:r>
              <a:rPr lang="sv-SE" sz="2400" dirty="0"/>
              <a:t>	</a:t>
            </a:r>
            <a:r>
              <a:rPr lang="sv-SE" sz="2400" dirty="0" err="1"/>
              <a:t>Tricykliska</a:t>
            </a:r>
            <a:r>
              <a:rPr lang="sv-SE" sz="2400" dirty="0"/>
              <a:t> antidepressiva medel</a:t>
            </a:r>
          </a:p>
          <a:p>
            <a:pPr>
              <a:lnSpc>
                <a:spcPct val="90000"/>
              </a:lnSpc>
              <a:tabLst>
                <a:tab pos="901700" algn="l"/>
              </a:tabLst>
            </a:pPr>
            <a:r>
              <a:rPr lang="sv-SE" sz="2400" dirty="0"/>
              <a:t>	Barbiturater</a:t>
            </a:r>
          </a:p>
          <a:p>
            <a:pPr>
              <a:lnSpc>
                <a:spcPct val="90000"/>
              </a:lnSpc>
              <a:tabLst>
                <a:tab pos="901700" algn="l"/>
              </a:tabLst>
            </a:pPr>
            <a:r>
              <a:rPr lang="sv-SE" sz="2400" dirty="0"/>
              <a:t>	Fenoler</a:t>
            </a:r>
          </a:p>
          <a:p>
            <a:pPr>
              <a:lnSpc>
                <a:spcPct val="90000"/>
              </a:lnSpc>
              <a:tabLst>
                <a:tab pos="901700" algn="l"/>
              </a:tabLst>
            </a:pPr>
            <a:r>
              <a:rPr lang="sv-SE" sz="2400" dirty="0"/>
              <a:t>	Metanol</a:t>
            </a:r>
          </a:p>
          <a:p>
            <a:pPr>
              <a:lnSpc>
                <a:spcPct val="90000"/>
              </a:lnSpc>
              <a:tabLst>
                <a:tab pos="901700" algn="l"/>
              </a:tabLst>
            </a:pPr>
            <a:r>
              <a:rPr lang="sv-SE" sz="2400" dirty="0"/>
              <a:t>	Malariamedel (</a:t>
            </a:r>
            <a:r>
              <a:rPr lang="sv-SE" sz="2400" dirty="0" err="1"/>
              <a:t>klorokin</a:t>
            </a:r>
            <a:r>
              <a:rPr lang="sv-SE" sz="2400" dirty="0"/>
              <a:t>)</a:t>
            </a:r>
          </a:p>
          <a:p>
            <a:pPr>
              <a:lnSpc>
                <a:spcPct val="90000"/>
              </a:lnSpc>
              <a:tabLst>
                <a:tab pos="901700" algn="l"/>
              </a:tabLst>
            </a:pPr>
            <a:r>
              <a:rPr lang="sv-SE" sz="2400" dirty="0"/>
              <a:t>	Perorala </a:t>
            </a:r>
            <a:r>
              <a:rPr lang="sv-SE" sz="2400" dirty="0" err="1"/>
              <a:t>antidiabetika</a:t>
            </a:r>
            <a:endParaRPr lang="sv-SE" sz="2400" dirty="0"/>
          </a:p>
          <a:p>
            <a:pPr>
              <a:lnSpc>
                <a:spcPct val="90000"/>
              </a:lnSpc>
              <a:tabLst>
                <a:tab pos="901700" algn="l"/>
              </a:tabLst>
            </a:pPr>
            <a:r>
              <a:rPr lang="sv-SE" sz="2000" dirty="0"/>
              <a:t>Gasförgiftningar </a:t>
            </a:r>
          </a:p>
        </p:txBody>
      </p:sp>
      <p:sp>
        <p:nvSpPr>
          <p:cNvPr id="12290" name="Rectangle 2"/>
          <p:cNvSpPr>
            <a:spLocks noGrp="1" noChangeArrowheads="1"/>
          </p:cNvSpPr>
          <p:nvPr>
            <p:ph type="title"/>
          </p:nvPr>
        </p:nvSpPr>
        <p:spPr>
          <a:xfrm>
            <a:off x="457200" y="404813"/>
            <a:ext cx="8147050" cy="1368425"/>
          </a:xfrm>
          <a:noFill/>
          <a:ln w="57150">
            <a:noFill/>
          </a:ln>
        </p:spPr>
        <p:txBody>
          <a:bodyPr/>
          <a:lstStyle/>
          <a:p>
            <a:pPr eaLnBrk="1" hangingPunct="1"/>
            <a:r>
              <a:rPr lang="sv-SE" dirty="0"/>
              <a:t>Svåra förgiftningar </a:t>
            </a:r>
          </a:p>
        </p:txBody>
      </p:sp>
    </p:spTree>
    <p:extLst>
      <p:ext uri="{BB962C8B-B14F-4D97-AF65-F5344CB8AC3E}">
        <p14:creationId xmlns:p14="http://schemas.microsoft.com/office/powerpoint/2010/main" val="3132392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ext Box 2"/>
          <p:cNvSpPr txBox="1">
            <a:spLocks noChangeArrowheads="1"/>
          </p:cNvSpPr>
          <p:nvPr/>
        </p:nvSpPr>
        <p:spPr bwMode="auto">
          <a:xfrm>
            <a:off x="539750" y="333375"/>
            <a:ext cx="8135938" cy="70167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sv-SE" sz="4000" b="0" dirty="0">
                <a:latin typeface="+mj-lt"/>
                <a:cs typeface="+mn-cs"/>
              </a:rPr>
              <a:t>Olika toxiska syndrom ”</a:t>
            </a:r>
            <a:r>
              <a:rPr lang="sv-SE" sz="4000" b="0" dirty="0" err="1">
                <a:latin typeface="+mj-lt"/>
                <a:cs typeface="+mn-cs"/>
              </a:rPr>
              <a:t>toxigodrom</a:t>
            </a:r>
            <a:r>
              <a:rPr lang="sv-SE" sz="4000" b="0" dirty="0">
                <a:latin typeface="+mj-lt"/>
                <a:cs typeface="+mn-cs"/>
              </a:rPr>
              <a:t>”</a:t>
            </a:r>
          </a:p>
        </p:txBody>
      </p:sp>
      <p:graphicFrame>
        <p:nvGraphicFramePr>
          <p:cNvPr id="20483" name="Object 4"/>
          <p:cNvGraphicFramePr>
            <a:graphicFrameLocks noChangeAspect="1"/>
          </p:cNvGraphicFramePr>
          <p:nvPr>
            <p:extLst>
              <p:ext uri="{D42A27DB-BD31-4B8C-83A1-F6EECF244321}">
                <p14:modId xmlns:p14="http://schemas.microsoft.com/office/powerpoint/2010/main" val="837941970"/>
              </p:ext>
            </p:extLst>
          </p:nvPr>
        </p:nvGraphicFramePr>
        <p:xfrm>
          <a:off x="-756592" y="1772816"/>
          <a:ext cx="9925898" cy="3384376"/>
        </p:xfrm>
        <a:graphic>
          <a:graphicData uri="http://schemas.openxmlformats.org/presentationml/2006/ole">
            <mc:AlternateContent xmlns:mc="http://schemas.openxmlformats.org/markup-compatibility/2006">
              <mc:Choice xmlns:v="urn:schemas-microsoft-com:vml" Requires="v">
                <p:oleObj name="Photo Editor-foto" r:id="rId2" imgW="34495238" imgH="11247619" progId="MSPhotoEd.3">
                  <p:embed/>
                </p:oleObj>
              </mc:Choice>
              <mc:Fallback>
                <p:oleObj name="Photo Editor-foto" r:id="rId2" imgW="34495238" imgH="11247619" progId="MSPhotoEd.3">
                  <p:embed/>
                  <p:pic>
                    <p:nvPicPr>
                      <p:cNvPr id="20483"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592" y="1772816"/>
                        <a:ext cx="9925898" cy="3384376"/>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961510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ctr"/>
            <a:r>
              <a:rPr lang="sv-SE" sz="3200" dirty="0" err="1"/>
              <a:t>Fentiazinderivat</a:t>
            </a:r>
            <a:endParaRPr lang="sv-SE" sz="3600" dirty="0"/>
          </a:p>
        </p:txBody>
      </p:sp>
      <p:sp>
        <p:nvSpPr>
          <p:cNvPr id="4" name="Rektangel 3"/>
          <p:cNvSpPr/>
          <p:nvPr/>
        </p:nvSpPr>
        <p:spPr>
          <a:xfrm>
            <a:off x="683568" y="1628801"/>
            <a:ext cx="7992888" cy="1938992"/>
          </a:xfrm>
          <a:prstGeom prst="rect">
            <a:avLst/>
          </a:prstGeom>
        </p:spPr>
        <p:txBody>
          <a:bodyPr wrap="square">
            <a:spAutoFit/>
          </a:bodyPr>
          <a:lstStyle/>
          <a:p>
            <a:r>
              <a:rPr lang="sv-SE" b="0" dirty="0">
                <a:latin typeface="+mn-lt"/>
              </a:rPr>
              <a:t>De vanligaste </a:t>
            </a:r>
            <a:r>
              <a:rPr lang="sv-SE" b="0" dirty="0" err="1">
                <a:latin typeface="+mn-lt"/>
              </a:rPr>
              <a:t>fentiazinderivaten</a:t>
            </a:r>
            <a:r>
              <a:rPr lang="sv-SE" b="0" dirty="0">
                <a:latin typeface="+mn-lt"/>
              </a:rPr>
              <a:t> är: </a:t>
            </a:r>
            <a:br>
              <a:rPr lang="sv-SE" b="0" dirty="0">
                <a:latin typeface="+mn-lt"/>
              </a:rPr>
            </a:br>
            <a:r>
              <a:rPr lang="sv-SE" b="0" dirty="0">
                <a:latin typeface="+mn-lt"/>
              </a:rPr>
              <a:t> </a:t>
            </a:r>
          </a:p>
          <a:p>
            <a:pPr marL="285750" lvl="0" indent="-285750">
              <a:buFont typeface="Arial" panose="020B0604020202020204" pitchFamily="34" charset="0"/>
              <a:buChar char="•"/>
            </a:pPr>
            <a:r>
              <a:rPr lang="sv-SE" b="0" u="sng" dirty="0" err="1">
                <a:latin typeface="+mn-lt"/>
                <a:hlinkClick r:id="rId2">
                  <a:extLst>
                    <a:ext uri="{A12FA001-AC4F-418D-AE19-62706E023703}">
                      <ahyp:hlinkClr xmlns:ahyp="http://schemas.microsoft.com/office/drawing/2018/hyperlinkcolor" val="tx"/>
                    </a:ext>
                  </a:extLst>
                </a:hlinkClick>
              </a:rPr>
              <a:t>Alimemazin</a:t>
            </a:r>
            <a:r>
              <a:rPr lang="sv-SE" b="0" dirty="0">
                <a:latin typeface="+mn-lt"/>
              </a:rPr>
              <a:t> (</a:t>
            </a:r>
            <a:r>
              <a:rPr lang="sv-SE" b="0" u="sng" dirty="0" err="1">
                <a:latin typeface="+mn-lt"/>
                <a:hlinkClick r:id="rId3">
                  <a:extLst>
                    <a:ext uri="{A12FA001-AC4F-418D-AE19-62706E023703}">
                      <ahyp:hlinkClr xmlns:ahyp="http://schemas.microsoft.com/office/drawing/2018/hyperlinkcolor" val="tx"/>
                    </a:ext>
                  </a:extLst>
                </a:hlinkClick>
              </a:rPr>
              <a:t>Theralen</a:t>
            </a:r>
            <a:r>
              <a:rPr lang="sv-SE" b="0" dirty="0">
                <a:latin typeface="+mn-lt"/>
              </a:rPr>
              <a:t> - avregistrerat), </a:t>
            </a:r>
            <a:r>
              <a:rPr lang="sv-SE" b="0" u="sng" dirty="0" err="1">
                <a:latin typeface="+mn-lt"/>
                <a:hlinkClick r:id="rId4">
                  <a:extLst>
                    <a:ext uri="{A12FA001-AC4F-418D-AE19-62706E023703}">
                      <ahyp:hlinkClr xmlns:ahyp="http://schemas.microsoft.com/office/drawing/2018/hyperlinkcolor" val="tx"/>
                    </a:ext>
                  </a:extLst>
                </a:hlinkClick>
              </a:rPr>
              <a:t>Alimemazin</a:t>
            </a:r>
            <a:r>
              <a:rPr lang="sv-SE" b="0" dirty="0">
                <a:latin typeface="+mn-lt"/>
              </a:rPr>
              <a:t> - kapslar, droppar) </a:t>
            </a:r>
          </a:p>
          <a:p>
            <a:pPr marL="285750" lvl="0" indent="-285750">
              <a:buFont typeface="Arial" panose="020B0604020202020204" pitchFamily="34" charset="0"/>
              <a:buChar char="•"/>
            </a:pPr>
            <a:r>
              <a:rPr lang="sv-SE" b="0" u="sng" dirty="0" err="1">
                <a:latin typeface="+mn-lt"/>
                <a:hlinkClick r:id="rId5">
                  <a:extLst>
                    <a:ext uri="{A12FA001-AC4F-418D-AE19-62706E023703}">
                      <ahyp:hlinkClr xmlns:ahyp="http://schemas.microsoft.com/office/drawing/2018/hyperlinkcolor" val="tx"/>
                    </a:ext>
                  </a:extLst>
                </a:hlinkClick>
              </a:rPr>
              <a:t>Prometazin</a:t>
            </a:r>
            <a:r>
              <a:rPr lang="sv-SE" b="0" dirty="0">
                <a:latin typeface="+mn-lt"/>
              </a:rPr>
              <a:t> (</a:t>
            </a:r>
            <a:r>
              <a:rPr lang="sv-SE" b="0" u="sng" dirty="0">
                <a:latin typeface="+mn-lt"/>
                <a:hlinkClick r:id="rId6">
                  <a:extLst>
                    <a:ext uri="{A12FA001-AC4F-418D-AE19-62706E023703}">
                      <ahyp:hlinkClr xmlns:ahyp="http://schemas.microsoft.com/office/drawing/2018/hyperlinkcolor" val="tx"/>
                    </a:ext>
                  </a:extLst>
                </a:hlinkClick>
              </a:rPr>
              <a:t>Lergigan</a:t>
            </a:r>
            <a:r>
              <a:rPr lang="sv-SE" b="0" dirty="0">
                <a:latin typeface="+mn-lt"/>
              </a:rPr>
              <a:t> - tabletter, oral lösning), </a:t>
            </a:r>
            <a:r>
              <a:rPr lang="sv-SE" b="0" u="sng" dirty="0" err="1">
                <a:latin typeface="+mn-lt"/>
                <a:hlinkClick r:id="rId7">
                  <a:extLst>
                    <a:ext uri="{A12FA001-AC4F-418D-AE19-62706E023703}">
                      <ahyp:hlinkClr xmlns:ahyp="http://schemas.microsoft.com/office/drawing/2018/hyperlinkcolor" val="tx"/>
                    </a:ext>
                  </a:extLst>
                </a:hlinkClick>
              </a:rPr>
              <a:t>Prometazin</a:t>
            </a:r>
            <a:r>
              <a:rPr lang="sv-SE" b="0" dirty="0">
                <a:latin typeface="+mn-lt"/>
              </a:rPr>
              <a:t> - tabletter) </a:t>
            </a:r>
          </a:p>
          <a:p>
            <a:pPr marL="285750" lvl="0" indent="-285750">
              <a:buFont typeface="Arial" panose="020B0604020202020204" pitchFamily="34" charset="0"/>
              <a:buChar char="•"/>
            </a:pPr>
            <a:r>
              <a:rPr lang="sv-SE" b="0" u="sng" dirty="0" err="1">
                <a:latin typeface="+mn-lt"/>
                <a:hlinkClick r:id="rId5">
                  <a:extLst>
                    <a:ext uri="{A12FA001-AC4F-418D-AE19-62706E023703}">
                      <ahyp:hlinkClr xmlns:ahyp="http://schemas.microsoft.com/office/drawing/2018/hyperlinkcolor" val="tx"/>
                    </a:ext>
                  </a:extLst>
                </a:hlinkClick>
              </a:rPr>
              <a:t>Prometazin</a:t>
            </a:r>
            <a:r>
              <a:rPr lang="sv-SE" b="0" dirty="0">
                <a:latin typeface="+mn-lt"/>
              </a:rPr>
              <a:t> i kombinationspreparat som: </a:t>
            </a:r>
            <a:r>
              <a:rPr lang="sv-SE" b="0" u="sng" dirty="0">
                <a:solidFill>
                  <a:srgbClr val="0000FF"/>
                </a:solidFill>
                <a:latin typeface="+mn-lt"/>
              </a:rPr>
              <a:t>Lergigan </a:t>
            </a:r>
            <a:r>
              <a:rPr lang="sv-SE" b="0" u="sng" dirty="0" err="1">
                <a:latin typeface="+mn-lt"/>
              </a:rPr>
              <a:t>Comp</a:t>
            </a:r>
            <a:r>
              <a:rPr lang="sv-SE" b="0" dirty="0">
                <a:latin typeface="+mn-lt"/>
              </a:rPr>
              <a:t> (tabletter) </a:t>
            </a:r>
          </a:p>
          <a:p>
            <a:pPr marL="285750" lvl="0" indent="-285750">
              <a:buFont typeface="Arial" panose="020B0604020202020204" pitchFamily="34" charset="0"/>
              <a:buChar char="•"/>
            </a:pPr>
            <a:r>
              <a:rPr lang="sv-SE" b="0" u="sng" dirty="0" err="1">
                <a:latin typeface="+mn-lt"/>
                <a:hlinkClick r:id="rId8">
                  <a:extLst>
                    <a:ext uri="{A12FA001-AC4F-418D-AE19-62706E023703}">
                      <ahyp:hlinkClr xmlns:ahyp="http://schemas.microsoft.com/office/drawing/2018/hyperlinkcolor" val="tx"/>
                    </a:ext>
                  </a:extLst>
                </a:hlinkClick>
              </a:rPr>
              <a:t>Propiomazin</a:t>
            </a:r>
            <a:r>
              <a:rPr lang="sv-SE" b="0" dirty="0">
                <a:latin typeface="+mn-lt"/>
              </a:rPr>
              <a:t> (</a:t>
            </a:r>
            <a:r>
              <a:rPr lang="sv-SE" b="0" u="sng" dirty="0">
                <a:latin typeface="+mn-lt"/>
                <a:hlinkClick r:id="rId9">
                  <a:extLst>
                    <a:ext uri="{A12FA001-AC4F-418D-AE19-62706E023703}">
                      <ahyp:hlinkClr xmlns:ahyp="http://schemas.microsoft.com/office/drawing/2018/hyperlinkcolor" val="tx"/>
                    </a:ext>
                  </a:extLst>
                </a:hlinkClick>
              </a:rPr>
              <a:t>Propavan</a:t>
            </a:r>
            <a:r>
              <a:rPr lang="sv-SE" b="0" dirty="0">
                <a:latin typeface="+mn-lt"/>
              </a:rPr>
              <a:t>)</a:t>
            </a:r>
          </a:p>
        </p:txBody>
      </p:sp>
    </p:spTree>
    <p:extLst>
      <p:ext uri="{BB962C8B-B14F-4D97-AF65-F5344CB8AC3E}">
        <p14:creationId xmlns:p14="http://schemas.microsoft.com/office/powerpoint/2010/main" val="2065505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755576" y="548680"/>
            <a:ext cx="7848872" cy="6247864"/>
          </a:xfrm>
          <a:prstGeom prst="rect">
            <a:avLst/>
          </a:prstGeom>
        </p:spPr>
        <p:txBody>
          <a:bodyPr wrap="square">
            <a:spAutoFit/>
          </a:bodyPr>
          <a:lstStyle/>
          <a:p>
            <a:pPr algn="ctr"/>
            <a:r>
              <a:rPr lang="sv-SE" dirty="0">
                <a:latin typeface="+mn-lt"/>
              </a:rPr>
              <a:t>BEHANDLING</a:t>
            </a:r>
            <a:r>
              <a:rPr lang="sv-SE" b="0" dirty="0">
                <a:latin typeface="+mn-lt"/>
              </a:rPr>
              <a:t> </a:t>
            </a:r>
            <a:br>
              <a:rPr lang="sv-SE" b="0" dirty="0">
                <a:latin typeface="+mn-lt"/>
              </a:rPr>
            </a:br>
            <a:r>
              <a:rPr lang="sv-SE" b="0" dirty="0">
                <a:latin typeface="+mn-lt"/>
              </a:rPr>
              <a:t> </a:t>
            </a:r>
          </a:p>
          <a:p>
            <a:pPr marL="285750" lvl="0" indent="-285750">
              <a:buFont typeface="Arial" panose="020B0604020202020204" pitchFamily="34" charset="0"/>
              <a:buChar char="•"/>
            </a:pPr>
            <a:r>
              <a:rPr lang="sv-SE" b="0" dirty="0">
                <a:latin typeface="+mn-lt"/>
              </a:rPr>
              <a:t>Identifiera toxiskt agens </a:t>
            </a:r>
          </a:p>
          <a:p>
            <a:pPr marL="285750" lvl="0" indent="-285750">
              <a:buFont typeface="Arial" panose="020B0604020202020204" pitchFamily="34" charset="0"/>
              <a:buChar char="•"/>
            </a:pPr>
            <a:r>
              <a:rPr lang="sv-SE" b="0" dirty="0">
                <a:latin typeface="+mn-lt"/>
              </a:rPr>
              <a:t>Noggrant övervaka vakenhet och andning </a:t>
            </a:r>
          </a:p>
          <a:p>
            <a:pPr marL="285750" lvl="0" indent="-285750">
              <a:buFont typeface="Arial" panose="020B0604020202020204" pitchFamily="34" charset="0"/>
              <a:buChar char="•"/>
            </a:pPr>
            <a:r>
              <a:rPr lang="sv-SE" b="0" dirty="0">
                <a:latin typeface="+mn-lt"/>
              </a:rPr>
              <a:t>Understödja andning och cirkulation vid behov </a:t>
            </a:r>
          </a:p>
          <a:p>
            <a:pPr marL="285750" lvl="0" indent="-285750">
              <a:buFont typeface="Arial" panose="020B0604020202020204" pitchFamily="34" charset="0"/>
              <a:buChar char="•"/>
            </a:pPr>
            <a:r>
              <a:rPr lang="sv-SE" b="0" dirty="0">
                <a:latin typeface="+mn-lt"/>
              </a:rPr>
              <a:t>Genomföra aktiv elimination när så är indicerat, t ex genom ventrikeltömning och tillförsel av medicinskt kol </a:t>
            </a:r>
          </a:p>
          <a:p>
            <a:pPr marL="285750" lvl="0" indent="-285750">
              <a:buFont typeface="Arial" panose="020B0604020202020204" pitchFamily="34" charset="0"/>
              <a:buChar char="•"/>
            </a:pPr>
            <a:r>
              <a:rPr lang="sv-SE" b="0" dirty="0">
                <a:latin typeface="+mn-lt"/>
              </a:rPr>
              <a:t>Behandla akut förvirring och motorisk oro på ett lugnt och säkert sätt </a:t>
            </a:r>
          </a:p>
          <a:p>
            <a:pPr marL="285750" lvl="0" indent="-285750">
              <a:buFont typeface="Arial" panose="020B0604020202020204" pitchFamily="34" charset="0"/>
              <a:buChar char="•"/>
            </a:pPr>
            <a:r>
              <a:rPr lang="sv-SE" b="0" dirty="0">
                <a:latin typeface="+mn-lt"/>
              </a:rPr>
              <a:t>Antidotbehandling när tydlig indikation föreligger och nyttan överväger riskerna som vid antikolinergt syndrom med delirium</a:t>
            </a:r>
          </a:p>
          <a:p>
            <a:pPr marL="285750" lvl="0" indent="-285750">
              <a:buFont typeface="Arial" panose="020B0604020202020204" pitchFamily="34" charset="0"/>
              <a:buChar char="•"/>
            </a:pPr>
            <a:r>
              <a:rPr lang="sv-SE" b="0" dirty="0">
                <a:latin typeface="+mn-lt"/>
              </a:rPr>
              <a:t>Behandling med ospecifika antidoter som atropin, natriumbikarbonat, </a:t>
            </a:r>
            <a:r>
              <a:rPr lang="sv-SE" b="0" dirty="0" err="1">
                <a:latin typeface="+mn-lt"/>
              </a:rPr>
              <a:t>högdos</a:t>
            </a:r>
            <a:r>
              <a:rPr lang="sv-SE" b="0" dirty="0">
                <a:latin typeface="+mn-lt"/>
              </a:rPr>
              <a:t> insulin, </a:t>
            </a:r>
            <a:r>
              <a:rPr lang="sv-SE" b="0" dirty="0" err="1">
                <a:latin typeface="+mn-lt"/>
              </a:rPr>
              <a:t>glucagon</a:t>
            </a:r>
            <a:r>
              <a:rPr lang="sv-SE" b="0" dirty="0">
                <a:latin typeface="+mn-lt"/>
              </a:rPr>
              <a:t> eller ILE</a:t>
            </a:r>
          </a:p>
          <a:p>
            <a:pPr marL="285750" lvl="0" indent="-285750">
              <a:buFont typeface="Arial" panose="020B0604020202020204" pitchFamily="34" charset="0"/>
              <a:buChar char="•"/>
            </a:pPr>
            <a:r>
              <a:rPr lang="sv-SE" b="0" dirty="0">
                <a:latin typeface="+mn-lt"/>
              </a:rPr>
              <a:t>Behandling av hjärtsvikt och </a:t>
            </a:r>
            <a:r>
              <a:rPr lang="sv-SE" b="0" dirty="0" err="1">
                <a:latin typeface="+mn-lt"/>
              </a:rPr>
              <a:t>hypotension</a:t>
            </a:r>
            <a:r>
              <a:rPr lang="sv-SE" b="0" dirty="0">
                <a:latin typeface="+mn-lt"/>
              </a:rPr>
              <a:t> med sedvanliga </a:t>
            </a:r>
            <a:r>
              <a:rPr lang="sv-SE" b="0" dirty="0" err="1">
                <a:latin typeface="+mn-lt"/>
              </a:rPr>
              <a:t>inotropa</a:t>
            </a:r>
            <a:r>
              <a:rPr lang="sv-SE" b="0" dirty="0">
                <a:latin typeface="+mn-lt"/>
              </a:rPr>
              <a:t> droger som noradrenalin eller adrenalin </a:t>
            </a:r>
          </a:p>
          <a:p>
            <a:pPr marL="285750" lvl="0" indent="-285750">
              <a:buFont typeface="Arial" panose="020B0604020202020204" pitchFamily="34" charset="0"/>
              <a:buChar char="•"/>
            </a:pPr>
            <a:r>
              <a:rPr lang="sv-SE" b="0" dirty="0" err="1">
                <a:latin typeface="+mn-lt"/>
              </a:rPr>
              <a:t>Ev</a:t>
            </a:r>
            <a:r>
              <a:rPr lang="sv-SE" b="0" dirty="0">
                <a:latin typeface="+mn-lt"/>
              </a:rPr>
              <a:t> </a:t>
            </a:r>
            <a:r>
              <a:rPr lang="sv-SE" b="0" dirty="0" err="1">
                <a:latin typeface="+mn-lt"/>
              </a:rPr>
              <a:t>hemodialys</a:t>
            </a:r>
            <a:r>
              <a:rPr lang="sv-SE" b="0" dirty="0">
                <a:latin typeface="+mn-lt"/>
              </a:rPr>
              <a:t>, CRRT eller </a:t>
            </a:r>
            <a:r>
              <a:rPr lang="sv-SE" b="0" dirty="0" err="1">
                <a:latin typeface="+mn-lt"/>
              </a:rPr>
              <a:t>hemoperfusion</a:t>
            </a:r>
            <a:r>
              <a:rPr lang="sv-SE" b="0" dirty="0">
                <a:latin typeface="+mn-lt"/>
              </a:rPr>
              <a:t> (kolfilter)</a:t>
            </a:r>
          </a:p>
          <a:p>
            <a:pPr marL="285750" lvl="0" indent="-285750">
              <a:buFont typeface="Arial" panose="020B0604020202020204" pitchFamily="34" charset="0"/>
              <a:buChar char="•"/>
            </a:pPr>
            <a:r>
              <a:rPr lang="sv-SE" b="0" dirty="0">
                <a:latin typeface="+mn-lt"/>
              </a:rPr>
              <a:t>Behandling med intravenös fettemulsion (ILE) (Intralipid) kan prövas som sista utväg vid kardiovaskulär kollaps  </a:t>
            </a:r>
          </a:p>
          <a:p>
            <a:pPr marL="285750" lvl="0" indent="-285750">
              <a:buFont typeface="Arial" panose="020B0604020202020204" pitchFamily="34" charset="0"/>
              <a:buChar char="•"/>
            </a:pPr>
            <a:r>
              <a:rPr lang="sv-SE" b="0" dirty="0">
                <a:latin typeface="+mn-lt"/>
              </a:rPr>
              <a:t>Lägga in patienten på en avdelning med rätt vårdnivå och undvika för låg vårdnivå när medvetandet är sänkt eller andningen är nedsatt </a:t>
            </a:r>
          </a:p>
          <a:p>
            <a:pPr marL="285750" lvl="0" indent="-285750">
              <a:buFont typeface="Arial" panose="020B0604020202020204" pitchFamily="34" charset="0"/>
              <a:buChar char="•"/>
            </a:pPr>
            <a:r>
              <a:rPr lang="sv-SE" b="0" dirty="0">
                <a:latin typeface="+mn-lt"/>
              </a:rPr>
              <a:t>Ordna en uppföljning genom psykiatrin och socialtjänsten</a:t>
            </a:r>
          </a:p>
        </p:txBody>
      </p:sp>
    </p:spTree>
    <p:extLst>
      <p:ext uri="{BB962C8B-B14F-4D97-AF65-F5344CB8AC3E}">
        <p14:creationId xmlns:p14="http://schemas.microsoft.com/office/powerpoint/2010/main" val="3450088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755576" y="548680"/>
            <a:ext cx="7848872" cy="6555641"/>
          </a:xfrm>
          <a:prstGeom prst="rect">
            <a:avLst/>
          </a:prstGeom>
        </p:spPr>
        <p:txBody>
          <a:bodyPr wrap="square">
            <a:spAutoFit/>
          </a:bodyPr>
          <a:lstStyle/>
          <a:p>
            <a:pPr algn="ctr"/>
            <a:r>
              <a:rPr lang="sv-SE" dirty="0">
                <a:latin typeface="+mn-lt"/>
              </a:rPr>
              <a:t>Något särskilt att tänka på vid intoxikationer…..</a:t>
            </a:r>
            <a:r>
              <a:rPr lang="sv-SE" b="0" dirty="0">
                <a:latin typeface="+mn-lt"/>
              </a:rPr>
              <a:t> </a:t>
            </a:r>
            <a:br>
              <a:rPr lang="sv-SE" b="0" dirty="0">
                <a:latin typeface="+mn-lt"/>
              </a:rPr>
            </a:br>
            <a:r>
              <a:rPr lang="sv-SE" b="0" dirty="0">
                <a:latin typeface="+mn-lt"/>
              </a:rPr>
              <a:t> </a:t>
            </a:r>
          </a:p>
          <a:p>
            <a:pPr marL="285750" lvl="0" indent="-285750">
              <a:buFont typeface="Arial" panose="020B0604020202020204" pitchFamily="34" charset="0"/>
              <a:buChar char="•"/>
            </a:pPr>
            <a:r>
              <a:rPr lang="sv-SE" b="0" dirty="0">
                <a:latin typeface="+mn-lt"/>
              </a:rPr>
              <a:t>Kontakt med giftinformationscentralen (GIC)</a:t>
            </a:r>
          </a:p>
          <a:p>
            <a:pPr marL="285750" indent="-285750">
              <a:buFont typeface="Arial" panose="020B0604020202020204" pitchFamily="34" charset="0"/>
              <a:buChar char="•"/>
            </a:pPr>
            <a:r>
              <a:rPr lang="sv-SE" b="0" dirty="0">
                <a:latin typeface="+mn-lt"/>
              </a:rPr>
              <a:t>Orosanmälan till socialtjänsten?</a:t>
            </a:r>
          </a:p>
          <a:p>
            <a:pPr marL="285750" indent="-285750">
              <a:buFont typeface="Arial" panose="020B0604020202020204" pitchFamily="34" charset="0"/>
              <a:buChar char="•"/>
            </a:pPr>
            <a:r>
              <a:rPr lang="sv-SE" b="0" dirty="0">
                <a:latin typeface="+mn-lt"/>
              </a:rPr>
              <a:t>Ökad risk för kramper?</a:t>
            </a:r>
          </a:p>
          <a:p>
            <a:pPr marL="285750" lvl="0" indent="-285750">
              <a:buFont typeface="Arial" panose="020B0604020202020204" pitchFamily="34" charset="0"/>
              <a:buChar char="•"/>
            </a:pPr>
            <a:r>
              <a:rPr lang="sv-SE" b="0" dirty="0">
                <a:latin typeface="+mn-lt"/>
              </a:rPr>
              <a:t>Metabolisk </a:t>
            </a:r>
            <a:r>
              <a:rPr lang="sv-SE" b="0" dirty="0" err="1">
                <a:latin typeface="+mn-lt"/>
              </a:rPr>
              <a:t>acidos</a:t>
            </a:r>
            <a:r>
              <a:rPr lang="sv-SE" b="0" dirty="0">
                <a:latin typeface="+mn-lt"/>
              </a:rPr>
              <a:t>?</a:t>
            </a:r>
          </a:p>
          <a:p>
            <a:pPr marL="285750" lvl="0" indent="-285750">
              <a:buFont typeface="Arial" panose="020B0604020202020204" pitchFamily="34" charset="0"/>
              <a:buChar char="•"/>
            </a:pPr>
            <a:r>
              <a:rPr lang="sv-SE" b="0" dirty="0">
                <a:latin typeface="+mn-lt"/>
              </a:rPr>
              <a:t>Vilken farmakodynamik/farmakokinetik?</a:t>
            </a:r>
          </a:p>
          <a:p>
            <a:pPr marL="285750" lvl="0" indent="-285750">
              <a:buFont typeface="Arial" panose="020B0604020202020204" pitchFamily="34" charset="0"/>
              <a:buChar char="•"/>
            </a:pPr>
            <a:r>
              <a:rPr lang="sv-SE" b="0" dirty="0">
                <a:latin typeface="+mn-lt"/>
              </a:rPr>
              <a:t>Indikation för </a:t>
            </a:r>
            <a:r>
              <a:rPr lang="sv-SE" b="0" dirty="0" err="1">
                <a:latin typeface="+mn-lt"/>
              </a:rPr>
              <a:t>hemodialys</a:t>
            </a:r>
            <a:r>
              <a:rPr lang="sv-SE" b="0" dirty="0">
                <a:latin typeface="+mn-lt"/>
              </a:rPr>
              <a:t>? </a:t>
            </a:r>
            <a:r>
              <a:rPr lang="sv-SE" b="0" dirty="0" err="1">
                <a:latin typeface="+mn-lt"/>
              </a:rPr>
              <a:t>Hemoperfusion</a:t>
            </a:r>
            <a:r>
              <a:rPr lang="sv-SE" b="0" dirty="0">
                <a:latin typeface="+mn-lt"/>
              </a:rPr>
              <a:t> med kolfilter?</a:t>
            </a:r>
          </a:p>
          <a:p>
            <a:pPr marL="285750" lvl="0" indent="-285750">
              <a:buFont typeface="Arial" panose="020B0604020202020204" pitchFamily="34" charset="0"/>
              <a:buChar char="•"/>
            </a:pPr>
            <a:r>
              <a:rPr lang="sv-SE" b="0" dirty="0">
                <a:latin typeface="+mn-lt"/>
              </a:rPr>
              <a:t>Membranstabiliserande läkemedel?</a:t>
            </a:r>
          </a:p>
          <a:p>
            <a:pPr marL="285750" lvl="0" indent="-285750">
              <a:buFont typeface="Arial" panose="020B0604020202020204" pitchFamily="34" charset="0"/>
              <a:buChar char="•"/>
            </a:pPr>
            <a:r>
              <a:rPr lang="sv-SE" b="0" dirty="0">
                <a:latin typeface="+mn-lt"/>
              </a:rPr>
              <a:t>Illegala droger eller läkemedel från nätet?</a:t>
            </a:r>
          </a:p>
          <a:p>
            <a:pPr marL="285750" lvl="0" indent="-285750">
              <a:buFont typeface="Arial" panose="020B0604020202020204" pitchFamily="34" charset="0"/>
              <a:buChar char="•"/>
            </a:pPr>
            <a:r>
              <a:rPr lang="sv-SE" b="0" dirty="0">
                <a:latin typeface="+mn-lt"/>
              </a:rPr>
              <a:t>Kontakt med klinisk kemi eller klinisk farmakologi?</a:t>
            </a:r>
          </a:p>
          <a:p>
            <a:pPr marL="285750" lvl="0" indent="-285750">
              <a:buFont typeface="Arial" panose="020B0604020202020204" pitchFamily="34" charset="0"/>
              <a:buChar char="•"/>
            </a:pPr>
            <a:r>
              <a:rPr lang="sv-SE" b="0" dirty="0">
                <a:latin typeface="+mn-lt"/>
              </a:rPr>
              <a:t>Någon speciell provtagning? Spara ett rör?</a:t>
            </a:r>
          </a:p>
          <a:p>
            <a:pPr marL="285750" lvl="0" indent="-285750">
              <a:buFont typeface="Arial" panose="020B0604020202020204" pitchFamily="34" charset="0"/>
              <a:buChar char="•"/>
            </a:pPr>
            <a:r>
              <a:rPr lang="sv-SE" b="0" dirty="0">
                <a:latin typeface="+mn-lt"/>
              </a:rPr>
              <a:t>Fler förgiftade än den aktuella patienten?</a:t>
            </a:r>
          </a:p>
          <a:p>
            <a:pPr marL="285750" lvl="0" indent="-285750">
              <a:buFont typeface="Arial" panose="020B0604020202020204" pitchFamily="34" charset="0"/>
              <a:buChar char="•"/>
            </a:pPr>
            <a:r>
              <a:rPr lang="sv-SE" b="0" dirty="0">
                <a:latin typeface="+mn-lt"/>
              </a:rPr>
              <a:t>Vid oklara fall spara och frys blodprover för sena analyser</a:t>
            </a:r>
          </a:p>
          <a:p>
            <a:pPr marL="285750" lvl="0" indent="-285750">
              <a:buFont typeface="Arial" panose="020B0604020202020204" pitchFamily="34" charset="0"/>
              <a:buChar char="•"/>
            </a:pPr>
            <a:r>
              <a:rPr lang="sv-SE" b="0" dirty="0">
                <a:latin typeface="+mn-lt"/>
              </a:rPr>
              <a:t>Naturläkemedel eller hälsokostpreparat? Leverskada?</a:t>
            </a:r>
          </a:p>
          <a:p>
            <a:pPr marL="285750" lvl="0" indent="-285750">
              <a:buFont typeface="Arial" panose="020B0604020202020204" pitchFamily="34" charset="0"/>
              <a:buChar char="•"/>
            </a:pPr>
            <a:r>
              <a:rPr lang="sv-SE" b="0" dirty="0">
                <a:latin typeface="+mn-lt"/>
              </a:rPr>
              <a:t>Indikation för tryckkammarbehandling?</a:t>
            </a:r>
          </a:p>
          <a:p>
            <a:pPr marL="285750" lvl="0" indent="-285750">
              <a:buFont typeface="Arial" panose="020B0604020202020204" pitchFamily="34" charset="0"/>
              <a:buChar char="•"/>
            </a:pPr>
            <a:r>
              <a:rPr lang="sv-SE" b="0" dirty="0">
                <a:latin typeface="+mn-lt"/>
              </a:rPr>
              <a:t>Indikation för ECMO?</a:t>
            </a:r>
          </a:p>
          <a:p>
            <a:pPr marL="285750" indent="-285750">
              <a:buFont typeface="Arial" panose="020B0604020202020204" pitchFamily="34" charset="0"/>
              <a:buChar char="•"/>
            </a:pPr>
            <a:r>
              <a:rPr lang="sv-SE" b="0" dirty="0" err="1">
                <a:latin typeface="+mn-lt"/>
              </a:rPr>
              <a:t>Homicid</a:t>
            </a:r>
            <a:r>
              <a:rPr lang="sv-SE" b="0" dirty="0">
                <a:latin typeface="+mn-lt"/>
              </a:rPr>
              <a:t>? Polisärende?</a:t>
            </a:r>
          </a:p>
          <a:p>
            <a:pPr marL="285750" lvl="0" indent="-285750">
              <a:buFont typeface="Arial" panose="020B0604020202020204" pitchFamily="34" charset="0"/>
              <a:buChar char="•"/>
            </a:pPr>
            <a:r>
              <a:rPr lang="sv-SE" b="0" dirty="0" err="1">
                <a:latin typeface="+mn-lt"/>
              </a:rPr>
              <a:t>Organofosfater</a:t>
            </a:r>
            <a:r>
              <a:rPr lang="sv-SE" b="0" dirty="0">
                <a:latin typeface="+mn-lt"/>
              </a:rPr>
              <a:t>? </a:t>
            </a:r>
          </a:p>
          <a:p>
            <a:pPr lvl="0"/>
            <a:endParaRPr lang="sv-SE" b="0" dirty="0">
              <a:latin typeface="+mn-lt"/>
            </a:endParaRPr>
          </a:p>
          <a:p>
            <a:pPr marL="285750" lvl="0" indent="-285750">
              <a:buFont typeface="Arial" panose="020B0604020202020204" pitchFamily="34" charset="0"/>
              <a:buChar char="•"/>
            </a:pPr>
            <a:endParaRPr lang="sv-SE" b="0" dirty="0">
              <a:latin typeface="+mn-lt"/>
            </a:endParaRPr>
          </a:p>
        </p:txBody>
      </p:sp>
    </p:spTree>
    <p:extLst>
      <p:ext uri="{BB962C8B-B14F-4D97-AF65-F5344CB8AC3E}">
        <p14:creationId xmlns:p14="http://schemas.microsoft.com/office/powerpoint/2010/main" val="3856621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755576" y="1436578"/>
            <a:ext cx="7848872" cy="4708981"/>
          </a:xfrm>
          <a:prstGeom prst="rect">
            <a:avLst/>
          </a:prstGeom>
        </p:spPr>
        <p:txBody>
          <a:bodyPr wrap="square">
            <a:spAutoFit/>
          </a:bodyPr>
          <a:lstStyle/>
          <a:p>
            <a:pPr>
              <a:buFont typeface="Arial" panose="020B0604020202020204" pitchFamily="34" charset="0"/>
              <a:buChar char="•"/>
            </a:pPr>
            <a:r>
              <a:rPr lang="sv-SE" b="0" i="0" dirty="0">
                <a:solidFill>
                  <a:srgbClr val="222222"/>
                </a:solidFill>
                <a:effectLst/>
                <a:latin typeface="+mn-lt"/>
              </a:rPr>
              <a:t> Hos p</a:t>
            </a:r>
            <a:r>
              <a:rPr lang="sv-SE" b="0" dirty="0">
                <a:solidFill>
                  <a:srgbClr val="222222"/>
                </a:solidFill>
                <a:latin typeface="+mn-lt"/>
              </a:rPr>
              <a:t>atienter med intag av centralstimulerande droger eller NPS</a:t>
            </a:r>
          </a:p>
          <a:p>
            <a:pPr algn="l">
              <a:buFont typeface="Arial" panose="020B0604020202020204" pitchFamily="34" charset="0"/>
              <a:buChar char="•"/>
            </a:pPr>
            <a:r>
              <a:rPr lang="sv-SE" b="0" i="0" dirty="0">
                <a:solidFill>
                  <a:srgbClr val="222222"/>
                </a:solidFill>
                <a:effectLst/>
                <a:latin typeface="+mn-lt"/>
              </a:rPr>
              <a:t> Hos patienter som använder något annat läkemedel innehållande t ex </a:t>
            </a:r>
            <a:r>
              <a:rPr lang="sv-SE" b="0" i="0" dirty="0" err="1">
                <a:solidFill>
                  <a:srgbClr val="222222"/>
                </a:solidFill>
                <a:effectLst/>
                <a:latin typeface="+mn-lt"/>
              </a:rPr>
              <a:t>bupropion</a:t>
            </a:r>
            <a:r>
              <a:rPr lang="sv-SE" b="0" i="0" dirty="0">
                <a:solidFill>
                  <a:srgbClr val="222222"/>
                </a:solidFill>
                <a:effectLst/>
                <a:latin typeface="+mn-lt"/>
              </a:rPr>
              <a:t> eftersom förekomsten av krampanfall är dosberoende</a:t>
            </a:r>
          </a:p>
          <a:p>
            <a:pPr algn="l">
              <a:buFont typeface="Arial" panose="020B0604020202020204" pitchFamily="34" charset="0"/>
              <a:buChar char="•"/>
            </a:pPr>
            <a:r>
              <a:rPr lang="sv-SE" b="0" i="0" dirty="0">
                <a:solidFill>
                  <a:srgbClr val="222222"/>
                </a:solidFill>
                <a:effectLst/>
                <a:latin typeface="+mn-lt"/>
              </a:rPr>
              <a:t> Hos patienter med epilepsi eller tidigare (även enstaka) krampanfall i anamnesen.</a:t>
            </a:r>
          </a:p>
          <a:p>
            <a:pPr algn="l">
              <a:buFont typeface="Arial" panose="020B0604020202020204" pitchFamily="34" charset="0"/>
              <a:buChar char="•"/>
            </a:pPr>
            <a:r>
              <a:rPr lang="sv-SE" b="0" i="0" dirty="0">
                <a:solidFill>
                  <a:srgbClr val="222222"/>
                </a:solidFill>
                <a:effectLst/>
                <a:latin typeface="+mn-lt"/>
              </a:rPr>
              <a:t> Hos patienter med känd tumör i centrala nervsystemet</a:t>
            </a:r>
          </a:p>
          <a:p>
            <a:pPr algn="l">
              <a:buFont typeface="Arial" panose="020B0604020202020204" pitchFamily="34" charset="0"/>
              <a:buChar char="•"/>
            </a:pPr>
            <a:r>
              <a:rPr lang="sv-SE" b="0" i="0" dirty="0">
                <a:solidFill>
                  <a:srgbClr val="222222"/>
                </a:solidFill>
                <a:effectLst/>
                <a:latin typeface="+mn-lt"/>
              </a:rPr>
              <a:t> Hos patienter där plötsligt avbrytande av pågående läkemedelsbehandling (särskilt bensodiazepiner eller </a:t>
            </a:r>
            <a:r>
              <a:rPr lang="sv-SE" b="0" i="0" dirty="0" err="1">
                <a:solidFill>
                  <a:srgbClr val="222222"/>
                </a:solidFill>
                <a:effectLst/>
                <a:latin typeface="+mn-lt"/>
              </a:rPr>
              <a:t>bensodiazepinbesläktade</a:t>
            </a:r>
            <a:r>
              <a:rPr lang="sv-SE" b="0" i="0" dirty="0">
                <a:solidFill>
                  <a:srgbClr val="222222"/>
                </a:solidFill>
                <a:effectLst/>
                <a:latin typeface="+mn-lt"/>
              </a:rPr>
              <a:t> läkemedel) eller av alkoholmissbruk kan tänkas öka risken för krampanfall</a:t>
            </a:r>
          </a:p>
          <a:p>
            <a:pPr algn="l">
              <a:buFont typeface="Arial" panose="020B0604020202020204" pitchFamily="34" charset="0"/>
              <a:buChar char="•"/>
            </a:pPr>
            <a:r>
              <a:rPr lang="sv-SE" b="0" i="0" dirty="0">
                <a:solidFill>
                  <a:srgbClr val="222222"/>
                </a:solidFill>
                <a:effectLst/>
                <a:latin typeface="+mn-lt"/>
              </a:rPr>
              <a:t> Hos patienter med svår levercirrhos</a:t>
            </a:r>
          </a:p>
          <a:p>
            <a:pPr algn="l">
              <a:buFont typeface="Arial" panose="020B0604020202020204" pitchFamily="34" charset="0"/>
              <a:buChar char="•"/>
            </a:pPr>
            <a:r>
              <a:rPr lang="sv-SE" b="0" i="0" dirty="0">
                <a:solidFill>
                  <a:srgbClr val="222222"/>
                </a:solidFill>
                <a:effectLst/>
                <a:latin typeface="+mn-lt"/>
              </a:rPr>
              <a:t> Hos patienter som har eller tidigare har fått diagnosen bulimi eller anorexia </a:t>
            </a:r>
            <a:r>
              <a:rPr lang="sv-SE" b="0" i="0" dirty="0" err="1">
                <a:solidFill>
                  <a:srgbClr val="222222"/>
                </a:solidFill>
                <a:effectLst/>
                <a:latin typeface="+mn-lt"/>
              </a:rPr>
              <a:t>nervosa</a:t>
            </a:r>
            <a:endParaRPr lang="sv-SE" b="0" dirty="0">
              <a:solidFill>
                <a:srgbClr val="222222"/>
              </a:solidFill>
              <a:latin typeface="+mn-lt"/>
            </a:endParaRPr>
          </a:p>
          <a:p>
            <a:pPr algn="l">
              <a:buFont typeface="Arial" panose="020B0604020202020204" pitchFamily="34" charset="0"/>
              <a:buChar char="•"/>
            </a:pPr>
            <a:r>
              <a:rPr lang="sv-SE" b="0" i="0" dirty="0">
                <a:solidFill>
                  <a:srgbClr val="222222"/>
                </a:solidFill>
                <a:effectLst/>
                <a:latin typeface="+mn-lt"/>
              </a:rPr>
              <a:t> Hos patienter med blandintoxikationer</a:t>
            </a:r>
          </a:p>
          <a:p>
            <a:pPr algn="l">
              <a:buFont typeface="Arial" panose="020B0604020202020204" pitchFamily="34" charset="0"/>
              <a:buChar char="•"/>
            </a:pPr>
            <a:r>
              <a:rPr lang="sv-SE" b="0" dirty="0">
                <a:solidFill>
                  <a:srgbClr val="222222"/>
                </a:solidFill>
                <a:latin typeface="+mn-lt"/>
              </a:rPr>
              <a:t> Hos p</a:t>
            </a:r>
            <a:r>
              <a:rPr lang="sv-SE" b="0" i="0" dirty="0">
                <a:solidFill>
                  <a:srgbClr val="222222"/>
                </a:solidFill>
                <a:effectLst/>
                <a:latin typeface="+mn-lt"/>
              </a:rPr>
              <a:t>atienter med </a:t>
            </a:r>
            <a:r>
              <a:rPr lang="sv-SE" b="0" i="0" dirty="0" err="1">
                <a:solidFill>
                  <a:srgbClr val="222222"/>
                </a:solidFill>
                <a:effectLst/>
                <a:latin typeface="+mn-lt"/>
              </a:rPr>
              <a:t>anoxisk</a:t>
            </a:r>
            <a:r>
              <a:rPr lang="sv-SE" b="0" i="0" dirty="0">
                <a:solidFill>
                  <a:srgbClr val="222222"/>
                </a:solidFill>
                <a:effectLst/>
                <a:latin typeface="+mn-lt"/>
              </a:rPr>
              <a:t> hjärnskada</a:t>
            </a:r>
          </a:p>
        </p:txBody>
      </p:sp>
      <p:sp>
        <p:nvSpPr>
          <p:cNvPr id="4" name="textruta 3">
            <a:extLst>
              <a:ext uri="{FF2B5EF4-FFF2-40B4-BE49-F238E27FC236}">
                <a16:creationId xmlns:a16="http://schemas.microsoft.com/office/drawing/2014/main" id="{538F0600-26C1-4C4F-AB62-967DE8197F5D}"/>
              </a:ext>
            </a:extLst>
          </p:cNvPr>
          <p:cNvSpPr txBox="1"/>
          <p:nvPr/>
        </p:nvSpPr>
        <p:spPr>
          <a:xfrm>
            <a:off x="1979712" y="332656"/>
            <a:ext cx="5670376" cy="954107"/>
          </a:xfrm>
          <a:prstGeom prst="rect">
            <a:avLst/>
          </a:prstGeom>
          <a:noFill/>
        </p:spPr>
        <p:txBody>
          <a:bodyPr wrap="square">
            <a:spAutoFit/>
          </a:bodyPr>
          <a:lstStyle/>
          <a:p>
            <a:r>
              <a:rPr lang="sv-SE" sz="2800" b="0" dirty="0">
                <a:latin typeface="+mn-lt"/>
              </a:rPr>
              <a:t>Ökad risk för kramper vid många olika intoxikationer </a:t>
            </a:r>
            <a:endParaRPr lang="sv-SE" sz="2800" b="0" dirty="0"/>
          </a:p>
        </p:txBody>
      </p:sp>
    </p:spTree>
    <p:extLst>
      <p:ext uri="{BB962C8B-B14F-4D97-AF65-F5344CB8AC3E}">
        <p14:creationId xmlns:p14="http://schemas.microsoft.com/office/powerpoint/2010/main" val="4091783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755576" y="548680"/>
            <a:ext cx="7848872" cy="3354765"/>
          </a:xfrm>
          <a:prstGeom prst="rect">
            <a:avLst/>
          </a:prstGeom>
        </p:spPr>
        <p:txBody>
          <a:bodyPr wrap="square">
            <a:spAutoFit/>
          </a:bodyPr>
          <a:lstStyle/>
          <a:p>
            <a:pPr algn="ctr"/>
            <a:r>
              <a:rPr lang="sv-SE" sz="3200" b="0" dirty="0">
                <a:solidFill>
                  <a:srgbClr val="333230"/>
                </a:solidFill>
                <a:latin typeface="Publico Text"/>
              </a:rPr>
              <a:t>L</a:t>
            </a:r>
            <a:r>
              <a:rPr lang="sv-SE" sz="3200" b="0" i="0" dirty="0">
                <a:solidFill>
                  <a:srgbClr val="333230"/>
                </a:solidFill>
                <a:effectLst/>
                <a:latin typeface="Publico Text"/>
              </a:rPr>
              <a:t>äkemedels- och narkotikaförgiftningar</a:t>
            </a:r>
            <a:r>
              <a:rPr lang="sv-SE" sz="3200" b="0" dirty="0">
                <a:latin typeface="+mn-lt"/>
              </a:rPr>
              <a:t> </a:t>
            </a:r>
            <a:br>
              <a:rPr lang="sv-SE" b="0" dirty="0">
                <a:latin typeface="+mn-lt"/>
              </a:rPr>
            </a:br>
            <a:r>
              <a:rPr lang="sv-SE" b="0" dirty="0">
                <a:latin typeface="+mn-lt"/>
              </a:rPr>
              <a:t> </a:t>
            </a:r>
          </a:p>
          <a:p>
            <a:pPr marL="342900" indent="-342900">
              <a:buFont typeface="Arial" panose="020B0604020202020204" pitchFamily="34" charset="0"/>
              <a:buChar char="•"/>
            </a:pPr>
            <a:r>
              <a:rPr lang="sv-SE" b="0" i="0" dirty="0">
                <a:solidFill>
                  <a:srgbClr val="333230"/>
                </a:solidFill>
                <a:effectLst/>
                <a:latin typeface="Publico Text"/>
              </a:rPr>
              <a:t>894 personer avled i Sverige 2019 till följd av läkemedels- och narkotikaförgiftningar. </a:t>
            </a:r>
          </a:p>
          <a:p>
            <a:pPr marL="342900" indent="-342900">
              <a:buFont typeface="Arial" panose="020B0604020202020204" pitchFamily="34" charset="0"/>
              <a:buChar char="•"/>
            </a:pPr>
            <a:r>
              <a:rPr lang="sv-SE" b="0" i="0" dirty="0">
                <a:solidFill>
                  <a:srgbClr val="333230"/>
                </a:solidFill>
                <a:effectLst/>
                <a:latin typeface="Publico Text"/>
              </a:rPr>
              <a:t>I 215 fall, eller mindre än 25 procent, var illegala droger inblandade ensamt eller i kombination med läkemedel, medan det i hela 638 fall, eller över 70 procent, enbart var godkända läkemedel som låg bakom dödsfallen. </a:t>
            </a:r>
          </a:p>
          <a:p>
            <a:pPr marL="342900" indent="-342900">
              <a:buFont typeface="Arial" panose="020B0604020202020204" pitchFamily="34" charset="0"/>
              <a:buChar char="•"/>
            </a:pPr>
            <a:r>
              <a:rPr lang="sv-SE" b="0" i="0" dirty="0">
                <a:solidFill>
                  <a:srgbClr val="333230"/>
                </a:solidFill>
                <a:effectLst/>
                <a:latin typeface="Publico Text"/>
              </a:rPr>
              <a:t>I 41 fall finns inga substanser angivna varför den exakta dödsorsaken är oklar.</a:t>
            </a:r>
            <a:endParaRPr lang="sv-SE" dirty="0"/>
          </a:p>
        </p:txBody>
      </p:sp>
    </p:spTree>
    <p:extLst>
      <p:ext uri="{BB962C8B-B14F-4D97-AF65-F5344CB8AC3E}">
        <p14:creationId xmlns:p14="http://schemas.microsoft.com/office/powerpoint/2010/main" val="253992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D183F568-6E07-4D99-8401-901D2CD0E6AA}"/>
              </a:ext>
            </a:extLst>
          </p:cNvPr>
          <p:cNvPicPr>
            <a:picLocks noChangeAspect="1"/>
          </p:cNvPicPr>
          <p:nvPr/>
        </p:nvPicPr>
        <p:blipFill>
          <a:blip r:embed="rId2"/>
          <a:stretch>
            <a:fillRect/>
          </a:stretch>
        </p:blipFill>
        <p:spPr>
          <a:xfrm>
            <a:off x="800100" y="19050"/>
            <a:ext cx="7543800" cy="6819900"/>
          </a:xfrm>
          <a:prstGeom prst="rect">
            <a:avLst/>
          </a:prstGeom>
        </p:spPr>
      </p:pic>
    </p:spTree>
    <p:extLst>
      <p:ext uri="{BB962C8B-B14F-4D97-AF65-F5344CB8AC3E}">
        <p14:creationId xmlns:p14="http://schemas.microsoft.com/office/powerpoint/2010/main" val="1078809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p:cNvSpPr>
            <a:spLocks noGrp="1"/>
          </p:cNvSpPr>
          <p:nvPr>
            <p:ph type="title"/>
          </p:nvPr>
        </p:nvSpPr>
        <p:spPr>
          <a:xfrm>
            <a:off x="390905" y="1193292"/>
            <a:ext cx="6931439" cy="480060"/>
          </a:xfrm>
        </p:spPr>
        <p:txBody>
          <a:bodyPr rtlCol="0">
            <a:noAutofit/>
          </a:bodyPr>
          <a:lstStyle/>
          <a:p>
            <a:pPr rtl="0"/>
            <a:r>
              <a:rPr lang="en-US" b="0" i="0" u="none" strike="noStrike" baseline="0" dirty="0">
                <a:latin typeface="AdvPS-CGSE"/>
              </a:rPr>
              <a:t>Intensive care admissions due to poisoning</a:t>
            </a:r>
            <a:endParaRPr lang="sv-SE" dirty="0">
              <a:latin typeface="Segoe UI Light" panose="020B0502040204020203" pitchFamily="34" charset="0"/>
              <a:cs typeface="Segoe UI Light" panose="020B0502040204020203" pitchFamily="34" charset="0"/>
            </a:endParaRPr>
          </a:p>
        </p:txBody>
      </p:sp>
      <p:sp>
        <p:nvSpPr>
          <p:cNvPr id="38" name="Platshållare för innehåll 17"/>
          <p:cNvSpPr txBox="1">
            <a:spLocks/>
          </p:cNvSpPr>
          <p:nvPr/>
        </p:nvSpPr>
        <p:spPr>
          <a:xfrm>
            <a:off x="406208" y="2000781"/>
            <a:ext cx="8198240" cy="852155"/>
          </a:xfrm>
          <a:prstGeom prst="rect">
            <a:avLst/>
          </a:prstGeom>
        </p:spPr>
        <p:txBody>
          <a:bodyPr vert="horz" lIns="68580" tIns="34290" rIns="68580" bIns="3429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450"/>
              </a:spcAft>
              <a:buNone/>
              <a:defRPr/>
            </a:pPr>
            <a:r>
              <a:rPr lang="sv-SE" sz="1350" b="0" dirty="0">
                <a:latin typeface="AdvPS-CGS"/>
              </a:rPr>
              <a:t>E. Lindqvist1,2 , G. Edman3,4, J. Hollenberg5, P. Nordberg5, U. </a:t>
            </a:r>
            <a:r>
              <a:rPr lang="sv-SE" sz="1350" b="0" dirty="0">
                <a:latin typeface="AdvP4C4E59"/>
              </a:rPr>
              <a:t>€</a:t>
            </a:r>
            <a:r>
              <a:rPr lang="sv-SE" sz="1350" b="0" dirty="0">
                <a:latin typeface="AdvPS-CGS"/>
              </a:rPr>
              <a:t>Osby6,7 and S. Forsberg1,2,8</a:t>
            </a:r>
          </a:p>
          <a:p>
            <a:pPr marL="0" indent="0">
              <a:spcAft>
                <a:spcPts val="450"/>
              </a:spcAft>
              <a:buNone/>
              <a:defRPr/>
            </a:pPr>
            <a:r>
              <a:rPr lang="sv-SE" sz="1350" b="0" dirty="0">
                <a:latin typeface="AdvPS-CGSL"/>
              </a:rPr>
              <a:t>Acta </a:t>
            </a:r>
            <a:r>
              <a:rPr lang="sv-SE" sz="1350" b="0" dirty="0" err="1">
                <a:latin typeface="AdvPS-CGSL"/>
              </a:rPr>
              <a:t>Anaesthesiologica</a:t>
            </a:r>
            <a:r>
              <a:rPr lang="sv-SE" sz="1350" b="0" dirty="0">
                <a:latin typeface="AdvPS-CGSL"/>
              </a:rPr>
              <a:t> </a:t>
            </a:r>
            <a:r>
              <a:rPr lang="sv-SE" sz="1350" b="0" dirty="0" err="1">
                <a:latin typeface="AdvPS-CGSL"/>
              </a:rPr>
              <a:t>Scandinavica</a:t>
            </a:r>
            <a:r>
              <a:rPr lang="sv-SE" sz="1350" b="0" dirty="0">
                <a:latin typeface="AdvPS-CGSL"/>
              </a:rPr>
              <a:t> </a:t>
            </a:r>
            <a:r>
              <a:rPr lang="sv-SE" sz="1350" b="0" dirty="0">
                <a:latin typeface="AdvPS-CGSB"/>
              </a:rPr>
              <a:t>61 </a:t>
            </a:r>
            <a:r>
              <a:rPr lang="sv-SE" sz="1350" b="0" dirty="0">
                <a:latin typeface="AdvPS-CGSL"/>
              </a:rPr>
              <a:t>(2017) 1296–1304</a:t>
            </a:r>
            <a:endParaRPr lang="sv-SE" sz="1350" b="0" dirty="0">
              <a:latin typeface="AdvPS-CGS"/>
            </a:endParaRPr>
          </a:p>
          <a:p>
            <a:pPr marL="0" indent="0">
              <a:spcAft>
                <a:spcPts val="450"/>
              </a:spcAft>
              <a:buNone/>
              <a:defRPr/>
            </a:pPr>
            <a:endParaRPr lang="sv-SE" sz="900" dirty="0">
              <a:latin typeface="Segoe UI" panose="020B0502040204020203" pitchFamily="34" charset="0"/>
              <a:cs typeface="Segoe UI" panose="020B0502040204020203" pitchFamily="34" charset="0"/>
            </a:endParaRPr>
          </a:p>
        </p:txBody>
      </p:sp>
      <p:sp>
        <p:nvSpPr>
          <p:cNvPr id="3" name="textruta 2">
            <a:extLst>
              <a:ext uri="{FF2B5EF4-FFF2-40B4-BE49-F238E27FC236}">
                <a16:creationId xmlns:a16="http://schemas.microsoft.com/office/drawing/2014/main" id="{365E986D-76AD-F877-28E9-22E63949C3DA}"/>
              </a:ext>
            </a:extLst>
          </p:cNvPr>
          <p:cNvSpPr txBox="1"/>
          <p:nvPr/>
        </p:nvSpPr>
        <p:spPr>
          <a:xfrm>
            <a:off x="1539720" y="3074448"/>
            <a:ext cx="6283727" cy="2585323"/>
          </a:xfrm>
          <a:prstGeom prst="rect">
            <a:avLst/>
          </a:prstGeom>
          <a:noFill/>
        </p:spPr>
        <p:txBody>
          <a:bodyPr wrap="square">
            <a:spAutoFit/>
          </a:bodyPr>
          <a:lstStyle/>
          <a:p>
            <a:pPr algn="l"/>
            <a:r>
              <a:rPr lang="sv-SE" sz="1800" dirty="0" err="1">
                <a:latin typeface="AdvPS-CGSB"/>
              </a:rPr>
              <a:t>Editorial</a:t>
            </a:r>
            <a:r>
              <a:rPr lang="sv-SE" sz="1800" dirty="0">
                <a:latin typeface="AdvPS-CGSB"/>
              </a:rPr>
              <a:t> </a:t>
            </a:r>
            <a:r>
              <a:rPr lang="sv-SE" sz="1800" dirty="0" err="1">
                <a:latin typeface="AdvPS-CGSB"/>
              </a:rPr>
              <a:t>comment</a:t>
            </a:r>
            <a:endParaRPr lang="sv-SE" sz="1800" dirty="0">
              <a:latin typeface="AdvPS-CGSB"/>
            </a:endParaRPr>
          </a:p>
          <a:p>
            <a:pPr algn="l"/>
            <a:endParaRPr lang="en-US" sz="1800" b="0" dirty="0">
              <a:latin typeface="AdvPSMER-M"/>
            </a:endParaRPr>
          </a:p>
          <a:p>
            <a:pPr algn="l"/>
            <a:r>
              <a:rPr lang="en-US" sz="1800" b="0" dirty="0">
                <a:latin typeface="AdvPSMER-M"/>
              </a:rPr>
              <a:t>Using national registry data from Sweden, this analysis shows that approximately one of every five patient presenting to emergency department with intoxication got admitted to intensive care.</a:t>
            </a:r>
          </a:p>
          <a:p>
            <a:pPr algn="l"/>
            <a:endParaRPr lang="en-US" sz="1800" b="0" dirty="0">
              <a:latin typeface="AdvPSMER-M"/>
            </a:endParaRPr>
          </a:p>
          <a:p>
            <a:pPr algn="l"/>
            <a:r>
              <a:rPr lang="en-US" sz="1800" b="0" dirty="0">
                <a:latin typeface="AdvPSMER-M"/>
              </a:rPr>
              <a:t>These admissions comprised 10% of all ICU admissions. Fatalities for poisonings among those reaching the hospital were rare.</a:t>
            </a:r>
            <a:endParaRPr lang="sv-SE" sz="1800" dirty="0"/>
          </a:p>
        </p:txBody>
      </p:sp>
    </p:spTree>
    <p:extLst>
      <p:ext uri="{BB962C8B-B14F-4D97-AF65-F5344CB8AC3E}">
        <p14:creationId xmlns:p14="http://schemas.microsoft.com/office/powerpoint/2010/main" val="11414850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p:cNvSpPr>
            <a:spLocks noGrp="1"/>
          </p:cNvSpPr>
          <p:nvPr>
            <p:ph type="title"/>
          </p:nvPr>
        </p:nvSpPr>
        <p:spPr>
          <a:xfrm>
            <a:off x="390905" y="1193292"/>
            <a:ext cx="6931439" cy="480060"/>
          </a:xfrm>
        </p:spPr>
        <p:txBody>
          <a:bodyPr rtlCol="0">
            <a:noAutofit/>
          </a:bodyPr>
          <a:lstStyle/>
          <a:p>
            <a:pPr rtl="0"/>
            <a:r>
              <a:rPr lang="en-US" b="0" i="0" u="none" strike="noStrike" baseline="0" dirty="0">
                <a:latin typeface="AdvPS-CGSE"/>
              </a:rPr>
              <a:t>Intensive care admissions due to poisoning</a:t>
            </a:r>
            <a:endParaRPr lang="sv-SE" dirty="0">
              <a:latin typeface="Segoe UI Light" panose="020B0502040204020203" pitchFamily="34" charset="0"/>
              <a:cs typeface="Segoe UI Light" panose="020B0502040204020203" pitchFamily="34" charset="0"/>
            </a:endParaRPr>
          </a:p>
        </p:txBody>
      </p:sp>
      <p:pic>
        <p:nvPicPr>
          <p:cNvPr id="3" name="Bildobjekt 2">
            <a:extLst>
              <a:ext uri="{FF2B5EF4-FFF2-40B4-BE49-F238E27FC236}">
                <a16:creationId xmlns:a16="http://schemas.microsoft.com/office/drawing/2014/main" id="{6B56F018-81CD-F302-9A0E-5FF8490A8E25}"/>
              </a:ext>
            </a:extLst>
          </p:cNvPr>
          <p:cNvPicPr>
            <a:picLocks noChangeAspect="1"/>
          </p:cNvPicPr>
          <p:nvPr/>
        </p:nvPicPr>
        <p:blipFill>
          <a:blip r:embed="rId3"/>
          <a:stretch>
            <a:fillRect/>
          </a:stretch>
        </p:blipFill>
        <p:spPr>
          <a:xfrm>
            <a:off x="2123728" y="1772816"/>
            <a:ext cx="4791138" cy="4896544"/>
          </a:xfrm>
          <a:prstGeom prst="rect">
            <a:avLst/>
          </a:prstGeom>
        </p:spPr>
      </p:pic>
    </p:spTree>
    <p:extLst>
      <p:ext uri="{BB962C8B-B14F-4D97-AF65-F5344CB8AC3E}">
        <p14:creationId xmlns:p14="http://schemas.microsoft.com/office/powerpoint/2010/main" val="38580201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p:cNvSpPr>
            <a:spLocks noGrp="1"/>
          </p:cNvSpPr>
          <p:nvPr>
            <p:ph type="title"/>
          </p:nvPr>
        </p:nvSpPr>
        <p:spPr>
          <a:xfrm>
            <a:off x="390905" y="1193292"/>
            <a:ext cx="6931439" cy="480060"/>
          </a:xfrm>
        </p:spPr>
        <p:txBody>
          <a:bodyPr rtlCol="0">
            <a:noAutofit/>
          </a:bodyPr>
          <a:lstStyle/>
          <a:p>
            <a:pPr rtl="0"/>
            <a:r>
              <a:rPr lang="en-US" b="0" i="0" u="none" strike="noStrike" baseline="0" dirty="0">
                <a:latin typeface="AdvPS-CGSE"/>
              </a:rPr>
              <a:t>Intensive care admissions due to poisoning</a:t>
            </a:r>
            <a:endParaRPr lang="sv-SE" dirty="0">
              <a:latin typeface="Segoe UI Light" panose="020B0502040204020203" pitchFamily="34" charset="0"/>
              <a:cs typeface="Segoe UI Light" panose="020B0502040204020203" pitchFamily="34" charset="0"/>
            </a:endParaRPr>
          </a:p>
        </p:txBody>
      </p:sp>
      <p:pic>
        <p:nvPicPr>
          <p:cNvPr id="4" name="Bildobjekt 3">
            <a:extLst>
              <a:ext uri="{FF2B5EF4-FFF2-40B4-BE49-F238E27FC236}">
                <a16:creationId xmlns:a16="http://schemas.microsoft.com/office/drawing/2014/main" id="{34BE004A-061C-0657-F77E-817281D4B04F}"/>
              </a:ext>
            </a:extLst>
          </p:cNvPr>
          <p:cNvPicPr>
            <a:picLocks noChangeAspect="1"/>
          </p:cNvPicPr>
          <p:nvPr/>
        </p:nvPicPr>
        <p:blipFill>
          <a:blip r:embed="rId3"/>
          <a:stretch>
            <a:fillRect/>
          </a:stretch>
        </p:blipFill>
        <p:spPr>
          <a:xfrm>
            <a:off x="2342400" y="1882621"/>
            <a:ext cx="4749879" cy="5478786"/>
          </a:xfrm>
          <a:prstGeom prst="rect">
            <a:avLst/>
          </a:prstGeom>
        </p:spPr>
      </p:pic>
    </p:spTree>
    <p:extLst>
      <p:ext uri="{BB962C8B-B14F-4D97-AF65-F5344CB8AC3E}">
        <p14:creationId xmlns:p14="http://schemas.microsoft.com/office/powerpoint/2010/main" val="32685436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p:cNvSpPr>
            <a:spLocks noGrp="1"/>
          </p:cNvSpPr>
          <p:nvPr>
            <p:ph type="title"/>
          </p:nvPr>
        </p:nvSpPr>
        <p:spPr>
          <a:xfrm>
            <a:off x="390905" y="1193292"/>
            <a:ext cx="6931439" cy="480060"/>
          </a:xfrm>
        </p:spPr>
        <p:txBody>
          <a:bodyPr rtlCol="0">
            <a:noAutofit/>
          </a:bodyPr>
          <a:lstStyle/>
          <a:p>
            <a:pPr rtl="0"/>
            <a:r>
              <a:rPr lang="en-US" b="0" i="0" u="none" strike="noStrike" baseline="0" dirty="0">
                <a:latin typeface="AdvPS-CGSE"/>
              </a:rPr>
              <a:t>Intensive care admissions due to poisoning</a:t>
            </a:r>
            <a:endParaRPr lang="sv-SE" dirty="0">
              <a:latin typeface="Segoe UI Light" panose="020B0502040204020203" pitchFamily="34" charset="0"/>
              <a:cs typeface="Segoe UI Light" panose="020B0502040204020203" pitchFamily="34" charset="0"/>
            </a:endParaRPr>
          </a:p>
        </p:txBody>
      </p:sp>
      <p:pic>
        <p:nvPicPr>
          <p:cNvPr id="4" name="Bildobjekt 3">
            <a:extLst>
              <a:ext uri="{FF2B5EF4-FFF2-40B4-BE49-F238E27FC236}">
                <a16:creationId xmlns:a16="http://schemas.microsoft.com/office/drawing/2014/main" id="{1C2738A6-99CB-E690-31BB-60453DED01F2}"/>
              </a:ext>
            </a:extLst>
          </p:cNvPr>
          <p:cNvPicPr>
            <a:picLocks noChangeAspect="1"/>
          </p:cNvPicPr>
          <p:nvPr/>
        </p:nvPicPr>
        <p:blipFill>
          <a:blip r:embed="rId3"/>
          <a:stretch>
            <a:fillRect/>
          </a:stretch>
        </p:blipFill>
        <p:spPr>
          <a:xfrm>
            <a:off x="0" y="1938820"/>
            <a:ext cx="9144000" cy="2980361"/>
          </a:xfrm>
          <a:prstGeom prst="rect">
            <a:avLst/>
          </a:prstGeom>
        </p:spPr>
      </p:pic>
    </p:spTree>
    <p:extLst>
      <p:ext uri="{BB962C8B-B14F-4D97-AF65-F5344CB8AC3E}">
        <p14:creationId xmlns:p14="http://schemas.microsoft.com/office/powerpoint/2010/main" val="30339396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5824862A-AA68-E03B-B7B3-D8C46A658419}"/>
              </a:ext>
            </a:extLst>
          </p:cNvPr>
          <p:cNvSpPr>
            <a:spLocks noGrp="1"/>
          </p:cNvSpPr>
          <p:nvPr>
            <p:ph type="title"/>
          </p:nvPr>
        </p:nvSpPr>
        <p:spPr>
          <a:xfrm>
            <a:off x="148071" y="640583"/>
            <a:ext cx="8464571" cy="452814"/>
          </a:xfrm>
        </p:spPr>
        <p:txBody>
          <a:bodyPr>
            <a:normAutofit fontScale="90000"/>
          </a:bodyPr>
          <a:lstStyle/>
          <a:p>
            <a:r>
              <a:rPr lang="en-US" dirty="0">
                <a:latin typeface="Lato-Bold"/>
              </a:rPr>
              <a:t>Long</a:t>
            </a:r>
            <a:r>
              <a:rPr lang="en-US" dirty="0">
                <a:latin typeface="STIX-Bold+20"/>
              </a:rPr>
              <a:t>‐</a:t>
            </a:r>
            <a:r>
              <a:rPr lang="en-US" dirty="0">
                <a:latin typeface="Lato-Bold"/>
              </a:rPr>
              <a:t>term mortality and cause of death for patients treated in</a:t>
            </a:r>
            <a:br>
              <a:rPr lang="en-US" dirty="0">
                <a:latin typeface="Lato-Bold"/>
              </a:rPr>
            </a:br>
            <a:r>
              <a:rPr lang="en-US" dirty="0">
                <a:latin typeface="Lato-Bold"/>
              </a:rPr>
              <a:t>Intensive Care Units due to poisoning</a:t>
            </a:r>
            <a:endParaRPr lang="sv-SE" dirty="0"/>
          </a:p>
        </p:txBody>
      </p:sp>
      <p:sp>
        <p:nvSpPr>
          <p:cNvPr id="7" name="Rubrik 3">
            <a:extLst>
              <a:ext uri="{FF2B5EF4-FFF2-40B4-BE49-F238E27FC236}">
                <a16:creationId xmlns:a16="http://schemas.microsoft.com/office/drawing/2014/main" id="{9966143B-DF20-BA1E-4567-BABB12A0C630}"/>
              </a:ext>
            </a:extLst>
          </p:cNvPr>
          <p:cNvSpPr txBox="1">
            <a:spLocks/>
          </p:cNvSpPr>
          <p:nvPr/>
        </p:nvSpPr>
        <p:spPr>
          <a:xfrm>
            <a:off x="390906" y="1319804"/>
            <a:ext cx="8204899" cy="452814"/>
          </a:xfrm>
          <a:prstGeom prst="rect">
            <a:avLst/>
          </a:prstGeom>
        </p:spPr>
        <p:txBody>
          <a:bodyPr vert="horz" lIns="68580" tIns="34290" rIns="68580" bIns="3429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endParaRPr lang="sv-SE" sz="2100" dirty="0">
              <a:latin typeface="Segoe UI Light" panose="020B0502040204020203" pitchFamily="34" charset="0"/>
              <a:cs typeface="Segoe UI Light" panose="020B0502040204020203" pitchFamily="34" charset="0"/>
            </a:endParaRPr>
          </a:p>
        </p:txBody>
      </p:sp>
      <p:pic>
        <p:nvPicPr>
          <p:cNvPr id="4" name="Bildobjekt 3">
            <a:extLst>
              <a:ext uri="{FF2B5EF4-FFF2-40B4-BE49-F238E27FC236}">
                <a16:creationId xmlns:a16="http://schemas.microsoft.com/office/drawing/2014/main" id="{1CE60392-30EA-5212-F729-1737E3E14B07}"/>
              </a:ext>
            </a:extLst>
          </p:cNvPr>
          <p:cNvPicPr>
            <a:picLocks noChangeAspect="1"/>
          </p:cNvPicPr>
          <p:nvPr/>
        </p:nvPicPr>
        <p:blipFill>
          <a:blip r:embed="rId3"/>
          <a:stretch>
            <a:fillRect/>
          </a:stretch>
        </p:blipFill>
        <p:spPr>
          <a:xfrm>
            <a:off x="2028556" y="1772618"/>
            <a:ext cx="4929597" cy="4068144"/>
          </a:xfrm>
          <a:prstGeom prst="rect">
            <a:avLst/>
          </a:prstGeom>
        </p:spPr>
      </p:pic>
    </p:spTree>
    <p:extLst>
      <p:ext uri="{BB962C8B-B14F-4D97-AF65-F5344CB8AC3E}">
        <p14:creationId xmlns:p14="http://schemas.microsoft.com/office/powerpoint/2010/main" val="11592035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5824862A-AA68-E03B-B7B3-D8C46A658419}"/>
              </a:ext>
            </a:extLst>
          </p:cNvPr>
          <p:cNvSpPr>
            <a:spLocks noGrp="1"/>
          </p:cNvSpPr>
          <p:nvPr>
            <p:ph type="title"/>
          </p:nvPr>
        </p:nvSpPr>
        <p:spPr>
          <a:xfrm>
            <a:off x="131234" y="577562"/>
            <a:ext cx="8464571" cy="452814"/>
          </a:xfrm>
        </p:spPr>
        <p:txBody>
          <a:bodyPr>
            <a:normAutofit fontScale="90000"/>
          </a:bodyPr>
          <a:lstStyle/>
          <a:p>
            <a:r>
              <a:rPr lang="en-US" dirty="0">
                <a:latin typeface="Lato-Bold"/>
              </a:rPr>
              <a:t>Long</a:t>
            </a:r>
            <a:r>
              <a:rPr lang="en-US" dirty="0">
                <a:latin typeface="STIX-Bold+20"/>
              </a:rPr>
              <a:t>‐</a:t>
            </a:r>
            <a:r>
              <a:rPr lang="en-US" dirty="0">
                <a:latin typeface="Lato-Bold"/>
              </a:rPr>
              <a:t>term mortality and cause of death for patients treated in</a:t>
            </a:r>
            <a:br>
              <a:rPr lang="en-US" dirty="0">
                <a:latin typeface="Lato-Bold"/>
              </a:rPr>
            </a:br>
            <a:r>
              <a:rPr lang="en-US" dirty="0">
                <a:latin typeface="Lato-Bold"/>
              </a:rPr>
              <a:t>Intensive Care Units due to poisoning</a:t>
            </a:r>
            <a:endParaRPr lang="sv-SE" dirty="0"/>
          </a:p>
        </p:txBody>
      </p:sp>
      <p:sp>
        <p:nvSpPr>
          <p:cNvPr id="7" name="Rubrik 3">
            <a:extLst>
              <a:ext uri="{FF2B5EF4-FFF2-40B4-BE49-F238E27FC236}">
                <a16:creationId xmlns:a16="http://schemas.microsoft.com/office/drawing/2014/main" id="{9966143B-DF20-BA1E-4567-BABB12A0C630}"/>
              </a:ext>
            </a:extLst>
          </p:cNvPr>
          <p:cNvSpPr txBox="1">
            <a:spLocks/>
          </p:cNvSpPr>
          <p:nvPr/>
        </p:nvSpPr>
        <p:spPr>
          <a:xfrm>
            <a:off x="390906" y="1319804"/>
            <a:ext cx="8204899" cy="452814"/>
          </a:xfrm>
          <a:prstGeom prst="rect">
            <a:avLst/>
          </a:prstGeom>
        </p:spPr>
        <p:txBody>
          <a:bodyPr vert="horz" lIns="68580" tIns="34290" rIns="68580" bIns="34290" rtlCol="0" anchor="b" anchorCtr="0">
            <a:noAutofit/>
          </a:bodyPr>
          <a:lstStyle>
            <a:lvl1pPr algn="l" defTabSz="914400" rtl="0" eaLnBrk="1" latinLnBrk="0" hangingPunct="1">
              <a:spcBef>
                <a:spcPct val="0"/>
              </a:spcBef>
              <a:buNone/>
              <a:defRPr sz="2800" kern="1200">
                <a:solidFill>
                  <a:schemeClr val="bg2">
                    <a:lumMod val="25000"/>
                  </a:schemeClr>
                </a:solidFill>
                <a:latin typeface="+mj-lt"/>
                <a:ea typeface="+mj-ea"/>
                <a:cs typeface="+mj-cs"/>
              </a:defRPr>
            </a:lvl1pPr>
          </a:lstStyle>
          <a:p>
            <a:endParaRPr lang="sv-SE" sz="2100" dirty="0">
              <a:latin typeface="Segoe UI Light" panose="020B0502040204020203" pitchFamily="34" charset="0"/>
              <a:cs typeface="Segoe UI Light" panose="020B0502040204020203" pitchFamily="34" charset="0"/>
            </a:endParaRPr>
          </a:p>
        </p:txBody>
      </p:sp>
      <p:pic>
        <p:nvPicPr>
          <p:cNvPr id="3" name="Bildobjekt 2">
            <a:extLst>
              <a:ext uri="{FF2B5EF4-FFF2-40B4-BE49-F238E27FC236}">
                <a16:creationId xmlns:a16="http://schemas.microsoft.com/office/drawing/2014/main" id="{81A673F2-857C-4A31-E5F0-C5C158324D1A}"/>
              </a:ext>
            </a:extLst>
          </p:cNvPr>
          <p:cNvPicPr>
            <a:picLocks noChangeAspect="1"/>
          </p:cNvPicPr>
          <p:nvPr/>
        </p:nvPicPr>
        <p:blipFill>
          <a:blip r:embed="rId3"/>
          <a:stretch>
            <a:fillRect/>
          </a:stretch>
        </p:blipFill>
        <p:spPr>
          <a:xfrm>
            <a:off x="1709347" y="1955861"/>
            <a:ext cx="6421178" cy="3808521"/>
          </a:xfrm>
          <a:prstGeom prst="rect">
            <a:avLst/>
          </a:prstGeom>
        </p:spPr>
      </p:pic>
    </p:spTree>
    <p:extLst>
      <p:ext uri="{BB962C8B-B14F-4D97-AF65-F5344CB8AC3E}">
        <p14:creationId xmlns:p14="http://schemas.microsoft.com/office/powerpoint/2010/main" val="22928608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a:xfrm>
            <a:off x="390906" y="1319804"/>
            <a:ext cx="8204899" cy="452814"/>
          </a:xfrm>
        </p:spPr>
        <p:txBody>
          <a:bodyPr rtlCol="0">
            <a:noAutofit/>
          </a:bodyPr>
          <a:lstStyle/>
          <a:p>
            <a:pPr algn="l"/>
            <a:r>
              <a:rPr lang="sv-SE" b="0" i="0" u="none" strike="noStrike" baseline="0" dirty="0" err="1">
                <a:latin typeface="Lato" panose="020F0502020204030203" pitchFamily="34" charset="0"/>
                <a:ea typeface="Lato" panose="020F0502020204030203" pitchFamily="34" charset="0"/>
                <a:cs typeface="Lato" panose="020F0502020204030203" pitchFamily="34" charset="0"/>
              </a:rPr>
              <a:t>Out</a:t>
            </a:r>
            <a:r>
              <a:rPr lang="sv-SE" b="0" i="0" u="none" strike="noStrike" baseline="0" dirty="0">
                <a:latin typeface="Lato" panose="020F0502020204030203" pitchFamily="34" charset="0"/>
                <a:ea typeface="Lato" panose="020F0502020204030203" pitchFamily="34" charset="0"/>
                <a:cs typeface="Lato" panose="020F0502020204030203" pitchFamily="34" charset="0"/>
              </a:rPr>
              <a:t>-</a:t>
            </a:r>
            <a:r>
              <a:rPr lang="sv-SE" b="0" i="0" u="none" strike="noStrike" baseline="0" dirty="0" err="1">
                <a:latin typeface="Lato" panose="020F0502020204030203" pitchFamily="34" charset="0"/>
                <a:ea typeface="Lato" panose="020F0502020204030203" pitchFamily="34" charset="0"/>
                <a:cs typeface="Lato" panose="020F0502020204030203" pitchFamily="34" charset="0"/>
              </a:rPr>
              <a:t>of</a:t>
            </a:r>
            <a:r>
              <a:rPr lang="sv-SE" b="0" i="0" u="none" strike="noStrike" baseline="0" dirty="0">
                <a:latin typeface="Lato" panose="020F0502020204030203" pitchFamily="34" charset="0"/>
                <a:ea typeface="Lato" panose="020F0502020204030203" pitchFamily="34" charset="0"/>
                <a:cs typeface="Lato" panose="020F0502020204030203" pitchFamily="34" charset="0"/>
              </a:rPr>
              <a:t>-hospital </a:t>
            </a:r>
            <a:r>
              <a:rPr lang="sv-SE" b="0" i="0" u="none" strike="noStrike" baseline="0" dirty="0" err="1">
                <a:latin typeface="Lato" panose="020F0502020204030203" pitchFamily="34" charset="0"/>
                <a:ea typeface="Lato" panose="020F0502020204030203" pitchFamily="34" charset="0"/>
                <a:cs typeface="Lato" panose="020F0502020204030203" pitchFamily="34" charset="0"/>
              </a:rPr>
              <a:t>cardiac</a:t>
            </a:r>
            <a:r>
              <a:rPr lang="sv-SE" b="0" i="0" u="none" strike="noStrike" baseline="0" dirty="0">
                <a:latin typeface="Lato" panose="020F0502020204030203" pitchFamily="34" charset="0"/>
                <a:ea typeface="Lato" panose="020F0502020204030203" pitchFamily="34" charset="0"/>
                <a:cs typeface="Lato" panose="020F0502020204030203" pitchFamily="34" charset="0"/>
              </a:rPr>
              <a:t> arrest </a:t>
            </a:r>
            <a:r>
              <a:rPr lang="sv-SE" b="0" i="0" u="none" strike="noStrike" baseline="0" dirty="0" err="1">
                <a:latin typeface="Lato" panose="020F0502020204030203" pitchFamily="34" charset="0"/>
                <a:ea typeface="Lato" panose="020F0502020204030203" pitchFamily="34" charset="0"/>
                <a:cs typeface="Lato" panose="020F0502020204030203" pitchFamily="34" charset="0"/>
              </a:rPr>
              <a:t>caused</a:t>
            </a:r>
            <a:r>
              <a:rPr lang="sv-SE" dirty="0">
                <a:latin typeface="Lato" panose="020F0502020204030203" pitchFamily="34" charset="0"/>
                <a:ea typeface="Lato" panose="020F0502020204030203" pitchFamily="34" charset="0"/>
                <a:cs typeface="Lato" panose="020F0502020204030203" pitchFamily="34" charset="0"/>
              </a:rPr>
              <a:t> </a:t>
            </a:r>
            <a:r>
              <a:rPr lang="en-US" b="0" i="0" u="none" strike="noStrike" baseline="0" dirty="0">
                <a:latin typeface="Lato" panose="020F0502020204030203" pitchFamily="34" charset="0"/>
                <a:ea typeface="Lato" panose="020F0502020204030203" pitchFamily="34" charset="0"/>
                <a:cs typeface="Lato" panose="020F0502020204030203" pitchFamily="34" charset="0"/>
              </a:rPr>
              <a:t>by poisoning – A Swedish nationwide</a:t>
            </a:r>
            <a:r>
              <a:rPr lang="en-US" dirty="0">
                <a:latin typeface="Lato" panose="020F0502020204030203" pitchFamily="34" charset="0"/>
                <a:ea typeface="Lato" panose="020F0502020204030203" pitchFamily="34" charset="0"/>
                <a:cs typeface="Lato" panose="020F0502020204030203" pitchFamily="34" charset="0"/>
              </a:rPr>
              <a:t> </a:t>
            </a:r>
            <a:r>
              <a:rPr lang="sv-SE" b="0" i="0" u="none" strike="noStrike" baseline="0" dirty="0" err="1">
                <a:latin typeface="Lato" panose="020F0502020204030203" pitchFamily="34" charset="0"/>
                <a:ea typeface="Lato" panose="020F0502020204030203" pitchFamily="34" charset="0"/>
                <a:cs typeface="Lato" panose="020F0502020204030203" pitchFamily="34" charset="0"/>
              </a:rPr>
              <a:t>study</a:t>
            </a:r>
            <a:r>
              <a:rPr lang="sv-SE" b="0" i="0" u="none" strike="noStrike" baseline="0" dirty="0">
                <a:latin typeface="Lato" panose="020F0502020204030203" pitchFamily="34" charset="0"/>
                <a:ea typeface="Lato" panose="020F0502020204030203" pitchFamily="34" charset="0"/>
                <a:cs typeface="Lato" panose="020F0502020204030203" pitchFamily="34" charset="0"/>
              </a:rPr>
              <a:t> over 15 </a:t>
            </a:r>
            <a:r>
              <a:rPr lang="sv-SE" b="0" i="0" u="none" strike="noStrike" baseline="0" dirty="0" err="1">
                <a:latin typeface="Lato" panose="020F0502020204030203" pitchFamily="34" charset="0"/>
                <a:ea typeface="Lato" panose="020F0502020204030203" pitchFamily="34" charset="0"/>
                <a:cs typeface="Lato" panose="020F0502020204030203" pitchFamily="34" charset="0"/>
              </a:rPr>
              <a:t>years</a:t>
            </a:r>
            <a:endParaRPr lang="sv-SE" dirty="0">
              <a:latin typeface="Lato" panose="020F0502020204030203" pitchFamily="34" charset="0"/>
              <a:ea typeface="Lato" panose="020F0502020204030203" pitchFamily="34" charset="0"/>
              <a:cs typeface="Lato" panose="020F0502020204030203" pitchFamily="34" charset="0"/>
            </a:endParaRPr>
          </a:p>
        </p:txBody>
      </p:sp>
      <p:pic>
        <p:nvPicPr>
          <p:cNvPr id="3" name="Bildobjekt 2">
            <a:extLst>
              <a:ext uri="{FF2B5EF4-FFF2-40B4-BE49-F238E27FC236}">
                <a16:creationId xmlns:a16="http://schemas.microsoft.com/office/drawing/2014/main" id="{250DEF09-B28C-7CCF-172D-1819055B1092}"/>
              </a:ext>
            </a:extLst>
          </p:cNvPr>
          <p:cNvPicPr>
            <a:picLocks noChangeAspect="1"/>
          </p:cNvPicPr>
          <p:nvPr/>
        </p:nvPicPr>
        <p:blipFill>
          <a:blip r:embed="rId3"/>
          <a:stretch>
            <a:fillRect/>
          </a:stretch>
        </p:blipFill>
        <p:spPr>
          <a:xfrm>
            <a:off x="472736" y="857250"/>
            <a:ext cx="7630358" cy="5157278"/>
          </a:xfrm>
          <a:prstGeom prst="rect">
            <a:avLst/>
          </a:prstGeom>
        </p:spPr>
      </p:pic>
    </p:spTree>
    <p:extLst>
      <p:ext uri="{BB962C8B-B14F-4D97-AF65-F5344CB8AC3E}">
        <p14:creationId xmlns:p14="http://schemas.microsoft.com/office/powerpoint/2010/main" val="26786196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a:xfrm>
            <a:off x="611560" y="620688"/>
            <a:ext cx="8204899" cy="452814"/>
          </a:xfrm>
        </p:spPr>
        <p:txBody>
          <a:bodyPr rtlCol="0">
            <a:noAutofit/>
          </a:bodyPr>
          <a:lstStyle/>
          <a:p>
            <a:pPr algn="l"/>
            <a:r>
              <a:rPr lang="sv-SE" b="0" i="0" u="none" strike="noStrike" baseline="0" dirty="0" err="1">
                <a:latin typeface="Lato" panose="020F0502020204030203" pitchFamily="34" charset="0"/>
                <a:ea typeface="Lato" panose="020F0502020204030203" pitchFamily="34" charset="0"/>
                <a:cs typeface="Lato" panose="020F0502020204030203" pitchFamily="34" charset="0"/>
              </a:rPr>
              <a:t>Out</a:t>
            </a:r>
            <a:r>
              <a:rPr lang="sv-SE" b="0" i="0" u="none" strike="noStrike" baseline="0" dirty="0">
                <a:latin typeface="Lato" panose="020F0502020204030203" pitchFamily="34" charset="0"/>
                <a:ea typeface="Lato" panose="020F0502020204030203" pitchFamily="34" charset="0"/>
                <a:cs typeface="Lato" panose="020F0502020204030203" pitchFamily="34" charset="0"/>
              </a:rPr>
              <a:t>-</a:t>
            </a:r>
            <a:r>
              <a:rPr lang="sv-SE" b="0" i="0" u="none" strike="noStrike" baseline="0" dirty="0" err="1">
                <a:latin typeface="Lato" panose="020F0502020204030203" pitchFamily="34" charset="0"/>
                <a:ea typeface="Lato" panose="020F0502020204030203" pitchFamily="34" charset="0"/>
                <a:cs typeface="Lato" panose="020F0502020204030203" pitchFamily="34" charset="0"/>
              </a:rPr>
              <a:t>of</a:t>
            </a:r>
            <a:r>
              <a:rPr lang="sv-SE" b="0" i="0" u="none" strike="noStrike" baseline="0" dirty="0">
                <a:latin typeface="Lato" panose="020F0502020204030203" pitchFamily="34" charset="0"/>
                <a:ea typeface="Lato" panose="020F0502020204030203" pitchFamily="34" charset="0"/>
                <a:cs typeface="Lato" panose="020F0502020204030203" pitchFamily="34" charset="0"/>
              </a:rPr>
              <a:t>-hospital </a:t>
            </a:r>
            <a:r>
              <a:rPr lang="sv-SE" b="0" i="0" u="none" strike="noStrike" baseline="0" dirty="0" err="1">
                <a:latin typeface="Lato" panose="020F0502020204030203" pitchFamily="34" charset="0"/>
                <a:ea typeface="Lato" panose="020F0502020204030203" pitchFamily="34" charset="0"/>
                <a:cs typeface="Lato" panose="020F0502020204030203" pitchFamily="34" charset="0"/>
              </a:rPr>
              <a:t>cardiac</a:t>
            </a:r>
            <a:r>
              <a:rPr lang="sv-SE" b="0" i="0" u="none" strike="noStrike" baseline="0" dirty="0">
                <a:latin typeface="Lato" panose="020F0502020204030203" pitchFamily="34" charset="0"/>
                <a:ea typeface="Lato" panose="020F0502020204030203" pitchFamily="34" charset="0"/>
                <a:cs typeface="Lato" panose="020F0502020204030203" pitchFamily="34" charset="0"/>
              </a:rPr>
              <a:t> arrest </a:t>
            </a:r>
            <a:r>
              <a:rPr lang="sv-SE" b="0" i="0" u="none" strike="noStrike" baseline="0" dirty="0" err="1">
                <a:latin typeface="Lato" panose="020F0502020204030203" pitchFamily="34" charset="0"/>
                <a:ea typeface="Lato" panose="020F0502020204030203" pitchFamily="34" charset="0"/>
                <a:cs typeface="Lato" panose="020F0502020204030203" pitchFamily="34" charset="0"/>
              </a:rPr>
              <a:t>caused</a:t>
            </a:r>
            <a:r>
              <a:rPr lang="sv-SE" dirty="0">
                <a:latin typeface="Lato" panose="020F0502020204030203" pitchFamily="34" charset="0"/>
                <a:ea typeface="Lato" panose="020F0502020204030203" pitchFamily="34" charset="0"/>
                <a:cs typeface="Lato" panose="020F0502020204030203" pitchFamily="34" charset="0"/>
              </a:rPr>
              <a:t> </a:t>
            </a:r>
            <a:r>
              <a:rPr lang="en-US" b="0" i="0" u="none" strike="noStrike" baseline="0" dirty="0">
                <a:latin typeface="Lato" panose="020F0502020204030203" pitchFamily="34" charset="0"/>
                <a:ea typeface="Lato" panose="020F0502020204030203" pitchFamily="34" charset="0"/>
                <a:cs typeface="Lato" panose="020F0502020204030203" pitchFamily="34" charset="0"/>
              </a:rPr>
              <a:t>by poisoning – A Swedish nationwide</a:t>
            </a:r>
            <a:r>
              <a:rPr lang="en-US" dirty="0">
                <a:latin typeface="Lato" panose="020F0502020204030203" pitchFamily="34" charset="0"/>
                <a:ea typeface="Lato" panose="020F0502020204030203" pitchFamily="34" charset="0"/>
                <a:cs typeface="Lato" panose="020F0502020204030203" pitchFamily="34" charset="0"/>
              </a:rPr>
              <a:t> </a:t>
            </a:r>
            <a:r>
              <a:rPr lang="sv-SE" b="0" i="0" u="none" strike="noStrike" baseline="0" dirty="0" err="1">
                <a:latin typeface="Lato" panose="020F0502020204030203" pitchFamily="34" charset="0"/>
                <a:ea typeface="Lato" panose="020F0502020204030203" pitchFamily="34" charset="0"/>
                <a:cs typeface="Lato" panose="020F0502020204030203" pitchFamily="34" charset="0"/>
              </a:rPr>
              <a:t>study</a:t>
            </a:r>
            <a:r>
              <a:rPr lang="sv-SE" b="0" i="0" u="none" strike="noStrike" baseline="0" dirty="0">
                <a:latin typeface="Lato" panose="020F0502020204030203" pitchFamily="34" charset="0"/>
                <a:ea typeface="Lato" panose="020F0502020204030203" pitchFamily="34" charset="0"/>
                <a:cs typeface="Lato" panose="020F0502020204030203" pitchFamily="34" charset="0"/>
              </a:rPr>
              <a:t> over 15 </a:t>
            </a:r>
            <a:r>
              <a:rPr lang="sv-SE" b="0" i="0" u="none" strike="noStrike" baseline="0" dirty="0" err="1">
                <a:latin typeface="Lato" panose="020F0502020204030203" pitchFamily="34" charset="0"/>
                <a:ea typeface="Lato" panose="020F0502020204030203" pitchFamily="34" charset="0"/>
                <a:cs typeface="Lato" panose="020F0502020204030203" pitchFamily="34" charset="0"/>
              </a:rPr>
              <a:t>years</a:t>
            </a:r>
            <a:endParaRPr lang="sv-SE" dirty="0">
              <a:latin typeface="Lato" panose="020F0502020204030203" pitchFamily="34" charset="0"/>
              <a:ea typeface="Lato" panose="020F0502020204030203" pitchFamily="34" charset="0"/>
              <a:cs typeface="Lato" panose="020F0502020204030203" pitchFamily="34" charset="0"/>
            </a:endParaRPr>
          </a:p>
        </p:txBody>
      </p:sp>
      <p:pic>
        <p:nvPicPr>
          <p:cNvPr id="7" name="Bildobjekt 6">
            <a:extLst>
              <a:ext uri="{FF2B5EF4-FFF2-40B4-BE49-F238E27FC236}">
                <a16:creationId xmlns:a16="http://schemas.microsoft.com/office/drawing/2014/main" id="{8CD44A77-36B6-AB4F-5AAD-87A73D61A5F1}"/>
              </a:ext>
            </a:extLst>
          </p:cNvPr>
          <p:cNvPicPr>
            <a:picLocks noChangeAspect="1"/>
          </p:cNvPicPr>
          <p:nvPr/>
        </p:nvPicPr>
        <p:blipFill>
          <a:blip r:embed="rId3"/>
          <a:stretch>
            <a:fillRect/>
          </a:stretch>
        </p:blipFill>
        <p:spPr>
          <a:xfrm>
            <a:off x="1570815" y="1862647"/>
            <a:ext cx="5845079" cy="3964034"/>
          </a:xfrm>
          <a:prstGeom prst="rect">
            <a:avLst/>
          </a:prstGeom>
        </p:spPr>
      </p:pic>
    </p:spTree>
    <p:extLst>
      <p:ext uri="{BB962C8B-B14F-4D97-AF65-F5344CB8AC3E}">
        <p14:creationId xmlns:p14="http://schemas.microsoft.com/office/powerpoint/2010/main" val="16252860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a:xfrm>
            <a:off x="469550" y="659015"/>
            <a:ext cx="8204899" cy="452814"/>
          </a:xfrm>
        </p:spPr>
        <p:txBody>
          <a:bodyPr rtlCol="0">
            <a:noAutofit/>
          </a:bodyPr>
          <a:lstStyle/>
          <a:p>
            <a:pPr algn="l"/>
            <a:r>
              <a:rPr lang="sv-SE" b="0" i="0" u="none" strike="noStrike" baseline="0" dirty="0" err="1">
                <a:latin typeface="Lato" panose="020F0502020204030203" pitchFamily="34" charset="0"/>
                <a:ea typeface="Lato" panose="020F0502020204030203" pitchFamily="34" charset="0"/>
                <a:cs typeface="Lato" panose="020F0502020204030203" pitchFamily="34" charset="0"/>
              </a:rPr>
              <a:t>Out</a:t>
            </a:r>
            <a:r>
              <a:rPr lang="sv-SE" b="0" i="0" u="none" strike="noStrike" baseline="0" dirty="0">
                <a:latin typeface="Lato" panose="020F0502020204030203" pitchFamily="34" charset="0"/>
                <a:ea typeface="Lato" panose="020F0502020204030203" pitchFamily="34" charset="0"/>
                <a:cs typeface="Lato" panose="020F0502020204030203" pitchFamily="34" charset="0"/>
              </a:rPr>
              <a:t>-</a:t>
            </a:r>
            <a:r>
              <a:rPr lang="sv-SE" b="0" i="0" u="none" strike="noStrike" baseline="0" dirty="0" err="1">
                <a:latin typeface="Lato" panose="020F0502020204030203" pitchFamily="34" charset="0"/>
                <a:ea typeface="Lato" panose="020F0502020204030203" pitchFamily="34" charset="0"/>
                <a:cs typeface="Lato" panose="020F0502020204030203" pitchFamily="34" charset="0"/>
              </a:rPr>
              <a:t>of</a:t>
            </a:r>
            <a:r>
              <a:rPr lang="sv-SE" b="0" i="0" u="none" strike="noStrike" baseline="0" dirty="0">
                <a:latin typeface="Lato" panose="020F0502020204030203" pitchFamily="34" charset="0"/>
                <a:ea typeface="Lato" panose="020F0502020204030203" pitchFamily="34" charset="0"/>
                <a:cs typeface="Lato" panose="020F0502020204030203" pitchFamily="34" charset="0"/>
              </a:rPr>
              <a:t>-hospital </a:t>
            </a:r>
            <a:r>
              <a:rPr lang="sv-SE" b="0" i="0" u="none" strike="noStrike" baseline="0" dirty="0" err="1">
                <a:latin typeface="Lato" panose="020F0502020204030203" pitchFamily="34" charset="0"/>
                <a:ea typeface="Lato" panose="020F0502020204030203" pitchFamily="34" charset="0"/>
                <a:cs typeface="Lato" panose="020F0502020204030203" pitchFamily="34" charset="0"/>
              </a:rPr>
              <a:t>cardiac</a:t>
            </a:r>
            <a:r>
              <a:rPr lang="sv-SE" b="0" i="0" u="none" strike="noStrike" baseline="0" dirty="0">
                <a:latin typeface="Lato" panose="020F0502020204030203" pitchFamily="34" charset="0"/>
                <a:ea typeface="Lato" panose="020F0502020204030203" pitchFamily="34" charset="0"/>
                <a:cs typeface="Lato" panose="020F0502020204030203" pitchFamily="34" charset="0"/>
              </a:rPr>
              <a:t> arrest </a:t>
            </a:r>
            <a:r>
              <a:rPr lang="sv-SE" b="0" i="0" u="none" strike="noStrike" baseline="0" dirty="0" err="1">
                <a:latin typeface="Lato" panose="020F0502020204030203" pitchFamily="34" charset="0"/>
                <a:ea typeface="Lato" panose="020F0502020204030203" pitchFamily="34" charset="0"/>
                <a:cs typeface="Lato" panose="020F0502020204030203" pitchFamily="34" charset="0"/>
              </a:rPr>
              <a:t>caused</a:t>
            </a:r>
            <a:r>
              <a:rPr lang="sv-SE" dirty="0">
                <a:latin typeface="Lato" panose="020F0502020204030203" pitchFamily="34" charset="0"/>
                <a:ea typeface="Lato" panose="020F0502020204030203" pitchFamily="34" charset="0"/>
                <a:cs typeface="Lato" panose="020F0502020204030203" pitchFamily="34" charset="0"/>
              </a:rPr>
              <a:t> </a:t>
            </a:r>
            <a:r>
              <a:rPr lang="en-US" b="0" i="0" u="none" strike="noStrike" baseline="0" dirty="0">
                <a:latin typeface="Lato" panose="020F0502020204030203" pitchFamily="34" charset="0"/>
                <a:ea typeface="Lato" panose="020F0502020204030203" pitchFamily="34" charset="0"/>
                <a:cs typeface="Lato" panose="020F0502020204030203" pitchFamily="34" charset="0"/>
              </a:rPr>
              <a:t>by poisoning – A Swedish nationwide</a:t>
            </a:r>
            <a:r>
              <a:rPr lang="en-US" dirty="0">
                <a:latin typeface="Lato" panose="020F0502020204030203" pitchFamily="34" charset="0"/>
                <a:ea typeface="Lato" panose="020F0502020204030203" pitchFamily="34" charset="0"/>
                <a:cs typeface="Lato" panose="020F0502020204030203" pitchFamily="34" charset="0"/>
              </a:rPr>
              <a:t> </a:t>
            </a:r>
            <a:r>
              <a:rPr lang="sv-SE" b="0" i="0" u="none" strike="noStrike" baseline="0" dirty="0" err="1">
                <a:latin typeface="Lato" panose="020F0502020204030203" pitchFamily="34" charset="0"/>
                <a:ea typeface="Lato" panose="020F0502020204030203" pitchFamily="34" charset="0"/>
                <a:cs typeface="Lato" panose="020F0502020204030203" pitchFamily="34" charset="0"/>
              </a:rPr>
              <a:t>study</a:t>
            </a:r>
            <a:r>
              <a:rPr lang="sv-SE" b="0" i="0" u="none" strike="noStrike" baseline="0" dirty="0">
                <a:latin typeface="Lato" panose="020F0502020204030203" pitchFamily="34" charset="0"/>
                <a:ea typeface="Lato" panose="020F0502020204030203" pitchFamily="34" charset="0"/>
                <a:cs typeface="Lato" panose="020F0502020204030203" pitchFamily="34" charset="0"/>
              </a:rPr>
              <a:t> over 15 </a:t>
            </a:r>
            <a:r>
              <a:rPr lang="sv-SE" b="0" i="0" u="none" strike="noStrike" baseline="0" dirty="0" err="1">
                <a:latin typeface="Lato" panose="020F0502020204030203" pitchFamily="34" charset="0"/>
                <a:ea typeface="Lato" panose="020F0502020204030203" pitchFamily="34" charset="0"/>
                <a:cs typeface="Lato" panose="020F0502020204030203" pitchFamily="34" charset="0"/>
              </a:rPr>
              <a:t>years</a:t>
            </a:r>
            <a:endParaRPr lang="sv-SE" dirty="0">
              <a:latin typeface="Lato" panose="020F0502020204030203" pitchFamily="34" charset="0"/>
              <a:ea typeface="Lato" panose="020F0502020204030203" pitchFamily="34" charset="0"/>
              <a:cs typeface="Lato" panose="020F0502020204030203" pitchFamily="34" charset="0"/>
            </a:endParaRPr>
          </a:p>
        </p:txBody>
      </p:sp>
      <p:pic>
        <p:nvPicPr>
          <p:cNvPr id="3" name="Bildobjekt 2">
            <a:extLst>
              <a:ext uri="{FF2B5EF4-FFF2-40B4-BE49-F238E27FC236}">
                <a16:creationId xmlns:a16="http://schemas.microsoft.com/office/drawing/2014/main" id="{1F33C970-FD8A-A73A-08CE-B11D12E31770}"/>
              </a:ext>
            </a:extLst>
          </p:cNvPr>
          <p:cNvPicPr>
            <a:picLocks noChangeAspect="1"/>
          </p:cNvPicPr>
          <p:nvPr/>
        </p:nvPicPr>
        <p:blipFill>
          <a:blip r:embed="rId3"/>
          <a:stretch>
            <a:fillRect/>
          </a:stretch>
        </p:blipFill>
        <p:spPr>
          <a:xfrm>
            <a:off x="1040405" y="1880916"/>
            <a:ext cx="6905899" cy="3836857"/>
          </a:xfrm>
          <a:prstGeom prst="rect">
            <a:avLst/>
          </a:prstGeom>
        </p:spPr>
      </p:pic>
    </p:spTree>
    <p:extLst>
      <p:ext uri="{BB962C8B-B14F-4D97-AF65-F5344CB8AC3E}">
        <p14:creationId xmlns:p14="http://schemas.microsoft.com/office/powerpoint/2010/main" val="34889830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a:xfrm>
            <a:off x="469550" y="478992"/>
            <a:ext cx="8204899" cy="452814"/>
          </a:xfrm>
        </p:spPr>
        <p:txBody>
          <a:bodyPr rtlCol="0">
            <a:noAutofit/>
          </a:bodyPr>
          <a:lstStyle/>
          <a:p>
            <a:pPr algn="l"/>
            <a:r>
              <a:rPr lang="en-US" b="0" i="0" u="none" strike="noStrike" baseline="0" dirty="0">
                <a:latin typeface="Lato" panose="020F0502020204030203" pitchFamily="34" charset="0"/>
                <a:ea typeface="Lato" panose="020F0502020204030203" pitchFamily="34" charset="0"/>
                <a:cs typeface="Lato" panose="020F0502020204030203" pitchFamily="34" charset="0"/>
              </a:rPr>
              <a:t>Death and forensic toxicology in Swedish poisonings</a:t>
            </a:r>
            <a:endParaRPr lang="sv-SE" dirty="0">
              <a:latin typeface="Lato" panose="020F0502020204030203" pitchFamily="34" charset="0"/>
              <a:ea typeface="Lato" panose="020F0502020204030203" pitchFamily="34" charset="0"/>
              <a:cs typeface="Lato" panose="020F0502020204030203" pitchFamily="34" charset="0"/>
            </a:endParaRPr>
          </a:p>
        </p:txBody>
      </p:sp>
      <p:pic>
        <p:nvPicPr>
          <p:cNvPr id="5" name="Bildobjekt 4">
            <a:extLst>
              <a:ext uri="{FF2B5EF4-FFF2-40B4-BE49-F238E27FC236}">
                <a16:creationId xmlns:a16="http://schemas.microsoft.com/office/drawing/2014/main" id="{64AF2683-058B-D489-B29A-9E71A8BDB892}"/>
              </a:ext>
            </a:extLst>
          </p:cNvPr>
          <p:cNvPicPr>
            <a:picLocks noChangeAspect="1"/>
          </p:cNvPicPr>
          <p:nvPr/>
        </p:nvPicPr>
        <p:blipFill>
          <a:blip r:embed="rId3"/>
          <a:stretch>
            <a:fillRect/>
          </a:stretch>
        </p:blipFill>
        <p:spPr>
          <a:xfrm>
            <a:off x="1729674" y="1772617"/>
            <a:ext cx="5684653" cy="4153577"/>
          </a:xfrm>
          <a:prstGeom prst="rect">
            <a:avLst/>
          </a:prstGeom>
        </p:spPr>
      </p:pic>
    </p:spTree>
    <p:extLst>
      <p:ext uri="{BB962C8B-B14F-4D97-AF65-F5344CB8AC3E}">
        <p14:creationId xmlns:p14="http://schemas.microsoft.com/office/powerpoint/2010/main" val="15585069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762000" y="457200"/>
            <a:ext cx="7696200" cy="1219200"/>
          </a:xfrm>
          <a:solidFill>
            <a:schemeClr val="bg1"/>
          </a:solidFill>
          <a:ln w="57150">
            <a:noFill/>
          </a:ln>
        </p:spPr>
        <p:txBody>
          <a:bodyPr>
            <a:normAutofit/>
          </a:bodyPr>
          <a:lstStyle/>
          <a:p>
            <a:pPr eaLnBrk="1" hangingPunct="1"/>
            <a:r>
              <a:rPr lang="sv-SE" sz="2400"/>
              <a:t>Age distribution among the 938 study patients divided into</a:t>
            </a:r>
            <a:br>
              <a:rPr lang="sv-SE" sz="2400"/>
            </a:br>
            <a:r>
              <a:rPr lang="sv-SE" sz="2400"/>
              <a:t>cases of poisoning (solid bars) and non-poisoning (open bars)</a:t>
            </a:r>
          </a:p>
        </p:txBody>
      </p:sp>
      <p:pic>
        <p:nvPicPr>
          <p:cNvPr id="6147" name="Picture 4"/>
          <p:cNvPicPr>
            <a:picLocks noChangeAspect="1" noChangeArrowheads="1"/>
          </p:cNvPicPr>
          <p:nvPr/>
        </p:nvPicPr>
        <p:blipFill>
          <a:blip r:embed="rId3" cstate="print"/>
          <a:srcRect/>
          <a:stretch>
            <a:fillRect/>
          </a:stretch>
        </p:blipFill>
        <p:spPr bwMode="auto">
          <a:xfrm>
            <a:off x="1619250" y="2133600"/>
            <a:ext cx="5616575" cy="3887788"/>
          </a:xfrm>
          <a:prstGeom prst="rect">
            <a:avLst/>
          </a:prstGeom>
          <a:noFill/>
          <a:ln w="28575">
            <a:noFill/>
            <a:miter lim="800000"/>
            <a:headEnd/>
            <a:tailEnd/>
          </a:ln>
        </p:spPr>
      </p:pic>
    </p:spTree>
    <p:extLst>
      <p:ext uri="{BB962C8B-B14F-4D97-AF65-F5344CB8AC3E}">
        <p14:creationId xmlns:p14="http://schemas.microsoft.com/office/powerpoint/2010/main" val="2057359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755650" y="2564904"/>
            <a:ext cx="7632700" cy="3529013"/>
          </a:xfrm>
          <a:noFill/>
          <a:ln w="38100">
            <a:noFill/>
          </a:ln>
        </p:spPr>
        <p:txBody>
          <a:bodyPr>
            <a:normAutofit/>
          </a:bodyPr>
          <a:lstStyle/>
          <a:p>
            <a:pPr algn="ctr" eaLnBrk="1" hangingPunct="1">
              <a:buFontTx/>
              <a:buNone/>
              <a:tabLst>
                <a:tab pos="901700" algn="l"/>
              </a:tabLst>
            </a:pPr>
            <a:r>
              <a:rPr lang="sv-SE" sz="2400" dirty="0">
                <a:solidFill>
                  <a:schemeClr val="tx1">
                    <a:lumMod val="75000"/>
                    <a:lumOff val="25000"/>
                  </a:schemeClr>
                </a:solidFill>
              </a:rPr>
              <a:t>Alla fall av oklar medvetslöshet är en förgiftning tills motsatsen är bevisad!</a:t>
            </a:r>
          </a:p>
        </p:txBody>
      </p:sp>
      <p:sp>
        <p:nvSpPr>
          <p:cNvPr id="5122" name="Rectangle 2"/>
          <p:cNvSpPr>
            <a:spLocks noGrp="1" noChangeArrowheads="1"/>
          </p:cNvSpPr>
          <p:nvPr>
            <p:ph type="title"/>
          </p:nvPr>
        </p:nvSpPr>
        <p:spPr>
          <a:xfrm>
            <a:off x="762000" y="457200"/>
            <a:ext cx="7696200" cy="1219200"/>
          </a:xfrm>
          <a:noFill/>
          <a:ln w="57150">
            <a:noFill/>
          </a:ln>
        </p:spPr>
        <p:txBody>
          <a:bodyPr>
            <a:normAutofit/>
          </a:bodyPr>
          <a:lstStyle/>
          <a:p>
            <a:pPr eaLnBrk="1" hangingPunct="1"/>
            <a:r>
              <a:rPr lang="sv-SE" sz="3600" b="1" dirty="0">
                <a:solidFill>
                  <a:schemeClr val="tx1">
                    <a:lumMod val="75000"/>
                    <a:lumOff val="25000"/>
                  </a:schemeClr>
                </a:solidFill>
              </a:rPr>
              <a:t>Oklar medvetslöshet</a:t>
            </a:r>
          </a:p>
        </p:txBody>
      </p:sp>
    </p:spTree>
    <p:extLst>
      <p:ext uri="{BB962C8B-B14F-4D97-AF65-F5344CB8AC3E}">
        <p14:creationId xmlns:p14="http://schemas.microsoft.com/office/powerpoint/2010/main" val="17597731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457200" y="2053927"/>
            <a:ext cx="8218488" cy="4543425"/>
          </a:xfrm>
          <a:noFill/>
          <a:ln w="38100">
            <a:noFill/>
          </a:ln>
        </p:spPr>
        <p:txBody>
          <a:bodyPr>
            <a:normAutofit/>
          </a:bodyPr>
          <a:lstStyle/>
          <a:p>
            <a:pPr eaLnBrk="1" hangingPunct="1">
              <a:lnSpc>
                <a:spcPct val="90000"/>
              </a:lnSpc>
              <a:buFontTx/>
              <a:buNone/>
              <a:tabLst>
                <a:tab pos="901700" algn="l"/>
              </a:tabLst>
            </a:pPr>
            <a:endParaRPr lang="sv-SE" sz="2000" dirty="0">
              <a:solidFill>
                <a:schemeClr val="tx1">
                  <a:lumMod val="75000"/>
                  <a:lumOff val="25000"/>
                </a:schemeClr>
              </a:solidFill>
            </a:endParaRPr>
          </a:p>
          <a:p>
            <a:pPr eaLnBrk="1" hangingPunct="1">
              <a:lnSpc>
                <a:spcPct val="90000"/>
              </a:lnSpc>
              <a:buFontTx/>
              <a:buNone/>
              <a:tabLst>
                <a:tab pos="901700" algn="l"/>
              </a:tabLst>
            </a:pPr>
            <a:r>
              <a:rPr lang="sv-SE" sz="2000" dirty="0">
                <a:solidFill>
                  <a:schemeClr val="tx1">
                    <a:lumMod val="75000"/>
                    <a:lumOff val="25000"/>
                  </a:schemeClr>
                </a:solidFill>
              </a:rPr>
              <a:t>	Är av begränsat värde och bör endast utföras om patienten kommer in tidigt till sjukhus efter förgiftningstillbudet, helst inom en timma efter intag</a:t>
            </a:r>
          </a:p>
          <a:p>
            <a:pPr eaLnBrk="1" hangingPunct="1">
              <a:lnSpc>
                <a:spcPct val="90000"/>
              </a:lnSpc>
              <a:buFontTx/>
              <a:buNone/>
              <a:tabLst>
                <a:tab pos="901700" algn="l"/>
              </a:tabLst>
            </a:pPr>
            <a:endParaRPr lang="sv-SE" sz="2000" dirty="0">
              <a:solidFill>
                <a:schemeClr val="tx1">
                  <a:lumMod val="75000"/>
                  <a:lumOff val="25000"/>
                </a:schemeClr>
              </a:solidFill>
            </a:endParaRPr>
          </a:p>
          <a:p>
            <a:pPr eaLnBrk="1" hangingPunct="1">
              <a:lnSpc>
                <a:spcPct val="90000"/>
              </a:lnSpc>
              <a:buFontTx/>
              <a:buNone/>
              <a:tabLst>
                <a:tab pos="901700" algn="l"/>
              </a:tabLst>
            </a:pPr>
            <a:r>
              <a:rPr lang="sv-SE" sz="2000" dirty="0">
                <a:solidFill>
                  <a:schemeClr val="tx1">
                    <a:lumMod val="75000"/>
                    <a:lumOff val="25000"/>
                  </a:schemeClr>
                </a:solidFill>
              </a:rPr>
              <a:t>	Vid mycket allvarliga förgiftningar eller efter intag av mycket stora doser toxiska läkemedel kan magsköljning utföras även i ett senare skede eller upprepade gånger</a:t>
            </a:r>
          </a:p>
          <a:p>
            <a:pPr eaLnBrk="1" hangingPunct="1">
              <a:lnSpc>
                <a:spcPct val="90000"/>
              </a:lnSpc>
              <a:buFontTx/>
              <a:buNone/>
              <a:tabLst>
                <a:tab pos="901700" algn="l"/>
              </a:tabLst>
            </a:pPr>
            <a:endParaRPr lang="sv-SE" sz="2000" dirty="0">
              <a:solidFill>
                <a:schemeClr val="tx1">
                  <a:lumMod val="75000"/>
                  <a:lumOff val="25000"/>
                </a:schemeClr>
              </a:solidFill>
            </a:endParaRPr>
          </a:p>
          <a:p>
            <a:pPr eaLnBrk="1" hangingPunct="1">
              <a:lnSpc>
                <a:spcPct val="90000"/>
              </a:lnSpc>
              <a:buFontTx/>
              <a:buNone/>
              <a:tabLst>
                <a:tab pos="901700" algn="l"/>
              </a:tabLst>
            </a:pPr>
            <a:r>
              <a:rPr lang="sv-SE" sz="2000" dirty="0">
                <a:solidFill>
                  <a:schemeClr val="tx1">
                    <a:lumMod val="75000"/>
                    <a:lumOff val="25000"/>
                  </a:schemeClr>
                </a:solidFill>
              </a:rPr>
              <a:t>	Ventrikelsköljning bör inte utföras </a:t>
            </a:r>
            <a:r>
              <a:rPr lang="sv-SE" sz="2000" dirty="0" err="1">
                <a:solidFill>
                  <a:schemeClr val="tx1">
                    <a:lumMod val="75000"/>
                    <a:lumOff val="25000"/>
                  </a:schemeClr>
                </a:solidFill>
              </a:rPr>
              <a:t>prehospitalt</a:t>
            </a:r>
            <a:r>
              <a:rPr lang="sv-SE" sz="2000" dirty="0">
                <a:solidFill>
                  <a:schemeClr val="tx1">
                    <a:lumMod val="75000"/>
                    <a:lumOff val="25000"/>
                  </a:schemeClr>
                </a:solidFill>
              </a:rPr>
              <a:t> eller vid överhängande aspirationsrisk</a:t>
            </a:r>
          </a:p>
        </p:txBody>
      </p:sp>
      <p:sp>
        <p:nvSpPr>
          <p:cNvPr id="14338" name="Rectangle 2"/>
          <p:cNvSpPr>
            <a:spLocks noGrp="1" noChangeArrowheads="1"/>
          </p:cNvSpPr>
          <p:nvPr>
            <p:ph type="title"/>
          </p:nvPr>
        </p:nvSpPr>
        <p:spPr>
          <a:xfrm>
            <a:off x="457200" y="404813"/>
            <a:ext cx="8147050" cy="1368425"/>
          </a:xfrm>
          <a:noFill/>
          <a:ln w="57150">
            <a:noFill/>
          </a:ln>
        </p:spPr>
        <p:txBody>
          <a:bodyPr>
            <a:normAutofit/>
          </a:bodyPr>
          <a:lstStyle/>
          <a:p>
            <a:pPr eaLnBrk="1" hangingPunct="1"/>
            <a:r>
              <a:rPr lang="sv-SE" sz="4000">
                <a:solidFill>
                  <a:schemeClr val="tx1">
                    <a:lumMod val="75000"/>
                    <a:lumOff val="25000"/>
                  </a:schemeClr>
                </a:solidFill>
              </a:rPr>
              <a:t>Ventrikelsköljning</a:t>
            </a:r>
          </a:p>
        </p:txBody>
      </p:sp>
    </p:spTree>
    <p:extLst>
      <p:ext uri="{BB962C8B-B14F-4D97-AF65-F5344CB8AC3E}">
        <p14:creationId xmlns:p14="http://schemas.microsoft.com/office/powerpoint/2010/main" val="1825711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Pb211289"/>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02080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8C11D56C-9529-48A2-B2A9-653D324EDA85}"/>
              </a:ext>
            </a:extLst>
          </p:cNvPr>
          <p:cNvPicPr>
            <a:picLocks noChangeAspect="1"/>
          </p:cNvPicPr>
          <p:nvPr/>
        </p:nvPicPr>
        <p:blipFill>
          <a:blip r:embed="rId2"/>
          <a:stretch>
            <a:fillRect/>
          </a:stretch>
        </p:blipFill>
        <p:spPr>
          <a:xfrm>
            <a:off x="890778" y="728700"/>
            <a:ext cx="7362444" cy="5400600"/>
          </a:xfrm>
          <a:prstGeom prst="rect">
            <a:avLst/>
          </a:prstGeom>
        </p:spPr>
      </p:pic>
    </p:spTree>
    <p:extLst>
      <p:ext uri="{BB962C8B-B14F-4D97-AF65-F5344CB8AC3E}">
        <p14:creationId xmlns:p14="http://schemas.microsoft.com/office/powerpoint/2010/main" val="42910370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C1CAD5B-57BE-45FB-81B8-A2CDF5068C72}"/>
              </a:ext>
            </a:extLst>
          </p:cNvPr>
          <p:cNvPicPr>
            <a:picLocks noChangeAspect="1"/>
          </p:cNvPicPr>
          <p:nvPr/>
        </p:nvPicPr>
        <p:blipFill>
          <a:blip r:embed="rId2"/>
          <a:stretch>
            <a:fillRect/>
          </a:stretch>
        </p:blipFill>
        <p:spPr>
          <a:xfrm>
            <a:off x="842619" y="620688"/>
            <a:ext cx="7458762" cy="5814646"/>
          </a:xfrm>
          <a:prstGeom prst="rect">
            <a:avLst/>
          </a:prstGeom>
        </p:spPr>
      </p:pic>
    </p:spTree>
    <p:extLst>
      <p:ext uri="{BB962C8B-B14F-4D97-AF65-F5344CB8AC3E}">
        <p14:creationId xmlns:p14="http://schemas.microsoft.com/office/powerpoint/2010/main" val="19417247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CD50CE4-F2EB-4074-90FF-C7B2D9BC99ED}"/>
              </a:ext>
            </a:extLst>
          </p:cNvPr>
          <p:cNvPicPr>
            <a:picLocks noChangeAspect="1"/>
          </p:cNvPicPr>
          <p:nvPr/>
        </p:nvPicPr>
        <p:blipFill>
          <a:blip r:embed="rId2"/>
          <a:stretch>
            <a:fillRect/>
          </a:stretch>
        </p:blipFill>
        <p:spPr>
          <a:xfrm>
            <a:off x="939668" y="476672"/>
            <a:ext cx="7264664" cy="5517232"/>
          </a:xfrm>
          <a:prstGeom prst="rect">
            <a:avLst/>
          </a:prstGeom>
        </p:spPr>
      </p:pic>
    </p:spTree>
    <p:extLst>
      <p:ext uri="{BB962C8B-B14F-4D97-AF65-F5344CB8AC3E}">
        <p14:creationId xmlns:p14="http://schemas.microsoft.com/office/powerpoint/2010/main" val="1475251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8D83551-926A-490A-A6C3-88BF39ED72EE}"/>
              </a:ext>
            </a:extLst>
          </p:cNvPr>
          <p:cNvPicPr>
            <a:picLocks noChangeAspect="1"/>
          </p:cNvPicPr>
          <p:nvPr/>
        </p:nvPicPr>
        <p:blipFill>
          <a:blip r:embed="rId2"/>
          <a:stretch>
            <a:fillRect/>
          </a:stretch>
        </p:blipFill>
        <p:spPr>
          <a:xfrm>
            <a:off x="840710" y="621509"/>
            <a:ext cx="7462579" cy="5614981"/>
          </a:xfrm>
          <a:prstGeom prst="rect">
            <a:avLst/>
          </a:prstGeom>
        </p:spPr>
      </p:pic>
    </p:spTree>
    <p:extLst>
      <p:ext uri="{BB962C8B-B14F-4D97-AF65-F5344CB8AC3E}">
        <p14:creationId xmlns:p14="http://schemas.microsoft.com/office/powerpoint/2010/main" val="355383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02" name="Picture 2"/>
          <p:cNvPicPr>
            <a:picLocks noChangeAspect="1" noChangeArrowheads="1"/>
          </p:cNvPicPr>
          <p:nvPr/>
        </p:nvPicPr>
        <p:blipFill>
          <a:blip r:embed="rId2" cstate="print"/>
          <a:srcRect/>
          <a:stretch>
            <a:fillRect/>
          </a:stretch>
        </p:blipFill>
        <p:spPr bwMode="auto">
          <a:xfrm>
            <a:off x="539552" y="476672"/>
            <a:ext cx="7992888" cy="5934665"/>
          </a:xfrm>
          <a:prstGeom prst="rect">
            <a:avLst/>
          </a:prstGeom>
          <a:noFill/>
          <a:ln w="9525">
            <a:solidFill>
              <a:schemeClr val="accent2"/>
            </a:solidFill>
            <a:miter lim="800000"/>
            <a:headEnd/>
            <a:tailEnd/>
          </a:ln>
        </p:spPr>
      </p:pic>
    </p:spTree>
    <p:extLst>
      <p:ext uri="{BB962C8B-B14F-4D97-AF65-F5344CB8AC3E}">
        <p14:creationId xmlns:p14="http://schemas.microsoft.com/office/powerpoint/2010/main" val="3181920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7778" name="Picture 2"/>
          <p:cNvPicPr>
            <a:picLocks noChangeAspect="1" noChangeArrowheads="1"/>
          </p:cNvPicPr>
          <p:nvPr/>
        </p:nvPicPr>
        <p:blipFill>
          <a:blip r:embed="rId2" cstate="print"/>
          <a:srcRect/>
          <a:stretch>
            <a:fillRect/>
          </a:stretch>
        </p:blipFill>
        <p:spPr bwMode="auto">
          <a:xfrm>
            <a:off x="467544" y="832000"/>
            <a:ext cx="7560841" cy="5193999"/>
          </a:xfrm>
          <a:prstGeom prst="rect">
            <a:avLst/>
          </a:prstGeom>
          <a:noFill/>
          <a:ln w="12700">
            <a:solidFill>
              <a:schemeClr val="accent2"/>
            </a:solidFill>
            <a:miter lim="800000"/>
            <a:headEnd/>
            <a:tailEnd/>
          </a:ln>
        </p:spPr>
      </p:pic>
    </p:spTree>
    <p:extLst>
      <p:ext uri="{BB962C8B-B14F-4D97-AF65-F5344CB8AC3E}">
        <p14:creationId xmlns:p14="http://schemas.microsoft.com/office/powerpoint/2010/main" val="3495467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79D394D-927A-4D2E-A49A-C073B099070B}"/>
              </a:ext>
            </a:extLst>
          </p:cNvPr>
          <p:cNvPicPr>
            <a:picLocks noChangeAspect="1"/>
          </p:cNvPicPr>
          <p:nvPr/>
        </p:nvPicPr>
        <p:blipFill>
          <a:blip r:embed="rId2"/>
          <a:stretch>
            <a:fillRect/>
          </a:stretch>
        </p:blipFill>
        <p:spPr>
          <a:xfrm>
            <a:off x="827584" y="760668"/>
            <a:ext cx="7140250" cy="5404636"/>
          </a:xfrm>
          <a:prstGeom prst="rect">
            <a:avLst/>
          </a:prstGeom>
        </p:spPr>
      </p:pic>
    </p:spTree>
    <p:extLst>
      <p:ext uri="{BB962C8B-B14F-4D97-AF65-F5344CB8AC3E}">
        <p14:creationId xmlns:p14="http://schemas.microsoft.com/office/powerpoint/2010/main" val="37829385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948DED6-1AD5-4773-B490-3DDF2357349C}"/>
              </a:ext>
            </a:extLst>
          </p:cNvPr>
          <p:cNvPicPr>
            <a:picLocks noChangeAspect="1"/>
          </p:cNvPicPr>
          <p:nvPr/>
        </p:nvPicPr>
        <p:blipFill>
          <a:blip r:embed="rId2"/>
          <a:stretch>
            <a:fillRect/>
          </a:stretch>
        </p:blipFill>
        <p:spPr>
          <a:xfrm>
            <a:off x="37845" y="0"/>
            <a:ext cx="9068309" cy="6858000"/>
          </a:xfrm>
          <a:prstGeom prst="rect">
            <a:avLst/>
          </a:prstGeom>
        </p:spPr>
      </p:pic>
    </p:spTree>
    <p:extLst>
      <p:ext uri="{BB962C8B-B14F-4D97-AF65-F5344CB8AC3E}">
        <p14:creationId xmlns:p14="http://schemas.microsoft.com/office/powerpoint/2010/main" val="31345785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1115616" y="327824"/>
            <a:ext cx="3343530" cy="2502096"/>
          </a:xfrm>
          <a:prstGeom prst="rect">
            <a:avLst/>
          </a:prstGeom>
        </p:spPr>
      </p:pic>
      <p:pic>
        <p:nvPicPr>
          <p:cNvPr id="3" name="Bildobjekt 2"/>
          <p:cNvPicPr>
            <a:picLocks noChangeAspect="1"/>
          </p:cNvPicPr>
          <p:nvPr/>
        </p:nvPicPr>
        <p:blipFill>
          <a:blip r:embed="rId3"/>
          <a:stretch>
            <a:fillRect/>
          </a:stretch>
        </p:blipFill>
        <p:spPr>
          <a:xfrm>
            <a:off x="4556222" y="258309"/>
            <a:ext cx="2222032" cy="2641127"/>
          </a:xfrm>
          <a:prstGeom prst="rect">
            <a:avLst/>
          </a:prstGeom>
        </p:spPr>
      </p:pic>
      <p:pic>
        <p:nvPicPr>
          <p:cNvPr id="4" name="Bildobjekt 3"/>
          <p:cNvPicPr>
            <a:picLocks noChangeAspect="1"/>
          </p:cNvPicPr>
          <p:nvPr/>
        </p:nvPicPr>
        <p:blipFill>
          <a:blip r:embed="rId4"/>
          <a:stretch>
            <a:fillRect/>
          </a:stretch>
        </p:blipFill>
        <p:spPr>
          <a:xfrm>
            <a:off x="1930986" y="2964121"/>
            <a:ext cx="4815878" cy="3273191"/>
          </a:xfrm>
          <a:prstGeom prst="rect">
            <a:avLst/>
          </a:prstGeom>
        </p:spPr>
      </p:pic>
    </p:spTree>
    <p:extLst>
      <p:ext uri="{BB962C8B-B14F-4D97-AF65-F5344CB8AC3E}">
        <p14:creationId xmlns:p14="http://schemas.microsoft.com/office/powerpoint/2010/main" val="2788233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E05D22A3-9DC6-4A8B-82AD-3CB6433FB4C3}"/>
              </a:ext>
            </a:extLst>
          </p:cNvPr>
          <p:cNvPicPr>
            <a:picLocks noChangeAspect="1"/>
          </p:cNvPicPr>
          <p:nvPr/>
        </p:nvPicPr>
        <p:blipFill>
          <a:blip r:embed="rId2"/>
          <a:stretch>
            <a:fillRect/>
          </a:stretch>
        </p:blipFill>
        <p:spPr>
          <a:xfrm>
            <a:off x="698667" y="620688"/>
            <a:ext cx="7746665" cy="5798445"/>
          </a:xfrm>
          <a:prstGeom prst="rect">
            <a:avLst/>
          </a:prstGeom>
        </p:spPr>
      </p:pic>
    </p:spTree>
    <p:extLst>
      <p:ext uri="{BB962C8B-B14F-4D97-AF65-F5344CB8AC3E}">
        <p14:creationId xmlns:p14="http://schemas.microsoft.com/office/powerpoint/2010/main" val="30134286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44D0BDE-1CD3-429B-8C36-2B0F91DA513F}"/>
              </a:ext>
            </a:extLst>
          </p:cNvPr>
          <p:cNvPicPr>
            <a:picLocks noChangeAspect="1"/>
          </p:cNvPicPr>
          <p:nvPr/>
        </p:nvPicPr>
        <p:blipFill>
          <a:blip r:embed="rId2"/>
          <a:stretch>
            <a:fillRect/>
          </a:stretch>
        </p:blipFill>
        <p:spPr>
          <a:xfrm>
            <a:off x="395536" y="353622"/>
            <a:ext cx="8101685" cy="6171722"/>
          </a:xfrm>
          <a:prstGeom prst="rect">
            <a:avLst/>
          </a:prstGeom>
        </p:spPr>
      </p:pic>
    </p:spTree>
    <p:extLst>
      <p:ext uri="{BB962C8B-B14F-4D97-AF65-F5344CB8AC3E}">
        <p14:creationId xmlns:p14="http://schemas.microsoft.com/office/powerpoint/2010/main" val="27371882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4AFCA95-F99E-4919-B8E4-B0E2C48B24C8}"/>
              </a:ext>
            </a:extLst>
          </p:cNvPr>
          <p:cNvPicPr>
            <a:picLocks noChangeAspect="1"/>
          </p:cNvPicPr>
          <p:nvPr/>
        </p:nvPicPr>
        <p:blipFill>
          <a:blip r:embed="rId2"/>
          <a:stretch>
            <a:fillRect/>
          </a:stretch>
        </p:blipFill>
        <p:spPr>
          <a:xfrm>
            <a:off x="683568" y="419536"/>
            <a:ext cx="8030764" cy="6018928"/>
          </a:xfrm>
          <a:prstGeom prst="rect">
            <a:avLst/>
          </a:prstGeom>
        </p:spPr>
      </p:pic>
    </p:spTree>
    <p:extLst>
      <p:ext uri="{BB962C8B-B14F-4D97-AF65-F5344CB8AC3E}">
        <p14:creationId xmlns:p14="http://schemas.microsoft.com/office/powerpoint/2010/main" val="27296613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A2D089C0-B940-47C6-854A-74F073B33B15}"/>
              </a:ext>
            </a:extLst>
          </p:cNvPr>
          <p:cNvPicPr>
            <a:picLocks noChangeAspect="1"/>
          </p:cNvPicPr>
          <p:nvPr/>
        </p:nvPicPr>
        <p:blipFill>
          <a:blip r:embed="rId2"/>
          <a:stretch>
            <a:fillRect/>
          </a:stretch>
        </p:blipFill>
        <p:spPr>
          <a:xfrm>
            <a:off x="523022" y="390647"/>
            <a:ext cx="8097955" cy="6076705"/>
          </a:xfrm>
          <a:prstGeom prst="rect">
            <a:avLst/>
          </a:prstGeom>
        </p:spPr>
      </p:pic>
    </p:spTree>
    <p:extLst>
      <p:ext uri="{BB962C8B-B14F-4D97-AF65-F5344CB8AC3E}">
        <p14:creationId xmlns:p14="http://schemas.microsoft.com/office/powerpoint/2010/main" val="12550715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808ECF72-561F-4A57-9B42-107345091555}"/>
              </a:ext>
            </a:extLst>
          </p:cNvPr>
          <p:cNvSpPr txBox="1"/>
          <p:nvPr/>
        </p:nvSpPr>
        <p:spPr>
          <a:xfrm>
            <a:off x="1619672" y="982176"/>
            <a:ext cx="6408712" cy="4893647"/>
          </a:xfrm>
          <a:prstGeom prst="rect">
            <a:avLst/>
          </a:prstGeom>
          <a:noFill/>
        </p:spPr>
        <p:txBody>
          <a:bodyPr wrap="square">
            <a:spAutoFit/>
          </a:bodyPr>
          <a:lstStyle/>
          <a:p>
            <a:pPr algn="ctr" fontAlgn="base"/>
            <a:r>
              <a:rPr lang="sv-SE" sz="3200" b="0" strike="noStrike" dirty="0">
                <a:effectLst/>
                <a:latin typeface="+mn-lt"/>
                <a:hlinkClick r:id="rId2" tooltip="Antidoter motgifter">
                  <a:extLst>
                    <a:ext uri="{A12FA001-AC4F-418D-AE19-62706E023703}">
                      <ahyp:hlinkClr xmlns:ahyp="http://schemas.microsoft.com/office/drawing/2018/hyperlinkcolor" val="tx"/>
                    </a:ext>
                  </a:extLst>
                </a:hlinkClick>
              </a:rPr>
              <a:t>Antidoter motgifter</a:t>
            </a:r>
            <a:endParaRPr lang="sv-SE" sz="3200" b="0" dirty="0">
              <a:effectLst/>
              <a:latin typeface="+mn-lt"/>
            </a:endParaRPr>
          </a:p>
          <a:p>
            <a:pPr algn="l" fontAlgn="base"/>
            <a:endParaRPr lang="sv-SE" b="0" i="0" dirty="0">
              <a:solidFill>
                <a:srgbClr val="333333"/>
              </a:solidFill>
              <a:effectLst/>
              <a:latin typeface="+mn-lt"/>
            </a:endParaRPr>
          </a:p>
          <a:p>
            <a:pPr algn="l" fontAlgn="base"/>
            <a:r>
              <a:rPr lang="sv-SE" b="0" i="0" dirty="0">
                <a:solidFill>
                  <a:srgbClr val="333333"/>
                </a:solidFill>
                <a:effectLst/>
                <a:latin typeface="+mn-lt"/>
              </a:rPr>
              <a:t>Motgifter bör lagerhållas i speciella antidotförråd för att de utan dröjsmål ska finnas tillgängliga för behandling av akuta förgiftningar. </a:t>
            </a:r>
          </a:p>
          <a:p>
            <a:pPr algn="l" fontAlgn="base"/>
            <a:endParaRPr lang="sv-SE" b="0" i="0" dirty="0">
              <a:solidFill>
                <a:srgbClr val="333333"/>
              </a:solidFill>
              <a:effectLst/>
              <a:latin typeface="+mn-lt"/>
            </a:endParaRPr>
          </a:p>
          <a:p>
            <a:pPr algn="l" fontAlgn="base"/>
            <a:r>
              <a:rPr lang="sv-SE" b="0" i="0" dirty="0">
                <a:solidFill>
                  <a:srgbClr val="333333"/>
                </a:solidFill>
                <a:effectLst/>
                <a:latin typeface="+mn-lt"/>
              </a:rPr>
              <a:t>I </a:t>
            </a:r>
            <a:r>
              <a:rPr lang="sv-SE" b="0" i="0" u="sng" dirty="0">
                <a:solidFill>
                  <a:srgbClr val="2375A3"/>
                </a:solidFill>
                <a:effectLst/>
                <a:latin typeface="+mn-lt"/>
                <a:hlinkClick r:id="rId3" tooltip="Antidotlista 2019-01"/>
              </a:rPr>
              <a:t>Antidotlista 2019-01 </a:t>
            </a:r>
            <a:r>
              <a:rPr lang="sv-SE" b="0" i="0" dirty="0">
                <a:solidFill>
                  <a:srgbClr val="333333"/>
                </a:solidFill>
                <a:effectLst/>
                <a:latin typeface="+mn-lt"/>
              </a:rPr>
              <a:t> anges preparat lämpliga för sjukvården att lagerhålla i sina antidotförråd samt rekommenderade förslag på mängder av dessa.</a:t>
            </a:r>
          </a:p>
          <a:p>
            <a:endParaRPr lang="sv-SE" b="0" i="0" dirty="0">
              <a:solidFill>
                <a:srgbClr val="333333"/>
              </a:solidFill>
              <a:effectLst/>
              <a:latin typeface="+mn-lt"/>
            </a:endParaRPr>
          </a:p>
          <a:p>
            <a:r>
              <a:rPr lang="sv-SE" b="0" i="0" dirty="0">
                <a:solidFill>
                  <a:srgbClr val="333333"/>
                </a:solidFill>
                <a:effectLst/>
                <a:latin typeface="+mn-lt"/>
              </a:rPr>
              <a:t>De flesta sjukhus runt om i Sverige har ett eget antidotförråd. Vid enstaka olycksfall eller en masskadesituation finns alltid möjlighet att rekvirera antidoter från andra förråd. </a:t>
            </a:r>
          </a:p>
          <a:p>
            <a:pPr algn="l" fontAlgn="base"/>
            <a:endParaRPr lang="sv-SE" b="0" i="0" dirty="0">
              <a:solidFill>
                <a:srgbClr val="333333"/>
              </a:solidFill>
              <a:effectLst/>
              <a:latin typeface="+mn-lt"/>
            </a:endParaRPr>
          </a:p>
        </p:txBody>
      </p:sp>
    </p:spTree>
    <p:extLst>
      <p:ext uri="{BB962C8B-B14F-4D97-AF65-F5344CB8AC3E}">
        <p14:creationId xmlns:p14="http://schemas.microsoft.com/office/powerpoint/2010/main" val="19674983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BC82F108-2956-4F1F-A2A5-E89FEE542A1B}"/>
              </a:ext>
            </a:extLst>
          </p:cNvPr>
          <p:cNvSpPr txBox="1"/>
          <p:nvPr/>
        </p:nvSpPr>
        <p:spPr>
          <a:xfrm>
            <a:off x="656692" y="612844"/>
            <a:ext cx="7830616" cy="5632311"/>
          </a:xfrm>
          <a:prstGeom prst="rect">
            <a:avLst/>
          </a:prstGeom>
          <a:noFill/>
        </p:spPr>
        <p:txBody>
          <a:bodyPr wrap="square">
            <a:spAutoFit/>
          </a:bodyPr>
          <a:lstStyle/>
          <a:p>
            <a:pPr algn="l" fontAlgn="base"/>
            <a:r>
              <a:rPr lang="sv-SE" b="0" i="0" dirty="0">
                <a:solidFill>
                  <a:srgbClr val="333333"/>
                </a:solidFill>
                <a:effectLst/>
                <a:latin typeface="+mn-lt"/>
              </a:rPr>
              <a:t>På nätet finns ett antidotregister där man kan se vilka antidoter som tillhandahålls av olika sjukhus- Gå till </a:t>
            </a:r>
            <a:r>
              <a:rPr lang="sv-SE" b="0" i="0" u="sng" dirty="0">
                <a:solidFill>
                  <a:srgbClr val="2375A3"/>
                </a:solidFill>
                <a:effectLst/>
                <a:latin typeface="+mn-lt"/>
                <a:hlinkClick r:id="rId2"/>
              </a:rPr>
              <a:t>antidotregistret här</a:t>
            </a:r>
            <a:r>
              <a:rPr lang="sv-SE" b="0" i="0" dirty="0">
                <a:solidFill>
                  <a:srgbClr val="333333"/>
                </a:solidFill>
                <a:effectLst/>
                <a:latin typeface="+mn-lt"/>
              </a:rPr>
              <a:t>!</a:t>
            </a:r>
          </a:p>
          <a:p>
            <a:pPr algn="l" fontAlgn="base"/>
            <a:endParaRPr lang="sv-SE" b="0" i="0" dirty="0">
              <a:solidFill>
                <a:srgbClr val="333333"/>
              </a:solidFill>
              <a:effectLst/>
              <a:latin typeface="+mn-lt"/>
            </a:endParaRPr>
          </a:p>
          <a:p>
            <a:pPr algn="l" fontAlgn="base"/>
            <a:r>
              <a:rPr lang="sv-SE" b="0" i="0" dirty="0">
                <a:solidFill>
                  <a:srgbClr val="333333"/>
                </a:solidFill>
                <a:effectLst/>
                <a:latin typeface="+mn-lt"/>
              </a:rPr>
              <a:t>I antidotregistret kan sjukvårdspersonal hitta aktuell information om var och i vilken mängd, antidoter som används vid akuta förgiftningar finns lagrade på det egna sjukhuset. Informationen kan även användas för att avgöra från vilket närliggande sjukhus mer motgift kan rekvireras vid en bristsituation. Även lagrade mängder vid jourapoteket C W Scheele i Stockholm finns med. Därifrån kan antidoter rekvireras akut dygnet runt. </a:t>
            </a:r>
          </a:p>
          <a:p>
            <a:pPr algn="l" fontAlgn="base"/>
            <a:endParaRPr lang="sv-SE" b="0" dirty="0">
              <a:solidFill>
                <a:srgbClr val="333333"/>
              </a:solidFill>
              <a:latin typeface="+mn-lt"/>
            </a:endParaRPr>
          </a:p>
          <a:p>
            <a:pPr algn="l" fontAlgn="base"/>
            <a:r>
              <a:rPr lang="sv-SE" b="0" i="0" dirty="0">
                <a:solidFill>
                  <a:srgbClr val="333333"/>
                </a:solidFill>
                <a:effectLst/>
                <a:latin typeface="+mn-lt"/>
              </a:rPr>
              <a:t>En </a:t>
            </a:r>
            <a:r>
              <a:rPr lang="sv-SE" b="0" i="0" u="sng" dirty="0">
                <a:solidFill>
                  <a:srgbClr val="2375A3"/>
                </a:solidFill>
                <a:effectLst/>
                <a:latin typeface="+mn-lt"/>
                <a:hlinkClick r:id="rId3"/>
              </a:rPr>
              <a:t>förteckning över tillgängliga antidoter finns här</a:t>
            </a:r>
            <a:r>
              <a:rPr lang="sv-SE" b="0" i="0" dirty="0">
                <a:solidFill>
                  <a:srgbClr val="333333"/>
                </a:solidFill>
                <a:effectLst/>
                <a:latin typeface="+mn-lt"/>
              </a:rPr>
              <a:t>.</a:t>
            </a:r>
          </a:p>
          <a:p>
            <a:pPr algn="l" fontAlgn="base"/>
            <a:endParaRPr lang="sv-SE" b="0" i="0" dirty="0">
              <a:solidFill>
                <a:srgbClr val="333333"/>
              </a:solidFill>
              <a:effectLst/>
              <a:latin typeface="+mn-lt"/>
            </a:endParaRPr>
          </a:p>
          <a:p>
            <a:pPr algn="l" fontAlgn="base"/>
            <a:r>
              <a:rPr lang="sv-SE" b="0" i="0" dirty="0">
                <a:solidFill>
                  <a:srgbClr val="333333"/>
                </a:solidFill>
                <a:effectLst/>
                <a:latin typeface="+mn-lt"/>
              </a:rPr>
              <a:t>Registret fungerar också som en hjälp för sjukvården då man ska dimensionera sina egna lager av antidoter. </a:t>
            </a:r>
            <a:r>
              <a:rPr lang="sv-SE" b="0" i="0" u="sng" dirty="0">
                <a:solidFill>
                  <a:srgbClr val="2375A3"/>
                </a:solidFill>
                <a:effectLst/>
                <a:latin typeface="+mn-lt"/>
                <a:hlinkClick r:id="rId4" tooltip="Antidotlista 2019-01"/>
              </a:rPr>
              <a:t>Antidotlistan 2019-01</a:t>
            </a:r>
            <a:r>
              <a:rPr lang="sv-SE" b="0" i="0" dirty="0">
                <a:solidFill>
                  <a:srgbClr val="333333"/>
                </a:solidFill>
                <a:effectLst/>
                <a:latin typeface="+mn-lt"/>
              </a:rPr>
              <a:t> är en förteckning över rekommenderade antidoter avsedd för sjukvårdspersonal och personal på sjukhusapotek som hanterar sjukhusens antidotlager. Ett exemplar av Antidotlistan bör finnas i antidotförråd och i akutväskor avsedda för kemiska olyckor.</a:t>
            </a:r>
          </a:p>
        </p:txBody>
      </p:sp>
    </p:spTree>
    <p:extLst>
      <p:ext uri="{BB962C8B-B14F-4D97-AF65-F5344CB8AC3E}">
        <p14:creationId xmlns:p14="http://schemas.microsoft.com/office/powerpoint/2010/main" val="11935675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BC82F108-2956-4F1F-A2A5-E89FEE542A1B}"/>
              </a:ext>
            </a:extLst>
          </p:cNvPr>
          <p:cNvSpPr txBox="1"/>
          <p:nvPr/>
        </p:nvSpPr>
        <p:spPr>
          <a:xfrm>
            <a:off x="656692" y="1340768"/>
            <a:ext cx="7830616" cy="2862322"/>
          </a:xfrm>
          <a:prstGeom prst="rect">
            <a:avLst/>
          </a:prstGeom>
          <a:noFill/>
        </p:spPr>
        <p:txBody>
          <a:bodyPr wrap="square">
            <a:spAutoFit/>
          </a:bodyPr>
          <a:lstStyle/>
          <a:p>
            <a:pPr algn="l" fontAlgn="base"/>
            <a:r>
              <a:rPr lang="sv-SE" b="0" i="0" dirty="0">
                <a:solidFill>
                  <a:srgbClr val="333333"/>
                </a:solidFill>
                <a:effectLst/>
                <a:latin typeface="+mn-lt"/>
              </a:rPr>
              <a:t>Registret fungerar också som en hjälp för sjukvården då man ska dimensionera sina egna lager av antidoter. </a:t>
            </a:r>
          </a:p>
          <a:p>
            <a:pPr algn="l" fontAlgn="base"/>
            <a:endParaRPr lang="sv-SE" b="0" u="sng" dirty="0">
              <a:solidFill>
                <a:srgbClr val="333333"/>
              </a:solidFill>
              <a:latin typeface="+mn-lt"/>
              <a:hlinkClick r:id="rId2" tooltip="Antidotlista 2019-01"/>
            </a:endParaRPr>
          </a:p>
          <a:p>
            <a:pPr algn="l" fontAlgn="base"/>
            <a:r>
              <a:rPr lang="sv-SE" b="0" i="0" u="sng" dirty="0">
                <a:solidFill>
                  <a:srgbClr val="2375A3"/>
                </a:solidFill>
                <a:effectLst/>
                <a:latin typeface="+mn-lt"/>
                <a:hlinkClick r:id="rId2" tooltip="Antidotlista 2019-01"/>
              </a:rPr>
              <a:t>Antidotlistan 2019-01</a:t>
            </a:r>
            <a:r>
              <a:rPr lang="sv-SE" b="0" i="0" dirty="0">
                <a:solidFill>
                  <a:srgbClr val="333333"/>
                </a:solidFill>
                <a:effectLst/>
                <a:latin typeface="+mn-lt"/>
              </a:rPr>
              <a:t> är en förteckning över rekommenderade antidoter avsedd för sjukvårdspersonal och personal på sjukhusapotek som hanterar sjukhusens antidotlager. </a:t>
            </a:r>
          </a:p>
          <a:p>
            <a:pPr algn="l" fontAlgn="base"/>
            <a:endParaRPr lang="sv-SE" b="0" dirty="0">
              <a:solidFill>
                <a:srgbClr val="333333"/>
              </a:solidFill>
              <a:latin typeface="+mn-lt"/>
            </a:endParaRPr>
          </a:p>
          <a:p>
            <a:pPr algn="l" fontAlgn="base"/>
            <a:r>
              <a:rPr lang="sv-SE" b="0" i="0" dirty="0">
                <a:solidFill>
                  <a:srgbClr val="333333"/>
                </a:solidFill>
                <a:effectLst/>
                <a:latin typeface="+mn-lt"/>
              </a:rPr>
              <a:t>Ett exemplar av Antidotlistan bör finnas i antidotförråd och i akutväskor avsedda för kemiska olyckor.</a:t>
            </a:r>
          </a:p>
        </p:txBody>
      </p:sp>
    </p:spTree>
    <p:extLst>
      <p:ext uri="{BB962C8B-B14F-4D97-AF65-F5344CB8AC3E}">
        <p14:creationId xmlns:p14="http://schemas.microsoft.com/office/powerpoint/2010/main" val="4969421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2627784" y="1761271"/>
            <a:ext cx="5266928" cy="4472136"/>
          </a:xfrm>
          <a:noFill/>
          <a:ln w="38100">
            <a:noFill/>
          </a:ln>
        </p:spPr>
        <p:txBody>
          <a:bodyPr/>
          <a:lstStyle/>
          <a:p>
            <a:pPr eaLnBrk="1" hangingPunct="1">
              <a:lnSpc>
                <a:spcPct val="90000"/>
              </a:lnSpc>
              <a:buFontTx/>
              <a:buNone/>
              <a:tabLst>
                <a:tab pos="901700" algn="l"/>
              </a:tabLst>
            </a:pPr>
            <a:endParaRPr lang="sv-SE" sz="2400" dirty="0"/>
          </a:p>
          <a:p>
            <a:pPr>
              <a:lnSpc>
                <a:spcPct val="90000"/>
              </a:lnSpc>
              <a:tabLst>
                <a:tab pos="901700" algn="l"/>
              </a:tabLst>
            </a:pPr>
            <a:r>
              <a:rPr lang="sv-SE" sz="2400" dirty="0" err="1"/>
              <a:t>Naloxon</a:t>
            </a:r>
            <a:endParaRPr lang="sv-SE" sz="2400" dirty="0"/>
          </a:p>
          <a:p>
            <a:pPr>
              <a:lnSpc>
                <a:spcPct val="90000"/>
              </a:lnSpc>
              <a:tabLst>
                <a:tab pos="901700" algn="l"/>
              </a:tabLst>
            </a:pPr>
            <a:r>
              <a:rPr lang="sv-SE" sz="2400" dirty="0" err="1"/>
              <a:t>Fysostigmin</a:t>
            </a:r>
            <a:endParaRPr lang="sv-SE" sz="2400" dirty="0"/>
          </a:p>
          <a:p>
            <a:pPr>
              <a:lnSpc>
                <a:spcPct val="90000"/>
              </a:lnSpc>
              <a:tabLst>
                <a:tab pos="901700" algn="l"/>
              </a:tabLst>
            </a:pPr>
            <a:r>
              <a:rPr lang="sv-SE" sz="2400" dirty="0" err="1"/>
              <a:t>Lanexat</a:t>
            </a:r>
            <a:endParaRPr lang="sv-SE" sz="2400" dirty="0"/>
          </a:p>
          <a:p>
            <a:pPr>
              <a:lnSpc>
                <a:spcPct val="90000"/>
              </a:lnSpc>
              <a:tabLst>
                <a:tab pos="901700" algn="l"/>
              </a:tabLst>
            </a:pPr>
            <a:r>
              <a:rPr lang="sv-SE" sz="2400" dirty="0" err="1"/>
              <a:t>Glucagon</a:t>
            </a:r>
            <a:endParaRPr lang="sv-SE" sz="2400" dirty="0"/>
          </a:p>
          <a:p>
            <a:pPr>
              <a:lnSpc>
                <a:spcPct val="90000"/>
              </a:lnSpc>
              <a:tabLst>
                <a:tab pos="901700" algn="l"/>
              </a:tabLst>
            </a:pPr>
            <a:r>
              <a:rPr lang="sv-SE" sz="2400" dirty="0" err="1"/>
              <a:t>Högdos</a:t>
            </a:r>
            <a:r>
              <a:rPr lang="sv-SE" sz="2400" dirty="0"/>
              <a:t> insulin</a:t>
            </a:r>
          </a:p>
          <a:p>
            <a:pPr>
              <a:lnSpc>
                <a:spcPct val="90000"/>
              </a:lnSpc>
              <a:tabLst>
                <a:tab pos="901700" algn="l"/>
              </a:tabLst>
            </a:pPr>
            <a:r>
              <a:rPr lang="sv-SE" sz="2400" dirty="0"/>
              <a:t>ILE Intralipid som fettemulsion</a:t>
            </a:r>
          </a:p>
          <a:p>
            <a:pPr>
              <a:lnSpc>
                <a:spcPct val="90000"/>
              </a:lnSpc>
              <a:tabLst>
                <a:tab pos="901700" algn="l"/>
              </a:tabLst>
            </a:pPr>
            <a:r>
              <a:rPr lang="sv-SE" sz="2400" dirty="0"/>
              <a:t>Metylenblått</a:t>
            </a:r>
          </a:p>
          <a:p>
            <a:pPr>
              <a:lnSpc>
                <a:spcPct val="90000"/>
              </a:lnSpc>
              <a:tabLst>
                <a:tab pos="901700" algn="l"/>
              </a:tabLst>
            </a:pPr>
            <a:r>
              <a:rPr lang="sv-SE" sz="2400" dirty="0" err="1"/>
              <a:t>Carnitin</a:t>
            </a:r>
            <a:endParaRPr lang="sv-SE" sz="2400" dirty="0"/>
          </a:p>
        </p:txBody>
      </p:sp>
      <p:sp>
        <p:nvSpPr>
          <p:cNvPr id="12290" name="Rectangle 2"/>
          <p:cNvSpPr>
            <a:spLocks noGrp="1" noChangeArrowheads="1"/>
          </p:cNvSpPr>
          <p:nvPr>
            <p:ph type="title"/>
          </p:nvPr>
        </p:nvSpPr>
        <p:spPr>
          <a:xfrm>
            <a:off x="457200" y="404813"/>
            <a:ext cx="8147050" cy="1368425"/>
          </a:xfrm>
          <a:noFill/>
          <a:ln w="57150">
            <a:noFill/>
          </a:ln>
        </p:spPr>
        <p:txBody>
          <a:bodyPr/>
          <a:lstStyle/>
          <a:p>
            <a:pPr eaLnBrk="1" hangingPunct="1"/>
            <a:r>
              <a:rPr lang="sv-SE" dirty="0"/>
              <a:t>Antidoter</a:t>
            </a:r>
          </a:p>
        </p:txBody>
      </p:sp>
    </p:spTree>
    <p:extLst>
      <p:ext uri="{BB962C8B-B14F-4D97-AF65-F5344CB8AC3E}">
        <p14:creationId xmlns:p14="http://schemas.microsoft.com/office/powerpoint/2010/main" val="32084902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404664"/>
            <a:ext cx="8280920" cy="864096"/>
          </a:xfrm>
        </p:spPr>
        <p:txBody>
          <a:bodyPr>
            <a:normAutofit/>
          </a:bodyPr>
          <a:lstStyle/>
          <a:p>
            <a:pPr algn="ctr"/>
            <a:r>
              <a:rPr lang="sv-SE" sz="4000" dirty="0" err="1"/>
              <a:t>Antikolinergt</a:t>
            </a:r>
            <a:r>
              <a:rPr lang="sv-SE" sz="4000" dirty="0"/>
              <a:t> syndrom -behandling</a:t>
            </a:r>
          </a:p>
        </p:txBody>
      </p:sp>
      <p:sp>
        <p:nvSpPr>
          <p:cNvPr id="4" name="Rektangel 3"/>
          <p:cNvSpPr/>
          <p:nvPr/>
        </p:nvSpPr>
        <p:spPr>
          <a:xfrm>
            <a:off x="323528" y="1314048"/>
            <a:ext cx="8640960" cy="4893647"/>
          </a:xfrm>
          <a:prstGeom prst="rect">
            <a:avLst/>
          </a:prstGeom>
        </p:spPr>
        <p:txBody>
          <a:bodyPr wrap="square">
            <a:spAutoFit/>
          </a:bodyPr>
          <a:lstStyle/>
          <a:p>
            <a:pPr algn="ctr"/>
            <a:r>
              <a:rPr lang="sv-SE" sz="3200" b="0" dirty="0" err="1">
                <a:latin typeface="+mn-lt"/>
              </a:rPr>
              <a:t>Fysostigmin</a:t>
            </a:r>
            <a:endParaRPr lang="sv-SE" sz="2000" b="0" dirty="0">
              <a:latin typeface="+mn-lt"/>
            </a:endParaRPr>
          </a:p>
          <a:p>
            <a:pPr algn="ctr"/>
            <a:endParaRPr lang="sv-SE" b="1" dirty="0">
              <a:latin typeface="+mn-lt"/>
            </a:endParaRPr>
          </a:p>
          <a:p>
            <a:r>
              <a:rPr lang="sv-SE" b="0" dirty="0" err="1">
                <a:latin typeface="+mn-lt"/>
              </a:rPr>
              <a:t>Fysostigmin</a:t>
            </a:r>
            <a:r>
              <a:rPr lang="sv-SE" b="0" dirty="0">
                <a:latin typeface="+mn-lt"/>
              </a:rPr>
              <a:t> (</a:t>
            </a:r>
            <a:r>
              <a:rPr lang="sv-SE" b="0" dirty="0" err="1">
                <a:latin typeface="+mn-lt"/>
              </a:rPr>
              <a:t>Anticholium</a:t>
            </a:r>
            <a:r>
              <a:rPr lang="sv-SE" b="0" dirty="0">
                <a:latin typeface="+mn-lt"/>
              </a:rPr>
              <a:t>) är ett licensläkemedel som lagerhålls på de flesta akutsjukhus i Sverige som injektionsvätska 0,4 mg/ml i förpackningar om 5 x 5 ml. </a:t>
            </a:r>
            <a:br>
              <a:rPr lang="sv-SE" b="0" dirty="0">
                <a:latin typeface="+mn-lt"/>
              </a:rPr>
            </a:br>
            <a:br>
              <a:rPr lang="sv-SE" b="0" dirty="0">
                <a:latin typeface="+mn-lt"/>
              </a:rPr>
            </a:br>
            <a:r>
              <a:rPr lang="sv-SE" b="0" dirty="0">
                <a:latin typeface="+mn-lt"/>
              </a:rPr>
              <a:t>Dosering av </a:t>
            </a:r>
            <a:r>
              <a:rPr lang="sv-SE" b="0" dirty="0" err="1">
                <a:latin typeface="+mn-lt"/>
              </a:rPr>
              <a:t>fysostigmin</a:t>
            </a:r>
            <a:r>
              <a:rPr lang="sv-SE" b="0" dirty="0">
                <a:latin typeface="+mn-lt"/>
              </a:rPr>
              <a:t>:</a:t>
            </a:r>
            <a:br>
              <a:rPr lang="sv-SE" b="0" dirty="0">
                <a:latin typeface="+mn-lt"/>
              </a:rPr>
            </a:br>
            <a:br>
              <a:rPr lang="sv-SE" b="0" dirty="0">
                <a:latin typeface="+mn-lt"/>
              </a:rPr>
            </a:br>
            <a:r>
              <a:rPr lang="sv-SE" b="0" u="sng" dirty="0">
                <a:latin typeface="+mn-lt"/>
              </a:rPr>
              <a:t>1-2 mg </a:t>
            </a:r>
            <a:r>
              <a:rPr lang="sv-SE" b="0" dirty="0">
                <a:latin typeface="+mn-lt"/>
              </a:rPr>
              <a:t>ges långsamt </a:t>
            </a:r>
            <a:r>
              <a:rPr lang="sv-SE" b="0" dirty="0" err="1">
                <a:latin typeface="+mn-lt"/>
              </a:rPr>
              <a:t>i.v</a:t>
            </a:r>
            <a:r>
              <a:rPr lang="sv-SE" b="0" dirty="0">
                <a:latin typeface="+mn-lt"/>
              </a:rPr>
              <a:t>. till vuxna och 0,02-0,04 mg/kg </a:t>
            </a:r>
            <a:r>
              <a:rPr lang="sv-SE" b="0" dirty="0" err="1">
                <a:latin typeface="+mn-lt"/>
              </a:rPr>
              <a:t>i.v</a:t>
            </a:r>
            <a:r>
              <a:rPr lang="sv-SE" b="0" dirty="0">
                <a:latin typeface="+mn-lt"/>
              </a:rPr>
              <a:t>. till barn. </a:t>
            </a:r>
          </a:p>
          <a:p>
            <a:endParaRPr lang="sv-SE" b="0" dirty="0">
              <a:latin typeface="+mn-lt"/>
            </a:endParaRPr>
          </a:p>
          <a:p>
            <a:r>
              <a:rPr lang="sv-SE" b="0" dirty="0">
                <a:latin typeface="+mn-lt"/>
              </a:rPr>
              <a:t>I uttalade fall kan även en infusion prövas. Effekt kan förväntas inom några minuter, och durationen är ca 90 minuter. Dosen kan ibland behöva upprepas med någon timmes intervall om uttalade symtom återkommer, men den kliniska erfarenheten är att man sällan behöver ge någon ytterligare dos senare än 8 timmar efter den första. Patienten bör vid </a:t>
            </a:r>
            <a:r>
              <a:rPr lang="sv-SE" b="0" dirty="0" err="1">
                <a:latin typeface="+mn-lt"/>
              </a:rPr>
              <a:t>fysostigmininjektionen</a:t>
            </a:r>
            <a:r>
              <a:rPr lang="sv-SE" b="0" dirty="0">
                <a:latin typeface="+mn-lt"/>
              </a:rPr>
              <a:t> vara uppkopplad till </a:t>
            </a:r>
            <a:r>
              <a:rPr lang="sv-SE" b="0" dirty="0" err="1">
                <a:latin typeface="+mn-lt"/>
              </a:rPr>
              <a:t>kardioskop</a:t>
            </a:r>
            <a:r>
              <a:rPr lang="sv-SE" b="0" dirty="0">
                <a:latin typeface="+mn-lt"/>
              </a:rPr>
              <a:t> och atropin bör finnas tillgängligt. </a:t>
            </a:r>
          </a:p>
        </p:txBody>
      </p:sp>
    </p:spTree>
    <p:extLst>
      <p:ext uri="{BB962C8B-B14F-4D97-AF65-F5344CB8AC3E}">
        <p14:creationId xmlns:p14="http://schemas.microsoft.com/office/powerpoint/2010/main" val="2087883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idx="1"/>
          </p:nvPr>
        </p:nvSpPr>
        <p:spPr>
          <a:xfrm>
            <a:off x="467544" y="1557338"/>
            <a:ext cx="7920038" cy="4392612"/>
          </a:xfrm>
          <a:noFill/>
          <a:ln w="38100">
            <a:noFill/>
          </a:ln>
        </p:spPr>
        <p:txBody>
          <a:bodyPr lIns="90487" tIns="44450" rIns="90487" bIns="44450"/>
          <a:lstStyle/>
          <a:p>
            <a:pPr lvl="2" eaLnBrk="1" hangingPunct="1">
              <a:buFontTx/>
              <a:buNone/>
            </a:pPr>
            <a:endParaRPr lang="sv-SE" b="1" dirty="0">
              <a:solidFill>
                <a:schemeClr val="tx1">
                  <a:lumMod val="75000"/>
                  <a:lumOff val="25000"/>
                </a:schemeClr>
              </a:solidFill>
            </a:endParaRPr>
          </a:p>
          <a:p>
            <a:pPr lvl="2" eaLnBrk="1" hangingPunct="1"/>
            <a:r>
              <a:rPr lang="sv-SE" b="1" dirty="0">
                <a:solidFill>
                  <a:schemeClr val="tx1">
                    <a:lumMod val="75000"/>
                    <a:lumOff val="25000"/>
                  </a:schemeClr>
                </a:solidFill>
              </a:rPr>
              <a:t>Dopamin </a:t>
            </a:r>
            <a:r>
              <a:rPr lang="sv-SE" dirty="0">
                <a:solidFill>
                  <a:schemeClr val="tx1">
                    <a:lumMod val="75000"/>
                    <a:lumOff val="25000"/>
                  </a:schemeClr>
                </a:solidFill>
              </a:rPr>
              <a:t>3-15 </a:t>
            </a:r>
            <a:r>
              <a:rPr lang="sv-SE" dirty="0" err="1">
                <a:solidFill>
                  <a:schemeClr val="tx1">
                    <a:lumMod val="75000"/>
                    <a:lumOff val="25000"/>
                  </a:schemeClr>
                </a:solidFill>
              </a:rPr>
              <a:t>μg</a:t>
            </a:r>
            <a:r>
              <a:rPr lang="sv-SE" dirty="0">
                <a:solidFill>
                  <a:schemeClr val="tx1">
                    <a:lumMod val="75000"/>
                    <a:lumOff val="25000"/>
                  </a:schemeClr>
                </a:solidFill>
              </a:rPr>
              <a:t>/kg/min = 7-40 ml/h för 70 kg (2 mg/ml) </a:t>
            </a:r>
            <a:endParaRPr lang="sv-SE" b="1" dirty="0">
              <a:solidFill>
                <a:schemeClr val="tx1">
                  <a:lumMod val="75000"/>
                  <a:lumOff val="25000"/>
                </a:schemeClr>
              </a:solidFill>
            </a:endParaRPr>
          </a:p>
          <a:p>
            <a:pPr lvl="2" eaLnBrk="1" hangingPunct="1"/>
            <a:r>
              <a:rPr lang="sv-SE" b="1" dirty="0" err="1">
                <a:solidFill>
                  <a:schemeClr val="tx1">
                    <a:lumMod val="75000"/>
                    <a:lumOff val="25000"/>
                  </a:schemeClr>
                </a:solidFill>
              </a:rPr>
              <a:t>Dobutamin</a:t>
            </a:r>
            <a:r>
              <a:rPr lang="sv-SE" b="1" dirty="0">
                <a:solidFill>
                  <a:schemeClr val="tx1">
                    <a:lumMod val="75000"/>
                    <a:lumOff val="25000"/>
                  </a:schemeClr>
                </a:solidFill>
              </a:rPr>
              <a:t> </a:t>
            </a:r>
            <a:r>
              <a:rPr lang="sv-SE" dirty="0">
                <a:solidFill>
                  <a:schemeClr val="tx1">
                    <a:lumMod val="75000"/>
                    <a:lumOff val="25000"/>
                  </a:schemeClr>
                </a:solidFill>
              </a:rPr>
              <a:t>2-15 </a:t>
            </a:r>
            <a:r>
              <a:rPr lang="sv-SE" dirty="0" err="1">
                <a:solidFill>
                  <a:schemeClr val="tx1">
                    <a:lumMod val="75000"/>
                    <a:lumOff val="25000"/>
                  </a:schemeClr>
                </a:solidFill>
              </a:rPr>
              <a:t>μg</a:t>
            </a:r>
            <a:r>
              <a:rPr lang="sv-SE" dirty="0">
                <a:solidFill>
                  <a:schemeClr val="tx1">
                    <a:lumMod val="75000"/>
                    <a:lumOff val="25000"/>
                  </a:schemeClr>
                </a:solidFill>
              </a:rPr>
              <a:t>/kg/min = 5-40 ml/h för 70 kg (2 mg/ml) </a:t>
            </a:r>
          </a:p>
          <a:p>
            <a:pPr lvl="2" eaLnBrk="1" hangingPunct="1"/>
            <a:r>
              <a:rPr lang="sv-SE" b="1" dirty="0">
                <a:solidFill>
                  <a:schemeClr val="tx1">
                    <a:lumMod val="75000"/>
                    <a:lumOff val="25000"/>
                  </a:schemeClr>
                </a:solidFill>
              </a:rPr>
              <a:t>Isoprenalin </a:t>
            </a:r>
            <a:r>
              <a:rPr lang="sv-SE" dirty="0">
                <a:solidFill>
                  <a:schemeClr val="tx1">
                    <a:lumMod val="75000"/>
                    <a:lumOff val="25000"/>
                  </a:schemeClr>
                </a:solidFill>
              </a:rPr>
              <a:t>0,05-0,1 </a:t>
            </a:r>
            <a:r>
              <a:rPr lang="sv-SE" dirty="0" err="1">
                <a:solidFill>
                  <a:schemeClr val="tx1">
                    <a:lumMod val="75000"/>
                    <a:lumOff val="25000"/>
                  </a:schemeClr>
                </a:solidFill>
              </a:rPr>
              <a:t>μg</a:t>
            </a:r>
            <a:r>
              <a:rPr lang="sv-SE" dirty="0">
                <a:solidFill>
                  <a:schemeClr val="tx1">
                    <a:lumMod val="75000"/>
                    <a:lumOff val="25000"/>
                  </a:schemeClr>
                </a:solidFill>
              </a:rPr>
              <a:t>/kg/min (10 </a:t>
            </a:r>
            <a:r>
              <a:rPr lang="sv-SE" dirty="0" err="1">
                <a:solidFill>
                  <a:schemeClr val="tx1">
                    <a:lumMod val="75000"/>
                    <a:lumOff val="25000"/>
                  </a:schemeClr>
                </a:solidFill>
              </a:rPr>
              <a:t>μg</a:t>
            </a:r>
            <a:r>
              <a:rPr lang="sv-SE" dirty="0">
                <a:solidFill>
                  <a:schemeClr val="tx1">
                    <a:lumMod val="75000"/>
                    <a:lumOff val="25000"/>
                  </a:schemeClr>
                </a:solidFill>
              </a:rPr>
              <a:t>/ml)</a:t>
            </a:r>
            <a:r>
              <a:rPr lang="sv-SE" b="1" dirty="0">
                <a:solidFill>
                  <a:schemeClr val="tx1">
                    <a:lumMod val="75000"/>
                    <a:lumOff val="25000"/>
                  </a:schemeClr>
                </a:solidFill>
              </a:rPr>
              <a:t> </a:t>
            </a:r>
          </a:p>
          <a:p>
            <a:pPr lvl="2" eaLnBrk="1" hangingPunct="1"/>
            <a:r>
              <a:rPr lang="sv-SE" b="1" dirty="0">
                <a:solidFill>
                  <a:schemeClr val="tx1">
                    <a:lumMod val="75000"/>
                    <a:lumOff val="25000"/>
                  </a:schemeClr>
                </a:solidFill>
              </a:rPr>
              <a:t>Noradrenalin </a:t>
            </a:r>
            <a:r>
              <a:rPr lang="sv-SE" dirty="0">
                <a:solidFill>
                  <a:schemeClr val="tx1">
                    <a:lumMod val="75000"/>
                    <a:lumOff val="25000"/>
                  </a:schemeClr>
                </a:solidFill>
              </a:rPr>
              <a:t>10-320 </a:t>
            </a:r>
            <a:r>
              <a:rPr lang="sv-SE" dirty="0" err="1">
                <a:solidFill>
                  <a:schemeClr val="tx1">
                    <a:lumMod val="75000"/>
                    <a:lumOff val="25000"/>
                  </a:schemeClr>
                </a:solidFill>
              </a:rPr>
              <a:t>ng</a:t>
            </a:r>
            <a:r>
              <a:rPr lang="sv-SE" dirty="0">
                <a:solidFill>
                  <a:schemeClr val="tx1">
                    <a:lumMod val="75000"/>
                    <a:lumOff val="25000"/>
                  </a:schemeClr>
                </a:solidFill>
              </a:rPr>
              <a:t>/kg/min = 0,5-15 ml/h för 70 kg (0,1 mg/ml) </a:t>
            </a:r>
            <a:endParaRPr lang="sv-SE" b="1" dirty="0">
              <a:solidFill>
                <a:schemeClr val="tx1">
                  <a:lumMod val="75000"/>
                  <a:lumOff val="25000"/>
                </a:schemeClr>
              </a:solidFill>
            </a:endParaRPr>
          </a:p>
          <a:p>
            <a:pPr lvl="2" eaLnBrk="1" hangingPunct="1"/>
            <a:r>
              <a:rPr lang="sv-SE" b="1" dirty="0">
                <a:solidFill>
                  <a:schemeClr val="tx1">
                    <a:lumMod val="75000"/>
                    <a:lumOff val="25000"/>
                  </a:schemeClr>
                </a:solidFill>
              </a:rPr>
              <a:t>Adrenalin </a:t>
            </a:r>
            <a:r>
              <a:rPr lang="sv-SE" dirty="0">
                <a:solidFill>
                  <a:schemeClr val="tx1">
                    <a:lumMod val="75000"/>
                    <a:lumOff val="25000"/>
                  </a:schemeClr>
                </a:solidFill>
              </a:rPr>
              <a:t>10-320 </a:t>
            </a:r>
            <a:r>
              <a:rPr lang="sv-SE" dirty="0" err="1">
                <a:solidFill>
                  <a:schemeClr val="tx1">
                    <a:lumMod val="75000"/>
                    <a:lumOff val="25000"/>
                  </a:schemeClr>
                </a:solidFill>
              </a:rPr>
              <a:t>ng</a:t>
            </a:r>
            <a:r>
              <a:rPr lang="sv-SE" dirty="0">
                <a:solidFill>
                  <a:schemeClr val="tx1">
                    <a:lumMod val="75000"/>
                    <a:lumOff val="25000"/>
                  </a:schemeClr>
                </a:solidFill>
              </a:rPr>
              <a:t>/kg/min = 0,5-15 ml/h för 70 kg (0,1 mg/ml) </a:t>
            </a:r>
          </a:p>
        </p:txBody>
      </p:sp>
      <p:sp>
        <p:nvSpPr>
          <p:cNvPr id="26626" name="Rectangle 2"/>
          <p:cNvSpPr>
            <a:spLocks noGrp="1" noChangeArrowheads="1"/>
          </p:cNvSpPr>
          <p:nvPr>
            <p:ph type="title"/>
          </p:nvPr>
        </p:nvSpPr>
        <p:spPr>
          <a:xfrm>
            <a:off x="1187450" y="260350"/>
            <a:ext cx="7272338" cy="1296988"/>
          </a:xfrm>
          <a:noFill/>
          <a:ln w="57150">
            <a:noFill/>
          </a:ln>
        </p:spPr>
        <p:txBody>
          <a:bodyPr lIns="90487" tIns="44450" rIns="90487" bIns="44450" anchor="b">
            <a:normAutofit fontScale="90000"/>
          </a:bodyPr>
          <a:lstStyle/>
          <a:p>
            <a:pPr eaLnBrk="1" hangingPunct="1"/>
            <a:r>
              <a:rPr lang="sv-SE" sz="4000" dirty="0" err="1">
                <a:solidFill>
                  <a:schemeClr val="tx1">
                    <a:lumMod val="75000"/>
                    <a:lumOff val="25000"/>
                  </a:schemeClr>
                </a:solidFill>
              </a:rPr>
              <a:t>Inotrop</a:t>
            </a:r>
            <a:r>
              <a:rPr lang="sv-SE" sz="4000" dirty="0">
                <a:solidFill>
                  <a:schemeClr val="tx1">
                    <a:lumMod val="75000"/>
                    <a:lumOff val="25000"/>
                  </a:schemeClr>
                </a:solidFill>
              </a:rPr>
              <a:t> behandling med </a:t>
            </a:r>
            <a:r>
              <a:rPr lang="sv-SE" sz="4000" dirty="0" err="1">
                <a:solidFill>
                  <a:schemeClr val="tx1">
                    <a:lumMod val="75000"/>
                    <a:lumOff val="25000"/>
                  </a:schemeClr>
                </a:solidFill>
              </a:rPr>
              <a:t>vasopressorsubstanser</a:t>
            </a:r>
            <a:endParaRPr lang="sv-SE" sz="4000" dirty="0">
              <a:solidFill>
                <a:schemeClr val="tx1">
                  <a:lumMod val="75000"/>
                  <a:lumOff val="25000"/>
                </a:schemeClr>
              </a:solidFill>
            </a:endParaRPr>
          </a:p>
        </p:txBody>
      </p:sp>
    </p:spTree>
    <p:extLst>
      <p:ext uri="{BB962C8B-B14F-4D97-AF65-F5344CB8AC3E}">
        <p14:creationId xmlns:p14="http://schemas.microsoft.com/office/powerpoint/2010/main" val="415405011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260011" y="1836107"/>
            <a:ext cx="7344816" cy="4401205"/>
          </a:xfrm>
          <a:prstGeom prst="rect">
            <a:avLst/>
          </a:prstGeom>
        </p:spPr>
        <p:txBody>
          <a:bodyPr wrap="square">
            <a:spAutoFit/>
          </a:bodyPr>
          <a:lstStyle/>
          <a:p>
            <a:r>
              <a:rPr lang="sv-SE" dirty="0">
                <a:latin typeface="Calibri" panose="020F0502020204030204" pitchFamily="34" charset="0"/>
                <a:cs typeface="Calibri" panose="020F0502020204030204" pitchFamily="34" charset="0"/>
              </a:rPr>
              <a:t>Förgiftningar med kalciumantagonister och/eller betablockerare kan leda till svår cirkulationssvikt med hög dödlighet trots intensiva insatser </a:t>
            </a:r>
          </a:p>
          <a:p>
            <a:endParaRPr lang="sv-SE" b="0" dirty="0">
              <a:latin typeface="Calibri" panose="020F0502020204030204" pitchFamily="34" charset="0"/>
              <a:cs typeface="Calibri" panose="020F0502020204030204" pitchFamily="34" charset="0"/>
            </a:endParaRPr>
          </a:p>
          <a:p>
            <a:r>
              <a:rPr lang="sv-SE" b="0" dirty="0">
                <a:latin typeface="Calibri" panose="020F0502020204030204" pitchFamily="34" charset="0"/>
                <a:cs typeface="Calibri" panose="020F0502020204030204" pitchFamily="34" charset="0"/>
              </a:rPr>
              <a:t>Höga doser snabbverkande insulin (1–10 E/kg/timme) har i djurstudier och humanfall motverkat hjärtpåverkan i samband med dessa förgiftningar.</a:t>
            </a:r>
          </a:p>
          <a:p>
            <a:endParaRPr lang="sv-SE" b="0" dirty="0">
              <a:latin typeface="Calibri" panose="020F0502020204030204" pitchFamily="34" charset="0"/>
              <a:cs typeface="Calibri" panose="020F0502020204030204" pitchFamily="34" charset="0"/>
            </a:endParaRPr>
          </a:p>
          <a:p>
            <a:r>
              <a:rPr lang="sv-SE" b="0" dirty="0" err="1">
                <a:latin typeface="Calibri" panose="020F0502020204030204" pitchFamily="34" charset="0"/>
                <a:cs typeface="Calibri" panose="020F0502020204030204" pitchFamily="34" charset="0"/>
              </a:rPr>
              <a:t>Högdos</a:t>
            </a:r>
            <a:r>
              <a:rPr lang="sv-SE" b="0" dirty="0">
                <a:latin typeface="Calibri" panose="020F0502020204030204" pitchFamily="34" charset="0"/>
                <a:cs typeface="Calibri" panose="020F0502020204030204" pitchFamily="34" charset="0"/>
              </a:rPr>
              <a:t> insulin – </a:t>
            </a:r>
            <a:r>
              <a:rPr lang="sv-SE" b="0" dirty="0" err="1">
                <a:latin typeface="Calibri" panose="020F0502020204030204" pitchFamily="34" charset="0"/>
                <a:cs typeface="Calibri" panose="020F0502020204030204" pitchFamily="34" charset="0"/>
              </a:rPr>
              <a:t>euglykemiterapi</a:t>
            </a:r>
            <a:r>
              <a:rPr lang="sv-SE" b="0" dirty="0">
                <a:latin typeface="Calibri" panose="020F0502020204030204" pitchFamily="34" charset="0"/>
                <a:cs typeface="Calibri" panose="020F0502020204030204" pitchFamily="34" charset="0"/>
              </a:rPr>
              <a:t> är ett viktigt tillskott till behandlingsarsenalen vid dessa förgiftningar och bör övervägas i alla fall av uttalad hjärtpåverkan.</a:t>
            </a:r>
          </a:p>
          <a:p>
            <a:endParaRPr lang="sv-SE" b="0" dirty="0">
              <a:latin typeface="Calibri" panose="020F0502020204030204" pitchFamily="34" charset="0"/>
              <a:cs typeface="Calibri" panose="020F0502020204030204" pitchFamily="34" charset="0"/>
            </a:endParaRPr>
          </a:p>
          <a:p>
            <a:r>
              <a:rPr lang="sv-SE" b="0" dirty="0">
                <a:latin typeface="Calibri" panose="020F0502020204030204" pitchFamily="34" charset="0"/>
                <a:cs typeface="Calibri" panose="020F0502020204030204" pitchFamily="34" charset="0"/>
              </a:rPr>
              <a:t>Behandlingsråd för </a:t>
            </a:r>
            <a:r>
              <a:rPr lang="sv-SE" b="0" dirty="0" err="1">
                <a:latin typeface="Calibri" panose="020F0502020204030204" pitchFamily="34" charset="0"/>
                <a:cs typeface="Calibri" panose="020F0502020204030204" pitchFamily="34" charset="0"/>
              </a:rPr>
              <a:t>högdos</a:t>
            </a:r>
            <a:r>
              <a:rPr lang="sv-SE" b="0" dirty="0">
                <a:latin typeface="Calibri" panose="020F0502020204030204" pitchFamily="34" charset="0"/>
                <a:cs typeface="Calibri" panose="020F0502020204030204" pitchFamily="34" charset="0"/>
              </a:rPr>
              <a:t> insulin–</a:t>
            </a:r>
            <a:r>
              <a:rPr lang="sv-SE" b="0" dirty="0" err="1">
                <a:latin typeface="Calibri" panose="020F0502020204030204" pitchFamily="34" charset="0"/>
                <a:cs typeface="Calibri" panose="020F0502020204030204" pitchFamily="34" charset="0"/>
              </a:rPr>
              <a:t>euglykemiterapi</a:t>
            </a:r>
            <a:r>
              <a:rPr lang="sv-SE" b="0" dirty="0">
                <a:latin typeface="Calibri" panose="020F0502020204030204" pitchFamily="34" charset="0"/>
                <a:cs typeface="Calibri" panose="020F0502020204030204" pitchFamily="34" charset="0"/>
              </a:rPr>
              <a:t> i det enskilda fallet kan fås via Giftinformationscentralen.</a:t>
            </a:r>
          </a:p>
        </p:txBody>
      </p:sp>
      <p:sp>
        <p:nvSpPr>
          <p:cNvPr id="4" name="textruta 3">
            <a:extLst>
              <a:ext uri="{FF2B5EF4-FFF2-40B4-BE49-F238E27FC236}">
                <a16:creationId xmlns:a16="http://schemas.microsoft.com/office/drawing/2014/main" id="{0994FE5D-412C-83D5-5B55-489F0D682459}"/>
              </a:ext>
            </a:extLst>
          </p:cNvPr>
          <p:cNvSpPr txBox="1"/>
          <p:nvPr/>
        </p:nvSpPr>
        <p:spPr>
          <a:xfrm>
            <a:off x="1763688" y="476672"/>
            <a:ext cx="5832648" cy="707886"/>
          </a:xfrm>
          <a:prstGeom prst="rect">
            <a:avLst/>
          </a:prstGeom>
          <a:noFill/>
        </p:spPr>
        <p:txBody>
          <a:bodyPr wrap="square">
            <a:spAutoFit/>
          </a:bodyPr>
          <a:lstStyle/>
          <a:p>
            <a:pPr algn="ctr"/>
            <a:r>
              <a:rPr lang="sv-SE" sz="4000" b="0" dirty="0" err="1">
                <a:latin typeface="Calibri" panose="020F0502020204030204" pitchFamily="34" charset="0"/>
                <a:cs typeface="Calibri" panose="020F0502020204030204" pitchFamily="34" charset="0"/>
              </a:rPr>
              <a:t>Högdos</a:t>
            </a:r>
            <a:r>
              <a:rPr lang="sv-SE" sz="4000" b="0" dirty="0">
                <a:latin typeface="Calibri" panose="020F0502020204030204" pitchFamily="34" charset="0"/>
                <a:cs typeface="Calibri" panose="020F0502020204030204" pitchFamily="34" charset="0"/>
              </a:rPr>
              <a:t> insulinbehandling </a:t>
            </a:r>
            <a:endParaRPr lang="sv-SE" sz="4000" dirty="0"/>
          </a:p>
        </p:txBody>
      </p:sp>
    </p:spTree>
    <p:extLst>
      <p:ext uri="{BB962C8B-B14F-4D97-AF65-F5344CB8AC3E}">
        <p14:creationId xmlns:p14="http://schemas.microsoft.com/office/powerpoint/2010/main" val="5485993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989397" y="2233968"/>
            <a:ext cx="6840760" cy="1015663"/>
          </a:xfrm>
          <a:prstGeom prst="rect">
            <a:avLst/>
          </a:prstGeom>
        </p:spPr>
        <p:txBody>
          <a:bodyPr wrap="square">
            <a:spAutoFit/>
          </a:bodyPr>
          <a:lstStyle/>
          <a:p>
            <a:r>
              <a:rPr lang="sv-SE" b="0" dirty="0">
                <a:latin typeface="+mn-lt"/>
              </a:rPr>
              <a:t>Vid </a:t>
            </a:r>
            <a:r>
              <a:rPr lang="sv-SE" dirty="0" err="1">
                <a:latin typeface="+mn-lt"/>
              </a:rPr>
              <a:t>högdos</a:t>
            </a:r>
            <a:r>
              <a:rPr lang="sv-SE" dirty="0">
                <a:latin typeface="+mn-lt"/>
              </a:rPr>
              <a:t> insulin – </a:t>
            </a:r>
            <a:r>
              <a:rPr lang="sv-SE" b="0" dirty="0" err="1">
                <a:latin typeface="+mn-lt"/>
              </a:rPr>
              <a:t>euglykemiterapi</a:t>
            </a:r>
            <a:r>
              <a:rPr lang="sv-SE" dirty="0">
                <a:latin typeface="+mn-lt"/>
              </a:rPr>
              <a:t> </a:t>
            </a:r>
            <a:r>
              <a:rPr lang="sv-SE" b="0" dirty="0">
                <a:latin typeface="+mn-lt"/>
              </a:rPr>
              <a:t>använder man dock avsevärt högre insulindoser (1–10 E/kg/timme) än vid behandling med GIK-dropp (ca 0,05–0,075 E/kg/timme)</a:t>
            </a:r>
            <a:endParaRPr lang="sv-SE" sz="1000" dirty="0">
              <a:latin typeface="+mn-lt"/>
            </a:endParaRPr>
          </a:p>
        </p:txBody>
      </p:sp>
      <p:sp>
        <p:nvSpPr>
          <p:cNvPr id="3" name="Rektangel 2"/>
          <p:cNvSpPr/>
          <p:nvPr/>
        </p:nvSpPr>
        <p:spPr>
          <a:xfrm>
            <a:off x="593353" y="5301208"/>
            <a:ext cx="7632848" cy="830997"/>
          </a:xfrm>
          <a:prstGeom prst="rect">
            <a:avLst/>
          </a:prstGeom>
        </p:spPr>
        <p:txBody>
          <a:bodyPr wrap="square">
            <a:spAutoFit/>
          </a:bodyPr>
          <a:lstStyle/>
          <a:p>
            <a:endParaRPr lang="sv-SE" sz="1200" b="0" dirty="0"/>
          </a:p>
          <a:p>
            <a:r>
              <a:rPr lang="sv-SE" sz="1200" b="0" dirty="0" err="1"/>
              <a:t>Selker</a:t>
            </a:r>
            <a:r>
              <a:rPr lang="sv-SE" sz="1200" b="0" dirty="0"/>
              <a:t> HP, Harris WS, </a:t>
            </a:r>
            <a:r>
              <a:rPr lang="sv-SE" sz="1200" b="0" dirty="0" err="1"/>
              <a:t>Rackley</a:t>
            </a:r>
            <a:r>
              <a:rPr lang="sv-SE" sz="1200" b="0" dirty="0"/>
              <a:t> CE, et al. </a:t>
            </a:r>
            <a:r>
              <a:rPr lang="sv-SE" sz="1200" b="0" dirty="0" err="1"/>
              <a:t>Very</a:t>
            </a:r>
            <a:r>
              <a:rPr lang="sv-SE" sz="1200" b="0" dirty="0"/>
              <a:t> </a:t>
            </a:r>
            <a:r>
              <a:rPr lang="sv-SE" sz="1200" b="0" dirty="0" err="1"/>
              <a:t>early</a:t>
            </a:r>
            <a:r>
              <a:rPr lang="sv-SE" sz="1200" b="0" dirty="0"/>
              <a:t> administration </a:t>
            </a:r>
            <a:r>
              <a:rPr lang="sv-SE" sz="1200" b="0" dirty="0" err="1"/>
              <a:t>of</a:t>
            </a:r>
            <a:r>
              <a:rPr lang="sv-SE" sz="1200" b="0" dirty="0"/>
              <a:t> </a:t>
            </a:r>
            <a:r>
              <a:rPr lang="sv-SE" sz="1200" b="0" dirty="0" err="1"/>
              <a:t>glucose</a:t>
            </a:r>
            <a:r>
              <a:rPr lang="sv-SE" sz="1200" b="0" dirty="0"/>
              <a:t>-insulin-</a:t>
            </a:r>
            <a:r>
              <a:rPr lang="sv-SE" sz="1200" b="0" dirty="0" err="1"/>
              <a:t>potassium</a:t>
            </a:r>
            <a:r>
              <a:rPr lang="sv-SE" sz="1200" b="0" dirty="0"/>
              <a:t> by </a:t>
            </a:r>
            <a:r>
              <a:rPr lang="sv-SE" sz="1200" b="0" dirty="0" err="1"/>
              <a:t>emergency</a:t>
            </a:r>
            <a:r>
              <a:rPr lang="sv-SE" sz="1200" b="0" dirty="0"/>
              <a:t> </a:t>
            </a:r>
            <a:r>
              <a:rPr lang="sv-SE" sz="1200" b="0" dirty="0" err="1"/>
              <a:t>medical</a:t>
            </a:r>
            <a:r>
              <a:rPr lang="sv-SE" sz="1200" b="0" dirty="0"/>
              <a:t> service for </a:t>
            </a:r>
            <a:r>
              <a:rPr lang="sv-SE" sz="1200" b="0" dirty="0" err="1"/>
              <a:t>acute</a:t>
            </a:r>
            <a:r>
              <a:rPr lang="sv-SE" sz="1200" b="0" dirty="0"/>
              <a:t> </a:t>
            </a:r>
            <a:r>
              <a:rPr lang="sv-SE" sz="1200" b="0" dirty="0" err="1"/>
              <a:t>coronary</a:t>
            </a:r>
            <a:r>
              <a:rPr lang="sv-SE" sz="1200" b="0" dirty="0"/>
              <a:t> </a:t>
            </a:r>
            <a:r>
              <a:rPr lang="sv-SE" sz="1200" b="0" dirty="0" err="1"/>
              <a:t>syndromes</a:t>
            </a:r>
            <a:r>
              <a:rPr lang="sv-SE" sz="1200" b="0" dirty="0"/>
              <a:t>: </a:t>
            </a:r>
            <a:r>
              <a:rPr lang="sv-SE" sz="1200" b="0" dirty="0" err="1"/>
              <a:t>biological</a:t>
            </a:r>
            <a:r>
              <a:rPr lang="sv-SE" sz="1200" b="0" dirty="0"/>
              <a:t> </a:t>
            </a:r>
            <a:r>
              <a:rPr lang="sv-SE" sz="1200" b="0" dirty="0" err="1"/>
              <a:t>mechanisms</a:t>
            </a:r>
            <a:r>
              <a:rPr lang="sv-SE" sz="1200" b="0" dirty="0"/>
              <a:t> for benefit in the IMMEDIATE Trial. </a:t>
            </a:r>
            <a:r>
              <a:rPr lang="sv-SE" sz="1200" b="0" dirty="0" err="1"/>
              <a:t>Am</a:t>
            </a:r>
            <a:r>
              <a:rPr lang="sv-SE" sz="1200" b="0" dirty="0"/>
              <a:t> </a:t>
            </a:r>
            <a:r>
              <a:rPr lang="sv-SE" sz="1200" b="0" dirty="0" err="1"/>
              <a:t>Heart</a:t>
            </a:r>
            <a:r>
              <a:rPr lang="sv-SE" sz="1200" b="0" dirty="0"/>
              <a:t> J. 2016;178:168-75</a:t>
            </a:r>
          </a:p>
        </p:txBody>
      </p:sp>
      <p:sp>
        <p:nvSpPr>
          <p:cNvPr id="4" name="textruta 3">
            <a:extLst>
              <a:ext uri="{FF2B5EF4-FFF2-40B4-BE49-F238E27FC236}">
                <a16:creationId xmlns:a16="http://schemas.microsoft.com/office/drawing/2014/main" id="{6D096978-E00C-A412-DC29-7E9505373625}"/>
              </a:ext>
            </a:extLst>
          </p:cNvPr>
          <p:cNvSpPr txBox="1"/>
          <p:nvPr/>
        </p:nvSpPr>
        <p:spPr>
          <a:xfrm>
            <a:off x="1493453" y="490170"/>
            <a:ext cx="5832648" cy="707886"/>
          </a:xfrm>
          <a:prstGeom prst="rect">
            <a:avLst/>
          </a:prstGeom>
          <a:noFill/>
        </p:spPr>
        <p:txBody>
          <a:bodyPr wrap="square">
            <a:spAutoFit/>
          </a:bodyPr>
          <a:lstStyle/>
          <a:p>
            <a:pPr algn="ctr"/>
            <a:r>
              <a:rPr lang="sv-SE" sz="4000" b="0" dirty="0" err="1">
                <a:latin typeface="Calibri" panose="020F0502020204030204" pitchFamily="34" charset="0"/>
                <a:cs typeface="Calibri" panose="020F0502020204030204" pitchFamily="34" charset="0"/>
              </a:rPr>
              <a:t>Högdos</a:t>
            </a:r>
            <a:r>
              <a:rPr lang="sv-SE" sz="4000" b="0" dirty="0">
                <a:latin typeface="Calibri" panose="020F0502020204030204" pitchFamily="34" charset="0"/>
                <a:cs typeface="Calibri" panose="020F0502020204030204" pitchFamily="34" charset="0"/>
              </a:rPr>
              <a:t> insulinbehandling </a:t>
            </a:r>
            <a:endParaRPr lang="sv-SE" sz="4000" dirty="0"/>
          </a:p>
        </p:txBody>
      </p:sp>
    </p:spTree>
    <p:extLst>
      <p:ext uri="{BB962C8B-B14F-4D97-AF65-F5344CB8AC3E}">
        <p14:creationId xmlns:p14="http://schemas.microsoft.com/office/powerpoint/2010/main" val="32733892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a:t>Högdos</a:t>
            </a:r>
            <a:r>
              <a:rPr lang="sv-SE" dirty="0"/>
              <a:t> insulinbehandling</a:t>
            </a:r>
          </a:p>
        </p:txBody>
      </p:sp>
      <p:sp>
        <p:nvSpPr>
          <p:cNvPr id="3" name="Rektangel 2"/>
          <p:cNvSpPr/>
          <p:nvPr/>
        </p:nvSpPr>
        <p:spPr>
          <a:xfrm>
            <a:off x="990180" y="1772817"/>
            <a:ext cx="7542259" cy="4401205"/>
          </a:xfrm>
          <a:prstGeom prst="rect">
            <a:avLst/>
          </a:prstGeom>
        </p:spPr>
        <p:txBody>
          <a:bodyPr wrap="square">
            <a:spAutoFit/>
          </a:bodyPr>
          <a:lstStyle/>
          <a:p>
            <a:pPr marL="342900" indent="-342900">
              <a:buFont typeface="Arial" panose="020B0604020202020204" pitchFamily="34" charset="0"/>
              <a:buChar char="•"/>
            </a:pPr>
            <a:r>
              <a:rPr lang="sv-SE" b="0" dirty="0">
                <a:latin typeface="+mn-lt"/>
              </a:rPr>
              <a:t>Snabbverkande insulin: </a:t>
            </a:r>
            <a:r>
              <a:rPr lang="sv-SE" dirty="0">
                <a:latin typeface="+mn-lt"/>
              </a:rPr>
              <a:t>Bolus 1 E/kg + infusion 1 E/kg/timme</a:t>
            </a:r>
            <a:r>
              <a:rPr lang="sv-SE" b="0" dirty="0">
                <a:latin typeface="+mn-lt"/>
              </a:rPr>
              <a:t> intravenöst. Utvärdera behandlingseffekt var 10–15:e minut och öka vid behov insulininfusionen till max ­10 E/kg/timme. Infusionslösningen bör vara 10 E/ml. </a:t>
            </a:r>
          </a:p>
          <a:p>
            <a:pPr marL="342900" indent="-342900">
              <a:buFont typeface="Arial" panose="020B0604020202020204" pitchFamily="34" charset="0"/>
              <a:buChar char="•"/>
            </a:pPr>
            <a:endParaRPr lang="sv-SE" b="0" dirty="0">
              <a:latin typeface="+mn-lt"/>
            </a:endParaRPr>
          </a:p>
          <a:p>
            <a:pPr marL="342900" indent="-342900">
              <a:buFont typeface="Arial" panose="020B0604020202020204" pitchFamily="34" charset="0"/>
              <a:buChar char="•"/>
            </a:pPr>
            <a:r>
              <a:rPr lang="sv-SE" b="0" dirty="0">
                <a:latin typeface="+mn-lt"/>
              </a:rPr>
              <a:t>De </a:t>
            </a:r>
            <a:r>
              <a:rPr lang="sv-SE" b="0" dirty="0" err="1">
                <a:latin typeface="+mn-lt"/>
              </a:rPr>
              <a:t>inotropa</a:t>
            </a:r>
            <a:r>
              <a:rPr lang="sv-SE" b="0" dirty="0">
                <a:latin typeface="+mn-lt"/>
              </a:rPr>
              <a:t> insulineffekterna inträder gradvis och når maximal effekt efter 15–40 minuter.</a:t>
            </a:r>
          </a:p>
          <a:p>
            <a:pPr marL="342900" indent="-342900">
              <a:buFont typeface="Arial" panose="020B0604020202020204" pitchFamily="34" charset="0"/>
              <a:buChar char="•"/>
            </a:pPr>
            <a:endParaRPr lang="sv-SE" b="0" dirty="0">
              <a:latin typeface="+mn-lt"/>
            </a:endParaRPr>
          </a:p>
          <a:p>
            <a:pPr marL="342900" indent="-342900">
              <a:buFont typeface="Arial" panose="020B0604020202020204" pitchFamily="34" charset="0"/>
              <a:buChar char="•"/>
            </a:pPr>
            <a:r>
              <a:rPr lang="sv-SE" dirty="0">
                <a:latin typeface="+mn-lt"/>
              </a:rPr>
              <a:t>Glukostillförsel</a:t>
            </a:r>
            <a:r>
              <a:rPr lang="sv-SE" b="0" dirty="0">
                <a:latin typeface="+mn-lt"/>
              </a:rPr>
              <a:t>: om P-glukos &lt;10 mmol/l ges bolus glukos 300 mg/ml: 50 ml. Till alla startas infusion glukos 100 mg/ml via CVK. Infusionstakten titreras till B-glukos 6–10 mmol/l. Regelbunden kontroll av B-glukos, initialt var 30:e minut. Om stora volymer krävs för att hålla adekvat blodsockernivå, byt till glukoslösning med högre koncentration.</a:t>
            </a:r>
          </a:p>
        </p:txBody>
      </p:sp>
    </p:spTree>
    <p:extLst>
      <p:ext uri="{BB962C8B-B14F-4D97-AF65-F5344CB8AC3E}">
        <p14:creationId xmlns:p14="http://schemas.microsoft.com/office/powerpoint/2010/main" val="14118077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a:t>Högdos</a:t>
            </a:r>
            <a:r>
              <a:rPr lang="sv-SE" dirty="0"/>
              <a:t> insulinbehandling</a:t>
            </a:r>
          </a:p>
        </p:txBody>
      </p:sp>
      <p:sp>
        <p:nvSpPr>
          <p:cNvPr id="3" name="Rektangel 2"/>
          <p:cNvSpPr/>
          <p:nvPr/>
        </p:nvSpPr>
        <p:spPr>
          <a:xfrm>
            <a:off x="990181" y="1772816"/>
            <a:ext cx="6840760" cy="4093428"/>
          </a:xfrm>
          <a:prstGeom prst="rect">
            <a:avLst/>
          </a:prstGeom>
        </p:spPr>
        <p:txBody>
          <a:bodyPr wrap="square">
            <a:spAutoFit/>
          </a:bodyPr>
          <a:lstStyle/>
          <a:p>
            <a:pPr marL="342900" indent="-342900">
              <a:buFont typeface="Arial" panose="020B0604020202020204" pitchFamily="34" charset="0"/>
              <a:buChar char="•"/>
            </a:pPr>
            <a:r>
              <a:rPr lang="sv-SE" b="0" dirty="0">
                <a:latin typeface="+mn-lt"/>
              </a:rPr>
              <a:t>Elektrolyter: Kontrollera Na, K, Ca, fosfat och Mg initialt samt 1 timme efter påbörjad insulinterapi. Na och K följs härefter varje timme</a:t>
            </a:r>
          </a:p>
          <a:p>
            <a:pPr marL="342900" indent="-342900">
              <a:buFont typeface="Arial" panose="020B0604020202020204" pitchFamily="34" charset="0"/>
              <a:buChar char="•"/>
            </a:pPr>
            <a:r>
              <a:rPr lang="sv-SE" b="0" dirty="0">
                <a:latin typeface="+mn-lt"/>
              </a:rPr>
              <a:t>Kalium ges som separat infusion via CVK vid K &lt;3,5 mmol/l; startdos 5–10 mmol/timme. Målvärde K 3–3,5 mmol/l. </a:t>
            </a:r>
          </a:p>
          <a:p>
            <a:pPr marL="342900" indent="-342900">
              <a:buFont typeface="Arial" panose="020B0604020202020204" pitchFamily="34" charset="0"/>
              <a:buChar char="•"/>
            </a:pPr>
            <a:r>
              <a:rPr lang="sv-SE" b="0" dirty="0">
                <a:latin typeface="+mn-lt"/>
              </a:rPr>
              <a:t>Om </a:t>
            </a:r>
            <a:r>
              <a:rPr lang="sv-SE" b="0" dirty="0" err="1">
                <a:latin typeface="+mn-lt"/>
              </a:rPr>
              <a:t>dobutamin</a:t>
            </a:r>
            <a:r>
              <a:rPr lang="sv-SE" b="0" dirty="0">
                <a:latin typeface="+mn-lt"/>
              </a:rPr>
              <a:t>- eller adrenalin­infusion pågår trappas denna ut så snart cirkulationsstatus tillåter</a:t>
            </a:r>
          </a:p>
          <a:p>
            <a:pPr marL="342900" indent="-342900">
              <a:buFont typeface="Arial" panose="020B0604020202020204" pitchFamily="34" charset="0"/>
              <a:buChar char="•"/>
            </a:pPr>
            <a:r>
              <a:rPr lang="sv-SE" b="0" dirty="0">
                <a:latin typeface="+mn-lt"/>
              </a:rPr>
              <a:t>Insulin har </a:t>
            </a:r>
            <a:r>
              <a:rPr lang="sv-SE" b="0" dirty="0" err="1">
                <a:latin typeface="+mn-lt"/>
              </a:rPr>
              <a:t>vasodilaterande</a:t>
            </a:r>
            <a:r>
              <a:rPr lang="sv-SE" b="0" dirty="0">
                <a:latin typeface="+mn-lt"/>
              </a:rPr>
              <a:t> effekt. Vid behov, behåll eller addera noradrenalin</a:t>
            </a:r>
          </a:p>
          <a:p>
            <a:pPr marL="342900" indent="-342900">
              <a:buFont typeface="Arial" panose="020B0604020202020204" pitchFamily="34" charset="0"/>
              <a:buChar char="•"/>
            </a:pPr>
            <a:r>
              <a:rPr lang="sv-SE" b="0" dirty="0">
                <a:latin typeface="+mn-lt"/>
              </a:rPr>
              <a:t>Uttrappning av insulintillförsel tidigast 12–24 timmar efter tablett­intag och bara om patienten är hemodynamiskt stabil. Reducera insulindosen med 20–50 procent och utvärdera timvis</a:t>
            </a:r>
          </a:p>
        </p:txBody>
      </p:sp>
    </p:spTree>
    <p:extLst>
      <p:ext uri="{BB962C8B-B14F-4D97-AF65-F5344CB8AC3E}">
        <p14:creationId xmlns:p14="http://schemas.microsoft.com/office/powerpoint/2010/main" val="36646372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a:t>Högdos</a:t>
            </a:r>
            <a:r>
              <a:rPr lang="sv-SE" dirty="0"/>
              <a:t> insulinbehandling</a:t>
            </a:r>
          </a:p>
        </p:txBody>
      </p:sp>
      <p:sp>
        <p:nvSpPr>
          <p:cNvPr id="3" name="Rektangel 2"/>
          <p:cNvSpPr/>
          <p:nvPr/>
        </p:nvSpPr>
        <p:spPr>
          <a:xfrm>
            <a:off x="990181" y="1772816"/>
            <a:ext cx="6840760" cy="4093428"/>
          </a:xfrm>
          <a:prstGeom prst="rect">
            <a:avLst/>
          </a:prstGeom>
        </p:spPr>
        <p:txBody>
          <a:bodyPr wrap="square">
            <a:spAutoFit/>
          </a:bodyPr>
          <a:lstStyle/>
          <a:p>
            <a:pPr marL="342900" indent="-342900">
              <a:buFont typeface="Arial" panose="020B0604020202020204" pitchFamily="34" charset="0"/>
              <a:buChar char="•"/>
            </a:pPr>
            <a:r>
              <a:rPr lang="sv-SE" b="0" dirty="0">
                <a:latin typeface="+mn-lt"/>
              </a:rPr>
              <a:t>Glukostillförsel bör fortsättas efter avslutad insulininfusion. Hypoglyk­emi kan utvecklas &gt;24 timmar efter insulinavslut</a:t>
            </a:r>
          </a:p>
          <a:p>
            <a:pPr marL="342900" indent="-342900">
              <a:buFont typeface="Arial" panose="020B0604020202020204" pitchFamily="34" charset="0"/>
              <a:buChar char="•"/>
            </a:pPr>
            <a:endParaRPr lang="sv-SE" b="0" dirty="0">
              <a:latin typeface="+mn-lt"/>
            </a:endParaRPr>
          </a:p>
          <a:p>
            <a:pPr marL="342900" indent="-342900">
              <a:buFont typeface="Arial" panose="020B0604020202020204" pitchFamily="34" charset="0"/>
              <a:buChar char="•"/>
            </a:pPr>
            <a:r>
              <a:rPr lang="sv-SE" b="0" dirty="0">
                <a:latin typeface="+mn-lt"/>
              </a:rPr>
              <a:t>Regelbundna kontroller av B-glukos och P-kalium fortsätts efter insulinutsättning och efter avslutad glukosinfusion</a:t>
            </a:r>
          </a:p>
          <a:p>
            <a:pPr marL="342900" indent="-342900">
              <a:buFont typeface="Arial" panose="020B0604020202020204" pitchFamily="34" charset="0"/>
              <a:buChar char="•"/>
            </a:pPr>
            <a:endParaRPr lang="sv-SE" b="0" dirty="0">
              <a:latin typeface="+mn-lt"/>
            </a:endParaRPr>
          </a:p>
          <a:p>
            <a:pPr marL="342900" indent="-342900">
              <a:buFont typeface="Arial" panose="020B0604020202020204" pitchFamily="34" charset="0"/>
              <a:buChar char="•"/>
            </a:pPr>
            <a:r>
              <a:rPr lang="sv-SE" b="0" dirty="0">
                <a:latin typeface="+mn-lt"/>
              </a:rPr>
              <a:t>Täta kontroller (var 30:e minut) vid behandlingsförändring eller avvikande värden. Kan glesas ut (varannan till var fjärde timme) vid stabilitet.</a:t>
            </a:r>
          </a:p>
          <a:p>
            <a:pPr marL="342900" indent="-342900">
              <a:buFont typeface="Arial" panose="020B0604020202020204" pitchFamily="34" charset="0"/>
              <a:buChar char="•"/>
            </a:pPr>
            <a:endParaRPr lang="sv-SE" b="0" dirty="0">
              <a:latin typeface="+mn-lt"/>
            </a:endParaRPr>
          </a:p>
          <a:p>
            <a:pPr marL="342900" indent="-342900">
              <a:buFont typeface="Arial" panose="020B0604020202020204" pitchFamily="34" charset="0"/>
              <a:buChar char="•"/>
            </a:pPr>
            <a:r>
              <a:rPr lang="sv-SE" b="0" dirty="0">
                <a:latin typeface="+mn-lt"/>
              </a:rPr>
              <a:t>Kontrollerna avslutas tidigast 24–36 timmar efter avslutad insulintillförsel. Minst 6 timmar ska också ha förflutit efter avslutad glukosinfusion.</a:t>
            </a:r>
          </a:p>
        </p:txBody>
      </p:sp>
    </p:spTree>
    <p:extLst>
      <p:ext uri="{BB962C8B-B14F-4D97-AF65-F5344CB8AC3E}">
        <p14:creationId xmlns:p14="http://schemas.microsoft.com/office/powerpoint/2010/main" val="8954677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a:xfrm>
            <a:off x="1116013" y="2057400"/>
            <a:ext cx="7416800" cy="4395788"/>
          </a:xfrm>
          <a:noFill/>
          <a:ln w="19050">
            <a:noFill/>
          </a:ln>
        </p:spPr>
        <p:txBody>
          <a:bodyPr lIns="90487" tIns="44450" rIns="90487" bIns="44450"/>
          <a:lstStyle/>
          <a:p>
            <a:pPr eaLnBrk="1" hangingPunct="1">
              <a:buNone/>
            </a:pPr>
            <a:r>
              <a:rPr lang="sv-SE" sz="1400" dirty="0">
                <a:solidFill>
                  <a:schemeClr val="tx1">
                    <a:lumMod val="75000"/>
                    <a:lumOff val="25000"/>
                  </a:schemeClr>
                </a:solidFill>
              </a:rPr>
              <a:t>	</a:t>
            </a:r>
            <a:endParaRPr lang="en-US" sz="1400" b="1" dirty="0">
              <a:solidFill>
                <a:schemeClr val="tx1">
                  <a:lumMod val="75000"/>
                  <a:lumOff val="25000"/>
                </a:schemeClr>
              </a:solidFill>
            </a:endParaRPr>
          </a:p>
          <a:p>
            <a:pPr>
              <a:buNone/>
            </a:pPr>
            <a:r>
              <a:rPr lang="en-US" sz="1800" dirty="0">
                <a:solidFill>
                  <a:schemeClr val="tx1">
                    <a:lumMod val="75000"/>
                    <a:lumOff val="25000"/>
                  </a:schemeClr>
                </a:solidFill>
              </a:rPr>
              <a:t>	Three mechanisms of action that may benefit ILE have been suggested. The first and favored proposed mechanism is the formation of a ‘lipid sink’, sequestering lipophilic toxin within it, thus reducing effect site toxicity.</a:t>
            </a:r>
          </a:p>
          <a:p>
            <a:pPr>
              <a:buNone/>
            </a:pPr>
            <a:r>
              <a:rPr lang="en-US" sz="1800" dirty="0">
                <a:solidFill>
                  <a:schemeClr val="tx1">
                    <a:lumMod val="75000"/>
                    <a:lumOff val="25000"/>
                  </a:schemeClr>
                </a:solidFill>
              </a:rPr>
              <a:t>	</a:t>
            </a:r>
          </a:p>
          <a:p>
            <a:pPr>
              <a:buNone/>
            </a:pPr>
            <a:r>
              <a:rPr lang="en-US" sz="1800" dirty="0">
                <a:solidFill>
                  <a:schemeClr val="tx1">
                    <a:lumMod val="75000"/>
                    <a:lumOff val="25000"/>
                  </a:schemeClr>
                </a:solidFill>
              </a:rPr>
              <a:t>	Second, ILE might increase intracellular fatty acid content and thereby increase high energy phosphate content in the intoxicated heart.</a:t>
            </a:r>
          </a:p>
          <a:p>
            <a:pPr>
              <a:buNone/>
            </a:pPr>
            <a:endParaRPr lang="en-US" sz="1800" dirty="0">
              <a:solidFill>
                <a:schemeClr val="tx1">
                  <a:lumMod val="75000"/>
                  <a:lumOff val="25000"/>
                </a:schemeClr>
              </a:solidFill>
            </a:endParaRPr>
          </a:p>
          <a:p>
            <a:pPr>
              <a:buNone/>
            </a:pPr>
            <a:r>
              <a:rPr lang="en-US" sz="1800" dirty="0">
                <a:solidFill>
                  <a:schemeClr val="tx1">
                    <a:lumMod val="75000"/>
                    <a:lumOff val="25000"/>
                  </a:schemeClr>
                </a:solidFill>
              </a:rPr>
              <a:t>	Third, fatty acids might confer a direct </a:t>
            </a:r>
            <a:r>
              <a:rPr lang="en-US" sz="1800" dirty="0" err="1">
                <a:solidFill>
                  <a:schemeClr val="tx1">
                    <a:lumMod val="75000"/>
                    <a:lumOff val="25000"/>
                  </a:schemeClr>
                </a:solidFill>
              </a:rPr>
              <a:t>inotropic</a:t>
            </a:r>
            <a:r>
              <a:rPr lang="en-US" sz="1800" dirty="0">
                <a:solidFill>
                  <a:schemeClr val="tx1">
                    <a:lumMod val="75000"/>
                    <a:lumOff val="25000"/>
                  </a:schemeClr>
                </a:solidFill>
              </a:rPr>
              <a:t> action by increasing cardiac </a:t>
            </a:r>
            <a:r>
              <a:rPr lang="sv-SE" sz="1800" dirty="0" err="1">
                <a:solidFill>
                  <a:schemeClr val="tx1">
                    <a:lumMod val="75000"/>
                    <a:lumOff val="25000"/>
                  </a:schemeClr>
                </a:solidFill>
              </a:rPr>
              <a:t>myocyte</a:t>
            </a:r>
            <a:r>
              <a:rPr lang="sv-SE" sz="1800" dirty="0">
                <a:solidFill>
                  <a:schemeClr val="tx1">
                    <a:lumMod val="75000"/>
                    <a:lumOff val="25000"/>
                  </a:schemeClr>
                </a:solidFill>
              </a:rPr>
              <a:t> </a:t>
            </a:r>
            <a:r>
              <a:rPr lang="sv-SE" sz="1800" dirty="0" err="1">
                <a:solidFill>
                  <a:schemeClr val="tx1">
                    <a:lumMod val="75000"/>
                    <a:lumOff val="25000"/>
                  </a:schemeClr>
                </a:solidFill>
              </a:rPr>
              <a:t>calcium</a:t>
            </a:r>
            <a:r>
              <a:rPr lang="sv-SE" sz="1800" dirty="0">
                <a:solidFill>
                  <a:schemeClr val="tx1">
                    <a:lumMod val="75000"/>
                    <a:lumOff val="25000"/>
                  </a:schemeClr>
                </a:solidFill>
              </a:rPr>
              <a:t> </a:t>
            </a:r>
            <a:r>
              <a:rPr lang="sv-SE" sz="1800" dirty="0" err="1">
                <a:solidFill>
                  <a:schemeClr val="tx1">
                    <a:lumMod val="75000"/>
                    <a:lumOff val="25000"/>
                  </a:schemeClr>
                </a:solidFill>
              </a:rPr>
              <a:t>levels</a:t>
            </a:r>
            <a:r>
              <a:rPr lang="sv-SE" sz="1800" dirty="0">
                <a:solidFill>
                  <a:schemeClr val="tx1">
                    <a:lumMod val="75000"/>
                    <a:lumOff val="25000"/>
                  </a:schemeClr>
                </a:solidFill>
              </a:rPr>
              <a:t> via action on </a:t>
            </a:r>
            <a:r>
              <a:rPr lang="sv-SE" sz="1800" dirty="0" err="1">
                <a:solidFill>
                  <a:schemeClr val="tx1">
                    <a:lumMod val="75000"/>
                    <a:lumOff val="25000"/>
                  </a:schemeClr>
                </a:solidFill>
              </a:rPr>
              <a:t>calcium</a:t>
            </a:r>
            <a:r>
              <a:rPr lang="sv-SE" sz="1800" dirty="0">
                <a:solidFill>
                  <a:schemeClr val="tx1">
                    <a:lumMod val="75000"/>
                    <a:lumOff val="25000"/>
                  </a:schemeClr>
                </a:solidFill>
              </a:rPr>
              <a:t> </a:t>
            </a:r>
            <a:r>
              <a:rPr lang="sv-SE" sz="1800" dirty="0" err="1">
                <a:solidFill>
                  <a:schemeClr val="tx1">
                    <a:lumMod val="75000"/>
                    <a:lumOff val="25000"/>
                  </a:schemeClr>
                </a:solidFill>
              </a:rPr>
              <a:t>ion</a:t>
            </a:r>
            <a:r>
              <a:rPr lang="sv-SE" sz="1800" dirty="0">
                <a:solidFill>
                  <a:schemeClr val="tx1">
                    <a:lumMod val="75000"/>
                    <a:lumOff val="25000"/>
                  </a:schemeClr>
                </a:solidFill>
              </a:rPr>
              <a:t> </a:t>
            </a:r>
            <a:r>
              <a:rPr lang="sv-SE" sz="1800" dirty="0" err="1">
                <a:solidFill>
                  <a:schemeClr val="tx1">
                    <a:lumMod val="75000"/>
                    <a:lumOff val="25000"/>
                  </a:schemeClr>
                </a:solidFill>
              </a:rPr>
              <a:t>channels</a:t>
            </a:r>
            <a:r>
              <a:rPr lang="sv-SE" sz="1800" dirty="0">
                <a:solidFill>
                  <a:schemeClr val="tx1">
                    <a:lumMod val="75000"/>
                    <a:lumOff val="25000"/>
                  </a:schemeClr>
                </a:solidFill>
              </a:rPr>
              <a:t>.</a:t>
            </a:r>
          </a:p>
        </p:txBody>
      </p:sp>
      <p:sp>
        <p:nvSpPr>
          <p:cNvPr id="36866" name="Rectangle 2"/>
          <p:cNvSpPr>
            <a:spLocks noGrp="1" noChangeArrowheads="1"/>
          </p:cNvSpPr>
          <p:nvPr>
            <p:ph type="title"/>
          </p:nvPr>
        </p:nvSpPr>
        <p:spPr>
          <a:xfrm>
            <a:off x="1116013" y="333375"/>
            <a:ext cx="7416800" cy="1439863"/>
          </a:xfrm>
          <a:noFill/>
          <a:ln w="19050">
            <a:noFill/>
          </a:ln>
        </p:spPr>
        <p:txBody>
          <a:bodyPr lIns="90487" tIns="44450" rIns="90487" bIns="44450" anchor="b">
            <a:normAutofit/>
          </a:bodyPr>
          <a:lstStyle/>
          <a:p>
            <a:pPr eaLnBrk="1" hangingPunct="1"/>
            <a:r>
              <a:rPr lang="sv-SE" sz="4000" dirty="0">
                <a:solidFill>
                  <a:schemeClr val="tx1">
                    <a:lumMod val="75000"/>
                    <a:lumOff val="25000"/>
                  </a:schemeClr>
                </a:solidFill>
              </a:rPr>
              <a:t>Intravenös fettbehandling (ILE)</a:t>
            </a:r>
            <a:br>
              <a:rPr lang="sv-SE" sz="4000" dirty="0">
                <a:solidFill>
                  <a:schemeClr val="tx1">
                    <a:lumMod val="75000"/>
                    <a:lumOff val="25000"/>
                  </a:schemeClr>
                </a:solidFill>
              </a:rPr>
            </a:br>
            <a:r>
              <a:rPr lang="sv-SE" sz="4000" dirty="0">
                <a:solidFill>
                  <a:schemeClr val="tx1">
                    <a:lumMod val="75000"/>
                    <a:lumOff val="25000"/>
                  </a:schemeClr>
                </a:solidFill>
              </a:rPr>
              <a:t>mekanism</a:t>
            </a:r>
          </a:p>
        </p:txBody>
      </p:sp>
    </p:spTree>
    <p:extLst>
      <p:ext uri="{BB962C8B-B14F-4D97-AF65-F5344CB8AC3E}">
        <p14:creationId xmlns:p14="http://schemas.microsoft.com/office/powerpoint/2010/main" val="4072605833"/>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692696"/>
            <a:ext cx="8229600" cy="1143000"/>
          </a:xfrm>
        </p:spPr>
        <p:txBody>
          <a:bodyPr>
            <a:noAutofit/>
          </a:bodyPr>
          <a:lstStyle/>
          <a:p>
            <a:r>
              <a:rPr lang="en-US" sz="2800" dirty="0"/>
              <a:t>Systematic review of the effect of intravenous lipid</a:t>
            </a:r>
            <a:br>
              <a:rPr lang="en-US" sz="2800" dirty="0"/>
            </a:br>
            <a:r>
              <a:rPr lang="en-US" sz="2800" dirty="0"/>
              <a:t>emulsion therapy for local anesthetic toxicity</a:t>
            </a:r>
            <a:endParaRPr lang="sv-SE" sz="2800" dirty="0"/>
          </a:p>
        </p:txBody>
      </p:sp>
      <p:sp>
        <p:nvSpPr>
          <p:cNvPr id="3" name="Rektangel 2"/>
          <p:cNvSpPr/>
          <p:nvPr/>
        </p:nvSpPr>
        <p:spPr>
          <a:xfrm>
            <a:off x="827584" y="2348880"/>
            <a:ext cx="8136904" cy="1938992"/>
          </a:xfrm>
          <a:prstGeom prst="rect">
            <a:avLst/>
          </a:prstGeom>
        </p:spPr>
        <p:txBody>
          <a:bodyPr wrap="square">
            <a:spAutoFit/>
          </a:bodyPr>
          <a:lstStyle/>
          <a:p>
            <a:endParaRPr lang="en-US" b="0" dirty="0">
              <a:latin typeface="+mn-lt"/>
            </a:endParaRPr>
          </a:p>
          <a:p>
            <a:r>
              <a:rPr lang="en-US" b="0" dirty="0">
                <a:latin typeface="+mn-lt"/>
              </a:rPr>
              <a:t>ILE appears to be effective for reversal of cardiovascular or neurological features in some cases of LA toxicity, but there is currently no convincing evidence showing that ILE is more effective than vasopressors or to indicate which treatment should be instituted as first line therapy in severe LA toxicity.</a:t>
            </a:r>
            <a:endParaRPr lang="sv-SE" b="0" dirty="0">
              <a:latin typeface="+mn-lt"/>
            </a:endParaRPr>
          </a:p>
        </p:txBody>
      </p:sp>
    </p:spTree>
    <p:extLst>
      <p:ext uri="{BB962C8B-B14F-4D97-AF65-F5344CB8AC3E}">
        <p14:creationId xmlns:p14="http://schemas.microsoft.com/office/powerpoint/2010/main" val="15998210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970289" y="980728"/>
            <a:ext cx="7848872" cy="4093428"/>
          </a:xfrm>
          <a:prstGeom prst="rect">
            <a:avLst/>
          </a:prstGeom>
        </p:spPr>
        <p:txBody>
          <a:bodyPr wrap="square">
            <a:spAutoFit/>
          </a:bodyPr>
          <a:lstStyle/>
          <a:p>
            <a:pPr algn="ctr"/>
            <a:r>
              <a:rPr lang="sv-SE" sz="2400" dirty="0">
                <a:latin typeface="+mn-lt"/>
              </a:rPr>
              <a:t>I händelse av cirkulationsstillestånd ska hjärt-lungräddning utföras omedelbart och lipidbehandling (ILE) kan prövas</a:t>
            </a:r>
          </a:p>
          <a:p>
            <a:endParaRPr lang="sv-SE" b="0" dirty="0">
              <a:latin typeface="+mn-lt"/>
            </a:endParaRPr>
          </a:p>
          <a:p>
            <a:pPr marL="342900" indent="-342900">
              <a:buFont typeface="Arial" panose="020B0604020202020204" pitchFamily="34" charset="0"/>
              <a:buChar char="•"/>
            </a:pPr>
            <a:r>
              <a:rPr lang="sv-SE" b="0" dirty="0">
                <a:latin typeface="+mn-lt"/>
              </a:rPr>
              <a:t>Ge bolus av en 20 % lipidemulsion (</a:t>
            </a:r>
            <a:r>
              <a:rPr lang="sv-SE" b="0" dirty="0">
                <a:latin typeface="+mn-lt"/>
                <a:hlinkClick r:id="rId2"/>
              </a:rPr>
              <a:t>Intralipid</a:t>
            </a:r>
            <a:r>
              <a:rPr lang="sv-SE" b="0" dirty="0">
                <a:latin typeface="+mn-lt"/>
              </a:rPr>
              <a:t>), </a:t>
            </a:r>
            <a:r>
              <a:rPr lang="sv-SE" dirty="0">
                <a:latin typeface="+mn-lt"/>
              </a:rPr>
              <a:t>1,5 ml/kg </a:t>
            </a:r>
            <a:r>
              <a:rPr lang="sv-SE" b="0" dirty="0">
                <a:latin typeface="+mn-lt"/>
              </a:rPr>
              <a:t>i.v. alt </a:t>
            </a:r>
            <a:r>
              <a:rPr lang="sv-SE" dirty="0">
                <a:latin typeface="+mn-lt"/>
              </a:rPr>
              <a:t>100</a:t>
            </a:r>
            <a:r>
              <a:rPr lang="sv-SE" b="0" dirty="0">
                <a:latin typeface="+mn-lt"/>
              </a:rPr>
              <a:t> </a:t>
            </a:r>
            <a:r>
              <a:rPr lang="sv-SE" dirty="0">
                <a:latin typeface="+mn-lt"/>
              </a:rPr>
              <a:t>ml</a:t>
            </a:r>
            <a:r>
              <a:rPr lang="sv-SE" b="0" dirty="0">
                <a:latin typeface="+mn-lt"/>
              </a:rPr>
              <a:t> snabbt intravenöst.</a:t>
            </a:r>
          </a:p>
          <a:p>
            <a:pPr marL="342900" indent="-342900">
              <a:buFont typeface="Arial" panose="020B0604020202020204" pitchFamily="34" charset="0"/>
              <a:buChar char="•"/>
            </a:pPr>
            <a:r>
              <a:rPr lang="sv-SE" b="0" dirty="0">
                <a:latin typeface="+mn-lt"/>
              </a:rPr>
              <a:t>Starta en infusion med en lipidemulsion </a:t>
            </a:r>
            <a:r>
              <a:rPr lang="sv-SE" dirty="0">
                <a:latin typeface="+mn-lt"/>
              </a:rPr>
              <a:t>0,25 ml/kg/min </a:t>
            </a:r>
            <a:r>
              <a:rPr lang="sv-SE" b="0" dirty="0">
                <a:latin typeface="+mn-lt"/>
              </a:rPr>
              <a:t>i 10 min, under tiden som hjärt-lungräddning utförs, alt. 100 ml intravenöst. </a:t>
            </a:r>
          </a:p>
          <a:p>
            <a:pPr marL="342900" indent="-342900">
              <a:buFont typeface="Arial" panose="020B0604020202020204" pitchFamily="34" charset="0"/>
              <a:buChar char="•"/>
            </a:pPr>
            <a:r>
              <a:rPr lang="en-US" b="0" dirty="0">
                <a:latin typeface="+mn-lt"/>
              </a:rPr>
              <a:t>Om </a:t>
            </a:r>
            <a:r>
              <a:rPr lang="en-US" b="0" dirty="0" err="1">
                <a:latin typeface="+mn-lt"/>
              </a:rPr>
              <a:t>blodtrycket</a:t>
            </a:r>
            <a:r>
              <a:rPr lang="en-US" b="0" dirty="0">
                <a:latin typeface="+mn-lt"/>
              </a:rPr>
              <a:t> </a:t>
            </a:r>
            <a:r>
              <a:rPr lang="en-US" b="0" dirty="0" err="1">
                <a:latin typeface="+mn-lt"/>
              </a:rPr>
              <a:t>sjunker</a:t>
            </a:r>
            <a:r>
              <a:rPr lang="en-US" b="0" dirty="0">
                <a:latin typeface="+mn-lt"/>
              </a:rPr>
              <a:t> </a:t>
            </a:r>
            <a:r>
              <a:rPr lang="en-US" b="0" dirty="0" err="1">
                <a:latin typeface="+mn-lt"/>
              </a:rPr>
              <a:t>öka</a:t>
            </a:r>
            <a:r>
              <a:rPr lang="en-US" b="0" dirty="0">
                <a:latin typeface="+mn-lt"/>
              </a:rPr>
              <a:t> </a:t>
            </a:r>
            <a:r>
              <a:rPr lang="en-US" b="0" dirty="0" err="1">
                <a:latin typeface="+mn-lt"/>
              </a:rPr>
              <a:t>infusionshastigheten</a:t>
            </a:r>
            <a:r>
              <a:rPr lang="en-US" b="0" dirty="0">
                <a:latin typeface="+mn-lt"/>
              </a:rPr>
              <a:t> med 0.5 ml/kg/min</a:t>
            </a:r>
            <a:r>
              <a:rPr lang="en-US" sz="3200" b="0" dirty="0">
                <a:latin typeface="+mn-lt"/>
              </a:rPr>
              <a:t> </a:t>
            </a:r>
            <a:endParaRPr lang="sv-SE" b="0" dirty="0">
              <a:latin typeface="+mn-lt"/>
            </a:endParaRPr>
          </a:p>
          <a:p>
            <a:pPr marL="342900" indent="-342900">
              <a:buFont typeface="Arial" panose="020B0604020202020204" pitchFamily="34" charset="0"/>
              <a:buChar char="•"/>
            </a:pPr>
            <a:r>
              <a:rPr lang="sv-SE" b="0" dirty="0">
                <a:latin typeface="+mn-lt"/>
              </a:rPr>
              <a:t>Bolusdoser kan upprepas var 5:e minut, två eller tre gånger om det behövs, 1,5 ml/kg Intralipid.</a:t>
            </a:r>
          </a:p>
          <a:p>
            <a:pPr marL="342900" indent="-342900">
              <a:buFont typeface="Arial" panose="020B0604020202020204" pitchFamily="34" charset="0"/>
              <a:buChar char="•"/>
            </a:pPr>
            <a:r>
              <a:rPr lang="sv-SE" b="0" dirty="0">
                <a:latin typeface="+mn-lt"/>
              </a:rPr>
              <a:t>Mer än 8 ml/kg lipidemulsion bör ej ges totalt (560 ml till 70 kg:s patient). Avbryt infusionen efter stabiliserad cirkulation.</a:t>
            </a:r>
          </a:p>
        </p:txBody>
      </p:sp>
    </p:spTree>
    <p:extLst>
      <p:ext uri="{BB962C8B-B14F-4D97-AF65-F5344CB8AC3E}">
        <p14:creationId xmlns:p14="http://schemas.microsoft.com/office/powerpoint/2010/main" val="34890559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23528" y="548680"/>
            <a:ext cx="8568952" cy="1152128"/>
          </a:xfrm>
          <a:noFill/>
          <a:ln w="57150">
            <a:noFill/>
          </a:ln>
        </p:spPr>
        <p:txBody>
          <a:bodyPr lIns="90487" tIns="44450" rIns="90487" bIns="44450" anchor="b">
            <a:noAutofit/>
          </a:bodyPr>
          <a:lstStyle/>
          <a:p>
            <a:pPr algn="ctr"/>
            <a:r>
              <a:rPr lang="en-US" sz="2000" b="1" dirty="0">
                <a:solidFill>
                  <a:schemeClr val="tx1"/>
                </a:solidFill>
              </a:rPr>
              <a:t>Use of intravenous lipid emulsion in the resuscitation of a</a:t>
            </a:r>
            <a:br>
              <a:rPr lang="en-US" sz="2000" b="1" dirty="0">
                <a:solidFill>
                  <a:schemeClr val="tx1"/>
                </a:solidFill>
              </a:rPr>
            </a:br>
            <a:r>
              <a:rPr lang="en-US" sz="2000" b="1" dirty="0">
                <a:solidFill>
                  <a:schemeClr val="tx1"/>
                </a:solidFill>
              </a:rPr>
              <a:t>patient with cardiovascular collapse after a severe overdose</a:t>
            </a:r>
            <a:br>
              <a:rPr lang="en-US" sz="2000" b="1" dirty="0">
                <a:solidFill>
                  <a:schemeClr val="tx1"/>
                </a:solidFill>
              </a:rPr>
            </a:br>
            <a:r>
              <a:rPr lang="sv-SE" sz="2000" b="1" dirty="0" err="1">
                <a:solidFill>
                  <a:schemeClr val="tx1"/>
                </a:solidFill>
              </a:rPr>
              <a:t>of</a:t>
            </a:r>
            <a:r>
              <a:rPr lang="sv-SE" sz="2000" b="1" dirty="0">
                <a:solidFill>
                  <a:schemeClr val="tx1"/>
                </a:solidFill>
              </a:rPr>
              <a:t> </a:t>
            </a:r>
            <a:r>
              <a:rPr lang="sv-SE" sz="2000" b="1" dirty="0" err="1">
                <a:solidFill>
                  <a:schemeClr val="tx1"/>
                </a:solidFill>
              </a:rPr>
              <a:t>quetiapine</a:t>
            </a:r>
            <a:br>
              <a:rPr lang="sv-SE" sz="1800" dirty="0">
                <a:solidFill>
                  <a:schemeClr val="tx1"/>
                </a:solidFill>
              </a:rPr>
            </a:br>
            <a:r>
              <a:rPr lang="da-DK" sz="1400" dirty="0">
                <a:solidFill>
                  <a:schemeClr val="tx1"/>
                </a:solidFill>
              </a:rPr>
              <a:t>MALIN BARTOS 1 and KAI KNUDSEN 2</a:t>
            </a:r>
            <a:br>
              <a:rPr lang="da-DK" sz="1400" dirty="0">
                <a:solidFill>
                  <a:schemeClr val="tx1"/>
                </a:solidFill>
              </a:rPr>
            </a:br>
            <a:r>
              <a:rPr lang="sv-SE" sz="1800" i="1" dirty="0">
                <a:solidFill>
                  <a:schemeClr val="tx1"/>
                </a:solidFill>
              </a:rPr>
              <a:t>Clinical </a:t>
            </a:r>
            <a:r>
              <a:rPr lang="sv-SE" sz="1800" i="1" dirty="0" err="1">
                <a:solidFill>
                  <a:schemeClr val="tx1"/>
                </a:solidFill>
              </a:rPr>
              <a:t>Toxicology</a:t>
            </a:r>
            <a:r>
              <a:rPr lang="sv-SE" sz="1800" i="1" dirty="0">
                <a:solidFill>
                  <a:schemeClr val="tx1"/>
                </a:solidFill>
              </a:rPr>
              <a:t> (2013), </a:t>
            </a:r>
            <a:r>
              <a:rPr lang="sv-SE" sz="1800" b="1" i="1" dirty="0">
                <a:solidFill>
                  <a:schemeClr val="tx1"/>
                </a:solidFill>
              </a:rPr>
              <a:t>51, 501–504</a:t>
            </a:r>
            <a:endParaRPr lang="sv-SE" sz="1800" dirty="0">
              <a:solidFill>
                <a:schemeClr val="tx1"/>
              </a:solidFill>
            </a:endParaRPr>
          </a:p>
        </p:txBody>
      </p:sp>
      <p:pic>
        <p:nvPicPr>
          <p:cNvPr id="3074" name="Picture 2"/>
          <p:cNvPicPr>
            <a:picLocks noChangeAspect="1" noChangeArrowheads="1"/>
          </p:cNvPicPr>
          <p:nvPr/>
        </p:nvPicPr>
        <p:blipFill>
          <a:blip r:embed="rId3" cstate="print"/>
          <a:srcRect/>
          <a:stretch>
            <a:fillRect/>
          </a:stretch>
        </p:blipFill>
        <p:spPr bwMode="auto">
          <a:xfrm>
            <a:off x="1763688" y="1772816"/>
            <a:ext cx="6336704" cy="4731476"/>
          </a:xfrm>
          <a:prstGeom prst="rect">
            <a:avLst/>
          </a:prstGeom>
          <a:noFill/>
          <a:ln w="19050">
            <a:noFill/>
            <a:miter lim="800000"/>
            <a:headEnd/>
            <a:tailEnd/>
          </a:ln>
        </p:spPr>
      </p:pic>
    </p:spTree>
    <p:extLst>
      <p:ext uri="{BB962C8B-B14F-4D97-AF65-F5344CB8AC3E}">
        <p14:creationId xmlns:p14="http://schemas.microsoft.com/office/powerpoint/2010/main" val="3666720396"/>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B189413F-208C-987E-1D5E-8D2AE7655779}"/>
              </a:ext>
            </a:extLst>
          </p:cNvPr>
          <p:cNvSpPr>
            <a:spLocks noGrp="1"/>
          </p:cNvSpPr>
          <p:nvPr>
            <p:ph type="title"/>
          </p:nvPr>
        </p:nvSpPr>
        <p:spPr>
          <a:xfrm>
            <a:off x="457200" y="274638"/>
            <a:ext cx="8229600" cy="1143000"/>
          </a:xfrm>
        </p:spPr>
        <p:txBody>
          <a:bodyPr>
            <a:normAutofit/>
          </a:bodyPr>
          <a:lstStyle/>
          <a:p>
            <a:r>
              <a:rPr lang="en-US" sz="2000" b="0" i="0" dirty="0">
                <a:solidFill>
                  <a:srgbClr val="333333"/>
                </a:solidFill>
                <a:effectLst/>
                <a:latin typeface="Roboto" panose="02000000000000000000" pitchFamily="2" charset="0"/>
              </a:rPr>
              <a:t>TCA poisoning. Blood pressure vs. time from drug ingestion. Dotted lines represent metaraminol injection. Grey panel represents duration of ILE infusion.</a:t>
            </a:r>
            <a:endParaRPr lang="en-US" sz="2000" dirty="0"/>
          </a:p>
        </p:txBody>
      </p:sp>
      <p:pic>
        <p:nvPicPr>
          <p:cNvPr id="5" name="Bildobjekt 4">
            <a:extLst>
              <a:ext uri="{FF2B5EF4-FFF2-40B4-BE49-F238E27FC236}">
                <a16:creationId xmlns:a16="http://schemas.microsoft.com/office/drawing/2014/main" id="{8DFEBC37-88F7-45EA-B146-7331293909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379" y="1600200"/>
            <a:ext cx="7871242" cy="4525963"/>
          </a:xfrm>
          <a:prstGeom prst="rect">
            <a:avLst/>
          </a:prstGeom>
          <a:noFill/>
        </p:spPr>
      </p:pic>
    </p:spTree>
    <p:extLst>
      <p:ext uri="{BB962C8B-B14F-4D97-AF65-F5344CB8AC3E}">
        <p14:creationId xmlns:p14="http://schemas.microsoft.com/office/powerpoint/2010/main" val="17052808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4"/>
          <p:cNvPicPr>
            <a:picLocks noChangeAspect="1" noChangeArrowheads="1"/>
          </p:cNvPicPr>
          <p:nvPr/>
        </p:nvPicPr>
        <p:blipFill>
          <a:blip r:embed="rId3" cstate="print"/>
          <a:srcRect/>
          <a:stretch>
            <a:fillRect/>
          </a:stretch>
        </p:blipFill>
        <p:spPr bwMode="auto">
          <a:xfrm>
            <a:off x="1403648" y="1268760"/>
            <a:ext cx="6554688" cy="5309928"/>
          </a:xfrm>
          <a:prstGeom prst="rect">
            <a:avLst/>
          </a:prstGeom>
          <a:noFill/>
          <a:ln w="9525">
            <a:noFill/>
            <a:miter lim="800000"/>
            <a:headEnd/>
            <a:tailEnd/>
          </a:ln>
        </p:spPr>
      </p:pic>
      <p:sp>
        <p:nvSpPr>
          <p:cNvPr id="7" name="Rectangle 2"/>
          <p:cNvSpPr txBox="1">
            <a:spLocks noChangeArrowheads="1"/>
          </p:cNvSpPr>
          <p:nvPr/>
        </p:nvSpPr>
        <p:spPr bwMode="auto">
          <a:xfrm>
            <a:off x="395536" y="116632"/>
            <a:ext cx="8424936" cy="936104"/>
          </a:xfrm>
          <a:prstGeom prst="rect">
            <a:avLst/>
          </a:prstGeom>
          <a:solidFill>
            <a:schemeClr val="bg1"/>
          </a:solidFill>
          <a:ln w="19050">
            <a:noFill/>
            <a:miter lim="800000"/>
            <a:headEnd/>
            <a:tailEnd/>
          </a:ln>
        </p:spPr>
        <p:txBody>
          <a:bodyPr vert="horz" wrap="square" lIns="90487" tIns="44450" rIns="90487" bIns="44450" numCol="1" anchor="b"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chemeClr val="tx1">
                    <a:lumMod val="75000"/>
                    <a:lumOff val="25000"/>
                  </a:schemeClr>
                </a:solidFill>
                <a:effectLst/>
                <a:uLnTx/>
                <a:uFillTx/>
                <a:latin typeface="+mj-lt"/>
                <a:ea typeface="+mj-ea"/>
                <a:cs typeface="+mj-cs"/>
              </a:rPr>
              <a:t>Partition constant and volume of distribution as predictors of</a:t>
            </a:r>
            <a:br>
              <a:rPr kumimoji="0" lang="en-US" sz="2400" b="0" i="0" u="none" strike="noStrike" kern="0" cap="none" spc="0" normalizeH="0" baseline="0" noProof="0" dirty="0">
                <a:ln>
                  <a:noFill/>
                </a:ln>
                <a:solidFill>
                  <a:schemeClr val="tx1">
                    <a:lumMod val="75000"/>
                    <a:lumOff val="25000"/>
                  </a:schemeClr>
                </a:solidFill>
                <a:effectLst/>
                <a:uLnTx/>
                <a:uFillTx/>
                <a:latin typeface="+mj-lt"/>
                <a:ea typeface="+mj-ea"/>
                <a:cs typeface="+mj-cs"/>
              </a:rPr>
            </a:br>
            <a:r>
              <a:rPr kumimoji="0" lang="en-US" sz="2400" b="0" i="0" u="none" strike="noStrike" kern="0" cap="none" spc="0" normalizeH="0" baseline="0" noProof="0" dirty="0">
                <a:ln>
                  <a:noFill/>
                </a:ln>
                <a:solidFill>
                  <a:schemeClr val="tx1">
                    <a:lumMod val="75000"/>
                    <a:lumOff val="25000"/>
                  </a:schemeClr>
                </a:solidFill>
                <a:effectLst/>
                <a:uLnTx/>
                <a:uFillTx/>
                <a:latin typeface="+mj-lt"/>
                <a:ea typeface="+mj-ea"/>
                <a:cs typeface="+mj-cs"/>
              </a:rPr>
              <a:t>clinical efficacy of lipid rescue for toxicological emergencies</a:t>
            </a:r>
            <a:endParaRPr kumimoji="0" lang="sv-SE" sz="2400" b="0" i="0" u="none" strike="noStrike" kern="0" cap="none" spc="0" normalizeH="0" baseline="0" noProof="0" dirty="0">
              <a:ln>
                <a:noFill/>
              </a:ln>
              <a:solidFill>
                <a:schemeClr val="tx1">
                  <a:lumMod val="75000"/>
                  <a:lumOff val="25000"/>
                </a:schemeClr>
              </a:solidFill>
              <a:effectLst/>
              <a:uLnTx/>
              <a:uFillTx/>
              <a:latin typeface="+mj-lt"/>
              <a:ea typeface="+mj-ea"/>
              <a:cs typeface="+mj-cs"/>
            </a:endParaRPr>
          </a:p>
        </p:txBody>
      </p:sp>
    </p:spTree>
    <p:extLst>
      <p:ext uri="{BB962C8B-B14F-4D97-AF65-F5344CB8AC3E}">
        <p14:creationId xmlns:p14="http://schemas.microsoft.com/office/powerpoint/2010/main" val="297676457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340768"/>
            <a:ext cx="7686973"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ruta 4"/>
          <p:cNvSpPr txBox="1"/>
          <p:nvPr/>
        </p:nvSpPr>
        <p:spPr>
          <a:xfrm>
            <a:off x="346327" y="4996333"/>
            <a:ext cx="8623031" cy="1384995"/>
          </a:xfrm>
          <a:prstGeom prst="rect">
            <a:avLst/>
          </a:prstGeom>
          <a:noFill/>
        </p:spPr>
        <p:txBody>
          <a:bodyPr wrap="square" rtlCol="0">
            <a:spAutoFit/>
          </a:bodyPr>
          <a:lstStyle/>
          <a:p>
            <a:r>
              <a:rPr lang="en-US" sz="1400" b="0" dirty="0"/>
              <a:t>Figure 3</a:t>
            </a:r>
            <a:br>
              <a:rPr lang="en-US" sz="1400" b="0" dirty="0"/>
            </a:br>
            <a:r>
              <a:rPr lang="en-US" sz="1400" b="0" dirty="0"/>
              <a:t>After bupivacaine toxicity, lipid emulsion 4 ml/kg in 1 min </a:t>
            </a:r>
            <a:r>
              <a:rPr lang="en-US" sz="1400" b="0" dirty="0" err="1"/>
              <a:t>i.v.</a:t>
            </a:r>
            <a:r>
              <a:rPr lang="en-US" sz="1400" b="0" dirty="0"/>
              <a:t> improved the recovery of mean arterial pressure (A): the treatment-time interaction was significant (F [10, 80] = 7.5, </a:t>
            </a:r>
            <a:r>
              <a:rPr lang="en-US" sz="1400" b="0" i="1" dirty="0"/>
              <a:t>p </a:t>
            </a:r>
            <a:r>
              <a:rPr lang="en-US" sz="1400" b="0" dirty="0"/>
              <a:t>&lt; 0.0001). B. The increase in arterial blood pressure was accompanied by a significant treatment-time interaction of mean systemic vascular resistance index (F [10, 80] = 6.2, </a:t>
            </a:r>
            <a:r>
              <a:rPr lang="en-US" sz="1400" b="0" i="1" dirty="0"/>
              <a:t>p </a:t>
            </a:r>
            <a:r>
              <a:rPr lang="en-US" sz="1400" b="0" dirty="0"/>
              <a:t>&lt; 0.0001). In </a:t>
            </a:r>
            <a:r>
              <a:rPr lang="en-US" sz="1400" b="0" dirty="0" err="1"/>
              <a:t>Sidak</a:t>
            </a:r>
            <a:r>
              <a:rPr lang="en-US" sz="1400" b="0" dirty="0"/>
              <a:t> </a:t>
            </a:r>
            <a:r>
              <a:rPr lang="en-US" sz="1400" b="0" dirty="0" err="1"/>
              <a:t>posttesting</a:t>
            </a:r>
            <a:r>
              <a:rPr lang="en-US" sz="1400" b="0" dirty="0"/>
              <a:t> ***</a:t>
            </a:r>
            <a:r>
              <a:rPr lang="en-US" sz="1400" b="0" i="1" dirty="0"/>
              <a:t>p </a:t>
            </a:r>
            <a:r>
              <a:rPr lang="en-US" sz="1400" b="0" dirty="0"/>
              <a:t>&lt; 0.001, **</a:t>
            </a:r>
            <a:r>
              <a:rPr lang="en-US" sz="1400" b="0" i="1" dirty="0"/>
              <a:t>p </a:t>
            </a:r>
            <a:r>
              <a:rPr lang="en-US" sz="1400" b="0" dirty="0"/>
              <a:t>&lt; 0.01, *</a:t>
            </a:r>
            <a:r>
              <a:rPr lang="en-US" sz="1400" b="0" i="1" dirty="0"/>
              <a:t>p </a:t>
            </a:r>
            <a:r>
              <a:rPr lang="en-US" sz="1400" b="0" dirty="0"/>
              <a:t>&lt; 0.05 between the groups.</a:t>
            </a:r>
            <a:endParaRPr lang="sv-SE" sz="1400" b="0" dirty="0"/>
          </a:p>
        </p:txBody>
      </p:sp>
      <p:sp>
        <p:nvSpPr>
          <p:cNvPr id="6" name="Rektangel 5"/>
          <p:cNvSpPr/>
          <p:nvPr/>
        </p:nvSpPr>
        <p:spPr>
          <a:xfrm>
            <a:off x="822865" y="395281"/>
            <a:ext cx="7691691" cy="830997"/>
          </a:xfrm>
          <a:prstGeom prst="rect">
            <a:avLst/>
          </a:prstGeom>
        </p:spPr>
        <p:txBody>
          <a:bodyPr wrap="square">
            <a:spAutoFit/>
          </a:bodyPr>
          <a:lstStyle/>
          <a:p>
            <a:pPr algn="ctr"/>
            <a:r>
              <a:rPr lang="en-US" sz="2400" dirty="0"/>
              <a:t>Mean arterial pressure and systemic vascular resistance index</a:t>
            </a:r>
            <a:endParaRPr lang="sv-SE" sz="2400" dirty="0"/>
          </a:p>
        </p:txBody>
      </p:sp>
    </p:spTree>
    <p:extLst>
      <p:ext uri="{BB962C8B-B14F-4D97-AF65-F5344CB8AC3E}">
        <p14:creationId xmlns:p14="http://schemas.microsoft.com/office/powerpoint/2010/main" val="33250312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456020"/>
            <a:ext cx="8305466" cy="3125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ruta 4"/>
          <p:cNvSpPr txBox="1"/>
          <p:nvPr/>
        </p:nvSpPr>
        <p:spPr>
          <a:xfrm>
            <a:off x="346327" y="4708301"/>
            <a:ext cx="8623031" cy="1169551"/>
          </a:xfrm>
          <a:prstGeom prst="rect">
            <a:avLst/>
          </a:prstGeom>
          <a:noFill/>
        </p:spPr>
        <p:txBody>
          <a:bodyPr wrap="square" rtlCol="0">
            <a:spAutoFit/>
          </a:bodyPr>
          <a:lstStyle/>
          <a:p>
            <a:r>
              <a:rPr lang="en-US" sz="1400" b="0" dirty="0"/>
              <a:t>Figure 4. </a:t>
            </a:r>
            <a:br>
              <a:rPr lang="en-US" sz="1400" b="0" dirty="0"/>
            </a:br>
            <a:r>
              <a:rPr lang="en-US" sz="1400" b="0" dirty="0"/>
              <a:t>After bupivacaine toxicity, lipid emulsion 4 ml/kg in 1 min did not affect the cardiac index (A) or the left ventricular ejection fraction (B). The interaction over time of mean cardiac index was significant (</a:t>
            </a:r>
            <a:r>
              <a:rPr lang="en-US" sz="1400" b="0" i="1" dirty="0"/>
              <a:t>p </a:t>
            </a:r>
            <a:r>
              <a:rPr lang="en-US" sz="1400" b="0" dirty="0"/>
              <a:t>= 0.01). In </a:t>
            </a:r>
            <a:r>
              <a:rPr lang="en-US" sz="1400" b="0" dirty="0" err="1"/>
              <a:t>Sidak</a:t>
            </a:r>
            <a:r>
              <a:rPr lang="en-US" sz="1400" b="0" dirty="0"/>
              <a:t> post-testing there was, however, no difference at any time points between the groups. The interaction over time of the recovery of left ventricular ejection fraction </a:t>
            </a:r>
            <a:r>
              <a:rPr lang="sv-SE" sz="1400" b="0" dirty="0" err="1"/>
              <a:t>was</a:t>
            </a:r>
            <a:r>
              <a:rPr lang="sv-SE" sz="1400" b="0" dirty="0"/>
              <a:t> not </a:t>
            </a:r>
            <a:r>
              <a:rPr lang="sv-SE" sz="1400" b="0" dirty="0" err="1"/>
              <a:t>statistically</a:t>
            </a:r>
            <a:r>
              <a:rPr lang="sv-SE" sz="1400" b="0" dirty="0"/>
              <a:t> </a:t>
            </a:r>
            <a:r>
              <a:rPr lang="sv-SE" sz="1400" b="0" dirty="0" err="1"/>
              <a:t>significant</a:t>
            </a:r>
            <a:r>
              <a:rPr lang="sv-SE" sz="1400" b="0" dirty="0"/>
              <a:t>.</a:t>
            </a:r>
          </a:p>
        </p:txBody>
      </p:sp>
      <p:sp>
        <p:nvSpPr>
          <p:cNvPr id="6" name="Rektangel 5"/>
          <p:cNvSpPr/>
          <p:nvPr/>
        </p:nvSpPr>
        <p:spPr>
          <a:xfrm>
            <a:off x="827584" y="682515"/>
            <a:ext cx="7272808" cy="830997"/>
          </a:xfrm>
          <a:prstGeom prst="rect">
            <a:avLst/>
          </a:prstGeom>
        </p:spPr>
        <p:txBody>
          <a:bodyPr wrap="square">
            <a:spAutoFit/>
          </a:bodyPr>
          <a:lstStyle/>
          <a:p>
            <a:pPr algn="ctr"/>
            <a:r>
              <a:rPr lang="en-US" sz="2400" b="1" dirty="0"/>
              <a:t>Cardiac index and left ventricular ejection fraction</a:t>
            </a:r>
            <a:endParaRPr lang="sv-SE" sz="2400" dirty="0"/>
          </a:p>
        </p:txBody>
      </p:sp>
    </p:spTree>
    <p:extLst>
      <p:ext uri="{BB962C8B-B14F-4D97-AF65-F5344CB8AC3E}">
        <p14:creationId xmlns:p14="http://schemas.microsoft.com/office/powerpoint/2010/main" val="16436017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611560" y="332656"/>
            <a:ext cx="7416824" cy="4001095"/>
          </a:xfrm>
          <a:prstGeom prst="rect">
            <a:avLst/>
          </a:prstGeom>
        </p:spPr>
        <p:txBody>
          <a:bodyPr wrap="square">
            <a:spAutoFit/>
          </a:bodyPr>
          <a:lstStyle/>
          <a:p>
            <a:r>
              <a:rPr lang="en-US" sz="2800" dirty="0"/>
              <a:t>Systematic review of the effect of intravenous lipid emulsion therapy for local anesthetic toxicity</a:t>
            </a:r>
          </a:p>
          <a:p>
            <a:endParaRPr lang="sv-SE" dirty="0"/>
          </a:p>
          <a:p>
            <a:r>
              <a:rPr lang="sv-SE" sz="1800" b="0" dirty="0"/>
              <a:t>Lotte C. G. Hoegberg, Theodore C. </a:t>
            </a:r>
            <a:r>
              <a:rPr lang="sv-SE" sz="1800" b="0" dirty="0" err="1"/>
              <a:t>Bania</a:t>
            </a:r>
            <a:r>
              <a:rPr lang="sv-SE" sz="1800" b="0" dirty="0"/>
              <a:t>, </a:t>
            </a:r>
            <a:r>
              <a:rPr lang="sv-SE" sz="1800" b="0" dirty="0" err="1"/>
              <a:t>Valéry</a:t>
            </a:r>
            <a:r>
              <a:rPr lang="sv-SE" sz="1800" b="0" dirty="0"/>
              <a:t> </a:t>
            </a:r>
            <a:r>
              <a:rPr lang="sv-SE" sz="1800" b="0" dirty="0" err="1"/>
              <a:t>Lavergne</a:t>
            </a:r>
            <a:r>
              <a:rPr lang="sv-SE" sz="1800" b="0" dirty="0"/>
              <a:t>, Benoit Bailey, </a:t>
            </a:r>
            <a:r>
              <a:rPr lang="en-US" sz="1800" b="0" dirty="0"/>
              <a:t>Alexis F. Turgeon, Simon H. L. Thomas, Martin Morris, Andrea Miller-Nesbitt, </a:t>
            </a:r>
            <a:r>
              <a:rPr lang="sv-SE" sz="1800" b="0" dirty="0"/>
              <a:t>Bruno </a:t>
            </a:r>
            <a:r>
              <a:rPr lang="sv-SE" sz="1800" b="0" dirty="0" err="1"/>
              <a:t>Mégarbane</a:t>
            </a:r>
            <a:r>
              <a:rPr lang="sv-SE" sz="1800" b="0" dirty="0"/>
              <a:t>, Sheldon </a:t>
            </a:r>
            <a:r>
              <a:rPr lang="sv-SE" sz="1800" b="0" dirty="0" err="1"/>
              <a:t>Magder</a:t>
            </a:r>
            <a:r>
              <a:rPr lang="sv-SE" sz="1800" b="0" dirty="0"/>
              <a:t>, Sophie Gosselin &amp; Lipid Emulsion</a:t>
            </a:r>
          </a:p>
          <a:p>
            <a:r>
              <a:rPr lang="sv-SE" sz="1800" b="0" dirty="0" err="1"/>
              <a:t>Workgroup</a:t>
            </a:r>
            <a:endParaRPr lang="sv-SE" sz="1800" b="0" dirty="0"/>
          </a:p>
          <a:p>
            <a:endParaRPr lang="sv-SE" dirty="0"/>
          </a:p>
          <a:p>
            <a:r>
              <a:rPr lang="sv-SE" b="0" dirty="0"/>
              <a:t>Clinical </a:t>
            </a:r>
            <a:r>
              <a:rPr lang="sv-SE" b="0" dirty="0" err="1"/>
              <a:t>Toxicology</a:t>
            </a:r>
            <a:r>
              <a:rPr lang="sv-SE" b="0" dirty="0"/>
              <a:t> </a:t>
            </a:r>
          </a:p>
          <a:p>
            <a:r>
              <a:rPr lang="sv-SE" b="0" dirty="0"/>
              <a:t>2016: 54:3, 167-193, DOI: 10.3109/15563650.2015.1121270</a:t>
            </a:r>
          </a:p>
        </p:txBody>
      </p:sp>
    </p:spTree>
    <p:extLst>
      <p:ext uri="{BB962C8B-B14F-4D97-AF65-F5344CB8AC3E}">
        <p14:creationId xmlns:p14="http://schemas.microsoft.com/office/powerpoint/2010/main" val="17211979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116632"/>
            <a:ext cx="6480720" cy="6542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10504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Autofit/>
          </a:bodyPr>
          <a:lstStyle/>
          <a:p>
            <a:r>
              <a:rPr lang="en-US" sz="2800" b="1" dirty="0"/>
              <a:t>Systematic review of the effect of intravenous </a:t>
            </a:r>
            <a:r>
              <a:rPr lang="en-US" sz="2800" b="1" dirty="0" err="1"/>
              <a:t>lipidemulsion</a:t>
            </a:r>
            <a:r>
              <a:rPr lang="en-US" sz="2800" b="1" dirty="0"/>
              <a:t> therapy for non-local anesthetics toxicity</a:t>
            </a:r>
            <a:endParaRPr lang="sv-SE" sz="2800" b="1" dirty="0"/>
          </a:p>
        </p:txBody>
      </p:sp>
      <p:sp>
        <p:nvSpPr>
          <p:cNvPr id="3" name="Rektangel 2"/>
          <p:cNvSpPr/>
          <p:nvPr/>
        </p:nvSpPr>
        <p:spPr>
          <a:xfrm>
            <a:off x="683568" y="1556792"/>
            <a:ext cx="8136904" cy="1815882"/>
          </a:xfrm>
          <a:prstGeom prst="rect">
            <a:avLst/>
          </a:prstGeom>
        </p:spPr>
        <p:txBody>
          <a:bodyPr wrap="square">
            <a:spAutoFit/>
          </a:bodyPr>
          <a:lstStyle/>
          <a:p>
            <a:endParaRPr lang="en-US" b="1" dirty="0"/>
          </a:p>
          <a:p>
            <a:endParaRPr lang="en-US" b="1" dirty="0"/>
          </a:p>
          <a:p>
            <a:r>
              <a:rPr lang="sv-SE" sz="1800" dirty="0"/>
              <a:t>Michael Levine, Robert S. Hoffman, </a:t>
            </a:r>
            <a:r>
              <a:rPr lang="sv-SE" sz="1800" dirty="0" err="1"/>
              <a:t>Valéry</a:t>
            </a:r>
            <a:r>
              <a:rPr lang="sv-SE" sz="1800" dirty="0"/>
              <a:t> </a:t>
            </a:r>
            <a:r>
              <a:rPr lang="sv-SE" sz="1800" dirty="0" err="1"/>
              <a:t>Lavergne</a:t>
            </a:r>
            <a:r>
              <a:rPr lang="sv-SE" sz="1800" dirty="0"/>
              <a:t>, Christine M. Stork, Andis </a:t>
            </a:r>
            <a:r>
              <a:rPr lang="sv-SE" sz="1800" dirty="0" err="1"/>
              <a:t>Graudins</a:t>
            </a:r>
            <a:r>
              <a:rPr lang="sv-SE" sz="1800" dirty="0"/>
              <a:t>, Ryan </a:t>
            </a:r>
            <a:r>
              <a:rPr lang="sv-SE" sz="1800" dirty="0" err="1"/>
              <a:t>Chuang</a:t>
            </a:r>
            <a:r>
              <a:rPr lang="sv-SE" sz="1800" dirty="0"/>
              <a:t>, Samuel J. </a:t>
            </a:r>
            <a:r>
              <a:rPr lang="sv-SE" sz="1800" dirty="0" err="1"/>
              <a:t>Stellpflug</a:t>
            </a:r>
            <a:r>
              <a:rPr lang="sv-SE" sz="1800" dirty="0"/>
              <a:t>, Martin Morris, Andrea </a:t>
            </a:r>
            <a:r>
              <a:rPr lang="en-US" sz="1800" dirty="0"/>
              <a:t>Miller-Nesbitt, Sophie Gosselin &amp; for the Lipid Emulsion Workgroup*</a:t>
            </a:r>
            <a:endParaRPr lang="sv-SE" sz="1800" dirty="0"/>
          </a:p>
        </p:txBody>
      </p:sp>
      <p:sp>
        <p:nvSpPr>
          <p:cNvPr id="4" name="Rektangel 3"/>
          <p:cNvSpPr/>
          <p:nvPr/>
        </p:nvSpPr>
        <p:spPr>
          <a:xfrm>
            <a:off x="755576" y="4089846"/>
            <a:ext cx="6552728" cy="923330"/>
          </a:xfrm>
          <a:prstGeom prst="rect">
            <a:avLst/>
          </a:prstGeom>
        </p:spPr>
        <p:txBody>
          <a:bodyPr wrap="square">
            <a:spAutoFit/>
          </a:bodyPr>
          <a:lstStyle/>
          <a:p>
            <a:r>
              <a:rPr lang="sv-SE" dirty="0"/>
              <a:t>Clinical </a:t>
            </a:r>
            <a:r>
              <a:rPr lang="sv-SE" dirty="0" err="1"/>
              <a:t>Toxicology</a:t>
            </a:r>
            <a:r>
              <a:rPr lang="sv-SE" dirty="0"/>
              <a:t>, 2016: 54:3, 194-221, </a:t>
            </a:r>
          </a:p>
          <a:p>
            <a:endParaRPr lang="sv-SE" dirty="0"/>
          </a:p>
          <a:p>
            <a:r>
              <a:rPr lang="sv-SE" dirty="0"/>
              <a:t>DOI: 10.3109/15563650.2015.1126286</a:t>
            </a:r>
          </a:p>
        </p:txBody>
      </p:sp>
    </p:spTree>
    <p:extLst>
      <p:ext uri="{BB962C8B-B14F-4D97-AF65-F5344CB8AC3E}">
        <p14:creationId xmlns:p14="http://schemas.microsoft.com/office/powerpoint/2010/main" val="32019790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Autofit/>
          </a:bodyPr>
          <a:lstStyle/>
          <a:p>
            <a:r>
              <a:rPr lang="en-US" sz="2800" dirty="0"/>
              <a:t>Systematic review of the effect of intravenous lipid</a:t>
            </a:r>
            <a:br>
              <a:rPr lang="en-US" sz="2800" dirty="0"/>
            </a:br>
            <a:r>
              <a:rPr lang="en-US" sz="2800" dirty="0"/>
              <a:t>emulsion therapy for non-local anesthetics toxicity</a:t>
            </a:r>
            <a:endParaRPr lang="sv-SE" sz="2800" dirty="0"/>
          </a:p>
        </p:txBody>
      </p:sp>
      <p:sp>
        <p:nvSpPr>
          <p:cNvPr id="5" name="Rektangel 4"/>
          <p:cNvSpPr/>
          <p:nvPr/>
        </p:nvSpPr>
        <p:spPr>
          <a:xfrm>
            <a:off x="755576" y="1844824"/>
            <a:ext cx="7848872" cy="1631216"/>
          </a:xfrm>
          <a:prstGeom prst="rect">
            <a:avLst/>
          </a:prstGeom>
        </p:spPr>
        <p:txBody>
          <a:bodyPr wrap="square">
            <a:spAutoFit/>
          </a:bodyPr>
          <a:lstStyle/>
          <a:p>
            <a:r>
              <a:rPr lang="en-US" b="1" dirty="0"/>
              <a:t>Conclusions</a:t>
            </a:r>
            <a:r>
              <a:rPr lang="en-US" dirty="0"/>
              <a:t>: Despite the use of ILE for multiple substances in the treatment of patients with poisoning and overdose, the effect of ILE in various non-local anesthetic poisonings is </a:t>
            </a:r>
            <a:r>
              <a:rPr lang="en-US" dirty="0" err="1"/>
              <a:t>heterogenous</a:t>
            </a:r>
            <a:r>
              <a:rPr lang="en-US" dirty="0"/>
              <a:t>, and the quality of evidence remains </a:t>
            </a:r>
            <a:r>
              <a:rPr lang="en-US" u="sng" dirty="0"/>
              <a:t>low to very low</a:t>
            </a:r>
            <a:r>
              <a:rPr lang="en-US" dirty="0"/>
              <a:t>.</a:t>
            </a:r>
            <a:endParaRPr lang="sv-SE" dirty="0"/>
          </a:p>
        </p:txBody>
      </p:sp>
    </p:spTree>
    <p:extLst>
      <p:ext uri="{BB962C8B-B14F-4D97-AF65-F5344CB8AC3E}">
        <p14:creationId xmlns:p14="http://schemas.microsoft.com/office/powerpoint/2010/main" val="13313174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116013" y="333375"/>
            <a:ext cx="7416800" cy="1439863"/>
          </a:xfrm>
          <a:solidFill>
            <a:schemeClr val="bg1"/>
          </a:solidFill>
          <a:ln w="57150">
            <a:noFill/>
          </a:ln>
        </p:spPr>
        <p:txBody>
          <a:bodyPr lIns="90487" tIns="44450" rIns="90487" bIns="44450" anchor="b"/>
          <a:lstStyle/>
          <a:p>
            <a:pPr eaLnBrk="1" hangingPunct="1"/>
            <a:r>
              <a:rPr lang="sv-SE" sz="3200" dirty="0">
                <a:solidFill>
                  <a:schemeClr val="tx1">
                    <a:lumMod val="75000"/>
                    <a:lumOff val="25000"/>
                  </a:schemeClr>
                </a:solidFill>
                <a:latin typeface="+mn-lt"/>
              </a:rPr>
              <a:t>Membranstabiliserande läkemedel Behandling</a:t>
            </a:r>
          </a:p>
        </p:txBody>
      </p:sp>
      <p:sp>
        <p:nvSpPr>
          <p:cNvPr id="29699" name="Rectangle 3"/>
          <p:cNvSpPr>
            <a:spLocks noGrp="1" noChangeArrowheads="1"/>
          </p:cNvSpPr>
          <p:nvPr>
            <p:ph type="body" idx="1"/>
          </p:nvPr>
        </p:nvSpPr>
        <p:spPr>
          <a:xfrm>
            <a:off x="1116013" y="2057400"/>
            <a:ext cx="7416800" cy="4395788"/>
          </a:xfrm>
          <a:solidFill>
            <a:schemeClr val="bg1"/>
          </a:solidFill>
          <a:ln w="38100">
            <a:noFill/>
          </a:ln>
        </p:spPr>
        <p:txBody>
          <a:bodyPr lIns="90487" tIns="44450" rIns="90487" bIns="44450"/>
          <a:lstStyle/>
          <a:p>
            <a:pPr eaLnBrk="1" hangingPunct="1">
              <a:lnSpc>
                <a:spcPct val="90000"/>
              </a:lnSpc>
            </a:pPr>
            <a:endParaRPr lang="sv-SE" sz="2400" b="1" dirty="0">
              <a:solidFill>
                <a:schemeClr val="tx1">
                  <a:lumMod val="75000"/>
                  <a:lumOff val="25000"/>
                </a:schemeClr>
              </a:solidFill>
            </a:endParaRPr>
          </a:p>
          <a:p>
            <a:pPr lvl="1" eaLnBrk="1" hangingPunct="1">
              <a:lnSpc>
                <a:spcPct val="90000"/>
              </a:lnSpc>
            </a:pPr>
            <a:r>
              <a:rPr lang="sv-SE" sz="2400" dirty="0">
                <a:solidFill>
                  <a:schemeClr val="tx1">
                    <a:lumMod val="75000"/>
                    <a:lumOff val="25000"/>
                  </a:schemeClr>
                </a:solidFill>
              </a:rPr>
              <a:t>Undvik behandling med betablockerare, antiarytmika klass IA och elkonvertering.</a:t>
            </a:r>
          </a:p>
          <a:p>
            <a:pPr lvl="1" eaLnBrk="1" hangingPunct="1">
              <a:lnSpc>
                <a:spcPct val="90000"/>
              </a:lnSpc>
            </a:pPr>
            <a:r>
              <a:rPr lang="sv-SE" sz="2400" dirty="0">
                <a:solidFill>
                  <a:schemeClr val="tx1">
                    <a:lumMod val="75000"/>
                    <a:lumOff val="25000"/>
                  </a:schemeClr>
                </a:solidFill>
              </a:rPr>
              <a:t>Undvik extensiv </a:t>
            </a:r>
            <a:r>
              <a:rPr lang="sv-SE" sz="2400" dirty="0" err="1">
                <a:solidFill>
                  <a:schemeClr val="tx1">
                    <a:lumMod val="75000"/>
                    <a:lumOff val="25000"/>
                  </a:schemeClr>
                </a:solidFill>
              </a:rPr>
              <a:t>polyfarmaci</a:t>
            </a:r>
            <a:endParaRPr lang="sv-SE" sz="2400" dirty="0">
              <a:solidFill>
                <a:schemeClr val="tx1">
                  <a:lumMod val="75000"/>
                  <a:lumOff val="25000"/>
                </a:schemeClr>
              </a:solidFill>
            </a:endParaRPr>
          </a:p>
          <a:p>
            <a:pPr lvl="2" eaLnBrk="1" hangingPunct="1">
              <a:lnSpc>
                <a:spcPct val="90000"/>
              </a:lnSpc>
            </a:pPr>
            <a:r>
              <a:rPr lang="sv-SE" dirty="0">
                <a:solidFill>
                  <a:schemeClr val="tx1">
                    <a:lumMod val="75000"/>
                    <a:lumOff val="25000"/>
                  </a:schemeClr>
                </a:solidFill>
              </a:rPr>
              <a:t>Is i magen</a:t>
            </a:r>
          </a:p>
          <a:p>
            <a:pPr lvl="1" eaLnBrk="1" hangingPunct="1">
              <a:lnSpc>
                <a:spcPct val="90000"/>
              </a:lnSpc>
            </a:pPr>
            <a:r>
              <a:rPr lang="sv-SE" sz="2400" dirty="0">
                <a:solidFill>
                  <a:schemeClr val="tx1">
                    <a:lumMod val="75000"/>
                    <a:lumOff val="25000"/>
                  </a:schemeClr>
                </a:solidFill>
              </a:rPr>
              <a:t>Extern hjärtmassage kan vara livräddande</a:t>
            </a:r>
          </a:p>
          <a:p>
            <a:pPr lvl="2" eaLnBrk="1" hangingPunct="1">
              <a:lnSpc>
                <a:spcPct val="90000"/>
              </a:lnSpc>
            </a:pPr>
            <a:r>
              <a:rPr lang="sv-SE" dirty="0">
                <a:solidFill>
                  <a:schemeClr val="tx1">
                    <a:lumMod val="75000"/>
                    <a:lumOff val="25000"/>
                  </a:schemeClr>
                </a:solidFill>
              </a:rPr>
              <a:t>Lucaspump</a:t>
            </a:r>
          </a:p>
          <a:p>
            <a:pPr lvl="1" eaLnBrk="1" hangingPunct="1">
              <a:lnSpc>
                <a:spcPct val="90000"/>
              </a:lnSpc>
            </a:pPr>
            <a:r>
              <a:rPr lang="sv-SE" sz="2400" dirty="0">
                <a:solidFill>
                  <a:schemeClr val="tx1">
                    <a:lumMod val="75000"/>
                    <a:lumOff val="25000"/>
                  </a:schemeClr>
                </a:solidFill>
              </a:rPr>
              <a:t>Hjärtlungmaskin</a:t>
            </a:r>
          </a:p>
          <a:p>
            <a:pPr lvl="2" eaLnBrk="1" hangingPunct="1">
              <a:lnSpc>
                <a:spcPct val="90000"/>
              </a:lnSpc>
            </a:pPr>
            <a:r>
              <a:rPr lang="sv-SE" dirty="0">
                <a:solidFill>
                  <a:schemeClr val="tx1">
                    <a:lumMod val="75000"/>
                    <a:lumOff val="25000"/>
                  </a:schemeClr>
                </a:solidFill>
              </a:rPr>
              <a:t>ECMO, ECLA</a:t>
            </a:r>
          </a:p>
          <a:p>
            <a:pPr marL="914400" lvl="2" indent="0" eaLnBrk="1" hangingPunct="1">
              <a:lnSpc>
                <a:spcPct val="90000"/>
              </a:lnSpc>
              <a:buNone/>
            </a:pPr>
            <a:endParaRPr lang="sv-SE" b="1" dirty="0">
              <a:solidFill>
                <a:schemeClr val="tx1">
                  <a:lumMod val="75000"/>
                  <a:lumOff val="25000"/>
                </a:schemeClr>
              </a:solidFill>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body" idx="1"/>
          </p:nvPr>
        </p:nvSpPr>
        <p:spPr>
          <a:xfrm>
            <a:off x="1187450" y="1752600"/>
            <a:ext cx="7345363" cy="4629150"/>
          </a:xfrm>
          <a:noFill/>
          <a:ln w="38100">
            <a:noFill/>
          </a:ln>
        </p:spPr>
        <p:txBody>
          <a:bodyPr lIns="90487" tIns="44450" rIns="90487" bIns="44450"/>
          <a:lstStyle/>
          <a:p>
            <a:pPr eaLnBrk="1" hangingPunct="1">
              <a:lnSpc>
                <a:spcPct val="90000"/>
              </a:lnSpc>
            </a:pPr>
            <a:endParaRPr lang="sv-SE" sz="1600" dirty="0">
              <a:solidFill>
                <a:schemeClr val="tx1">
                  <a:lumMod val="75000"/>
                  <a:lumOff val="25000"/>
                </a:schemeClr>
              </a:solidFill>
            </a:endParaRPr>
          </a:p>
          <a:p>
            <a:pPr eaLnBrk="1" hangingPunct="1">
              <a:lnSpc>
                <a:spcPct val="90000"/>
              </a:lnSpc>
            </a:pPr>
            <a:r>
              <a:rPr lang="sv-SE" sz="2400" dirty="0">
                <a:solidFill>
                  <a:schemeClr val="tx1">
                    <a:lumMod val="75000"/>
                    <a:lumOff val="25000"/>
                  </a:schemeClr>
                </a:solidFill>
              </a:rPr>
              <a:t>Magnesium (magnesiumsulfat)</a:t>
            </a:r>
          </a:p>
          <a:p>
            <a:pPr lvl="1" eaLnBrk="1" hangingPunct="1">
              <a:lnSpc>
                <a:spcPct val="90000"/>
              </a:lnSpc>
            </a:pPr>
            <a:r>
              <a:rPr lang="sv-SE" sz="2400" dirty="0">
                <a:solidFill>
                  <a:schemeClr val="tx1">
                    <a:lumMod val="75000"/>
                    <a:lumOff val="25000"/>
                  </a:schemeClr>
                </a:solidFill>
              </a:rPr>
              <a:t>20 </a:t>
            </a:r>
            <a:r>
              <a:rPr lang="sv-SE" sz="2400" dirty="0" err="1">
                <a:solidFill>
                  <a:schemeClr val="tx1">
                    <a:lumMod val="75000"/>
                    <a:lumOff val="25000"/>
                  </a:schemeClr>
                </a:solidFill>
              </a:rPr>
              <a:t>mmol</a:t>
            </a:r>
            <a:r>
              <a:rPr lang="sv-SE" sz="2400" dirty="0">
                <a:solidFill>
                  <a:schemeClr val="tx1">
                    <a:lumMod val="75000"/>
                    <a:lumOff val="25000"/>
                  </a:schemeClr>
                </a:solidFill>
              </a:rPr>
              <a:t> Mg sätts till 100 ml </a:t>
            </a:r>
            <a:r>
              <a:rPr lang="sv-SE" sz="2400" dirty="0" err="1">
                <a:solidFill>
                  <a:schemeClr val="tx1">
                    <a:lumMod val="75000"/>
                    <a:lumOff val="25000"/>
                  </a:schemeClr>
                </a:solidFill>
              </a:rPr>
              <a:t>NaCl</a:t>
            </a:r>
            <a:r>
              <a:rPr lang="sv-SE" sz="2400" dirty="0">
                <a:solidFill>
                  <a:schemeClr val="tx1">
                    <a:lumMod val="75000"/>
                    <a:lumOff val="25000"/>
                  </a:schemeClr>
                </a:solidFill>
              </a:rPr>
              <a:t> och </a:t>
            </a:r>
            <a:r>
              <a:rPr lang="sv-SE" sz="2400" dirty="0" err="1">
                <a:solidFill>
                  <a:schemeClr val="tx1">
                    <a:lumMod val="75000"/>
                    <a:lumOff val="25000"/>
                  </a:schemeClr>
                </a:solidFill>
              </a:rPr>
              <a:t>infunderas</a:t>
            </a:r>
            <a:r>
              <a:rPr lang="sv-SE" sz="2400" dirty="0">
                <a:solidFill>
                  <a:schemeClr val="tx1">
                    <a:lumMod val="75000"/>
                    <a:lumOff val="25000"/>
                  </a:schemeClr>
                </a:solidFill>
              </a:rPr>
              <a:t> under 20 minuter</a:t>
            </a:r>
          </a:p>
          <a:p>
            <a:pPr lvl="1" eaLnBrk="1" hangingPunct="1">
              <a:lnSpc>
                <a:spcPct val="90000"/>
              </a:lnSpc>
            </a:pPr>
            <a:r>
              <a:rPr lang="sv-SE" sz="2400" dirty="0">
                <a:solidFill>
                  <a:schemeClr val="tx1">
                    <a:lumMod val="75000"/>
                    <a:lumOff val="25000"/>
                  </a:schemeClr>
                </a:solidFill>
              </a:rPr>
              <a:t>20 </a:t>
            </a:r>
            <a:r>
              <a:rPr lang="sv-SE" sz="2400" dirty="0" err="1">
                <a:solidFill>
                  <a:schemeClr val="tx1">
                    <a:lumMod val="75000"/>
                    <a:lumOff val="25000"/>
                  </a:schemeClr>
                </a:solidFill>
              </a:rPr>
              <a:t>mmol</a:t>
            </a:r>
            <a:r>
              <a:rPr lang="sv-SE" sz="2400" dirty="0">
                <a:solidFill>
                  <a:schemeClr val="tx1">
                    <a:lumMod val="75000"/>
                    <a:lumOff val="25000"/>
                  </a:schemeClr>
                </a:solidFill>
              </a:rPr>
              <a:t> Mg ges därefter under 12 timmar</a:t>
            </a:r>
          </a:p>
          <a:p>
            <a:pPr eaLnBrk="1" hangingPunct="1">
              <a:lnSpc>
                <a:spcPct val="90000"/>
              </a:lnSpc>
            </a:pPr>
            <a:r>
              <a:rPr lang="sv-SE" sz="2400" dirty="0" err="1">
                <a:solidFill>
                  <a:schemeClr val="tx1">
                    <a:lumMod val="75000"/>
                    <a:lumOff val="25000"/>
                  </a:schemeClr>
                </a:solidFill>
              </a:rPr>
              <a:t>Amiodaron</a:t>
            </a:r>
            <a:r>
              <a:rPr lang="sv-SE" sz="2400" dirty="0">
                <a:solidFill>
                  <a:schemeClr val="tx1">
                    <a:lumMod val="75000"/>
                    <a:lumOff val="25000"/>
                  </a:schemeClr>
                </a:solidFill>
              </a:rPr>
              <a:t> (</a:t>
            </a:r>
            <a:r>
              <a:rPr lang="sv-SE" sz="2400" dirty="0" err="1">
                <a:solidFill>
                  <a:schemeClr val="tx1">
                    <a:lumMod val="75000"/>
                    <a:lumOff val="25000"/>
                  </a:schemeClr>
                </a:solidFill>
              </a:rPr>
              <a:t>Cordarone</a:t>
            </a:r>
            <a:r>
              <a:rPr lang="sv-SE" sz="2400" dirty="0">
                <a:solidFill>
                  <a:schemeClr val="tx1">
                    <a:lumMod val="75000"/>
                    <a:lumOff val="25000"/>
                  </a:schemeClr>
                </a:solidFill>
              </a:rPr>
              <a:t>)</a:t>
            </a:r>
          </a:p>
          <a:p>
            <a:pPr lvl="1" eaLnBrk="1" hangingPunct="1">
              <a:lnSpc>
                <a:spcPct val="90000"/>
              </a:lnSpc>
            </a:pPr>
            <a:r>
              <a:rPr lang="sv-SE" sz="2400" dirty="0">
                <a:solidFill>
                  <a:schemeClr val="tx1">
                    <a:lumMod val="75000"/>
                    <a:lumOff val="25000"/>
                  </a:schemeClr>
                </a:solidFill>
              </a:rPr>
              <a:t>300 mg i bolus följt av 900 mg under 24 timmar</a:t>
            </a:r>
          </a:p>
          <a:p>
            <a:pPr eaLnBrk="1" hangingPunct="1">
              <a:lnSpc>
                <a:spcPct val="90000"/>
              </a:lnSpc>
            </a:pPr>
            <a:r>
              <a:rPr lang="sv-SE" sz="2400" dirty="0">
                <a:solidFill>
                  <a:schemeClr val="tx1">
                    <a:lumMod val="75000"/>
                    <a:lumOff val="25000"/>
                  </a:schemeClr>
                </a:solidFill>
              </a:rPr>
              <a:t>Ev. </a:t>
            </a:r>
            <a:r>
              <a:rPr lang="sv-SE" sz="2400" dirty="0" err="1">
                <a:solidFill>
                  <a:schemeClr val="tx1">
                    <a:lumMod val="75000"/>
                    <a:lumOff val="25000"/>
                  </a:schemeClr>
                </a:solidFill>
              </a:rPr>
              <a:t>lidokain</a:t>
            </a:r>
            <a:r>
              <a:rPr lang="sv-SE" sz="2400" dirty="0">
                <a:solidFill>
                  <a:schemeClr val="tx1">
                    <a:lumMod val="75000"/>
                    <a:lumOff val="25000"/>
                  </a:schemeClr>
                </a:solidFill>
              </a:rPr>
              <a:t> (</a:t>
            </a:r>
            <a:r>
              <a:rPr lang="sv-SE" sz="2400" dirty="0" err="1">
                <a:solidFill>
                  <a:schemeClr val="tx1">
                    <a:lumMod val="75000"/>
                    <a:lumOff val="25000"/>
                  </a:schemeClr>
                </a:solidFill>
              </a:rPr>
              <a:t>Xylocard</a:t>
            </a:r>
            <a:r>
              <a:rPr lang="sv-SE" sz="2400" dirty="0">
                <a:solidFill>
                  <a:schemeClr val="tx1">
                    <a:lumMod val="75000"/>
                    <a:lumOff val="25000"/>
                  </a:schemeClr>
                </a:solidFill>
              </a:rPr>
              <a:t>) </a:t>
            </a:r>
          </a:p>
        </p:txBody>
      </p:sp>
      <p:sp>
        <p:nvSpPr>
          <p:cNvPr id="27651" name="Rectangle 4"/>
          <p:cNvSpPr>
            <a:spLocks noGrp="1" noChangeArrowheads="1"/>
          </p:cNvSpPr>
          <p:nvPr>
            <p:ph type="title"/>
          </p:nvPr>
        </p:nvSpPr>
        <p:spPr>
          <a:xfrm>
            <a:off x="1187450" y="260350"/>
            <a:ext cx="7272338" cy="1296988"/>
          </a:xfrm>
          <a:noFill/>
          <a:ln w="57150">
            <a:noFill/>
          </a:ln>
        </p:spPr>
        <p:txBody>
          <a:bodyPr lIns="90487" tIns="44450" rIns="90487" bIns="44450" anchor="b"/>
          <a:lstStyle/>
          <a:p>
            <a:pPr eaLnBrk="1" hangingPunct="1"/>
            <a:r>
              <a:rPr lang="sv-SE" sz="3200" dirty="0">
                <a:solidFill>
                  <a:schemeClr val="tx1">
                    <a:lumMod val="75000"/>
                    <a:lumOff val="25000"/>
                  </a:schemeClr>
                </a:solidFill>
                <a:latin typeface="+mn-lt"/>
              </a:rPr>
              <a:t>Hjärtarytmier </a:t>
            </a:r>
            <a:br>
              <a:rPr lang="sv-SE" sz="3200" dirty="0">
                <a:solidFill>
                  <a:schemeClr val="tx1">
                    <a:lumMod val="75000"/>
                    <a:lumOff val="25000"/>
                  </a:schemeClr>
                </a:solidFill>
                <a:latin typeface="+mn-lt"/>
              </a:rPr>
            </a:br>
            <a:r>
              <a:rPr lang="sv-SE" sz="3200" dirty="0">
                <a:solidFill>
                  <a:schemeClr val="tx1">
                    <a:lumMod val="75000"/>
                    <a:lumOff val="25000"/>
                  </a:schemeClr>
                </a:solidFill>
                <a:latin typeface="+mn-lt"/>
              </a:rPr>
              <a:t>Behandling</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7200" y="1981200"/>
            <a:ext cx="8218488" cy="4543425"/>
          </a:xfrm>
          <a:noFill/>
          <a:ln w="38100">
            <a:noFill/>
          </a:ln>
        </p:spPr>
        <p:txBody>
          <a:bodyPr>
            <a:normAutofit/>
          </a:bodyPr>
          <a:lstStyle/>
          <a:p>
            <a:pPr eaLnBrk="1" hangingPunct="1">
              <a:lnSpc>
                <a:spcPct val="90000"/>
              </a:lnSpc>
              <a:buFontTx/>
              <a:buNone/>
              <a:tabLst>
                <a:tab pos="901700" algn="l"/>
              </a:tabLst>
            </a:pPr>
            <a:endParaRPr lang="sv-SE" sz="1200" dirty="0"/>
          </a:p>
          <a:p>
            <a:pPr>
              <a:buNone/>
            </a:pPr>
            <a:r>
              <a:rPr lang="sv-SE" sz="1600" dirty="0"/>
              <a:t>	</a:t>
            </a:r>
            <a:r>
              <a:rPr lang="sv-SE" sz="2000" dirty="0"/>
              <a:t>Metformin rekommenderas i dag som förstahandsmedel vid typ 2-diabetes. Anledningen är </a:t>
            </a:r>
            <a:r>
              <a:rPr lang="sv-SE" sz="2000" dirty="0" err="1"/>
              <a:t>bl</a:t>
            </a:r>
            <a:r>
              <a:rPr lang="sv-SE" sz="2000" dirty="0"/>
              <a:t> a påvisad minskad morbiditet och mortalitet jämfört med behandling med andra blodsockersänkande medel .</a:t>
            </a:r>
          </a:p>
          <a:p>
            <a:pPr>
              <a:buNone/>
            </a:pPr>
            <a:r>
              <a:rPr lang="sv-SE" sz="2000" dirty="0"/>
              <a:t>	Uttalad </a:t>
            </a:r>
            <a:r>
              <a:rPr lang="sv-SE" sz="2000" dirty="0" err="1"/>
              <a:t>metformininducerad</a:t>
            </a:r>
            <a:r>
              <a:rPr lang="sv-SE" sz="2000" dirty="0"/>
              <a:t> </a:t>
            </a:r>
            <a:r>
              <a:rPr lang="sv-SE" sz="2000" dirty="0" err="1"/>
              <a:t>laktacidos</a:t>
            </a:r>
            <a:r>
              <a:rPr lang="sv-SE" sz="2000" dirty="0"/>
              <a:t> är ett allvarligt tillstånd med en betydande mortalitet. </a:t>
            </a:r>
          </a:p>
          <a:p>
            <a:pPr>
              <a:buNone/>
            </a:pPr>
            <a:r>
              <a:rPr lang="sv-SE" sz="2000" dirty="0"/>
              <a:t>	I extremt ovanliga fall kan en stor akut </a:t>
            </a:r>
            <a:r>
              <a:rPr lang="sv-SE" sz="2000" dirty="0" err="1"/>
              <a:t>metforminöverdos</a:t>
            </a:r>
            <a:r>
              <a:rPr lang="sv-SE" sz="2000" dirty="0"/>
              <a:t> hos en frisk ickediabetiker vara orsaken, men den överväldigande majoriteten av dessa fall inträffar hos </a:t>
            </a:r>
            <a:r>
              <a:rPr lang="sv-SE" sz="2000" dirty="0" err="1"/>
              <a:t>metforminbehandlade</a:t>
            </a:r>
            <a:r>
              <a:rPr lang="sv-SE" sz="2000" dirty="0"/>
              <a:t> patienter som utvecklat nedsatt njurfunktion och/eller </a:t>
            </a:r>
            <a:r>
              <a:rPr lang="sv-SE" sz="2000" dirty="0" err="1"/>
              <a:t>hypoxi</a:t>
            </a:r>
            <a:r>
              <a:rPr lang="sv-SE" sz="2000" dirty="0"/>
              <a:t> av något skäl. Förutom njursvikt utgör således flera andra sjukdomar, t ex hjärtsvikt och respiratorisk insufficiens, riskfaktorer för utveckling av </a:t>
            </a:r>
            <a:r>
              <a:rPr lang="sv-SE" sz="2000" dirty="0" err="1"/>
              <a:t>metformininducerad</a:t>
            </a:r>
            <a:r>
              <a:rPr lang="sv-SE" sz="2000" dirty="0"/>
              <a:t> </a:t>
            </a:r>
            <a:r>
              <a:rPr lang="sv-SE" sz="2000" dirty="0" err="1"/>
              <a:t>laktacidos</a:t>
            </a:r>
            <a:r>
              <a:rPr lang="sv-SE" sz="2000" dirty="0"/>
              <a:t>. Detta innebär att en betydande andel av diabetespatienterna har relativa kontraindikationer för </a:t>
            </a:r>
            <a:r>
              <a:rPr lang="sv-SE" sz="2000" dirty="0" err="1"/>
              <a:t>metformin</a:t>
            </a:r>
            <a:r>
              <a:rPr lang="sv-SE" sz="2000" dirty="0"/>
              <a:t>. </a:t>
            </a:r>
          </a:p>
          <a:p>
            <a:pPr>
              <a:buNone/>
            </a:pPr>
            <a:endParaRPr lang="sv-SE" sz="2000" b="1" dirty="0"/>
          </a:p>
        </p:txBody>
      </p:sp>
      <p:sp>
        <p:nvSpPr>
          <p:cNvPr id="12290" name="Rectangle 2"/>
          <p:cNvSpPr>
            <a:spLocks noGrp="1" noChangeArrowheads="1"/>
          </p:cNvSpPr>
          <p:nvPr>
            <p:ph type="title"/>
          </p:nvPr>
        </p:nvSpPr>
        <p:spPr>
          <a:xfrm>
            <a:off x="457200" y="404813"/>
            <a:ext cx="8147050" cy="1368425"/>
          </a:xfrm>
          <a:noFill/>
          <a:ln w="57150">
            <a:noFill/>
          </a:ln>
        </p:spPr>
        <p:txBody>
          <a:bodyPr/>
          <a:lstStyle/>
          <a:p>
            <a:r>
              <a:rPr lang="sv-SE" sz="3200" b="1" dirty="0" err="1"/>
              <a:t>Metforminassocierad</a:t>
            </a:r>
            <a:r>
              <a:rPr lang="sv-SE" sz="3200" b="1" dirty="0"/>
              <a:t> </a:t>
            </a:r>
            <a:r>
              <a:rPr lang="sv-SE" sz="3200" b="1" dirty="0" err="1"/>
              <a:t>laktacidos</a:t>
            </a:r>
            <a:br>
              <a:rPr lang="sv-SE" sz="1800" b="1" dirty="0"/>
            </a:br>
            <a:r>
              <a:rPr lang="sv-SE" sz="1400" dirty="0"/>
              <a:t>Läkartidningen 2013;110:CC6U</a:t>
            </a:r>
          </a:p>
        </p:txBody>
      </p:sp>
    </p:spTree>
    <p:extLst>
      <p:ext uri="{BB962C8B-B14F-4D97-AF65-F5344CB8AC3E}">
        <p14:creationId xmlns:p14="http://schemas.microsoft.com/office/powerpoint/2010/main" val="17928914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a:t>Metformininducerad</a:t>
            </a:r>
            <a:r>
              <a:rPr lang="sv-SE" dirty="0"/>
              <a:t> </a:t>
            </a:r>
            <a:r>
              <a:rPr lang="sv-SE" dirty="0" err="1"/>
              <a:t>laktacidos</a:t>
            </a:r>
            <a:endParaRPr lang="sv-SE" dirty="0"/>
          </a:p>
        </p:txBody>
      </p:sp>
      <p:sp>
        <p:nvSpPr>
          <p:cNvPr id="3" name="Rektangel 2"/>
          <p:cNvSpPr/>
          <p:nvPr/>
        </p:nvSpPr>
        <p:spPr>
          <a:xfrm>
            <a:off x="1331640" y="1916832"/>
            <a:ext cx="7128792" cy="3477875"/>
          </a:xfrm>
          <a:prstGeom prst="rect">
            <a:avLst/>
          </a:prstGeom>
        </p:spPr>
        <p:txBody>
          <a:bodyPr wrap="square">
            <a:spAutoFit/>
          </a:bodyPr>
          <a:lstStyle/>
          <a:p>
            <a:pPr>
              <a:buNone/>
            </a:pPr>
            <a:r>
              <a:rPr lang="sv-SE" b="0" dirty="0"/>
              <a:t>Behandling av </a:t>
            </a:r>
            <a:r>
              <a:rPr lang="sv-SE" b="0" dirty="0" err="1"/>
              <a:t>metformininducerad</a:t>
            </a:r>
            <a:r>
              <a:rPr lang="sv-SE" b="0" dirty="0"/>
              <a:t> </a:t>
            </a:r>
            <a:r>
              <a:rPr lang="sv-SE" b="0" dirty="0" err="1"/>
              <a:t>laktacidos</a:t>
            </a:r>
            <a:r>
              <a:rPr lang="sv-SE" b="0" dirty="0"/>
              <a:t> utgörs av snabb </a:t>
            </a:r>
            <a:r>
              <a:rPr lang="sv-SE" b="0" dirty="0" err="1"/>
              <a:t>rehydrering</a:t>
            </a:r>
            <a:r>
              <a:rPr lang="sv-SE" b="0" dirty="0"/>
              <a:t>, syrgasbehandling och försiktig tillförsel av buffertlösning. </a:t>
            </a:r>
          </a:p>
          <a:p>
            <a:pPr>
              <a:buNone/>
            </a:pPr>
            <a:endParaRPr lang="sv-SE" b="0" dirty="0"/>
          </a:p>
          <a:p>
            <a:pPr>
              <a:buNone/>
            </a:pPr>
            <a:r>
              <a:rPr lang="sv-SE" b="0" dirty="0"/>
              <a:t>Om tillståndet inte snabbt förbättras efter insatt behandling, måste dialys tillgripas . </a:t>
            </a:r>
          </a:p>
          <a:p>
            <a:pPr>
              <a:buNone/>
            </a:pPr>
            <a:endParaRPr lang="sv-SE" b="0" dirty="0"/>
          </a:p>
          <a:p>
            <a:pPr>
              <a:buNone/>
            </a:pPr>
            <a:endParaRPr lang="sv-SE" b="0" dirty="0"/>
          </a:p>
          <a:p>
            <a:pPr>
              <a:buNone/>
            </a:pPr>
            <a:r>
              <a:rPr lang="sv-SE" b="0" dirty="0"/>
              <a:t>I svåra fall uppkommer ibland en </a:t>
            </a:r>
            <a:r>
              <a:rPr lang="sv-SE" b="0" dirty="0" err="1"/>
              <a:t>terapirefraktär</a:t>
            </a:r>
            <a:r>
              <a:rPr lang="sv-SE" b="0" dirty="0"/>
              <a:t> </a:t>
            </a:r>
            <a:r>
              <a:rPr lang="sv-SE" b="0" dirty="0" err="1"/>
              <a:t>vasodilatorisk</a:t>
            </a:r>
            <a:r>
              <a:rPr lang="sv-SE" b="0" dirty="0"/>
              <a:t> chock, som försvårar behandlingen och förvärrar </a:t>
            </a:r>
            <a:r>
              <a:rPr lang="sv-SE" b="0" dirty="0" err="1"/>
              <a:t>laktacidosen</a:t>
            </a:r>
            <a:r>
              <a:rPr lang="sv-SE" b="0" dirty="0"/>
              <a:t> och prognosen ytterligare.</a:t>
            </a:r>
          </a:p>
        </p:txBody>
      </p:sp>
    </p:spTree>
    <p:extLst>
      <p:ext uri="{BB962C8B-B14F-4D97-AF65-F5344CB8AC3E}">
        <p14:creationId xmlns:p14="http://schemas.microsoft.com/office/powerpoint/2010/main" val="26519378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116013" y="333375"/>
            <a:ext cx="7416800" cy="1439863"/>
          </a:xfrm>
          <a:solidFill>
            <a:schemeClr val="bg1"/>
          </a:solidFill>
          <a:ln w="57150">
            <a:noFill/>
          </a:ln>
        </p:spPr>
        <p:txBody>
          <a:bodyPr lIns="90487" tIns="44450" rIns="90487" bIns="44450" anchor="b"/>
          <a:lstStyle/>
          <a:p>
            <a:r>
              <a:rPr lang="sv-SE" sz="2800" dirty="0">
                <a:solidFill>
                  <a:schemeClr val="tx1">
                    <a:lumMod val="75000"/>
                    <a:lumOff val="25000"/>
                  </a:schemeClr>
                </a:solidFill>
                <a:latin typeface="+mn-lt"/>
              </a:rPr>
              <a:t>Metylenblått hävde </a:t>
            </a:r>
            <a:r>
              <a:rPr lang="sv-SE" sz="2800" dirty="0" err="1">
                <a:solidFill>
                  <a:schemeClr val="tx1">
                    <a:lumMod val="75000"/>
                    <a:lumOff val="25000"/>
                  </a:schemeClr>
                </a:solidFill>
                <a:latin typeface="+mn-lt"/>
              </a:rPr>
              <a:t>metforminassocierad</a:t>
            </a:r>
            <a:br>
              <a:rPr lang="sv-SE" sz="2800" dirty="0">
                <a:solidFill>
                  <a:schemeClr val="tx1">
                    <a:lumMod val="75000"/>
                    <a:lumOff val="25000"/>
                  </a:schemeClr>
                </a:solidFill>
                <a:latin typeface="+mn-lt"/>
              </a:rPr>
            </a:br>
            <a:r>
              <a:rPr lang="sv-SE" sz="2800" dirty="0" err="1">
                <a:solidFill>
                  <a:schemeClr val="tx1">
                    <a:lumMod val="75000"/>
                    <a:lumOff val="25000"/>
                  </a:schemeClr>
                </a:solidFill>
                <a:latin typeface="+mn-lt"/>
              </a:rPr>
              <a:t>laktacidos</a:t>
            </a:r>
            <a:endParaRPr lang="sv-SE" sz="2800" dirty="0">
              <a:solidFill>
                <a:schemeClr val="tx1">
                  <a:lumMod val="75000"/>
                  <a:lumOff val="25000"/>
                </a:schemeClr>
              </a:solidFill>
              <a:latin typeface="+mn-lt"/>
            </a:endParaRPr>
          </a:p>
        </p:txBody>
      </p:sp>
      <p:sp>
        <p:nvSpPr>
          <p:cNvPr id="36867" name="Rectangle 3"/>
          <p:cNvSpPr>
            <a:spLocks noGrp="1" noChangeArrowheads="1"/>
          </p:cNvSpPr>
          <p:nvPr>
            <p:ph type="body" idx="1"/>
          </p:nvPr>
        </p:nvSpPr>
        <p:spPr>
          <a:xfrm>
            <a:off x="1116013" y="2057400"/>
            <a:ext cx="7416800" cy="4395788"/>
          </a:xfrm>
          <a:solidFill>
            <a:schemeClr val="bg1"/>
          </a:solidFill>
          <a:ln w="38100">
            <a:noFill/>
          </a:ln>
        </p:spPr>
        <p:txBody>
          <a:bodyPr lIns="90487" tIns="44450" rIns="90487" bIns="44450"/>
          <a:lstStyle/>
          <a:p>
            <a:pPr eaLnBrk="1" hangingPunct="1">
              <a:buFontTx/>
              <a:buNone/>
            </a:pPr>
            <a:r>
              <a:rPr lang="sv-SE" sz="1400" dirty="0">
                <a:solidFill>
                  <a:schemeClr val="tx1">
                    <a:lumMod val="75000"/>
                    <a:lumOff val="25000"/>
                  </a:schemeClr>
                </a:solidFill>
              </a:rPr>
              <a:t>	</a:t>
            </a:r>
            <a:endParaRPr lang="en-US" sz="1400" b="1" dirty="0">
              <a:solidFill>
                <a:schemeClr val="tx1">
                  <a:lumMod val="75000"/>
                  <a:lumOff val="25000"/>
                </a:schemeClr>
              </a:solidFill>
            </a:endParaRPr>
          </a:p>
          <a:p>
            <a:pPr eaLnBrk="1" hangingPunct="1"/>
            <a:r>
              <a:rPr lang="sv-SE" sz="2400" dirty="0">
                <a:solidFill>
                  <a:schemeClr val="tx1">
                    <a:lumMod val="75000"/>
                    <a:lumOff val="25000"/>
                  </a:schemeClr>
                </a:solidFill>
              </a:rPr>
              <a:t>Gav dramatiskt positiv effekt vid samtidig </a:t>
            </a:r>
            <a:r>
              <a:rPr lang="sv-SE" sz="2400" dirty="0" err="1">
                <a:solidFill>
                  <a:schemeClr val="tx1">
                    <a:lumMod val="75000"/>
                    <a:lumOff val="25000"/>
                  </a:schemeClr>
                </a:solidFill>
              </a:rPr>
              <a:t>vasodilatorisk</a:t>
            </a:r>
            <a:r>
              <a:rPr lang="sv-SE" sz="2400" dirty="0">
                <a:solidFill>
                  <a:schemeClr val="tx1">
                    <a:lumMod val="75000"/>
                    <a:lumOff val="25000"/>
                  </a:schemeClr>
                </a:solidFill>
              </a:rPr>
              <a:t> chock</a:t>
            </a:r>
          </a:p>
          <a:p>
            <a:r>
              <a:rPr lang="sv-SE" sz="2400" dirty="0">
                <a:solidFill>
                  <a:schemeClr val="tx1">
                    <a:lumMod val="75000"/>
                    <a:lumOff val="25000"/>
                  </a:schemeClr>
                </a:solidFill>
              </a:rPr>
              <a:t>Den rekommenderade doseringen av metylenblått då medlet används som </a:t>
            </a:r>
            <a:r>
              <a:rPr lang="sv-SE" sz="2400" dirty="0" err="1">
                <a:solidFill>
                  <a:schemeClr val="tx1">
                    <a:lumMod val="75000"/>
                    <a:lumOff val="25000"/>
                  </a:schemeClr>
                </a:solidFill>
              </a:rPr>
              <a:t>vasopressor</a:t>
            </a:r>
            <a:r>
              <a:rPr lang="sv-SE" sz="2400" dirty="0">
                <a:solidFill>
                  <a:schemeClr val="tx1">
                    <a:lumMod val="75000"/>
                    <a:lumOff val="25000"/>
                  </a:schemeClr>
                </a:solidFill>
              </a:rPr>
              <a:t> är en bolusdos om 1–2 mg/kg intravenöst givet under 10–20 minuter, följd av en infusion om 0,1–0,5 mg/kg/timme.</a:t>
            </a:r>
          </a:p>
          <a:p>
            <a:pPr marL="0" indent="0">
              <a:buNone/>
            </a:pPr>
            <a:endParaRPr lang="sv-SE" sz="2400" dirty="0">
              <a:solidFill>
                <a:schemeClr val="tx1">
                  <a:lumMod val="75000"/>
                  <a:lumOff val="25000"/>
                </a:schemeClr>
              </a:solidFill>
            </a:endParaRPr>
          </a:p>
          <a:p>
            <a:pPr marL="0" indent="0">
              <a:buNone/>
            </a:pPr>
            <a:r>
              <a:rPr lang="sv-SE" sz="2400" dirty="0">
                <a:solidFill>
                  <a:schemeClr val="tx1">
                    <a:lumMod val="75000"/>
                    <a:lumOff val="25000"/>
                  </a:schemeClr>
                </a:solidFill>
              </a:rPr>
              <a:t>	Läkartidningen 2013;110:CC6U</a:t>
            </a:r>
          </a:p>
        </p:txBody>
      </p:sp>
    </p:spTree>
    <p:extLst>
      <p:ext uri="{BB962C8B-B14F-4D97-AF65-F5344CB8AC3E}">
        <p14:creationId xmlns:p14="http://schemas.microsoft.com/office/powerpoint/2010/main" val="1037738534"/>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body" idx="1"/>
          </p:nvPr>
        </p:nvSpPr>
        <p:spPr>
          <a:xfrm>
            <a:off x="755576" y="1988840"/>
            <a:ext cx="7848872" cy="4608512"/>
          </a:xfrm>
          <a:solidFill>
            <a:schemeClr val="bg1"/>
          </a:solidFill>
          <a:ln w="38100">
            <a:noFill/>
          </a:ln>
        </p:spPr>
        <p:txBody>
          <a:bodyPr lIns="90487" tIns="44450" rIns="90487" bIns="44450"/>
          <a:lstStyle/>
          <a:p>
            <a:pPr eaLnBrk="1" hangingPunct="1">
              <a:buFontTx/>
              <a:buNone/>
            </a:pPr>
            <a:r>
              <a:rPr lang="sv-SE" sz="2800" dirty="0">
                <a:solidFill>
                  <a:schemeClr val="tx1">
                    <a:lumMod val="75000"/>
                    <a:lumOff val="25000"/>
                  </a:schemeClr>
                </a:solidFill>
              </a:rPr>
              <a:t>	</a:t>
            </a:r>
            <a:endParaRPr lang="en-US" sz="2800" b="1" dirty="0">
              <a:solidFill>
                <a:schemeClr val="tx1">
                  <a:lumMod val="75000"/>
                  <a:lumOff val="25000"/>
                </a:schemeClr>
              </a:solidFill>
            </a:endParaRPr>
          </a:p>
          <a:p>
            <a:pPr lvl="1" indent="-342900"/>
            <a:r>
              <a:rPr lang="sv-SE" sz="2400" dirty="0">
                <a:solidFill>
                  <a:schemeClr val="tx1">
                    <a:lumMod val="75000"/>
                    <a:lumOff val="25000"/>
                  </a:schemeClr>
                </a:solidFill>
              </a:rPr>
              <a:t>Metylenblått hämmar enzymet </a:t>
            </a:r>
            <a:r>
              <a:rPr lang="sv-SE" sz="2400" dirty="0" err="1">
                <a:solidFill>
                  <a:schemeClr val="tx1">
                    <a:lumMod val="75000"/>
                    <a:lumOff val="25000"/>
                  </a:schemeClr>
                </a:solidFill>
              </a:rPr>
              <a:t>guanylatcyklas</a:t>
            </a:r>
            <a:r>
              <a:rPr lang="sv-SE" sz="2400" dirty="0">
                <a:solidFill>
                  <a:schemeClr val="tx1">
                    <a:lumMod val="75000"/>
                    <a:lumOff val="25000"/>
                  </a:schemeClr>
                </a:solidFill>
              </a:rPr>
              <a:t> som krävs för produktion av cykliskt guanosinmonofosfat (</a:t>
            </a:r>
            <a:r>
              <a:rPr lang="sv-SE" sz="2400" dirty="0" err="1">
                <a:solidFill>
                  <a:schemeClr val="tx1">
                    <a:lumMod val="75000"/>
                    <a:lumOff val="25000"/>
                  </a:schemeClr>
                </a:solidFill>
              </a:rPr>
              <a:t>cGMP</a:t>
            </a:r>
            <a:r>
              <a:rPr lang="sv-SE" sz="2400" dirty="0">
                <a:solidFill>
                  <a:schemeClr val="tx1">
                    <a:lumMod val="75000"/>
                    <a:lumOff val="25000"/>
                  </a:schemeClr>
                </a:solidFill>
              </a:rPr>
              <a:t>). </a:t>
            </a:r>
          </a:p>
          <a:p>
            <a:pPr lvl="1" indent="-342900"/>
            <a:r>
              <a:rPr lang="sv-SE" sz="2400" dirty="0">
                <a:solidFill>
                  <a:schemeClr val="tx1">
                    <a:lumMod val="75000"/>
                    <a:lumOff val="25000"/>
                  </a:schemeClr>
                </a:solidFill>
              </a:rPr>
              <a:t>Denna egenskap gör att medlet kan vara effektivt i behandlingen av terapiresistent </a:t>
            </a:r>
            <a:r>
              <a:rPr lang="sv-SE" sz="2400" dirty="0" err="1">
                <a:solidFill>
                  <a:schemeClr val="tx1">
                    <a:lumMod val="75000"/>
                    <a:lumOff val="25000"/>
                  </a:schemeClr>
                </a:solidFill>
              </a:rPr>
              <a:t>vasodilatorisk</a:t>
            </a:r>
            <a:r>
              <a:rPr lang="sv-SE" sz="2400" dirty="0">
                <a:solidFill>
                  <a:schemeClr val="tx1">
                    <a:lumMod val="75000"/>
                    <a:lumOff val="25000"/>
                  </a:schemeClr>
                </a:solidFill>
              </a:rPr>
              <a:t> chock, där en kvävemonoxidutlöst accelererad </a:t>
            </a:r>
            <a:r>
              <a:rPr lang="sv-SE" sz="2400" dirty="0" err="1">
                <a:solidFill>
                  <a:schemeClr val="tx1">
                    <a:lumMod val="75000"/>
                    <a:lumOff val="25000"/>
                  </a:schemeClr>
                </a:solidFill>
              </a:rPr>
              <a:t>cGMP</a:t>
            </a:r>
            <a:r>
              <a:rPr lang="sv-SE" sz="2400" dirty="0">
                <a:solidFill>
                  <a:schemeClr val="tx1">
                    <a:lumMod val="75000"/>
                    <a:lumOff val="25000"/>
                  </a:schemeClr>
                </a:solidFill>
              </a:rPr>
              <a:t>-produktion ofta utgör en viktig delkomponent.</a:t>
            </a:r>
          </a:p>
        </p:txBody>
      </p:sp>
      <p:sp>
        <p:nvSpPr>
          <p:cNvPr id="5" name="Rectangle 2"/>
          <p:cNvSpPr txBox="1">
            <a:spLocks noChangeArrowheads="1"/>
          </p:cNvSpPr>
          <p:nvPr/>
        </p:nvSpPr>
        <p:spPr bwMode="auto">
          <a:xfrm>
            <a:off x="1116013" y="333375"/>
            <a:ext cx="7416800" cy="1439863"/>
          </a:xfrm>
          <a:prstGeom prst="rect">
            <a:avLst/>
          </a:prstGeom>
          <a:solidFill>
            <a:schemeClr val="bg1"/>
          </a:solidFill>
          <a:ln w="57150">
            <a:noFill/>
            <a:miter lim="800000"/>
            <a:headEnd/>
            <a:tailEnd/>
          </a:ln>
        </p:spPr>
        <p:txBody>
          <a:bodyPr vert="horz" wrap="square" lIns="90487" tIns="44450" rIns="90487" bIns="44450" numCol="1" anchor="b"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sv-SE" sz="2800" b="0" dirty="0">
                <a:solidFill>
                  <a:schemeClr val="tx1">
                    <a:lumMod val="75000"/>
                    <a:lumOff val="25000"/>
                  </a:schemeClr>
                </a:solidFill>
              </a:rPr>
              <a:t>Metylenblått hävde </a:t>
            </a:r>
            <a:r>
              <a:rPr lang="sv-SE" sz="2800" b="0" dirty="0" err="1">
                <a:solidFill>
                  <a:schemeClr val="tx1">
                    <a:lumMod val="75000"/>
                    <a:lumOff val="25000"/>
                  </a:schemeClr>
                </a:solidFill>
              </a:rPr>
              <a:t>metforminassocierad</a:t>
            </a:r>
            <a:br>
              <a:rPr lang="sv-SE" sz="2800" b="0" dirty="0">
                <a:solidFill>
                  <a:schemeClr val="tx1">
                    <a:lumMod val="75000"/>
                    <a:lumOff val="25000"/>
                  </a:schemeClr>
                </a:solidFill>
              </a:rPr>
            </a:br>
            <a:r>
              <a:rPr lang="sv-SE" sz="2800" b="0" dirty="0" err="1">
                <a:solidFill>
                  <a:schemeClr val="tx1">
                    <a:lumMod val="75000"/>
                    <a:lumOff val="25000"/>
                  </a:schemeClr>
                </a:solidFill>
              </a:rPr>
              <a:t>laktacidos</a:t>
            </a:r>
            <a:endParaRPr lang="sv-SE" sz="2800" b="0" dirty="0">
              <a:solidFill>
                <a:schemeClr val="tx1">
                  <a:lumMod val="75000"/>
                  <a:lumOff val="25000"/>
                </a:schemeClr>
              </a:solidFill>
            </a:endParaRPr>
          </a:p>
        </p:txBody>
      </p:sp>
    </p:spTree>
    <p:extLst>
      <p:ext uri="{BB962C8B-B14F-4D97-AF65-F5344CB8AC3E}">
        <p14:creationId xmlns:p14="http://schemas.microsoft.com/office/powerpoint/2010/main" val="484412425"/>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7200" y="1981200"/>
            <a:ext cx="8218488" cy="4543425"/>
          </a:xfrm>
          <a:solidFill>
            <a:schemeClr val="bg1"/>
          </a:solidFill>
          <a:ln w="38100">
            <a:noFill/>
          </a:ln>
        </p:spPr>
        <p:txBody>
          <a:bodyPr/>
          <a:lstStyle/>
          <a:p>
            <a:pPr eaLnBrk="1" hangingPunct="1">
              <a:lnSpc>
                <a:spcPct val="90000"/>
              </a:lnSpc>
              <a:buFontTx/>
              <a:buNone/>
              <a:tabLst>
                <a:tab pos="901700" algn="l"/>
              </a:tabLst>
            </a:pPr>
            <a:endParaRPr lang="sv-SE" sz="1200" dirty="0">
              <a:solidFill>
                <a:schemeClr val="tx1">
                  <a:lumMod val="75000"/>
                  <a:lumOff val="25000"/>
                </a:schemeClr>
              </a:solidFill>
            </a:endParaRPr>
          </a:p>
          <a:p>
            <a:pPr>
              <a:buNone/>
            </a:pPr>
            <a:r>
              <a:rPr lang="sv-SE" sz="1600" dirty="0">
                <a:solidFill>
                  <a:schemeClr val="tx1">
                    <a:lumMod val="75000"/>
                    <a:lumOff val="25000"/>
                  </a:schemeClr>
                </a:solidFill>
              </a:rPr>
              <a:t>	</a:t>
            </a:r>
            <a:r>
              <a:rPr lang="sv-SE" sz="1600" b="1" dirty="0" err="1">
                <a:solidFill>
                  <a:schemeClr val="tx1">
                    <a:lumMod val="75000"/>
                    <a:lumOff val="25000"/>
                  </a:schemeClr>
                </a:solidFill>
              </a:rPr>
              <a:t>Methylene</a:t>
            </a:r>
            <a:r>
              <a:rPr lang="sv-SE" sz="1600" b="1" dirty="0">
                <a:solidFill>
                  <a:schemeClr val="tx1">
                    <a:lumMod val="75000"/>
                    <a:lumOff val="25000"/>
                  </a:schemeClr>
                </a:solidFill>
              </a:rPr>
              <a:t> </a:t>
            </a:r>
            <a:r>
              <a:rPr lang="sv-SE" sz="1600" b="1" dirty="0" err="1">
                <a:solidFill>
                  <a:schemeClr val="tx1">
                    <a:lumMod val="75000"/>
                    <a:lumOff val="25000"/>
                  </a:schemeClr>
                </a:solidFill>
              </a:rPr>
              <a:t>blue</a:t>
            </a:r>
            <a:r>
              <a:rPr lang="sv-SE" sz="1600" b="1" dirty="0">
                <a:solidFill>
                  <a:schemeClr val="tx1">
                    <a:lumMod val="75000"/>
                    <a:lumOff val="25000"/>
                  </a:schemeClr>
                </a:solidFill>
              </a:rPr>
              <a:t> </a:t>
            </a:r>
            <a:r>
              <a:rPr lang="sv-SE" sz="1600" b="1" dirty="0" err="1">
                <a:solidFill>
                  <a:schemeClr val="tx1">
                    <a:lumMod val="75000"/>
                    <a:lumOff val="25000"/>
                  </a:schemeClr>
                </a:solidFill>
              </a:rPr>
              <a:t>reverses</a:t>
            </a:r>
            <a:r>
              <a:rPr lang="sv-SE" sz="1600" b="1" dirty="0">
                <a:solidFill>
                  <a:schemeClr val="tx1">
                    <a:lumMod val="75000"/>
                    <a:lumOff val="25000"/>
                  </a:schemeClr>
                </a:solidFill>
              </a:rPr>
              <a:t> </a:t>
            </a:r>
            <a:r>
              <a:rPr lang="sv-SE" sz="1600" b="1" dirty="0" err="1">
                <a:solidFill>
                  <a:schemeClr val="tx1">
                    <a:lumMod val="75000"/>
                    <a:lumOff val="25000"/>
                  </a:schemeClr>
                </a:solidFill>
              </a:rPr>
              <a:t>recalcitrant</a:t>
            </a:r>
            <a:r>
              <a:rPr lang="sv-SE" sz="1600" b="1" dirty="0">
                <a:solidFill>
                  <a:schemeClr val="tx1">
                    <a:lumMod val="75000"/>
                    <a:lumOff val="25000"/>
                  </a:schemeClr>
                </a:solidFill>
              </a:rPr>
              <a:t> </a:t>
            </a:r>
            <a:r>
              <a:rPr lang="sv-SE" sz="1600" b="1" dirty="0" err="1">
                <a:solidFill>
                  <a:schemeClr val="tx1">
                    <a:lumMod val="75000"/>
                    <a:lumOff val="25000"/>
                  </a:schemeClr>
                </a:solidFill>
              </a:rPr>
              <a:t>shock</a:t>
            </a:r>
            <a:r>
              <a:rPr lang="sv-SE" sz="1600" b="1" dirty="0">
                <a:solidFill>
                  <a:schemeClr val="tx1">
                    <a:lumMod val="75000"/>
                    <a:lumOff val="25000"/>
                  </a:schemeClr>
                </a:solidFill>
              </a:rPr>
              <a:t> in </a:t>
            </a:r>
            <a:r>
              <a:rPr lang="el-GR" sz="1600" b="1" dirty="0">
                <a:solidFill>
                  <a:schemeClr val="tx1">
                    <a:lumMod val="75000"/>
                    <a:lumOff val="25000"/>
                  </a:schemeClr>
                </a:solidFill>
              </a:rPr>
              <a:t>β-</a:t>
            </a:r>
            <a:r>
              <a:rPr lang="sv-SE" sz="1600" b="1" dirty="0" err="1">
                <a:solidFill>
                  <a:schemeClr val="tx1">
                    <a:lumMod val="75000"/>
                    <a:lumOff val="25000"/>
                  </a:schemeClr>
                </a:solidFill>
              </a:rPr>
              <a:t>blocker</a:t>
            </a:r>
            <a:r>
              <a:rPr lang="sv-SE" sz="1600" b="1" dirty="0">
                <a:solidFill>
                  <a:schemeClr val="tx1">
                    <a:lumMod val="75000"/>
                    <a:lumOff val="25000"/>
                  </a:schemeClr>
                </a:solidFill>
              </a:rPr>
              <a:t> and </a:t>
            </a:r>
            <a:r>
              <a:rPr lang="sv-SE" sz="1600" b="1" dirty="0" err="1">
                <a:solidFill>
                  <a:schemeClr val="tx1">
                    <a:lumMod val="75000"/>
                    <a:lumOff val="25000"/>
                  </a:schemeClr>
                </a:solidFill>
              </a:rPr>
              <a:t>calcium</a:t>
            </a:r>
            <a:r>
              <a:rPr lang="sv-SE" sz="1600" b="1" dirty="0">
                <a:solidFill>
                  <a:schemeClr val="tx1">
                    <a:lumMod val="75000"/>
                    <a:lumOff val="25000"/>
                  </a:schemeClr>
                </a:solidFill>
              </a:rPr>
              <a:t> </a:t>
            </a:r>
            <a:r>
              <a:rPr lang="sv-SE" sz="1600" b="1" dirty="0" err="1">
                <a:solidFill>
                  <a:schemeClr val="tx1">
                    <a:lumMod val="75000"/>
                    <a:lumOff val="25000"/>
                  </a:schemeClr>
                </a:solidFill>
              </a:rPr>
              <a:t>channel</a:t>
            </a:r>
            <a:r>
              <a:rPr lang="sv-SE" sz="1600" b="1" dirty="0">
                <a:solidFill>
                  <a:schemeClr val="tx1">
                    <a:lumMod val="75000"/>
                    <a:lumOff val="25000"/>
                  </a:schemeClr>
                </a:solidFill>
              </a:rPr>
              <a:t> </a:t>
            </a:r>
            <a:r>
              <a:rPr lang="sv-SE" sz="1600" b="1" dirty="0" err="1">
                <a:solidFill>
                  <a:schemeClr val="tx1">
                    <a:lumMod val="75000"/>
                    <a:lumOff val="25000"/>
                  </a:schemeClr>
                </a:solidFill>
              </a:rPr>
              <a:t>blocker</a:t>
            </a:r>
            <a:r>
              <a:rPr lang="sv-SE" sz="1600" b="1" dirty="0">
                <a:solidFill>
                  <a:schemeClr val="tx1">
                    <a:lumMod val="75000"/>
                    <a:lumOff val="25000"/>
                  </a:schemeClr>
                </a:solidFill>
              </a:rPr>
              <a:t> </a:t>
            </a:r>
            <a:r>
              <a:rPr lang="sv-SE" sz="1600" b="1" dirty="0" err="1">
                <a:solidFill>
                  <a:schemeClr val="tx1">
                    <a:lumMod val="75000"/>
                    <a:lumOff val="25000"/>
                  </a:schemeClr>
                </a:solidFill>
              </a:rPr>
              <a:t>overdose</a:t>
            </a:r>
            <a:r>
              <a:rPr lang="sv-SE" sz="1600" b="1" dirty="0">
                <a:solidFill>
                  <a:schemeClr val="tx1">
                    <a:lumMod val="75000"/>
                    <a:lumOff val="25000"/>
                  </a:schemeClr>
                </a:solidFill>
              </a:rPr>
              <a:t> </a:t>
            </a:r>
          </a:p>
          <a:p>
            <a:pPr>
              <a:buNone/>
            </a:pPr>
            <a:r>
              <a:rPr lang="sv-SE" sz="1600" b="1" dirty="0">
                <a:solidFill>
                  <a:schemeClr val="tx1">
                    <a:lumMod val="75000"/>
                    <a:lumOff val="25000"/>
                  </a:schemeClr>
                </a:solidFill>
              </a:rPr>
              <a:t>	</a:t>
            </a:r>
            <a:r>
              <a:rPr lang="sv-SE" sz="1600" b="1" dirty="0" err="1">
                <a:solidFill>
                  <a:schemeClr val="tx1">
                    <a:lumMod val="75000"/>
                    <a:lumOff val="25000"/>
                  </a:schemeClr>
                </a:solidFill>
              </a:rPr>
              <a:t>Nidhi</a:t>
            </a:r>
            <a:r>
              <a:rPr lang="sv-SE" sz="1600" b="1" dirty="0">
                <a:solidFill>
                  <a:schemeClr val="tx1">
                    <a:lumMod val="75000"/>
                    <a:lumOff val="25000"/>
                  </a:schemeClr>
                </a:solidFill>
              </a:rPr>
              <a:t> </a:t>
            </a:r>
            <a:r>
              <a:rPr lang="sv-SE" sz="1600" b="1" dirty="0" err="1">
                <a:solidFill>
                  <a:schemeClr val="tx1">
                    <a:lumMod val="75000"/>
                    <a:lumOff val="25000"/>
                  </a:schemeClr>
                </a:solidFill>
              </a:rPr>
              <a:t>Aggarwal</a:t>
            </a:r>
            <a:r>
              <a:rPr lang="sv-SE" sz="1600" b="1" dirty="0">
                <a:solidFill>
                  <a:schemeClr val="tx1">
                    <a:lumMod val="75000"/>
                    <a:lumOff val="25000"/>
                  </a:schemeClr>
                </a:solidFill>
              </a:rPr>
              <a:t>, </a:t>
            </a:r>
            <a:r>
              <a:rPr lang="sv-SE" sz="1600" b="1" dirty="0" err="1">
                <a:solidFill>
                  <a:schemeClr val="tx1">
                    <a:lumMod val="75000"/>
                    <a:lumOff val="25000"/>
                  </a:schemeClr>
                </a:solidFill>
              </a:rPr>
              <a:t>Yizhak</a:t>
            </a:r>
            <a:r>
              <a:rPr lang="sv-SE" sz="1600" b="1" dirty="0">
                <a:solidFill>
                  <a:schemeClr val="tx1">
                    <a:lumMod val="75000"/>
                    <a:lumOff val="25000"/>
                  </a:schemeClr>
                </a:solidFill>
              </a:rPr>
              <a:t> </a:t>
            </a:r>
            <a:r>
              <a:rPr lang="sv-SE" sz="1600" b="1" dirty="0" err="1">
                <a:solidFill>
                  <a:schemeClr val="tx1">
                    <a:lumMod val="75000"/>
                    <a:lumOff val="25000"/>
                  </a:schemeClr>
                </a:solidFill>
              </a:rPr>
              <a:t>Kupfer</a:t>
            </a:r>
            <a:r>
              <a:rPr lang="sv-SE" sz="1600" b="1" dirty="0">
                <a:solidFill>
                  <a:schemeClr val="tx1">
                    <a:lumMod val="75000"/>
                    <a:lumOff val="25000"/>
                  </a:schemeClr>
                </a:solidFill>
              </a:rPr>
              <a:t>, </a:t>
            </a:r>
            <a:r>
              <a:rPr lang="sv-SE" sz="1600" b="1" dirty="0" err="1">
                <a:solidFill>
                  <a:schemeClr val="tx1">
                    <a:lumMod val="75000"/>
                    <a:lumOff val="25000"/>
                  </a:schemeClr>
                </a:solidFill>
              </a:rPr>
              <a:t>Chanaka</a:t>
            </a:r>
            <a:r>
              <a:rPr lang="sv-SE" sz="1600" b="1" dirty="0">
                <a:solidFill>
                  <a:schemeClr val="tx1">
                    <a:lumMod val="75000"/>
                    <a:lumOff val="25000"/>
                  </a:schemeClr>
                </a:solidFill>
              </a:rPr>
              <a:t> </a:t>
            </a:r>
            <a:r>
              <a:rPr lang="sv-SE" sz="1600" b="1" dirty="0" err="1">
                <a:solidFill>
                  <a:schemeClr val="tx1">
                    <a:lumMod val="75000"/>
                    <a:lumOff val="25000"/>
                  </a:schemeClr>
                </a:solidFill>
              </a:rPr>
              <a:t>Seneviratne</a:t>
            </a:r>
            <a:r>
              <a:rPr lang="sv-SE" sz="1600" b="1" dirty="0">
                <a:solidFill>
                  <a:schemeClr val="tx1">
                    <a:lumMod val="75000"/>
                    <a:lumOff val="25000"/>
                  </a:schemeClr>
                </a:solidFill>
              </a:rPr>
              <a:t>, Sidney </a:t>
            </a:r>
            <a:r>
              <a:rPr lang="sv-SE" sz="1600" b="1" dirty="0" err="1">
                <a:solidFill>
                  <a:schemeClr val="tx1">
                    <a:lumMod val="75000"/>
                    <a:lumOff val="25000"/>
                  </a:schemeClr>
                </a:solidFill>
              </a:rPr>
              <a:t>Tessler</a:t>
            </a:r>
            <a:endParaRPr lang="sv-SE" sz="1600" b="1" dirty="0">
              <a:solidFill>
                <a:schemeClr val="tx1">
                  <a:lumMod val="75000"/>
                  <a:lumOff val="25000"/>
                </a:schemeClr>
              </a:solidFill>
            </a:endParaRPr>
          </a:p>
          <a:p>
            <a:pPr>
              <a:buNone/>
            </a:pPr>
            <a:r>
              <a:rPr lang="sv-SE" sz="1600" b="1" i="1" dirty="0">
                <a:solidFill>
                  <a:schemeClr val="tx1">
                    <a:lumMod val="75000"/>
                    <a:lumOff val="25000"/>
                  </a:schemeClr>
                </a:solidFill>
              </a:rPr>
              <a:t>	BMJ Case Reports 2013:published online 18 </a:t>
            </a:r>
            <a:r>
              <a:rPr lang="sv-SE" sz="1600" b="1" i="1" dirty="0" err="1">
                <a:solidFill>
                  <a:schemeClr val="tx1">
                    <a:lumMod val="75000"/>
                    <a:lumOff val="25000"/>
                  </a:schemeClr>
                </a:solidFill>
              </a:rPr>
              <a:t>January</a:t>
            </a:r>
            <a:r>
              <a:rPr lang="sv-SE" sz="1600" b="1" i="1" dirty="0">
                <a:solidFill>
                  <a:schemeClr val="tx1">
                    <a:lumMod val="75000"/>
                    <a:lumOff val="25000"/>
                  </a:schemeClr>
                </a:solidFill>
              </a:rPr>
              <a:t> 2013,</a:t>
            </a:r>
            <a:endParaRPr lang="sv-SE" sz="1600" b="1" dirty="0">
              <a:solidFill>
                <a:schemeClr val="tx1">
                  <a:lumMod val="75000"/>
                  <a:lumOff val="25000"/>
                </a:schemeClr>
              </a:solidFill>
            </a:endParaRPr>
          </a:p>
          <a:p>
            <a:pPr>
              <a:buNone/>
            </a:pPr>
            <a:endParaRPr lang="sv-SE" sz="1600" b="1" dirty="0">
              <a:solidFill>
                <a:schemeClr val="tx1">
                  <a:lumMod val="75000"/>
                  <a:lumOff val="25000"/>
                </a:schemeClr>
              </a:solidFill>
            </a:endParaRPr>
          </a:p>
          <a:p>
            <a:pPr>
              <a:buNone/>
            </a:pPr>
            <a:r>
              <a:rPr lang="sv-SE" sz="1600" b="1" dirty="0">
                <a:solidFill>
                  <a:schemeClr val="tx1">
                    <a:lumMod val="75000"/>
                    <a:lumOff val="25000"/>
                  </a:schemeClr>
                </a:solidFill>
              </a:rPr>
              <a:t>	Feeling </a:t>
            </a:r>
            <a:r>
              <a:rPr lang="sv-SE" sz="1600" b="1" dirty="0" err="1">
                <a:solidFill>
                  <a:schemeClr val="tx1">
                    <a:lumMod val="75000"/>
                    <a:lumOff val="25000"/>
                  </a:schemeClr>
                </a:solidFill>
              </a:rPr>
              <a:t>blue</a:t>
            </a:r>
            <a:r>
              <a:rPr lang="sv-SE" sz="1600" b="1" dirty="0">
                <a:solidFill>
                  <a:schemeClr val="tx1">
                    <a:lumMod val="75000"/>
                    <a:lumOff val="25000"/>
                  </a:schemeClr>
                </a:solidFill>
              </a:rPr>
              <a:t> with </a:t>
            </a:r>
            <a:r>
              <a:rPr lang="sv-SE" sz="1600" b="1" dirty="0" err="1">
                <a:solidFill>
                  <a:schemeClr val="tx1">
                    <a:lumMod val="75000"/>
                    <a:lumOff val="25000"/>
                  </a:schemeClr>
                </a:solidFill>
              </a:rPr>
              <a:t>metformin-associated</a:t>
            </a:r>
            <a:r>
              <a:rPr lang="sv-SE" sz="1600" b="1" dirty="0">
                <a:solidFill>
                  <a:schemeClr val="tx1">
                    <a:lumMod val="75000"/>
                    <a:lumOff val="25000"/>
                  </a:schemeClr>
                </a:solidFill>
              </a:rPr>
              <a:t> </a:t>
            </a:r>
            <a:r>
              <a:rPr lang="sv-SE" sz="1600" b="1" dirty="0" err="1">
                <a:solidFill>
                  <a:schemeClr val="tx1">
                    <a:lumMod val="75000"/>
                    <a:lumOff val="25000"/>
                  </a:schemeClr>
                </a:solidFill>
              </a:rPr>
              <a:t>lactic</a:t>
            </a:r>
            <a:r>
              <a:rPr lang="sv-SE" sz="1600" b="1" dirty="0">
                <a:solidFill>
                  <a:schemeClr val="tx1">
                    <a:lumMod val="75000"/>
                    <a:lumOff val="25000"/>
                  </a:schemeClr>
                </a:solidFill>
              </a:rPr>
              <a:t> </a:t>
            </a:r>
            <a:r>
              <a:rPr lang="sv-SE" sz="1600" b="1" dirty="0" err="1">
                <a:solidFill>
                  <a:schemeClr val="tx1">
                    <a:lumMod val="75000"/>
                    <a:lumOff val="25000"/>
                  </a:schemeClr>
                </a:solidFill>
              </a:rPr>
              <a:t>acidosis</a:t>
            </a:r>
            <a:r>
              <a:rPr lang="sv-SE" sz="1600" b="1" dirty="0">
                <a:solidFill>
                  <a:schemeClr val="tx1">
                    <a:lumMod val="75000"/>
                    <a:lumOff val="25000"/>
                  </a:schemeClr>
                </a:solidFill>
              </a:rPr>
              <a:t> </a:t>
            </a:r>
          </a:p>
          <a:p>
            <a:pPr>
              <a:buNone/>
            </a:pPr>
            <a:r>
              <a:rPr lang="sv-SE" sz="1600" b="1" dirty="0">
                <a:solidFill>
                  <a:schemeClr val="tx1">
                    <a:lumMod val="75000"/>
                    <a:lumOff val="25000"/>
                  </a:schemeClr>
                </a:solidFill>
              </a:rPr>
              <a:t>	Benjamin </a:t>
            </a:r>
            <a:r>
              <a:rPr lang="sv-SE" sz="1600" b="1" dirty="0" err="1">
                <a:solidFill>
                  <a:schemeClr val="tx1">
                    <a:lumMod val="75000"/>
                    <a:lumOff val="25000"/>
                  </a:schemeClr>
                </a:solidFill>
              </a:rPr>
              <a:t>Plumb</a:t>
            </a:r>
            <a:r>
              <a:rPr lang="sv-SE" sz="1600" b="1" dirty="0">
                <a:solidFill>
                  <a:schemeClr val="tx1">
                    <a:lumMod val="75000"/>
                    <a:lumOff val="25000"/>
                  </a:schemeClr>
                </a:solidFill>
              </a:rPr>
              <a:t>, Alex Parker, Paul </a:t>
            </a:r>
            <a:r>
              <a:rPr lang="sv-SE" sz="1600" b="1" dirty="0" err="1">
                <a:solidFill>
                  <a:schemeClr val="tx1">
                    <a:lumMod val="75000"/>
                    <a:lumOff val="25000"/>
                  </a:schemeClr>
                </a:solidFill>
              </a:rPr>
              <a:t>Wong</a:t>
            </a:r>
            <a:endParaRPr lang="sv-SE" sz="1600" b="1" dirty="0">
              <a:solidFill>
                <a:schemeClr val="tx1">
                  <a:lumMod val="75000"/>
                  <a:lumOff val="25000"/>
                </a:schemeClr>
              </a:solidFill>
            </a:endParaRPr>
          </a:p>
          <a:p>
            <a:pPr>
              <a:buNone/>
            </a:pPr>
            <a:r>
              <a:rPr lang="sv-SE" sz="1600" b="1" i="1" dirty="0">
                <a:solidFill>
                  <a:schemeClr val="tx1">
                    <a:lumMod val="75000"/>
                    <a:lumOff val="25000"/>
                  </a:schemeClr>
                </a:solidFill>
              </a:rPr>
              <a:t>	BMJ Case Reports 2013:published online 1 </a:t>
            </a:r>
            <a:r>
              <a:rPr lang="sv-SE" sz="1600" b="1" i="1" dirty="0" err="1">
                <a:solidFill>
                  <a:schemeClr val="tx1">
                    <a:lumMod val="75000"/>
                    <a:lumOff val="25000"/>
                  </a:schemeClr>
                </a:solidFill>
              </a:rPr>
              <a:t>March</a:t>
            </a:r>
            <a:r>
              <a:rPr lang="sv-SE" sz="1600" b="1" i="1" dirty="0">
                <a:solidFill>
                  <a:schemeClr val="tx1">
                    <a:lumMod val="75000"/>
                    <a:lumOff val="25000"/>
                  </a:schemeClr>
                </a:solidFill>
              </a:rPr>
              <a:t> 2013.</a:t>
            </a:r>
          </a:p>
          <a:p>
            <a:pPr>
              <a:buNone/>
            </a:pPr>
            <a:endParaRPr lang="sv-SE" sz="1600" b="1" i="1" dirty="0">
              <a:solidFill>
                <a:schemeClr val="tx1">
                  <a:lumMod val="75000"/>
                  <a:lumOff val="25000"/>
                </a:schemeClr>
              </a:solidFill>
            </a:endParaRPr>
          </a:p>
          <a:p>
            <a:pPr>
              <a:buNone/>
            </a:pPr>
            <a:r>
              <a:rPr lang="sv-SE" sz="1800" b="1" dirty="0">
                <a:solidFill>
                  <a:schemeClr val="tx1">
                    <a:lumMod val="75000"/>
                    <a:lumOff val="25000"/>
                  </a:schemeClr>
                </a:solidFill>
              </a:rPr>
              <a:t>	</a:t>
            </a:r>
            <a:r>
              <a:rPr lang="sv-SE" sz="1800" b="1" dirty="0" err="1">
                <a:solidFill>
                  <a:schemeClr val="tx1">
                    <a:lumMod val="75000"/>
                    <a:lumOff val="25000"/>
                  </a:schemeClr>
                </a:solidFill>
              </a:rPr>
              <a:t>Methaemoglobinaemia</a:t>
            </a:r>
            <a:r>
              <a:rPr lang="sv-SE" sz="1800" b="1" dirty="0">
                <a:solidFill>
                  <a:schemeClr val="tx1">
                    <a:lumMod val="75000"/>
                    <a:lumOff val="25000"/>
                  </a:schemeClr>
                </a:solidFill>
              </a:rPr>
              <a:t> </a:t>
            </a:r>
            <a:r>
              <a:rPr lang="sv-SE" sz="1800" b="1" dirty="0" err="1">
                <a:solidFill>
                  <a:schemeClr val="tx1">
                    <a:lumMod val="75000"/>
                    <a:lumOff val="25000"/>
                  </a:schemeClr>
                </a:solidFill>
              </a:rPr>
              <a:t>due</a:t>
            </a:r>
            <a:r>
              <a:rPr lang="sv-SE" sz="1800" b="1" dirty="0">
                <a:solidFill>
                  <a:schemeClr val="tx1">
                    <a:lumMod val="75000"/>
                    <a:lumOff val="25000"/>
                  </a:schemeClr>
                </a:solidFill>
              </a:rPr>
              <a:t> to </a:t>
            </a:r>
            <a:r>
              <a:rPr lang="sv-SE" sz="1800" b="1" dirty="0" err="1">
                <a:solidFill>
                  <a:schemeClr val="tx1">
                    <a:lumMod val="75000"/>
                    <a:lumOff val="25000"/>
                  </a:schemeClr>
                </a:solidFill>
              </a:rPr>
              <a:t>mephedrone</a:t>
            </a:r>
            <a:r>
              <a:rPr lang="sv-SE" sz="1800" b="1" dirty="0">
                <a:solidFill>
                  <a:schemeClr val="tx1">
                    <a:lumMod val="75000"/>
                    <a:lumOff val="25000"/>
                  </a:schemeClr>
                </a:solidFill>
              </a:rPr>
              <a:t> (‘</a:t>
            </a:r>
            <a:r>
              <a:rPr lang="sv-SE" sz="1800" b="1" dirty="0" err="1">
                <a:solidFill>
                  <a:schemeClr val="tx1">
                    <a:lumMod val="75000"/>
                    <a:lumOff val="25000"/>
                  </a:schemeClr>
                </a:solidFill>
              </a:rPr>
              <a:t>snow</a:t>
            </a:r>
            <a:r>
              <a:rPr lang="sv-SE" sz="1800" b="1" dirty="0">
                <a:solidFill>
                  <a:schemeClr val="tx1">
                    <a:lumMod val="75000"/>
                    <a:lumOff val="25000"/>
                  </a:schemeClr>
                </a:solidFill>
              </a:rPr>
              <a:t>’) </a:t>
            </a:r>
          </a:p>
          <a:p>
            <a:pPr>
              <a:buNone/>
            </a:pPr>
            <a:r>
              <a:rPr lang="sv-SE" sz="1800" b="1" dirty="0">
                <a:solidFill>
                  <a:schemeClr val="tx1">
                    <a:lumMod val="75000"/>
                    <a:lumOff val="25000"/>
                  </a:schemeClr>
                </a:solidFill>
              </a:rPr>
              <a:t>	</a:t>
            </a:r>
            <a:r>
              <a:rPr lang="sv-SE" sz="1800" b="1" dirty="0" err="1">
                <a:solidFill>
                  <a:schemeClr val="tx1">
                    <a:lumMod val="75000"/>
                    <a:lumOff val="25000"/>
                  </a:schemeClr>
                </a:solidFill>
              </a:rPr>
              <a:t>Noor</a:t>
            </a:r>
            <a:r>
              <a:rPr lang="sv-SE" sz="1800" b="1" dirty="0">
                <a:solidFill>
                  <a:schemeClr val="tx1">
                    <a:lumMod val="75000"/>
                    <a:lumOff val="25000"/>
                  </a:schemeClr>
                </a:solidFill>
              </a:rPr>
              <a:t> Ahmed, Brent Philip, </a:t>
            </a:r>
            <a:r>
              <a:rPr lang="sv-SE" sz="1800" b="1" dirty="0" err="1">
                <a:solidFill>
                  <a:schemeClr val="tx1">
                    <a:lumMod val="75000"/>
                    <a:lumOff val="25000"/>
                  </a:schemeClr>
                </a:solidFill>
              </a:rPr>
              <a:t>Sew</a:t>
            </a:r>
            <a:r>
              <a:rPr lang="sv-SE" sz="1800" b="1" dirty="0">
                <a:solidFill>
                  <a:schemeClr val="tx1">
                    <a:lumMod val="75000"/>
                    <a:lumOff val="25000"/>
                  </a:schemeClr>
                </a:solidFill>
              </a:rPr>
              <a:t> Hoy, J </a:t>
            </a:r>
            <a:r>
              <a:rPr lang="sv-SE" sz="1800" b="1" dirty="0" err="1">
                <a:solidFill>
                  <a:schemeClr val="tx1">
                    <a:lumMod val="75000"/>
                    <a:lumOff val="25000"/>
                  </a:schemeClr>
                </a:solidFill>
              </a:rPr>
              <a:t>McInerney</a:t>
            </a:r>
            <a:r>
              <a:rPr lang="sv-SE" sz="1800" b="1" dirty="0">
                <a:solidFill>
                  <a:schemeClr val="tx1">
                    <a:lumMod val="75000"/>
                    <a:lumOff val="25000"/>
                  </a:schemeClr>
                </a:solidFill>
              </a:rPr>
              <a:t>.</a:t>
            </a:r>
          </a:p>
          <a:p>
            <a:pPr>
              <a:buNone/>
            </a:pPr>
            <a:endParaRPr lang="sv-SE" sz="1600" b="1" dirty="0">
              <a:solidFill>
                <a:schemeClr val="tx1">
                  <a:lumMod val="75000"/>
                  <a:lumOff val="25000"/>
                </a:schemeClr>
              </a:solidFill>
            </a:endParaRPr>
          </a:p>
        </p:txBody>
      </p:sp>
      <p:sp>
        <p:nvSpPr>
          <p:cNvPr id="12290" name="Rectangle 2"/>
          <p:cNvSpPr>
            <a:spLocks noGrp="1" noChangeArrowheads="1"/>
          </p:cNvSpPr>
          <p:nvPr>
            <p:ph type="title"/>
          </p:nvPr>
        </p:nvSpPr>
        <p:spPr>
          <a:xfrm>
            <a:off x="457200" y="404813"/>
            <a:ext cx="8147050" cy="1368425"/>
          </a:xfrm>
          <a:solidFill>
            <a:schemeClr val="bg1"/>
          </a:solidFill>
          <a:ln w="57150">
            <a:noFill/>
          </a:ln>
        </p:spPr>
        <p:txBody>
          <a:bodyPr/>
          <a:lstStyle/>
          <a:p>
            <a:pPr eaLnBrk="1" hangingPunct="1"/>
            <a:r>
              <a:rPr lang="sv-SE" sz="3200" dirty="0">
                <a:solidFill>
                  <a:schemeClr val="tx1">
                    <a:lumMod val="75000"/>
                    <a:lumOff val="25000"/>
                  </a:schemeClr>
                </a:solidFill>
              </a:rPr>
              <a:t>Nya antidoter vid svåra förgiftningar </a:t>
            </a:r>
          </a:p>
        </p:txBody>
      </p:sp>
    </p:spTree>
    <p:extLst>
      <p:ext uri="{BB962C8B-B14F-4D97-AF65-F5344CB8AC3E}">
        <p14:creationId xmlns:p14="http://schemas.microsoft.com/office/powerpoint/2010/main" val="24214952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7200" y="1981200"/>
            <a:ext cx="8218488" cy="4543425"/>
          </a:xfrm>
          <a:noFill/>
          <a:ln w="38100">
            <a:noFill/>
          </a:ln>
        </p:spPr>
        <p:txBody>
          <a:bodyPr/>
          <a:lstStyle/>
          <a:p>
            <a:pPr eaLnBrk="1" hangingPunct="1">
              <a:lnSpc>
                <a:spcPct val="90000"/>
              </a:lnSpc>
              <a:buNone/>
              <a:tabLst>
                <a:tab pos="901700" algn="l"/>
              </a:tabLst>
            </a:pPr>
            <a:endParaRPr lang="sv-SE" sz="1200" dirty="0"/>
          </a:p>
          <a:p>
            <a:pPr>
              <a:buNone/>
            </a:pPr>
            <a:r>
              <a:rPr lang="sv-SE" sz="1600" dirty="0"/>
              <a:t>	</a:t>
            </a:r>
            <a:r>
              <a:rPr lang="sv-SE" sz="2000" b="1" dirty="0"/>
              <a:t>Metylenblått hämmar enzymet </a:t>
            </a:r>
            <a:r>
              <a:rPr lang="sv-SE" sz="2000" dirty="0" err="1"/>
              <a:t>guanylatcyklas</a:t>
            </a:r>
            <a:r>
              <a:rPr lang="sv-SE" sz="2000" dirty="0"/>
              <a:t> som krävs för</a:t>
            </a:r>
          </a:p>
          <a:p>
            <a:pPr>
              <a:buNone/>
            </a:pPr>
            <a:r>
              <a:rPr lang="sv-SE" sz="2000" dirty="0"/>
              <a:t>	produktion av cykliskt </a:t>
            </a:r>
            <a:r>
              <a:rPr lang="sv-SE" sz="2000" dirty="0" err="1"/>
              <a:t>guanosinmonofosfat</a:t>
            </a:r>
            <a:r>
              <a:rPr lang="sv-SE" sz="2000" dirty="0"/>
              <a:t> (</a:t>
            </a:r>
            <a:r>
              <a:rPr lang="sv-SE" sz="2000" dirty="0" err="1"/>
              <a:t>cGMP</a:t>
            </a:r>
            <a:r>
              <a:rPr lang="sv-SE" sz="2000" dirty="0"/>
              <a:t>). Denna egenskap gör att medlet kan vara effektivt vid terapiresistent </a:t>
            </a:r>
            <a:r>
              <a:rPr lang="sv-SE" sz="2000" dirty="0" err="1"/>
              <a:t>vasodilatorisk</a:t>
            </a:r>
            <a:r>
              <a:rPr lang="sv-SE" sz="2000" dirty="0"/>
              <a:t> chock, där </a:t>
            </a:r>
            <a:r>
              <a:rPr lang="sv-SE" sz="2000" dirty="0" err="1"/>
              <a:t>kvävemonoxidutlöst</a:t>
            </a:r>
            <a:r>
              <a:rPr lang="sv-SE" sz="2000" dirty="0"/>
              <a:t> accelererad </a:t>
            </a:r>
            <a:r>
              <a:rPr lang="sv-SE" sz="2000" dirty="0" err="1"/>
              <a:t>cGMP-produktion</a:t>
            </a:r>
            <a:r>
              <a:rPr lang="sv-SE" sz="2000" dirty="0"/>
              <a:t> ofta är en viktig mekanistisk delkomponent.</a:t>
            </a:r>
          </a:p>
          <a:p>
            <a:pPr>
              <a:buNone/>
            </a:pPr>
            <a:r>
              <a:rPr lang="sv-SE" sz="2000" dirty="0"/>
              <a:t>	</a:t>
            </a:r>
          </a:p>
          <a:p>
            <a:pPr>
              <a:buNone/>
            </a:pPr>
            <a:r>
              <a:rPr lang="sv-SE" sz="2000" dirty="0"/>
              <a:t>	</a:t>
            </a:r>
            <a:r>
              <a:rPr lang="sv-SE" sz="2000" b="1" dirty="0"/>
              <a:t>Dosering</a:t>
            </a:r>
            <a:r>
              <a:rPr lang="sv-SE" sz="2000" dirty="0"/>
              <a:t> av metylenblått är en bolusdos om 1–2 mg/kg intravenöst givet under 10–20 minuter, följd av en infusion om 0,1–0,5 mg/kg/timme.</a:t>
            </a:r>
          </a:p>
          <a:p>
            <a:pPr>
              <a:buNone/>
            </a:pPr>
            <a:r>
              <a:rPr lang="sv-SE" sz="2000" dirty="0"/>
              <a:t>	</a:t>
            </a:r>
          </a:p>
          <a:p>
            <a:pPr>
              <a:buNone/>
            </a:pPr>
            <a:r>
              <a:rPr lang="sv-SE" sz="2000" dirty="0"/>
              <a:t>	Läkemedel: Metylenblått (</a:t>
            </a:r>
            <a:r>
              <a:rPr lang="sv-SE" sz="2000" dirty="0" err="1"/>
              <a:t>Methylthioninum</a:t>
            </a:r>
            <a:r>
              <a:rPr lang="sv-SE" sz="2000" dirty="0"/>
              <a:t> </a:t>
            </a:r>
            <a:r>
              <a:rPr lang="sv-SE" sz="2000" dirty="0" err="1"/>
              <a:t>chloride</a:t>
            </a:r>
            <a:r>
              <a:rPr lang="sv-SE" sz="2000" dirty="0"/>
              <a:t> </a:t>
            </a:r>
            <a:r>
              <a:rPr lang="sv-SE" sz="2000" dirty="0" err="1"/>
              <a:t>Proveblue</a:t>
            </a:r>
            <a:r>
              <a:rPr lang="sv-SE" sz="2000" dirty="0"/>
              <a:t> 5 mg/ml)</a:t>
            </a:r>
            <a:endParaRPr lang="sv-SE" sz="2000" b="1" dirty="0"/>
          </a:p>
        </p:txBody>
      </p:sp>
      <p:sp>
        <p:nvSpPr>
          <p:cNvPr id="12290" name="Rectangle 2"/>
          <p:cNvSpPr>
            <a:spLocks noGrp="1" noChangeArrowheads="1"/>
          </p:cNvSpPr>
          <p:nvPr>
            <p:ph type="title"/>
          </p:nvPr>
        </p:nvSpPr>
        <p:spPr>
          <a:xfrm>
            <a:off x="457200" y="404813"/>
            <a:ext cx="8147050" cy="1368425"/>
          </a:xfrm>
          <a:noFill/>
          <a:ln w="57150">
            <a:noFill/>
          </a:ln>
        </p:spPr>
        <p:txBody>
          <a:bodyPr/>
          <a:lstStyle/>
          <a:p>
            <a:r>
              <a:rPr lang="sv-SE" sz="2800" b="1" dirty="0"/>
              <a:t>Metylenblått hävde </a:t>
            </a:r>
            <a:r>
              <a:rPr lang="sv-SE" sz="2800" b="1" dirty="0" err="1"/>
              <a:t>metforminassocierad</a:t>
            </a:r>
            <a:r>
              <a:rPr lang="sv-SE" sz="2800" b="1" dirty="0"/>
              <a:t> </a:t>
            </a:r>
            <a:r>
              <a:rPr lang="sv-SE" sz="2800" b="1" dirty="0" err="1"/>
              <a:t>laktacidos</a:t>
            </a:r>
            <a:br>
              <a:rPr lang="sv-SE" sz="2000" dirty="0"/>
            </a:br>
            <a:r>
              <a:rPr lang="sv-SE" sz="2000" b="1" dirty="0"/>
              <a:t>Gav dramatiskt positiv effekt vid samtidig </a:t>
            </a:r>
            <a:r>
              <a:rPr lang="sv-SE" sz="2000" b="1" dirty="0" err="1"/>
              <a:t>vasodilatorisk</a:t>
            </a:r>
            <a:r>
              <a:rPr lang="sv-SE" sz="2000" b="1" dirty="0"/>
              <a:t> chock</a:t>
            </a:r>
            <a:br>
              <a:rPr lang="sv-SE" sz="1600" b="1" dirty="0"/>
            </a:br>
            <a:r>
              <a:rPr lang="sv-SE" sz="1600" dirty="0"/>
              <a:t>Läkartidningen 2013;110:CC6U</a:t>
            </a:r>
          </a:p>
        </p:txBody>
      </p:sp>
    </p:spTree>
    <p:extLst>
      <p:ext uri="{BB962C8B-B14F-4D97-AF65-F5344CB8AC3E}">
        <p14:creationId xmlns:p14="http://schemas.microsoft.com/office/powerpoint/2010/main" val="36687912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g.medscape.com/pi/emed/ckb/hematology/197800-1342650-204178-2168705.jpg"/>
          <p:cNvPicPr>
            <a:picLocks noChangeAspect="1" noChangeArrowheads="1"/>
          </p:cNvPicPr>
          <p:nvPr/>
        </p:nvPicPr>
        <p:blipFill>
          <a:blip r:embed="rId2" cstate="print"/>
          <a:srcRect/>
          <a:stretch>
            <a:fillRect/>
          </a:stretch>
        </p:blipFill>
        <p:spPr bwMode="auto">
          <a:xfrm>
            <a:off x="1763688" y="1124744"/>
            <a:ext cx="5400600" cy="3847928"/>
          </a:xfrm>
          <a:prstGeom prst="rect">
            <a:avLst/>
          </a:prstGeom>
          <a:noFill/>
          <a:ln w="19050">
            <a:solidFill>
              <a:schemeClr val="tx1"/>
            </a:solidFill>
          </a:ln>
        </p:spPr>
      </p:pic>
      <p:sp>
        <p:nvSpPr>
          <p:cNvPr id="3" name="Rectangle 2"/>
          <p:cNvSpPr txBox="1">
            <a:spLocks noChangeArrowheads="1"/>
          </p:cNvSpPr>
          <p:nvPr/>
        </p:nvSpPr>
        <p:spPr>
          <a:xfrm>
            <a:off x="457200" y="332656"/>
            <a:ext cx="8147050" cy="1368425"/>
          </a:xfrm>
          <a:prstGeom prst="rect">
            <a:avLst/>
          </a:prstGeom>
          <a:noFill/>
          <a:ln w="57150">
            <a:noFill/>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3200" b="1" i="0" u="none" strike="noStrike" kern="0" cap="none" spc="0" normalizeH="0" baseline="0" noProof="0" dirty="0" err="1">
                <a:ln>
                  <a:noFill/>
                </a:ln>
                <a:solidFill>
                  <a:schemeClr val="tx1">
                    <a:lumMod val="75000"/>
                    <a:lumOff val="25000"/>
                  </a:schemeClr>
                </a:solidFill>
                <a:effectLst/>
                <a:uLnTx/>
                <a:uFillTx/>
                <a:latin typeface="+mj-lt"/>
                <a:ea typeface="+mj-ea"/>
                <a:cs typeface="+mj-cs"/>
              </a:rPr>
              <a:t>Methemoglobinemi</a:t>
            </a:r>
            <a:endParaRPr kumimoji="0" lang="sv-SE" sz="3200" b="0" i="0" u="none" strike="noStrike" kern="0" cap="none" spc="0" normalizeH="0" baseline="0" noProof="0" dirty="0">
              <a:ln>
                <a:noFill/>
              </a:ln>
              <a:solidFill>
                <a:schemeClr val="tx1">
                  <a:lumMod val="75000"/>
                  <a:lumOff val="25000"/>
                </a:schemeClr>
              </a:solidFill>
              <a:effectLst/>
              <a:uLnTx/>
              <a:uFillTx/>
              <a:latin typeface="+mj-lt"/>
              <a:ea typeface="+mj-ea"/>
              <a:cs typeface="+mj-cs"/>
            </a:endParaRPr>
          </a:p>
        </p:txBody>
      </p:sp>
      <p:sp>
        <p:nvSpPr>
          <p:cNvPr id="4" name="Rektangel 3"/>
          <p:cNvSpPr/>
          <p:nvPr/>
        </p:nvSpPr>
        <p:spPr>
          <a:xfrm>
            <a:off x="395536" y="5229201"/>
            <a:ext cx="8352928" cy="1015663"/>
          </a:xfrm>
          <a:prstGeom prst="rect">
            <a:avLst/>
          </a:prstGeom>
        </p:spPr>
        <p:txBody>
          <a:bodyPr wrap="square">
            <a:spAutoFit/>
          </a:bodyPr>
          <a:lstStyle/>
          <a:p>
            <a:r>
              <a:rPr lang="en-US" b="0" dirty="0">
                <a:solidFill>
                  <a:schemeClr val="tx1">
                    <a:lumMod val="75000"/>
                    <a:lumOff val="25000"/>
                  </a:schemeClr>
                </a:solidFill>
              </a:rPr>
              <a:t>Note chocolate brown color of </a:t>
            </a:r>
            <a:r>
              <a:rPr lang="en-US" b="0" dirty="0" err="1">
                <a:solidFill>
                  <a:schemeClr val="tx1">
                    <a:lumMod val="75000"/>
                    <a:lumOff val="25000"/>
                  </a:schemeClr>
                </a:solidFill>
              </a:rPr>
              <a:t>methemoglobinemia</a:t>
            </a:r>
            <a:r>
              <a:rPr lang="en-US" b="0" dirty="0">
                <a:solidFill>
                  <a:schemeClr val="tx1">
                    <a:lumMod val="75000"/>
                    <a:lumOff val="25000"/>
                  </a:schemeClr>
                </a:solidFill>
              </a:rPr>
              <a:t>. </a:t>
            </a:r>
          </a:p>
          <a:p>
            <a:r>
              <a:rPr lang="en-US" b="0" dirty="0">
                <a:solidFill>
                  <a:schemeClr val="tx1">
                    <a:lumMod val="75000"/>
                    <a:lumOff val="25000"/>
                  </a:schemeClr>
                </a:solidFill>
              </a:rPr>
              <a:t>In tubes 1 and 2, </a:t>
            </a:r>
            <a:r>
              <a:rPr lang="en-US" b="0" dirty="0" err="1">
                <a:solidFill>
                  <a:schemeClr val="tx1">
                    <a:lumMod val="75000"/>
                    <a:lumOff val="25000"/>
                  </a:schemeClr>
                </a:solidFill>
              </a:rPr>
              <a:t>methemoglobin</a:t>
            </a:r>
            <a:r>
              <a:rPr lang="en-US" b="0" dirty="0">
                <a:solidFill>
                  <a:schemeClr val="tx1">
                    <a:lumMod val="75000"/>
                    <a:lumOff val="25000"/>
                  </a:schemeClr>
                </a:solidFill>
              </a:rPr>
              <a:t> fraction is 70%; in tube 3, 20%; and in tube 4, normal. </a:t>
            </a:r>
          </a:p>
        </p:txBody>
      </p:sp>
    </p:spTree>
    <p:extLst>
      <p:ext uri="{BB962C8B-B14F-4D97-AF65-F5344CB8AC3E}">
        <p14:creationId xmlns:p14="http://schemas.microsoft.com/office/powerpoint/2010/main" val="27664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7200" y="1981200"/>
            <a:ext cx="8218488" cy="4543425"/>
          </a:xfrm>
          <a:solidFill>
            <a:schemeClr val="bg1"/>
          </a:solidFill>
          <a:ln w="38100">
            <a:noFill/>
          </a:ln>
        </p:spPr>
        <p:txBody>
          <a:bodyPr/>
          <a:lstStyle/>
          <a:p>
            <a:pPr eaLnBrk="1" hangingPunct="1">
              <a:lnSpc>
                <a:spcPct val="90000"/>
              </a:lnSpc>
              <a:buFontTx/>
              <a:buNone/>
              <a:tabLst>
                <a:tab pos="901700" algn="l"/>
              </a:tabLst>
            </a:pPr>
            <a:endParaRPr lang="sv-SE" sz="1200" dirty="0">
              <a:solidFill>
                <a:schemeClr val="tx1">
                  <a:lumMod val="75000"/>
                  <a:lumOff val="25000"/>
                </a:schemeClr>
              </a:solidFill>
            </a:endParaRPr>
          </a:p>
          <a:p>
            <a:pPr>
              <a:buNone/>
            </a:pPr>
            <a:r>
              <a:rPr lang="en-US" sz="1600" dirty="0">
                <a:solidFill>
                  <a:schemeClr val="tx1">
                    <a:lumMod val="75000"/>
                    <a:lumOff val="25000"/>
                  </a:schemeClr>
                </a:solidFill>
              </a:rPr>
              <a:t>	</a:t>
            </a:r>
            <a:r>
              <a:rPr lang="en-US" sz="1600" dirty="0" err="1">
                <a:solidFill>
                  <a:schemeClr val="tx1">
                    <a:lumMod val="75000"/>
                    <a:lumOff val="25000"/>
                  </a:schemeClr>
                </a:solidFill>
              </a:rPr>
              <a:t>Methylene</a:t>
            </a:r>
            <a:r>
              <a:rPr lang="en-US" sz="1600" dirty="0">
                <a:solidFill>
                  <a:schemeClr val="tx1">
                    <a:lumMod val="75000"/>
                    <a:lumOff val="25000"/>
                  </a:schemeClr>
                </a:solidFill>
              </a:rPr>
              <a:t> blue is the primary emergency treatment for documented symptomatic </a:t>
            </a:r>
            <a:r>
              <a:rPr lang="en-US" sz="1600" dirty="0" err="1">
                <a:solidFill>
                  <a:schemeClr val="tx1">
                    <a:lumMod val="75000"/>
                    <a:lumOff val="25000"/>
                  </a:schemeClr>
                </a:solidFill>
              </a:rPr>
              <a:t>methemoglobinemia</a:t>
            </a:r>
            <a:r>
              <a:rPr lang="en-US" sz="1600" dirty="0">
                <a:solidFill>
                  <a:schemeClr val="tx1">
                    <a:lumMod val="75000"/>
                    <a:lumOff val="25000"/>
                  </a:schemeClr>
                </a:solidFill>
              </a:rPr>
              <a:t>. </a:t>
            </a:r>
          </a:p>
          <a:p>
            <a:pPr>
              <a:buNone/>
            </a:pPr>
            <a:endParaRPr lang="en-US" sz="1600" dirty="0">
              <a:solidFill>
                <a:schemeClr val="tx1">
                  <a:lumMod val="75000"/>
                  <a:lumOff val="25000"/>
                </a:schemeClr>
              </a:solidFill>
            </a:endParaRPr>
          </a:p>
          <a:p>
            <a:pPr>
              <a:buNone/>
            </a:pPr>
            <a:r>
              <a:rPr lang="en-US" sz="1600" dirty="0">
                <a:solidFill>
                  <a:schemeClr val="tx1">
                    <a:lumMod val="75000"/>
                    <a:lumOff val="25000"/>
                  </a:schemeClr>
                </a:solidFill>
              </a:rPr>
              <a:t>	It is given in a dose of 1-2 mg/kg (up to a total of 50 mg in adults, adolescents, and older children) as a 1% solution in IV saline over 3-5 minutes. </a:t>
            </a:r>
          </a:p>
          <a:p>
            <a:pPr>
              <a:buNone/>
            </a:pPr>
            <a:r>
              <a:rPr lang="en-US" sz="1600" dirty="0">
                <a:solidFill>
                  <a:schemeClr val="tx1">
                    <a:lumMod val="75000"/>
                    <a:lumOff val="25000"/>
                  </a:schemeClr>
                </a:solidFill>
              </a:rPr>
              <a:t>	</a:t>
            </a:r>
          </a:p>
          <a:p>
            <a:pPr>
              <a:buNone/>
            </a:pPr>
            <a:r>
              <a:rPr lang="en-US" sz="1600" dirty="0">
                <a:solidFill>
                  <a:schemeClr val="tx1">
                    <a:lumMod val="75000"/>
                    <a:lumOff val="25000"/>
                  </a:schemeClr>
                </a:solidFill>
              </a:rPr>
              <a:t>	Administration may be repeated at 1 mg/kg every 30 minutes as necessary to control symptoms. </a:t>
            </a:r>
          </a:p>
          <a:p>
            <a:pPr>
              <a:buNone/>
            </a:pPr>
            <a:endParaRPr lang="en-US" sz="1600" dirty="0">
              <a:solidFill>
                <a:schemeClr val="tx1">
                  <a:lumMod val="75000"/>
                  <a:lumOff val="25000"/>
                </a:schemeClr>
              </a:solidFill>
            </a:endParaRPr>
          </a:p>
          <a:p>
            <a:pPr>
              <a:buNone/>
            </a:pPr>
            <a:r>
              <a:rPr lang="en-US" sz="1600" dirty="0">
                <a:solidFill>
                  <a:schemeClr val="tx1">
                    <a:lumMod val="75000"/>
                    <a:lumOff val="25000"/>
                  </a:schemeClr>
                </a:solidFill>
              </a:rPr>
              <a:t>	</a:t>
            </a:r>
            <a:r>
              <a:rPr lang="en-US" sz="1600" dirty="0" err="1">
                <a:solidFill>
                  <a:schemeClr val="tx1">
                    <a:lumMod val="75000"/>
                    <a:lumOff val="25000"/>
                  </a:schemeClr>
                </a:solidFill>
              </a:rPr>
              <a:t>Methylene</a:t>
            </a:r>
            <a:r>
              <a:rPr lang="en-US" sz="1600" dirty="0">
                <a:solidFill>
                  <a:schemeClr val="tx1">
                    <a:lumMod val="75000"/>
                    <a:lumOff val="25000"/>
                  </a:schemeClr>
                </a:solidFill>
              </a:rPr>
              <a:t> blue is itself an oxidant at doses greater than 7 mg/kg and thus may cause </a:t>
            </a:r>
            <a:r>
              <a:rPr lang="en-US" sz="1600" dirty="0" err="1">
                <a:solidFill>
                  <a:schemeClr val="tx1">
                    <a:lumMod val="75000"/>
                    <a:lumOff val="25000"/>
                  </a:schemeClr>
                </a:solidFill>
              </a:rPr>
              <a:t>methemoglobinemia</a:t>
            </a:r>
            <a:r>
              <a:rPr lang="en-US" sz="1600" dirty="0">
                <a:solidFill>
                  <a:schemeClr val="tx1">
                    <a:lumMod val="75000"/>
                    <a:lumOff val="25000"/>
                  </a:schemeClr>
                </a:solidFill>
              </a:rPr>
              <a:t> in susceptible patients; hence, careful administration is essential. </a:t>
            </a:r>
          </a:p>
          <a:p>
            <a:pPr>
              <a:buNone/>
            </a:pPr>
            <a:endParaRPr lang="sv-SE" sz="1600" b="1" dirty="0">
              <a:solidFill>
                <a:schemeClr val="tx1">
                  <a:lumMod val="75000"/>
                  <a:lumOff val="25000"/>
                </a:schemeClr>
              </a:solidFill>
            </a:endParaRPr>
          </a:p>
        </p:txBody>
      </p:sp>
      <p:sp>
        <p:nvSpPr>
          <p:cNvPr id="12290" name="Rectangle 2"/>
          <p:cNvSpPr>
            <a:spLocks noGrp="1" noChangeArrowheads="1"/>
          </p:cNvSpPr>
          <p:nvPr>
            <p:ph type="title"/>
          </p:nvPr>
        </p:nvSpPr>
        <p:spPr>
          <a:xfrm>
            <a:off x="457200" y="404813"/>
            <a:ext cx="8147050" cy="1368425"/>
          </a:xfrm>
          <a:solidFill>
            <a:schemeClr val="bg1"/>
          </a:solidFill>
          <a:ln w="57150">
            <a:noFill/>
          </a:ln>
        </p:spPr>
        <p:txBody>
          <a:bodyPr/>
          <a:lstStyle/>
          <a:p>
            <a:r>
              <a:rPr lang="sv-SE" sz="2000" b="1" dirty="0">
                <a:solidFill>
                  <a:schemeClr val="tx1">
                    <a:lumMod val="75000"/>
                    <a:lumOff val="25000"/>
                  </a:schemeClr>
                </a:solidFill>
              </a:rPr>
              <a:t>Feeling </a:t>
            </a:r>
            <a:r>
              <a:rPr lang="sv-SE" sz="2000" b="1" dirty="0" err="1">
                <a:solidFill>
                  <a:schemeClr val="tx1">
                    <a:lumMod val="75000"/>
                    <a:lumOff val="25000"/>
                  </a:schemeClr>
                </a:solidFill>
              </a:rPr>
              <a:t>blue</a:t>
            </a:r>
            <a:r>
              <a:rPr lang="sv-SE" sz="2000" b="1" dirty="0">
                <a:solidFill>
                  <a:schemeClr val="tx1">
                    <a:lumMod val="75000"/>
                    <a:lumOff val="25000"/>
                  </a:schemeClr>
                </a:solidFill>
              </a:rPr>
              <a:t> with </a:t>
            </a:r>
            <a:r>
              <a:rPr lang="sv-SE" sz="2000" b="1" dirty="0" err="1">
                <a:solidFill>
                  <a:schemeClr val="tx1">
                    <a:lumMod val="75000"/>
                    <a:lumOff val="25000"/>
                  </a:schemeClr>
                </a:solidFill>
              </a:rPr>
              <a:t>metformin-associated</a:t>
            </a:r>
            <a:r>
              <a:rPr lang="sv-SE" sz="2000" b="1" dirty="0">
                <a:solidFill>
                  <a:schemeClr val="tx1">
                    <a:lumMod val="75000"/>
                    <a:lumOff val="25000"/>
                  </a:schemeClr>
                </a:solidFill>
              </a:rPr>
              <a:t> </a:t>
            </a:r>
            <a:r>
              <a:rPr lang="sv-SE" sz="2000" b="1" dirty="0" err="1">
                <a:solidFill>
                  <a:schemeClr val="tx1">
                    <a:lumMod val="75000"/>
                    <a:lumOff val="25000"/>
                  </a:schemeClr>
                </a:solidFill>
              </a:rPr>
              <a:t>lactic</a:t>
            </a:r>
            <a:r>
              <a:rPr lang="sv-SE" sz="2000" b="1" dirty="0">
                <a:solidFill>
                  <a:schemeClr val="tx1">
                    <a:lumMod val="75000"/>
                    <a:lumOff val="25000"/>
                  </a:schemeClr>
                </a:solidFill>
              </a:rPr>
              <a:t> </a:t>
            </a:r>
            <a:r>
              <a:rPr lang="sv-SE" sz="2000" b="1" dirty="0" err="1">
                <a:solidFill>
                  <a:schemeClr val="tx1">
                    <a:lumMod val="75000"/>
                    <a:lumOff val="25000"/>
                  </a:schemeClr>
                </a:solidFill>
              </a:rPr>
              <a:t>acidosis</a:t>
            </a:r>
            <a:r>
              <a:rPr lang="sv-SE" sz="2000" b="1" dirty="0">
                <a:solidFill>
                  <a:schemeClr val="tx1">
                    <a:lumMod val="75000"/>
                    <a:lumOff val="25000"/>
                  </a:schemeClr>
                </a:solidFill>
              </a:rPr>
              <a:t> </a:t>
            </a:r>
            <a:br>
              <a:rPr lang="sv-SE" sz="2000" b="1" dirty="0">
                <a:solidFill>
                  <a:schemeClr val="tx1">
                    <a:lumMod val="75000"/>
                    <a:lumOff val="25000"/>
                  </a:schemeClr>
                </a:solidFill>
              </a:rPr>
            </a:br>
            <a:r>
              <a:rPr lang="sv-SE" sz="2000" b="1" dirty="0">
                <a:solidFill>
                  <a:schemeClr val="tx1">
                    <a:lumMod val="75000"/>
                    <a:lumOff val="25000"/>
                  </a:schemeClr>
                </a:solidFill>
              </a:rPr>
              <a:t>	Benjamin </a:t>
            </a:r>
            <a:r>
              <a:rPr lang="sv-SE" sz="2000" b="1" dirty="0" err="1">
                <a:solidFill>
                  <a:schemeClr val="tx1">
                    <a:lumMod val="75000"/>
                    <a:lumOff val="25000"/>
                  </a:schemeClr>
                </a:solidFill>
              </a:rPr>
              <a:t>Plumb</a:t>
            </a:r>
            <a:r>
              <a:rPr lang="sv-SE" sz="2000" b="1" dirty="0">
                <a:solidFill>
                  <a:schemeClr val="tx1">
                    <a:lumMod val="75000"/>
                    <a:lumOff val="25000"/>
                  </a:schemeClr>
                </a:solidFill>
              </a:rPr>
              <a:t>, Alex Parker, Paul </a:t>
            </a:r>
            <a:r>
              <a:rPr lang="sv-SE" sz="2000" b="1" dirty="0" err="1">
                <a:solidFill>
                  <a:schemeClr val="tx1">
                    <a:lumMod val="75000"/>
                    <a:lumOff val="25000"/>
                  </a:schemeClr>
                </a:solidFill>
              </a:rPr>
              <a:t>Wong</a:t>
            </a:r>
            <a:br>
              <a:rPr lang="sv-SE" sz="2000" b="1" dirty="0">
                <a:solidFill>
                  <a:schemeClr val="tx1">
                    <a:lumMod val="75000"/>
                    <a:lumOff val="25000"/>
                  </a:schemeClr>
                </a:solidFill>
              </a:rPr>
            </a:br>
            <a:r>
              <a:rPr lang="sv-SE" sz="2000" b="1" i="1" dirty="0">
                <a:solidFill>
                  <a:schemeClr val="tx1">
                    <a:lumMod val="75000"/>
                    <a:lumOff val="25000"/>
                  </a:schemeClr>
                </a:solidFill>
              </a:rPr>
              <a:t>	BMJ Case Reports 2013:published online 1 </a:t>
            </a:r>
            <a:r>
              <a:rPr lang="sv-SE" sz="2000" b="1" i="1" dirty="0" err="1">
                <a:solidFill>
                  <a:schemeClr val="tx1">
                    <a:lumMod val="75000"/>
                    <a:lumOff val="25000"/>
                  </a:schemeClr>
                </a:solidFill>
              </a:rPr>
              <a:t>March</a:t>
            </a:r>
            <a:r>
              <a:rPr lang="sv-SE" sz="2000" b="1" i="1" dirty="0">
                <a:solidFill>
                  <a:schemeClr val="tx1">
                    <a:lumMod val="75000"/>
                    <a:lumOff val="25000"/>
                  </a:schemeClr>
                </a:solidFill>
              </a:rPr>
              <a:t> 2013.</a:t>
            </a:r>
          </a:p>
        </p:txBody>
      </p:sp>
    </p:spTree>
    <p:extLst>
      <p:ext uri="{BB962C8B-B14F-4D97-AF65-F5344CB8AC3E}">
        <p14:creationId xmlns:p14="http://schemas.microsoft.com/office/powerpoint/2010/main" val="11918858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2916238" y="1989138"/>
            <a:ext cx="3160712" cy="4464050"/>
          </a:xfrm>
          <a:prstGeom prst="rect">
            <a:avLst/>
          </a:prstGeom>
          <a:noFill/>
          <a:ln w="38100">
            <a:noFill/>
            <a:miter lim="800000"/>
            <a:headEnd/>
            <a:tailEnd/>
          </a:ln>
        </p:spPr>
      </p:pic>
      <p:sp>
        <p:nvSpPr>
          <p:cNvPr id="7171" name="Rectangle 3"/>
          <p:cNvSpPr>
            <a:spLocks noChangeArrowheads="1"/>
          </p:cNvSpPr>
          <p:nvPr/>
        </p:nvSpPr>
        <p:spPr bwMode="auto">
          <a:xfrm>
            <a:off x="457200" y="381000"/>
            <a:ext cx="8305800" cy="1447800"/>
          </a:xfrm>
          <a:prstGeom prst="rect">
            <a:avLst/>
          </a:prstGeom>
          <a:solidFill>
            <a:schemeClr val="bg1"/>
          </a:solidFill>
          <a:ln w="57150">
            <a:noFill/>
            <a:miter lim="800000"/>
            <a:headEnd/>
            <a:tailEnd/>
          </a:ln>
        </p:spPr>
        <p:txBody>
          <a:bodyPr lIns="90487" tIns="44450" rIns="90487" bIns="44450" anchor="ctr"/>
          <a:lstStyle/>
          <a:p>
            <a:pPr algn="ctr"/>
            <a:r>
              <a:rPr lang="en-GB" sz="4400" b="0">
                <a:solidFill>
                  <a:schemeClr val="tx1">
                    <a:lumMod val="75000"/>
                    <a:lumOff val="25000"/>
                  </a:schemeClr>
                </a:solidFill>
              </a:rPr>
              <a:t>Drug Screening</a:t>
            </a:r>
            <a:endParaRPr lang="sv-SE" sz="4400" b="0">
              <a:solidFill>
                <a:schemeClr val="tx1">
                  <a:lumMod val="75000"/>
                  <a:lumOff val="25000"/>
                </a:schemeClr>
              </a:solidFill>
            </a:endParaRPr>
          </a:p>
        </p:txBody>
      </p:sp>
    </p:spTree>
    <p:extLst>
      <p:ext uri="{BB962C8B-B14F-4D97-AF65-F5344CB8AC3E}">
        <p14:creationId xmlns:p14="http://schemas.microsoft.com/office/powerpoint/2010/main" val="21595787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457200" y="1981200"/>
            <a:ext cx="8147050" cy="4327525"/>
          </a:xfrm>
          <a:solidFill>
            <a:schemeClr val="bg1"/>
          </a:solidFill>
          <a:ln w="38100">
            <a:noFill/>
          </a:ln>
        </p:spPr>
        <p:txBody>
          <a:bodyPr/>
          <a:lstStyle/>
          <a:p>
            <a:pPr eaLnBrk="1" hangingPunct="1">
              <a:tabLst>
                <a:tab pos="901700" algn="l"/>
              </a:tabLst>
            </a:pPr>
            <a:endParaRPr lang="en-GB" sz="1800" b="1" i="1" dirty="0">
              <a:solidFill>
                <a:schemeClr val="tx1">
                  <a:lumMod val="75000"/>
                  <a:lumOff val="25000"/>
                </a:schemeClr>
              </a:solidFill>
            </a:endParaRPr>
          </a:p>
          <a:p>
            <a:pPr>
              <a:tabLst>
                <a:tab pos="901700" algn="l"/>
              </a:tabLst>
            </a:pPr>
            <a:r>
              <a:rPr lang="sv-SE" b="1" i="1" dirty="0">
                <a:solidFill>
                  <a:schemeClr val="tx1">
                    <a:lumMod val="75000"/>
                    <a:lumOff val="25000"/>
                  </a:schemeClr>
                </a:solidFill>
              </a:rPr>
              <a:t>		</a:t>
            </a:r>
            <a:r>
              <a:rPr lang="sv-SE" dirty="0">
                <a:solidFill>
                  <a:schemeClr val="tx1">
                    <a:lumMod val="75000"/>
                    <a:lumOff val="25000"/>
                  </a:schemeClr>
                </a:solidFill>
              </a:rPr>
              <a:t>Flest tillbud inom 6 timmar</a:t>
            </a:r>
          </a:p>
          <a:p>
            <a:pPr>
              <a:tabLst>
                <a:tab pos="901700" algn="l"/>
              </a:tabLst>
            </a:pPr>
            <a:r>
              <a:rPr lang="sv-SE" dirty="0">
                <a:solidFill>
                  <a:schemeClr val="tx1">
                    <a:lumMod val="75000"/>
                    <a:lumOff val="25000"/>
                  </a:schemeClr>
                </a:solidFill>
              </a:rPr>
              <a:t>		Dödsfall senare än 12 timmar är vanligen sekundärt till komplikationer</a:t>
            </a:r>
          </a:p>
          <a:p>
            <a:pPr>
              <a:tabLst>
                <a:tab pos="901700" algn="l"/>
              </a:tabLst>
            </a:pPr>
            <a:r>
              <a:rPr lang="sv-SE" dirty="0">
                <a:solidFill>
                  <a:schemeClr val="tx1">
                    <a:lumMod val="75000"/>
                    <a:lumOff val="25000"/>
                  </a:schemeClr>
                </a:solidFill>
              </a:rPr>
              <a:t>		Högre mortalitet i högre åldrar</a:t>
            </a:r>
          </a:p>
        </p:txBody>
      </p:sp>
      <p:sp>
        <p:nvSpPr>
          <p:cNvPr id="10242" name="Rectangle 2"/>
          <p:cNvSpPr>
            <a:spLocks noGrp="1" noChangeArrowheads="1"/>
          </p:cNvSpPr>
          <p:nvPr>
            <p:ph type="title"/>
          </p:nvPr>
        </p:nvSpPr>
        <p:spPr>
          <a:xfrm>
            <a:off x="457200" y="404813"/>
            <a:ext cx="8147050" cy="1368425"/>
          </a:xfrm>
          <a:solidFill>
            <a:schemeClr val="bg1"/>
          </a:solidFill>
          <a:ln w="57150">
            <a:noFill/>
          </a:ln>
        </p:spPr>
        <p:txBody>
          <a:bodyPr/>
          <a:lstStyle/>
          <a:p>
            <a:pPr eaLnBrk="1" hangingPunct="1"/>
            <a:r>
              <a:rPr lang="sv-SE" sz="4000">
                <a:solidFill>
                  <a:schemeClr val="tx1">
                    <a:lumMod val="75000"/>
                    <a:lumOff val="25000"/>
                  </a:schemeClr>
                </a:solidFill>
                <a:latin typeface="+mn-lt"/>
              </a:rPr>
              <a:t>Allvarliga tillbud</a:t>
            </a:r>
          </a:p>
        </p:txBody>
      </p:sp>
    </p:spTree>
    <p:extLst>
      <p:ext uri="{BB962C8B-B14F-4D97-AF65-F5344CB8AC3E}">
        <p14:creationId xmlns:p14="http://schemas.microsoft.com/office/powerpoint/2010/main" val="1078058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dirty="0"/>
              <a:t>Akuta läkemedelsförgiftningar</a:t>
            </a:r>
          </a:p>
        </p:txBody>
      </p:sp>
      <p:sp>
        <p:nvSpPr>
          <p:cNvPr id="3" name="textruta 2"/>
          <p:cNvSpPr txBox="1"/>
          <p:nvPr/>
        </p:nvSpPr>
        <p:spPr>
          <a:xfrm>
            <a:off x="1547664" y="1844824"/>
            <a:ext cx="6624736" cy="2862322"/>
          </a:xfrm>
          <a:prstGeom prst="rect">
            <a:avLst/>
          </a:prstGeom>
          <a:noFill/>
        </p:spPr>
        <p:txBody>
          <a:bodyPr wrap="square" rtlCol="0">
            <a:spAutoFit/>
          </a:bodyPr>
          <a:lstStyle/>
          <a:p>
            <a:pPr marL="342900" indent="-342900">
              <a:buFont typeface="Arial" panose="020B0604020202020204" pitchFamily="34" charset="0"/>
              <a:buChar char="•"/>
            </a:pPr>
            <a:r>
              <a:rPr lang="sv-SE" b="0" dirty="0">
                <a:latin typeface="+mn-lt"/>
              </a:rPr>
              <a:t>Betablockerare</a:t>
            </a:r>
          </a:p>
          <a:p>
            <a:pPr marL="342900" indent="-342900">
              <a:buFont typeface="Arial" panose="020B0604020202020204" pitchFamily="34" charset="0"/>
              <a:buChar char="•"/>
            </a:pPr>
            <a:endParaRPr lang="sv-SE" b="0" dirty="0">
              <a:latin typeface="+mn-lt"/>
            </a:endParaRPr>
          </a:p>
          <a:p>
            <a:pPr marL="342900" indent="-342900">
              <a:buFont typeface="Arial" panose="020B0604020202020204" pitchFamily="34" charset="0"/>
              <a:buChar char="•"/>
            </a:pPr>
            <a:r>
              <a:rPr lang="sv-SE" b="0" dirty="0">
                <a:latin typeface="+mn-lt"/>
              </a:rPr>
              <a:t>Antidepressiva</a:t>
            </a:r>
          </a:p>
          <a:p>
            <a:pPr marL="342900" indent="-342900">
              <a:buFont typeface="Arial" panose="020B0604020202020204" pitchFamily="34" charset="0"/>
              <a:buChar char="•"/>
            </a:pPr>
            <a:endParaRPr lang="sv-SE" b="0" dirty="0">
              <a:latin typeface="+mn-lt"/>
            </a:endParaRPr>
          </a:p>
          <a:p>
            <a:pPr marL="342900" indent="-342900">
              <a:buFont typeface="Arial" panose="020B0604020202020204" pitchFamily="34" charset="0"/>
              <a:buChar char="•"/>
            </a:pPr>
            <a:r>
              <a:rPr lang="sv-SE" b="0" dirty="0">
                <a:latin typeface="+mn-lt"/>
              </a:rPr>
              <a:t>Calciumantagonister</a:t>
            </a:r>
          </a:p>
          <a:p>
            <a:pPr marL="342900" indent="-342900">
              <a:buFont typeface="Arial" panose="020B0604020202020204" pitchFamily="34" charset="0"/>
              <a:buChar char="•"/>
            </a:pPr>
            <a:endParaRPr lang="sv-SE" b="0" dirty="0">
              <a:latin typeface="+mn-lt"/>
            </a:endParaRPr>
          </a:p>
          <a:p>
            <a:pPr marL="342900" indent="-342900">
              <a:buFont typeface="Arial" panose="020B0604020202020204" pitchFamily="34" charset="0"/>
              <a:buChar char="•"/>
            </a:pPr>
            <a:r>
              <a:rPr lang="sv-SE" b="0" dirty="0" err="1">
                <a:latin typeface="+mn-lt"/>
              </a:rPr>
              <a:t>Paracetamol</a:t>
            </a:r>
            <a:endParaRPr lang="sv-SE" b="0" dirty="0">
              <a:latin typeface="+mn-lt"/>
            </a:endParaRPr>
          </a:p>
          <a:p>
            <a:pPr marL="342900" indent="-342900">
              <a:buFont typeface="Arial" panose="020B0604020202020204" pitchFamily="34" charset="0"/>
              <a:buChar char="•"/>
            </a:pPr>
            <a:endParaRPr lang="sv-SE" b="0" dirty="0">
              <a:latin typeface="+mn-lt"/>
            </a:endParaRPr>
          </a:p>
          <a:p>
            <a:pPr marL="342900" indent="-342900">
              <a:buFont typeface="Arial" panose="020B0604020202020204" pitchFamily="34" charset="0"/>
              <a:buChar char="•"/>
            </a:pPr>
            <a:r>
              <a:rPr lang="sv-SE" b="0" dirty="0" err="1">
                <a:latin typeface="+mn-lt"/>
              </a:rPr>
              <a:t>Fentiaziner</a:t>
            </a:r>
            <a:endParaRPr lang="sv-SE" b="0" dirty="0">
              <a:latin typeface="+mn-lt"/>
            </a:endParaRPr>
          </a:p>
        </p:txBody>
      </p:sp>
    </p:spTree>
    <p:extLst>
      <p:ext uri="{BB962C8B-B14F-4D97-AF65-F5344CB8AC3E}">
        <p14:creationId xmlns:p14="http://schemas.microsoft.com/office/powerpoint/2010/main" val="1530536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457200" y="1981200"/>
            <a:ext cx="8218488" cy="4543425"/>
          </a:xfrm>
          <a:noFill/>
          <a:ln w="38100">
            <a:noFill/>
          </a:ln>
        </p:spPr>
        <p:txBody>
          <a:bodyPr>
            <a:normAutofit/>
          </a:bodyPr>
          <a:lstStyle/>
          <a:p>
            <a:pPr eaLnBrk="1" hangingPunct="1">
              <a:tabLst>
                <a:tab pos="901700" algn="l"/>
              </a:tabLst>
            </a:pPr>
            <a:endParaRPr lang="en-GB" sz="1600" i="1" dirty="0">
              <a:solidFill>
                <a:schemeClr val="tx1">
                  <a:lumMod val="75000"/>
                  <a:lumOff val="25000"/>
                </a:schemeClr>
              </a:solidFill>
              <a:latin typeface="Verdana" pitchFamily="34" charset="0"/>
            </a:endParaRPr>
          </a:p>
          <a:p>
            <a:pPr eaLnBrk="1" hangingPunct="1">
              <a:tabLst>
                <a:tab pos="901700" algn="l"/>
              </a:tabLst>
            </a:pPr>
            <a:r>
              <a:rPr lang="sv-SE" sz="2800" i="1" dirty="0">
                <a:solidFill>
                  <a:schemeClr val="tx1">
                    <a:lumMod val="75000"/>
                    <a:lumOff val="25000"/>
                  </a:schemeClr>
                </a:solidFill>
              </a:rPr>
              <a:t>	</a:t>
            </a:r>
            <a:r>
              <a:rPr lang="sv-SE" sz="2000" dirty="0">
                <a:solidFill>
                  <a:schemeClr val="tx1">
                    <a:lumMod val="75000"/>
                    <a:lumOff val="25000"/>
                  </a:schemeClr>
                </a:solidFill>
              </a:rPr>
              <a:t>Paracetamol (Alvedon, </a:t>
            </a:r>
            <a:r>
              <a:rPr lang="sv-SE" sz="2000" dirty="0" err="1">
                <a:solidFill>
                  <a:schemeClr val="tx1">
                    <a:lumMod val="75000"/>
                    <a:lumOff val="25000"/>
                  </a:schemeClr>
                </a:solidFill>
              </a:rPr>
              <a:t>Panodil</a:t>
            </a:r>
            <a:r>
              <a:rPr lang="sv-SE" sz="2000" dirty="0">
                <a:solidFill>
                  <a:schemeClr val="tx1">
                    <a:lumMod val="75000"/>
                    <a:lumOff val="25000"/>
                  </a:schemeClr>
                </a:solidFill>
              </a:rPr>
              <a:t>, Citodon, </a:t>
            </a:r>
            <a:r>
              <a:rPr lang="sv-SE" sz="2000" dirty="0" err="1">
                <a:solidFill>
                  <a:schemeClr val="tx1">
                    <a:lumMod val="75000"/>
                    <a:lumOff val="25000"/>
                  </a:schemeClr>
                </a:solidFill>
              </a:rPr>
              <a:t>Distalgesic</a:t>
            </a:r>
            <a:r>
              <a:rPr lang="sv-SE" sz="2000" dirty="0">
                <a:solidFill>
                  <a:schemeClr val="tx1">
                    <a:lumMod val="75000"/>
                    <a:lumOff val="25000"/>
                  </a:schemeClr>
                </a:solidFill>
              </a:rPr>
              <a:t>, </a:t>
            </a:r>
            <a:r>
              <a:rPr lang="sv-SE" sz="2000" dirty="0" err="1">
                <a:solidFill>
                  <a:schemeClr val="tx1">
                    <a:lumMod val="75000"/>
                    <a:lumOff val="25000"/>
                  </a:schemeClr>
                </a:solidFill>
              </a:rPr>
              <a:t>Pamol</a:t>
            </a:r>
            <a:r>
              <a:rPr lang="sv-SE" sz="2000" dirty="0">
                <a:solidFill>
                  <a:schemeClr val="tx1">
                    <a:lumMod val="75000"/>
                    <a:lumOff val="25000"/>
                  </a:schemeClr>
                </a:solidFill>
              </a:rPr>
              <a:t>, </a:t>
            </a:r>
            <a:r>
              <a:rPr lang="sv-SE" sz="2000" dirty="0" err="1">
                <a:solidFill>
                  <a:schemeClr val="tx1">
                    <a:lumMod val="75000"/>
                    <a:lumOff val="25000"/>
                  </a:schemeClr>
                </a:solidFill>
              </a:rPr>
              <a:t>Reliv</a:t>
            </a:r>
            <a:r>
              <a:rPr lang="sv-SE" sz="2000" dirty="0">
                <a:solidFill>
                  <a:schemeClr val="tx1">
                    <a:lumMod val="75000"/>
                    <a:lumOff val="25000"/>
                  </a:schemeClr>
                </a:solidFill>
              </a:rPr>
              <a:t>, </a:t>
            </a:r>
            <a:r>
              <a:rPr lang="sv-SE" sz="2000" dirty="0" err="1">
                <a:solidFill>
                  <a:schemeClr val="tx1">
                    <a:lumMod val="75000"/>
                    <a:lumOff val="25000"/>
                  </a:schemeClr>
                </a:solidFill>
              </a:rPr>
              <a:t>Somadril</a:t>
            </a:r>
            <a:r>
              <a:rPr lang="sv-SE" sz="2000" dirty="0">
                <a:solidFill>
                  <a:schemeClr val="tx1">
                    <a:lumMod val="75000"/>
                    <a:lumOff val="25000"/>
                  </a:schemeClr>
                </a:solidFill>
              </a:rPr>
              <a:t> </a:t>
            </a:r>
            <a:r>
              <a:rPr lang="sv-SE" sz="2000" dirty="0" err="1">
                <a:solidFill>
                  <a:schemeClr val="tx1">
                    <a:lumMod val="75000"/>
                    <a:lumOff val="25000"/>
                  </a:schemeClr>
                </a:solidFill>
              </a:rPr>
              <a:t>Comp</a:t>
            </a:r>
            <a:r>
              <a:rPr lang="sv-SE" sz="2000" dirty="0">
                <a:solidFill>
                  <a:schemeClr val="tx1">
                    <a:lumMod val="75000"/>
                    <a:lumOff val="25000"/>
                  </a:schemeClr>
                </a:solidFill>
              </a:rPr>
              <a:t>)</a:t>
            </a:r>
          </a:p>
          <a:p>
            <a:pPr eaLnBrk="1" hangingPunct="1">
              <a:tabLst>
                <a:tab pos="901700" algn="l"/>
              </a:tabLst>
            </a:pPr>
            <a:r>
              <a:rPr lang="sv-SE" sz="2000" dirty="0">
                <a:solidFill>
                  <a:schemeClr val="tx1">
                    <a:lumMod val="75000"/>
                    <a:lumOff val="25000"/>
                  </a:schemeClr>
                </a:solidFill>
              </a:rPr>
              <a:t>	</a:t>
            </a:r>
            <a:r>
              <a:rPr lang="sv-SE" sz="2000" dirty="0" err="1">
                <a:solidFill>
                  <a:schemeClr val="tx1">
                    <a:lumMod val="75000"/>
                    <a:lumOff val="25000"/>
                  </a:schemeClr>
                </a:solidFill>
              </a:rPr>
              <a:t>Propiomazin</a:t>
            </a:r>
            <a:r>
              <a:rPr lang="sv-SE" sz="2000" dirty="0">
                <a:solidFill>
                  <a:schemeClr val="tx1">
                    <a:lumMod val="75000"/>
                    <a:lumOff val="25000"/>
                  </a:schemeClr>
                </a:solidFill>
              </a:rPr>
              <a:t> (</a:t>
            </a:r>
            <a:r>
              <a:rPr lang="sv-SE" sz="2000" dirty="0" err="1">
                <a:solidFill>
                  <a:schemeClr val="tx1">
                    <a:lumMod val="75000"/>
                    <a:lumOff val="25000"/>
                  </a:schemeClr>
                </a:solidFill>
              </a:rPr>
              <a:t>Propavan</a:t>
            </a:r>
            <a:r>
              <a:rPr lang="sv-SE" sz="2000" dirty="0">
                <a:solidFill>
                  <a:schemeClr val="tx1">
                    <a:lumMod val="75000"/>
                    <a:lumOff val="25000"/>
                  </a:schemeClr>
                </a:solidFill>
              </a:rPr>
              <a:t>)</a:t>
            </a:r>
          </a:p>
          <a:p>
            <a:pPr eaLnBrk="1" hangingPunct="1">
              <a:tabLst>
                <a:tab pos="901700" algn="l"/>
              </a:tabLst>
            </a:pPr>
            <a:r>
              <a:rPr lang="sv-SE" sz="2000" dirty="0">
                <a:solidFill>
                  <a:schemeClr val="tx1">
                    <a:lumMod val="75000"/>
                    <a:lumOff val="25000"/>
                  </a:schemeClr>
                </a:solidFill>
              </a:rPr>
              <a:t>	Tramadol (</a:t>
            </a:r>
            <a:r>
              <a:rPr lang="sv-SE" sz="2000" dirty="0" err="1">
                <a:solidFill>
                  <a:schemeClr val="tx1">
                    <a:lumMod val="75000"/>
                    <a:lumOff val="25000"/>
                  </a:schemeClr>
                </a:solidFill>
              </a:rPr>
              <a:t>Nobligan</a:t>
            </a:r>
            <a:r>
              <a:rPr lang="sv-SE" sz="2000" dirty="0">
                <a:solidFill>
                  <a:schemeClr val="tx1">
                    <a:lumMod val="75000"/>
                    <a:lumOff val="25000"/>
                  </a:schemeClr>
                </a:solidFill>
              </a:rPr>
              <a:t>, </a:t>
            </a:r>
            <a:r>
              <a:rPr lang="sv-SE" sz="2000" dirty="0" err="1">
                <a:solidFill>
                  <a:schemeClr val="tx1">
                    <a:lumMod val="75000"/>
                    <a:lumOff val="25000"/>
                  </a:schemeClr>
                </a:solidFill>
              </a:rPr>
              <a:t>Tiparol</a:t>
            </a:r>
            <a:r>
              <a:rPr lang="sv-SE" sz="2000" dirty="0">
                <a:solidFill>
                  <a:schemeClr val="tx1">
                    <a:lumMod val="75000"/>
                    <a:lumOff val="25000"/>
                  </a:schemeClr>
                </a:solidFill>
              </a:rPr>
              <a:t>, </a:t>
            </a:r>
            <a:r>
              <a:rPr lang="sv-SE" sz="2000" dirty="0" err="1">
                <a:solidFill>
                  <a:schemeClr val="tx1">
                    <a:lumMod val="75000"/>
                    <a:lumOff val="25000"/>
                  </a:schemeClr>
                </a:solidFill>
              </a:rPr>
              <a:t>Tradolan</a:t>
            </a:r>
            <a:r>
              <a:rPr lang="sv-SE" sz="2000" dirty="0">
                <a:solidFill>
                  <a:schemeClr val="tx1">
                    <a:lumMod val="75000"/>
                    <a:lumOff val="25000"/>
                  </a:schemeClr>
                </a:solidFill>
              </a:rPr>
              <a:t>, </a:t>
            </a:r>
            <a:r>
              <a:rPr lang="sv-SE" sz="2000" dirty="0" err="1">
                <a:solidFill>
                  <a:schemeClr val="tx1">
                    <a:lumMod val="75000"/>
                    <a:lumOff val="25000"/>
                  </a:schemeClr>
                </a:solidFill>
              </a:rPr>
              <a:t>Tramuno</a:t>
            </a:r>
            <a:r>
              <a:rPr lang="sv-SE" sz="2000" dirty="0">
                <a:solidFill>
                  <a:schemeClr val="tx1">
                    <a:lumMod val="75000"/>
                    <a:lumOff val="25000"/>
                  </a:schemeClr>
                </a:solidFill>
              </a:rPr>
              <a:t>)</a:t>
            </a:r>
          </a:p>
          <a:p>
            <a:pPr eaLnBrk="1" hangingPunct="1">
              <a:tabLst>
                <a:tab pos="901700" algn="l"/>
              </a:tabLst>
            </a:pPr>
            <a:r>
              <a:rPr lang="sv-SE" sz="2000" dirty="0">
                <a:solidFill>
                  <a:schemeClr val="tx1">
                    <a:lumMod val="75000"/>
                    <a:lumOff val="25000"/>
                  </a:schemeClr>
                </a:solidFill>
              </a:rPr>
              <a:t>	</a:t>
            </a:r>
            <a:r>
              <a:rPr lang="sv-SE" sz="2000" dirty="0" err="1">
                <a:solidFill>
                  <a:schemeClr val="tx1">
                    <a:lumMod val="75000"/>
                    <a:lumOff val="25000"/>
                  </a:schemeClr>
                </a:solidFill>
              </a:rPr>
              <a:t>Zopiklon</a:t>
            </a:r>
            <a:r>
              <a:rPr lang="sv-SE" sz="2000" dirty="0">
                <a:solidFill>
                  <a:schemeClr val="tx1">
                    <a:lumMod val="75000"/>
                    <a:lumOff val="25000"/>
                  </a:schemeClr>
                </a:solidFill>
              </a:rPr>
              <a:t> (</a:t>
            </a:r>
            <a:r>
              <a:rPr lang="sv-SE" sz="2000" dirty="0" err="1">
                <a:solidFill>
                  <a:schemeClr val="tx1">
                    <a:lumMod val="75000"/>
                    <a:lumOff val="25000"/>
                  </a:schemeClr>
                </a:solidFill>
              </a:rPr>
              <a:t>Imovane</a:t>
            </a:r>
            <a:r>
              <a:rPr lang="sv-SE" sz="2000" dirty="0">
                <a:solidFill>
                  <a:schemeClr val="tx1">
                    <a:lumMod val="75000"/>
                    <a:lumOff val="25000"/>
                  </a:schemeClr>
                </a:solidFill>
              </a:rPr>
              <a:t>, </a:t>
            </a:r>
            <a:r>
              <a:rPr lang="sv-SE" sz="2000" dirty="0" err="1">
                <a:solidFill>
                  <a:schemeClr val="tx1">
                    <a:lumMod val="75000"/>
                    <a:lumOff val="25000"/>
                  </a:schemeClr>
                </a:solidFill>
              </a:rPr>
              <a:t>Zopiklon</a:t>
            </a:r>
            <a:r>
              <a:rPr lang="sv-SE" sz="2000" dirty="0">
                <a:solidFill>
                  <a:schemeClr val="tx1">
                    <a:lumMod val="75000"/>
                    <a:lumOff val="25000"/>
                  </a:schemeClr>
                </a:solidFill>
              </a:rPr>
              <a:t>) </a:t>
            </a:r>
          </a:p>
        </p:txBody>
      </p:sp>
      <p:sp>
        <p:nvSpPr>
          <p:cNvPr id="11266" name="Rectangle 2"/>
          <p:cNvSpPr>
            <a:spLocks noGrp="1" noChangeArrowheads="1"/>
          </p:cNvSpPr>
          <p:nvPr>
            <p:ph type="title"/>
          </p:nvPr>
        </p:nvSpPr>
        <p:spPr>
          <a:xfrm>
            <a:off x="457200" y="404391"/>
            <a:ext cx="8147050" cy="1368425"/>
          </a:xfrm>
          <a:solidFill>
            <a:schemeClr val="bg1"/>
          </a:solidFill>
          <a:ln w="57150">
            <a:noFill/>
          </a:ln>
        </p:spPr>
        <p:txBody>
          <a:bodyPr/>
          <a:lstStyle/>
          <a:p>
            <a:pPr eaLnBrk="1" hangingPunct="1"/>
            <a:r>
              <a:rPr lang="sv-SE" sz="4000">
                <a:solidFill>
                  <a:schemeClr val="tx1">
                    <a:lumMod val="75000"/>
                    <a:lumOff val="25000"/>
                  </a:schemeClr>
                </a:solidFill>
                <a:latin typeface="Verdana" pitchFamily="34" charset="0"/>
              </a:rPr>
              <a:t>Vanligaste läkemedlen</a:t>
            </a:r>
          </a:p>
        </p:txBody>
      </p:sp>
    </p:spTree>
    <p:extLst>
      <p:ext uri="{BB962C8B-B14F-4D97-AF65-F5344CB8AC3E}">
        <p14:creationId xmlns:p14="http://schemas.microsoft.com/office/powerpoint/2010/main" val="14073439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a:xfrm>
            <a:off x="457200" y="1981200"/>
            <a:ext cx="8218488" cy="4543425"/>
          </a:xfrm>
          <a:solidFill>
            <a:schemeClr val="bg1"/>
          </a:solidFill>
          <a:ln w="38100">
            <a:noFill/>
          </a:ln>
        </p:spPr>
        <p:txBody>
          <a:bodyPr>
            <a:normAutofit/>
          </a:bodyPr>
          <a:lstStyle/>
          <a:p>
            <a:pPr eaLnBrk="1" hangingPunct="1">
              <a:buFontTx/>
              <a:buNone/>
              <a:tabLst>
                <a:tab pos="901700" algn="l"/>
              </a:tabLst>
            </a:pPr>
            <a:endParaRPr lang="sv-SE" dirty="0">
              <a:solidFill>
                <a:schemeClr val="tx1">
                  <a:lumMod val="75000"/>
                  <a:lumOff val="25000"/>
                </a:schemeClr>
              </a:solidFill>
            </a:endParaRPr>
          </a:p>
          <a:p>
            <a:pPr eaLnBrk="1" hangingPunct="1">
              <a:tabLst>
                <a:tab pos="901700" algn="l"/>
              </a:tabLst>
            </a:pPr>
            <a:r>
              <a:rPr lang="sv-SE" dirty="0" err="1">
                <a:solidFill>
                  <a:schemeClr val="tx1">
                    <a:lumMod val="75000"/>
                    <a:lumOff val="25000"/>
                  </a:schemeClr>
                </a:solidFill>
                <a:hlinkClick r:id="rId3">
                  <a:extLst>
                    <a:ext uri="{A12FA001-AC4F-418D-AE19-62706E023703}">
                      <ahyp:hlinkClr xmlns:ahyp="http://schemas.microsoft.com/office/drawing/2018/hyperlinkcolor" val="tx"/>
                    </a:ext>
                  </a:extLst>
                </a:hlinkClick>
              </a:rPr>
              <a:t>midazolam</a:t>
            </a:r>
            <a:r>
              <a:rPr lang="sv-SE" dirty="0">
                <a:solidFill>
                  <a:schemeClr val="tx1">
                    <a:lumMod val="75000"/>
                    <a:lumOff val="25000"/>
                  </a:schemeClr>
                </a:solidFill>
              </a:rPr>
              <a:t> 1-5 mg iv/5-10 mg </a:t>
            </a:r>
            <a:r>
              <a:rPr lang="sv-SE" dirty="0" err="1">
                <a:solidFill>
                  <a:schemeClr val="tx1">
                    <a:lumMod val="75000"/>
                    <a:lumOff val="25000"/>
                  </a:schemeClr>
                </a:solidFill>
              </a:rPr>
              <a:t>im</a:t>
            </a:r>
            <a:endParaRPr lang="sv-SE" dirty="0">
              <a:solidFill>
                <a:schemeClr val="tx1">
                  <a:lumMod val="75000"/>
                  <a:lumOff val="25000"/>
                </a:schemeClr>
              </a:solidFill>
            </a:endParaRPr>
          </a:p>
          <a:p>
            <a:pPr eaLnBrk="1" hangingPunct="1">
              <a:tabLst>
                <a:tab pos="901700" algn="l"/>
              </a:tabLst>
            </a:pPr>
            <a:r>
              <a:rPr lang="sv-SE" dirty="0">
                <a:solidFill>
                  <a:schemeClr val="tx1">
                    <a:lumMod val="75000"/>
                    <a:lumOff val="25000"/>
                  </a:schemeClr>
                </a:solidFill>
              </a:rPr>
              <a:t>diazepam (</a:t>
            </a:r>
            <a:r>
              <a:rPr lang="sv-SE" dirty="0" err="1">
                <a:solidFill>
                  <a:schemeClr val="tx1">
                    <a:lumMod val="75000"/>
                    <a:lumOff val="25000"/>
                  </a:schemeClr>
                </a:solidFill>
              </a:rPr>
              <a:t>Stesolid</a:t>
            </a:r>
            <a:r>
              <a:rPr lang="sv-SE" dirty="0">
                <a:solidFill>
                  <a:schemeClr val="tx1">
                    <a:lumMod val="75000"/>
                    <a:lumOff val="25000"/>
                  </a:schemeClr>
                </a:solidFill>
              </a:rPr>
              <a:t>) 2.5-5 mg iv</a:t>
            </a:r>
          </a:p>
          <a:p>
            <a:pPr eaLnBrk="1" hangingPunct="1">
              <a:tabLst>
                <a:tab pos="901700" algn="l"/>
              </a:tabLst>
            </a:pPr>
            <a:r>
              <a:rPr lang="sv-SE" dirty="0">
                <a:solidFill>
                  <a:schemeClr val="tx1">
                    <a:lumMod val="75000"/>
                    <a:lumOff val="25000"/>
                  </a:schemeClr>
                </a:solidFill>
              </a:rPr>
              <a:t>propofol (Propofol) 20-40 mg iv</a:t>
            </a:r>
          </a:p>
          <a:p>
            <a:pPr eaLnBrk="1" hangingPunct="1">
              <a:tabLst>
                <a:tab pos="901700" algn="l"/>
              </a:tabLst>
            </a:pPr>
            <a:r>
              <a:rPr lang="sv-SE" dirty="0" err="1">
                <a:solidFill>
                  <a:schemeClr val="tx1">
                    <a:lumMod val="75000"/>
                    <a:lumOff val="25000"/>
                  </a:schemeClr>
                </a:solidFill>
              </a:rPr>
              <a:t>olanzapin</a:t>
            </a:r>
            <a:r>
              <a:rPr lang="sv-SE" dirty="0">
                <a:solidFill>
                  <a:schemeClr val="tx1">
                    <a:lumMod val="75000"/>
                    <a:lumOff val="25000"/>
                  </a:schemeClr>
                </a:solidFill>
              </a:rPr>
              <a:t> (</a:t>
            </a:r>
            <a:r>
              <a:rPr lang="sv-SE" dirty="0" err="1">
                <a:solidFill>
                  <a:schemeClr val="tx1">
                    <a:lumMod val="75000"/>
                    <a:lumOff val="25000"/>
                  </a:schemeClr>
                </a:solidFill>
              </a:rPr>
              <a:t>Zyprexa</a:t>
            </a:r>
            <a:r>
              <a:rPr lang="sv-SE" dirty="0">
                <a:solidFill>
                  <a:schemeClr val="tx1">
                    <a:lumMod val="75000"/>
                    <a:lumOff val="25000"/>
                  </a:schemeClr>
                </a:solidFill>
              </a:rPr>
              <a:t>) 5-10 mg </a:t>
            </a:r>
            <a:r>
              <a:rPr lang="sv-SE" dirty="0" err="1">
                <a:solidFill>
                  <a:schemeClr val="tx1">
                    <a:lumMod val="75000"/>
                    <a:lumOff val="25000"/>
                  </a:schemeClr>
                </a:solidFill>
              </a:rPr>
              <a:t>im</a:t>
            </a:r>
            <a:r>
              <a:rPr lang="sv-SE" dirty="0">
                <a:solidFill>
                  <a:schemeClr val="tx1">
                    <a:lumMod val="75000"/>
                    <a:lumOff val="25000"/>
                  </a:schemeClr>
                </a:solidFill>
              </a:rPr>
              <a:t> x 2</a:t>
            </a:r>
          </a:p>
          <a:p>
            <a:pPr eaLnBrk="1" hangingPunct="1">
              <a:tabLst>
                <a:tab pos="901700" algn="l"/>
              </a:tabLst>
            </a:pPr>
            <a:r>
              <a:rPr lang="sv-SE" dirty="0" err="1">
                <a:solidFill>
                  <a:schemeClr val="tx1">
                    <a:lumMod val="75000"/>
                    <a:lumOff val="25000"/>
                  </a:schemeClr>
                </a:solidFill>
              </a:rPr>
              <a:t>droperidol</a:t>
            </a:r>
            <a:r>
              <a:rPr lang="sv-SE" dirty="0">
                <a:solidFill>
                  <a:schemeClr val="tx1">
                    <a:lumMod val="75000"/>
                    <a:lumOff val="25000"/>
                  </a:schemeClr>
                </a:solidFill>
              </a:rPr>
              <a:t> (</a:t>
            </a:r>
            <a:r>
              <a:rPr lang="sv-SE" dirty="0" err="1">
                <a:solidFill>
                  <a:schemeClr val="tx1">
                    <a:lumMod val="75000"/>
                    <a:lumOff val="25000"/>
                  </a:schemeClr>
                </a:solidFill>
              </a:rPr>
              <a:t>Dridol</a:t>
            </a:r>
            <a:r>
              <a:rPr lang="sv-SE" dirty="0">
                <a:solidFill>
                  <a:schemeClr val="tx1">
                    <a:lumMod val="75000"/>
                    <a:lumOff val="25000"/>
                  </a:schemeClr>
                </a:solidFill>
              </a:rPr>
              <a:t>) 10 mg </a:t>
            </a:r>
            <a:r>
              <a:rPr lang="sv-SE" dirty="0" err="1">
                <a:solidFill>
                  <a:schemeClr val="tx1">
                    <a:lumMod val="75000"/>
                    <a:lumOff val="25000"/>
                  </a:schemeClr>
                </a:solidFill>
              </a:rPr>
              <a:t>im</a:t>
            </a:r>
            <a:r>
              <a:rPr lang="sv-SE" dirty="0">
                <a:solidFill>
                  <a:schemeClr val="tx1">
                    <a:lumMod val="75000"/>
                    <a:lumOff val="25000"/>
                  </a:schemeClr>
                </a:solidFill>
              </a:rPr>
              <a:t> (2,5 mg/ml)</a:t>
            </a:r>
          </a:p>
          <a:p>
            <a:pPr eaLnBrk="1" hangingPunct="1">
              <a:tabLst>
                <a:tab pos="901700" algn="l"/>
              </a:tabLst>
            </a:pPr>
            <a:r>
              <a:rPr lang="sv-SE" dirty="0" err="1">
                <a:solidFill>
                  <a:schemeClr val="tx1">
                    <a:lumMod val="75000"/>
                    <a:lumOff val="25000"/>
                  </a:schemeClr>
                </a:solidFill>
              </a:rPr>
              <a:t>ketamin</a:t>
            </a:r>
            <a:r>
              <a:rPr lang="sv-SE" dirty="0">
                <a:solidFill>
                  <a:schemeClr val="tx1">
                    <a:lumMod val="75000"/>
                    <a:lumOff val="25000"/>
                  </a:schemeClr>
                </a:solidFill>
              </a:rPr>
              <a:t> 150-300 mg </a:t>
            </a:r>
            <a:r>
              <a:rPr lang="sv-SE" dirty="0" err="1">
                <a:solidFill>
                  <a:schemeClr val="tx1">
                    <a:lumMod val="75000"/>
                    <a:lumOff val="25000"/>
                  </a:schemeClr>
                </a:solidFill>
              </a:rPr>
              <a:t>im</a:t>
            </a:r>
            <a:endParaRPr lang="sv-SE" dirty="0">
              <a:solidFill>
                <a:schemeClr val="tx1">
                  <a:lumMod val="75000"/>
                  <a:lumOff val="25000"/>
                </a:schemeClr>
              </a:solidFill>
            </a:endParaRPr>
          </a:p>
          <a:p>
            <a:pPr marL="114300" indent="0" eaLnBrk="1" hangingPunct="1">
              <a:buNone/>
              <a:tabLst>
                <a:tab pos="901700" algn="l"/>
              </a:tabLst>
            </a:pPr>
            <a:endParaRPr lang="sv-SE" sz="4000" dirty="0">
              <a:solidFill>
                <a:schemeClr val="tx1">
                  <a:lumMod val="75000"/>
                  <a:lumOff val="25000"/>
                </a:schemeClr>
              </a:solidFill>
            </a:endParaRPr>
          </a:p>
        </p:txBody>
      </p:sp>
      <p:sp>
        <p:nvSpPr>
          <p:cNvPr id="37890" name="Rectangle 2"/>
          <p:cNvSpPr>
            <a:spLocks noGrp="1" noChangeArrowheads="1"/>
          </p:cNvSpPr>
          <p:nvPr>
            <p:ph type="title"/>
          </p:nvPr>
        </p:nvSpPr>
        <p:spPr>
          <a:xfrm>
            <a:off x="457200" y="404813"/>
            <a:ext cx="8147050" cy="1368425"/>
          </a:xfrm>
          <a:solidFill>
            <a:schemeClr val="bg1"/>
          </a:solidFill>
          <a:ln w="57150">
            <a:noFill/>
          </a:ln>
        </p:spPr>
        <p:txBody>
          <a:bodyPr>
            <a:normAutofit/>
          </a:bodyPr>
          <a:lstStyle/>
          <a:p>
            <a:pPr eaLnBrk="1" hangingPunct="1"/>
            <a:r>
              <a:rPr lang="sv-SE" sz="3600" b="1" dirty="0">
                <a:solidFill>
                  <a:schemeClr val="tx1">
                    <a:lumMod val="75000"/>
                    <a:lumOff val="25000"/>
                  </a:schemeClr>
                </a:solidFill>
              </a:rPr>
              <a:t>Sedering av orolig patient</a:t>
            </a:r>
          </a:p>
        </p:txBody>
      </p:sp>
    </p:spTree>
    <p:extLst>
      <p:ext uri="{BB962C8B-B14F-4D97-AF65-F5344CB8AC3E}">
        <p14:creationId xmlns:p14="http://schemas.microsoft.com/office/powerpoint/2010/main" val="24008834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idx="1"/>
          </p:nvPr>
        </p:nvSpPr>
        <p:spPr>
          <a:xfrm>
            <a:off x="1187450" y="1752600"/>
            <a:ext cx="7345363" cy="4629150"/>
          </a:xfrm>
          <a:solidFill>
            <a:schemeClr val="bg1"/>
          </a:solidFill>
          <a:ln w="38100">
            <a:noFill/>
          </a:ln>
        </p:spPr>
        <p:txBody>
          <a:bodyPr lIns="90487" tIns="44450" rIns="90487" bIns="44450"/>
          <a:lstStyle/>
          <a:p>
            <a:pPr eaLnBrk="1" hangingPunct="1">
              <a:lnSpc>
                <a:spcPct val="90000"/>
              </a:lnSpc>
            </a:pPr>
            <a:endParaRPr lang="sv-SE" sz="1600">
              <a:solidFill>
                <a:schemeClr val="tx1">
                  <a:lumMod val="75000"/>
                  <a:lumOff val="25000"/>
                </a:schemeClr>
              </a:solidFill>
            </a:endParaRPr>
          </a:p>
          <a:p>
            <a:pPr eaLnBrk="1" hangingPunct="1">
              <a:lnSpc>
                <a:spcPct val="90000"/>
              </a:lnSpc>
            </a:pPr>
            <a:r>
              <a:rPr lang="sv-SE">
                <a:solidFill>
                  <a:schemeClr val="tx1">
                    <a:lumMod val="75000"/>
                    <a:lumOff val="25000"/>
                  </a:schemeClr>
                </a:solidFill>
              </a:rPr>
              <a:t>Magnesium (magnesiumsulfat)</a:t>
            </a:r>
          </a:p>
          <a:p>
            <a:pPr lvl="1" eaLnBrk="1" hangingPunct="1">
              <a:lnSpc>
                <a:spcPct val="90000"/>
              </a:lnSpc>
            </a:pPr>
            <a:r>
              <a:rPr lang="sv-SE">
                <a:solidFill>
                  <a:schemeClr val="tx1">
                    <a:lumMod val="75000"/>
                    <a:lumOff val="25000"/>
                  </a:schemeClr>
                </a:solidFill>
              </a:rPr>
              <a:t>20 mmol Mg sätts till 100 ml NaCl och infunderas under 20 minuter</a:t>
            </a:r>
          </a:p>
          <a:p>
            <a:pPr lvl="1" eaLnBrk="1" hangingPunct="1">
              <a:lnSpc>
                <a:spcPct val="90000"/>
              </a:lnSpc>
            </a:pPr>
            <a:r>
              <a:rPr lang="sv-SE">
                <a:solidFill>
                  <a:schemeClr val="tx1">
                    <a:lumMod val="75000"/>
                    <a:lumOff val="25000"/>
                  </a:schemeClr>
                </a:solidFill>
              </a:rPr>
              <a:t>20 mmol Mg ges därefter under 12 timmar</a:t>
            </a:r>
          </a:p>
          <a:p>
            <a:pPr eaLnBrk="1" hangingPunct="1">
              <a:lnSpc>
                <a:spcPct val="90000"/>
              </a:lnSpc>
            </a:pPr>
            <a:r>
              <a:rPr lang="sv-SE">
                <a:solidFill>
                  <a:schemeClr val="tx1">
                    <a:lumMod val="75000"/>
                    <a:lumOff val="25000"/>
                  </a:schemeClr>
                </a:solidFill>
              </a:rPr>
              <a:t>Amiodaron (Cordarone)</a:t>
            </a:r>
          </a:p>
          <a:p>
            <a:pPr lvl="1" eaLnBrk="1" hangingPunct="1">
              <a:lnSpc>
                <a:spcPct val="90000"/>
              </a:lnSpc>
            </a:pPr>
            <a:r>
              <a:rPr lang="sv-SE">
                <a:solidFill>
                  <a:schemeClr val="tx1">
                    <a:lumMod val="75000"/>
                    <a:lumOff val="25000"/>
                  </a:schemeClr>
                </a:solidFill>
              </a:rPr>
              <a:t>300 mg i bolus följt av 900 mg under 24 timmar</a:t>
            </a:r>
          </a:p>
          <a:p>
            <a:pPr eaLnBrk="1" hangingPunct="1">
              <a:lnSpc>
                <a:spcPct val="90000"/>
              </a:lnSpc>
            </a:pPr>
            <a:r>
              <a:rPr lang="sv-SE">
                <a:solidFill>
                  <a:schemeClr val="tx1">
                    <a:lumMod val="75000"/>
                    <a:lumOff val="25000"/>
                  </a:schemeClr>
                </a:solidFill>
              </a:rPr>
              <a:t>Ev. lidokain (Xylocard) </a:t>
            </a:r>
          </a:p>
        </p:txBody>
      </p:sp>
      <p:sp>
        <p:nvSpPr>
          <p:cNvPr id="27651" name="Rectangle 4"/>
          <p:cNvSpPr>
            <a:spLocks noGrp="1" noChangeArrowheads="1"/>
          </p:cNvSpPr>
          <p:nvPr>
            <p:ph type="title"/>
          </p:nvPr>
        </p:nvSpPr>
        <p:spPr>
          <a:xfrm>
            <a:off x="1187450" y="260350"/>
            <a:ext cx="7272338" cy="1296988"/>
          </a:xfrm>
          <a:solidFill>
            <a:schemeClr val="bg1"/>
          </a:solidFill>
          <a:ln w="57150">
            <a:noFill/>
          </a:ln>
        </p:spPr>
        <p:txBody>
          <a:bodyPr lIns="90487" tIns="44450" rIns="90487" bIns="44450" anchor="b"/>
          <a:lstStyle/>
          <a:p>
            <a:pPr eaLnBrk="1" hangingPunct="1"/>
            <a:r>
              <a:rPr lang="sv-SE" sz="4000">
                <a:solidFill>
                  <a:schemeClr val="tx1">
                    <a:lumMod val="75000"/>
                    <a:lumOff val="25000"/>
                  </a:schemeClr>
                </a:solidFill>
              </a:rPr>
              <a:t>Hjärtarytmier </a:t>
            </a:r>
            <a:br>
              <a:rPr lang="sv-SE" sz="4000">
                <a:solidFill>
                  <a:schemeClr val="tx1">
                    <a:lumMod val="75000"/>
                    <a:lumOff val="25000"/>
                  </a:schemeClr>
                </a:solidFill>
              </a:rPr>
            </a:br>
            <a:r>
              <a:rPr lang="sv-SE" sz="3600">
                <a:solidFill>
                  <a:schemeClr val="tx1">
                    <a:lumMod val="75000"/>
                    <a:lumOff val="25000"/>
                  </a:schemeClr>
                </a:solidFill>
              </a:rPr>
              <a:t>Behandling</a:t>
            </a:r>
          </a:p>
        </p:txBody>
      </p:sp>
    </p:spTree>
    <p:extLst>
      <p:ext uri="{BB962C8B-B14F-4D97-AF65-F5344CB8AC3E}">
        <p14:creationId xmlns:p14="http://schemas.microsoft.com/office/powerpoint/2010/main" val="412439702"/>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a:xfrm>
            <a:off x="2370138" y="1792288"/>
            <a:ext cx="5478462" cy="4876800"/>
          </a:xfrm>
          <a:noFill/>
          <a:ln w="9525">
            <a:noFill/>
          </a:ln>
        </p:spPr>
        <p:txBody>
          <a:bodyPr lIns="90487" tIns="44450" rIns="90487" bIns="44450">
            <a:normAutofit/>
          </a:bodyPr>
          <a:lstStyle/>
          <a:p>
            <a:pPr eaLnBrk="1" hangingPunct="1">
              <a:lnSpc>
                <a:spcPct val="90000"/>
              </a:lnSpc>
              <a:tabLst>
                <a:tab pos="952500" algn="l"/>
              </a:tabLst>
            </a:pPr>
            <a:endParaRPr lang="sv-SE" sz="2000" b="1" i="1" dirty="0">
              <a:solidFill>
                <a:srgbClr val="0000CC"/>
              </a:solidFill>
            </a:endParaRPr>
          </a:p>
          <a:p>
            <a:pPr>
              <a:lnSpc>
                <a:spcPct val="90000"/>
              </a:lnSpc>
              <a:tabLst>
                <a:tab pos="952500" algn="l"/>
              </a:tabLst>
            </a:pPr>
            <a:r>
              <a:rPr lang="sv-SE" sz="2000" b="1" i="1" dirty="0">
                <a:solidFill>
                  <a:srgbClr val="0000CC"/>
                </a:solidFill>
              </a:rPr>
              <a:t>		</a:t>
            </a:r>
            <a:r>
              <a:rPr lang="sv-SE" sz="2000" dirty="0" err="1"/>
              <a:t>Paracetamol</a:t>
            </a:r>
            <a:endParaRPr lang="sv-SE" sz="2000" dirty="0"/>
          </a:p>
          <a:p>
            <a:pPr>
              <a:lnSpc>
                <a:spcPct val="90000"/>
              </a:lnSpc>
              <a:tabLst>
                <a:tab pos="952500" algn="l"/>
              </a:tabLst>
            </a:pPr>
            <a:r>
              <a:rPr lang="sv-SE" sz="2000" dirty="0"/>
              <a:t>		</a:t>
            </a:r>
            <a:r>
              <a:rPr lang="sv-SE" sz="2000" dirty="0" err="1"/>
              <a:t>Karbamazepin</a:t>
            </a:r>
            <a:endParaRPr lang="sv-SE" sz="2000" dirty="0"/>
          </a:p>
          <a:p>
            <a:pPr>
              <a:lnSpc>
                <a:spcPct val="90000"/>
              </a:lnSpc>
              <a:tabLst>
                <a:tab pos="952500" algn="l"/>
              </a:tabLst>
            </a:pPr>
            <a:r>
              <a:rPr lang="sv-SE" sz="2000" dirty="0"/>
              <a:t>		Acetylsalicylsyra</a:t>
            </a:r>
          </a:p>
          <a:p>
            <a:pPr>
              <a:lnSpc>
                <a:spcPct val="90000"/>
              </a:lnSpc>
              <a:tabLst>
                <a:tab pos="952500" algn="l"/>
              </a:tabLst>
            </a:pPr>
            <a:r>
              <a:rPr lang="sv-SE" sz="2000" dirty="0"/>
              <a:t>		</a:t>
            </a:r>
            <a:r>
              <a:rPr lang="sv-SE" sz="2000" dirty="0" err="1"/>
              <a:t>Digoxin</a:t>
            </a:r>
            <a:r>
              <a:rPr lang="sv-SE" sz="2000" dirty="0"/>
              <a:t> - </a:t>
            </a:r>
            <a:r>
              <a:rPr lang="sv-SE" sz="2000" dirty="0" err="1"/>
              <a:t>digitoxin</a:t>
            </a:r>
            <a:endParaRPr lang="sv-SE" sz="2000" dirty="0"/>
          </a:p>
          <a:p>
            <a:pPr>
              <a:lnSpc>
                <a:spcPct val="90000"/>
              </a:lnSpc>
              <a:tabLst>
                <a:tab pos="952500" algn="l"/>
              </a:tabLst>
            </a:pPr>
            <a:r>
              <a:rPr lang="sv-SE" sz="2000" dirty="0"/>
              <a:t>		Etanol - metanol</a:t>
            </a:r>
          </a:p>
          <a:p>
            <a:pPr>
              <a:lnSpc>
                <a:spcPct val="90000"/>
              </a:lnSpc>
              <a:tabLst>
                <a:tab pos="952500" algn="l"/>
              </a:tabLst>
            </a:pPr>
            <a:r>
              <a:rPr lang="sv-SE" sz="2000" dirty="0"/>
              <a:t>		Etylenglykol</a:t>
            </a:r>
          </a:p>
          <a:p>
            <a:pPr>
              <a:lnSpc>
                <a:spcPct val="90000"/>
              </a:lnSpc>
              <a:tabLst>
                <a:tab pos="952500" algn="l"/>
              </a:tabLst>
            </a:pPr>
            <a:r>
              <a:rPr lang="sv-SE" sz="2000" dirty="0"/>
              <a:t>		Järn</a:t>
            </a:r>
          </a:p>
          <a:p>
            <a:pPr>
              <a:lnSpc>
                <a:spcPct val="90000"/>
              </a:lnSpc>
              <a:tabLst>
                <a:tab pos="952500" algn="l"/>
              </a:tabLst>
            </a:pPr>
            <a:r>
              <a:rPr lang="sv-SE" sz="2000" dirty="0"/>
              <a:t>		Litium</a:t>
            </a:r>
          </a:p>
          <a:p>
            <a:pPr>
              <a:lnSpc>
                <a:spcPct val="90000"/>
              </a:lnSpc>
              <a:tabLst>
                <a:tab pos="952500" algn="l"/>
              </a:tabLst>
            </a:pPr>
            <a:r>
              <a:rPr lang="sv-SE" sz="2000" dirty="0"/>
              <a:t>		Teofyllamin</a:t>
            </a:r>
          </a:p>
        </p:txBody>
      </p:sp>
      <p:sp>
        <p:nvSpPr>
          <p:cNvPr id="13316" name="Text Box 5"/>
          <p:cNvSpPr txBox="1">
            <a:spLocks noChangeArrowheads="1"/>
          </p:cNvSpPr>
          <p:nvPr/>
        </p:nvSpPr>
        <p:spPr bwMode="auto">
          <a:xfrm>
            <a:off x="673100" y="404813"/>
            <a:ext cx="8229600" cy="1143000"/>
          </a:xfrm>
          <a:prstGeom prst="rect">
            <a:avLst/>
          </a:prstGeom>
          <a:noFill/>
          <a:ln w="12700">
            <a:noFill/>
            <a:miter lim="800000"/>
            <a:headEnd/>
            <a:tailEnd/>
          </a:ln>
        </p:spPr>
        <p:txBody>
          <a:bodyPr anchor="ctr"/>
          <a:lstStyle/>
          <a:p>
            <a:pPr algn="ctr" eaLnBrk="0" hangingPunct="0">
              <a:spcBef>
                <a:spcPct val="50000"/>
              </a:spcBef>
            </a:pPr>
            <a:r>
              <a:rPr lang="sv-SE" sz="3600" b="0" dirty="0">
                <a:effectLst>
                  <a:outerShdw blurRad="38100" dist="38100" dir="2700000" algn="tl">
                    <a:srgbClr val="000000">
                      <a:alpha val="43137"/>
                    </a:srgbClr>
                  </a:outerShdw>
                </a:effectLst>
                <a:latin typeface="Gill Sans MT" panose="020B0502020104020203" pitchFamily="34" charset="0"/>
              </a:rPr>
              <a:t>Serumkoncentrationsbestämning</a:t>
            </a:r>
          </a:p>
        </p:txBody>
      </p:sp>
    </p:spTree>
    <p:extLst>
      <p:ext uri="{BB962C8B-B14F-4D97-AF65-F5344CB8AC3E}">
        <p14:creationId xmlns:p14="http://schemas.microsoft.com/office/powerpoint/2010/main" val="188793845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755576" y="548680"/>
            <a:ext cx="7848872" cy="5940088"/>
          </a:xfrm>
          <a:prstGeom prst="rect">
            <a:avLst/>
          </a:prstGeom>
        </p:spPr>
        <p:txBody>
          <a:bodyPr wrap="square">
            <a:spAutoFit/>
          </a:bodyPr>
          <a:lstStyle/>
          <a:p>
            <a:pPr algn="ctr"/>
            <a:r>
              <a:rPr lang="sv-SE" dirty="0">
                <a:latin typeface="+mn-lt"/>
              </a:rPr>
              <a:t>BEHANDLING</a:t>
            </a:r>
            <a:r>
              <a:rPr lang="sv-SE" b="0" dirty="0">
                <a:latin typeface="+mn-lt"/>
              </a:rPr>
              <a:t> </a:t>
            </a:r>
            <a:br>
              <a:rPr lang="sv-SE" b="0" dirty="0">
                <a:latin typeface="+mn-lt"/>
              </a:rPr>
            </a:br>
            <a:r>
              <a:rPr lang="sv-SE" b="0" dirty="0">
                <a:latin typeface="+mn-lt"/>
              </a:rPr>
              <a:t> </a:t>
            </a:r>
          </a:p>
          <a:p>
            <a:r>
              <a:rPr lang="sv-SE" b="0" dirty="0">
                <a:latin typeface="+mn-lt"/>
              </a:rPr>
              <a:t>Det viktigaste i de flesta fall av förgiftning med </a:t>
            </a:r>
            <a:r>
              <a:rPr lang="sv-SE" b="0" dirty="0" err="1">
                <a:latin typeface="+mn-lt"/>
              </a:rPr>
              <a:t>fentiazinderivat</a:t>
            </a:r>
            <a:r>
              <a:rPr lang="sv-SE" b="0" dirty="0">
                <a:latin typeface="+mn-lt"/>
              </a:rPr>
              <a:t> är att: </a:t>
            </a:r>
            <a:br>
              <a:rPr lang="sv-SE" b="0" dirty="0">
                <a:latin typeface="+mn-lt"/>
              </a:rPr>
            </a:br>
            <a:r>
              <a:rPr lang="sv-SE" b="0" dirty="0">
                <a:latin typeface="+mn-lt"/>
              </a:rPr>
              <a:t> </a:t>
            </a:r>
          </a:p>
          <a:p>
            <a:pPr marL="285750" lvl="0" indent="-285750">
              <a:buFont typeface="Arial" panose="020B0604020202020204" pitchFamily="34" charset="0"/>
              <a:buChar char="•"/>
            </a:pPr>
            <a:r>
              <a:rPr lang="sv-SE" b="0" dirty="0">
                <a:latin typeface="+mn-lt"/>
              </a:rPr>
              <a:t>Identifiera toxiskt agens </a:t>
            </a:r>
          </a:p>
          <a:p>
            <a:pPr marL="285750" lvl="0" indent="-285750">
              <a:buFont typeface="Arial" panose="020B0604020202020204" pitchFamily="34" charset="0"/>
              <a:buChar char="•"/>
            </a:pPr>
            <a:r>
              <a:rPr lang="sv-SE" b="0" dirty="0">
                <a:latin typeface="+mn-lt"/>
              </a:rPr>
              <a:t>Noggrant övervaka vakenhet och andning </a:t>
            </a:r>
          </a:p>
          <a:p>
            <a:pPr marL="285750" lvl="0" indent="-285750">
              <a:buFont typeface="Arial" panose="020B0604020202020204" pitchFamily="34" charset="0"/>
              <a:buChar char="•"/>
            </a:pPr>
            <a:r>
              <a:rPr lang="sv-SE" b="0" dirty="0">
                <a:latin typeface="+mn-lt"/>
              </a:rPr>
              <a:t>Understödja andning och cirkulation vid behov </a:t>
            </a:r>
          </a:p>
          <a:p>
            <a:pPr marL="285750" lvl="0" indent="-285750">
              <a:buFont typeface="Arial" panose="020B0604020202020204" pitchFamily="34" charset="0"/>
              <a:buChar char="•"/>
            </a:pPr>
            <a:r>
              <a:rPr lang="sv-SE" b="0" dirty="0">
                <a:latin typeface="+mn-lt"/>
              </a:rPr>
              <a:t>Genomföra aktiv elimination när så är indicerat, t ex genom ventrikeltömning och tillförsel av medicinskt kol </a:t>
            </a:r>
          </a:p>
          <a:p>
            <a:pPr marL="285750" lvl="0" indent="-285750">
              <a:buFont typeface="Arial" panose="020B0604020202020204" pitchFamily="34" charset="0"/>
              <a:buChar char="•"/>
            </a:pPr>
            <a:r>
              <a:rPr lang="sv-SE" b="0" dirty="0">
                <a:latin typeface="+mn-lt"/>
              </a:rPr>
              <a:t>Behandla akut förvirring och motorisk oro på ett lugnt och säkert sätt </a:t>
            </a:r>
          </a:p>
          <a:p>
            <a:pPr marL="285750" lvl="0" indent="-285750">
              <a:buFont typeface="Arial" panose="020B0604020202020204" pitchFamily="34" charset="0"/>
              <a:buChar char="•"/>
            </a:pPr>
            <a:r>
              <a:rPr lang="sv-SE" b="0" dirty="0">
                <a:latin typeface="+mn-lt"/>
              </a:rPr>
              <a:t>Antidotbehandling med </a:t>
            </a:r>
            <a:r>
              <a:rPr lang="sv-SE" b="0" u="sng" dirty="0" err="1">
                <a:latin typeface="+mn-lt"/>
                <a:hlinkClick r:id="rId2"/>
              </a:rPr>
              <a:t>fysostigmin</a:t>
            </a:r>
            <a:r>
              <a:rPr lang="sv-SE" b="0" dirty="0">
                <a:latin typeface="+mn-lt"/>
              </a:rPr>
              <a:t> när tydlig indikation föreligger och nyttan överväger riskerna som vid </a:t>
            </a:r>
            <a:r>
              <a:rPr lang="sv-SE" b="0" dirty="0" err="1">
                <a:latin typeface="+mn-lt"/>
              </a:rPr>
              <a:t>antikolinergt</a:t>
            </a:r>
            <a:r>
              <a:rPr lang="sv-SE" b="0" dirty="0">
                <a:latin typeface="+mn-lt"/>
              </a:rPr>
              <a:t> syndrom med </a:t>
            </a:r>
            <a:r>
              <a:rPr lang="sv-SE" b="0" dirty="0" err="1">
                <a:latin typeface="+mn-lt"/>
              </a:rPr>
              <a:t>delirirum</a:t>
            </a:r>
            <a:endParaRPr lang="sv-SE" b="0" dirty="0">
              <a:latin typeface="+mn-lt"/>
            </a:endParaRPr>
          </a:p>
          <a:p>
            <a:pPr marL="285750" lvl="0" indent="-285750">
              <a:buFont typeface="Arial" panose="020B0604020202020204" pitchFamily="34" charset="0"/>
              <a:buChar char="•"/>
            </a:pPr>
            <a:r>
              <a:rPr lang="sv-SE" b="0" dirty="0">
                <a:latin typeface="+mn-lt"/>
              </a:rPr>
              <a:t>Behandling av hjärtsvikt och </a:t>
            </a:r>
            <a:r>
              <a:rPr lang="sv-SE" b="0" dirty="0" err="1">
                <a:latin typeface="+mn-lt"/>
              </a:rPr>
              <a:t>hypotension</a:t>
            </a:r>
            <a:r>
              <a:rPr lang="sv-SE" b="0" dirty="0">
                <a:latin typeface="+mn-lt"/>
              </a:rPr>
              <a:t> med sedvanliga </a:t>
            </a:r>
            <a:r>
              <a:rPr lang="sv-SE" b="0" dirty="0" err="1">
                <a:latin typeface="+mn-lt"/>
              </a:rPr>
              <a:t>inotropa</a:t>
            </a:r>
            <a:r>
              <a:rPr lang="sv-SE" b="0" dirty="0">
                <a:latin typeface="+mn-lt"/>
              </a:rPr>
              <a:t> droger som noradrenalin eller adrenalin </a:t>
            </a:r>
          </a:p>
          <a:p>
            <a:pPr marL="285750" lvl="0" indent="-285750">
              <a:buFont typeface="Arial" panose="020B0604020202020204" pitchFamily="34" charset="0"/>
              <a:buChar char="•"/>
            </a:pPr>
            <a:r>
              <a:rPr lang="sv-SE" b="0" u="sng" dirty="0">
                <a:latin typeface="+mn-lt"/>
              </a:rPr>
              <a:t>Behandling med intravenös fettemulsion (ILE) (Intralipid) kan prövas som sista utväg vid kardiovaskulär kollaps </a:t>
            </a:r>
            <a:r>
              <a:rPr lang="sv-SE" b="0" dirty="0">
                <a:latin typeface="+mn-lt"/>
              </a:rPr>
              <a:t> </a:t>
            </a:r>
          </a:p>
          <a:p>
            <a:pPr marL="285750" lvl="0" indent="-285750">
              <a:buFont typeface="Arial" panose="020B0604020202020204" pitchFamily="34" charset="0"/>
              <a:buChar char="•"/>
            </a:pPr>
            <a:r>
              <a:rPr lang="sv-SE" b="0" dirty="0">
                <a:latin typeface="+mn-lt"/>
              </a:rPr>
              <a:t>Lägga in patienten på en avdelning med rätt vårdnivå och undvika för låg vårdnivå när medvetandet är sänkt eller andningen är nedsatt </a:t>
            </a:r>
          </a:p>
          <a:p>
            <a:pPr marL="285750" lvl="0" indent="-285750">
              <a:buFont typeface="Arial" panose="020B0604020202020204" pitchFamily="34" charset="0"/>
              <a:buChar char="•"/>
            </a:pPr>
            <a:r>
              <a:rPr lang="sv-SE" b="0" dirty="0">
                <a:latin typeface="+mn-lt"/>
              </a:rPr>
              <a:t>Ordna en uppföljning genom psykiatrin och socialtjänsten</a:t>
            </a:r>
          </a:p>
        </p:txBody>
      </p:sp>
    </p:spTree>
    <p:extLst>
      <p:ext uri="{BB962C8B-B14F-4D97-AF65-F5344CB8AC3E}">
        <p14:creationId xmlns:p14="http://schemas.microsoft.com/office/powerpoint/2010/main" val="38544996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404664"/>
            <a:ext cx="8280920" cy="864096"/>
          </a:xfrm>
        </p:spPr>
        <p:txBody>
          <a:bodyPr>
            <a:normAutofit/>
          </a:bodyPr>
          <a:lstStyle/>
          <a:p>
            <a:pPr algn="ctr"/>
            <a:r>
              <a:rPr lang="sv-SE" sz="3600" dirty="0" err="1"/>
              <a:t>Antikolinergt</a:t>
            </a:r>
            <a:r>
              <a:rPr lang="sv-SE" sz="3600" dirty="0"/>
              <a:t> syndrom -behandling</a:t>
            </a:r>
          </a:p>
        </p:txBody>
      </p:sp>
      <p:sp>
        <p:nvSpPr>
          <p:cNvPr id="4" name="Rektangel 3"/>
          <p:cNvSpPr/>
          <p:nvPr/>
        </p:nvSpPr>
        <p:spPr>
          <a:xfrm>
            <a:off x="323528" y="1314048"/>
            <a:ext cx="8640960" cy="4585871"/>
          </a:xfrm>
          <a:prstGeom prst="rect">
            <a:avLst/>
          </a:prstGeom>
        </p:spPr>
        <p:txBody>
          <a:bodyPr wrap="square">
            <a:spAutoFit/>
          </a:bodyPr>
          <a:lstStyle/>
          <a:p>
            <a:pPr algn="ctr"/>
            <a:r>
              <a:rPr lang="sv-SE" sz="3200" b="0" dirty="0" err="1">
                <a:latin typeface="+mj-lt"/>
              </a:rPr>
              <a:t>Fysostigmin</a:t>
            </a:r>
            <a:endParaRPr lang="sv-SE" sz="2000" b="0" dirty="0">
              <a:latin typeface="+mj-lt"/>
            </a:endParaRPr>
          </a:p>
          <a:p>
            <a:pPr algn="ctr"/>
            <a:endParaRPr lang="sv-SE" b="1" dirty="0">
              <a:latin typeface="+mj-lt"/>
            </a:endParaRPr>
          </a:p>
          <a:p>
            <a:r>
              <a:rPr lang="sv-SE" b="0" dirty="0" err="1">
                <a:latin typeface="+mn-lt"/>
              </a:rPr>
              <a:t>Fysostigmin</a:t>
            </a:r>
            <a:r>
              <a:rPr lang="sv-SE" b="0" dirty="0">
                <a:latin typeface="+mn-lt"/>
              </a:rPr>
              <a:t> (</a:t>
            </a:r>
            <a:r>
              <a:rPr lang="sv-SE" b="0" dirty="0" err="1">
                <a:latin typeface="+mn-lt"/>
              </a:rPr>
              <a:t>Anticholium</a:t>
            </a:r>
            <a:r>
              <a:rPr lang="sv-SE" b="0" dirty="0">
                <a:latin typeface="+mn-lt"/>
              </a:rPr>
              <a:t>) är ett licensläkemedel som lagerhålls på de flesta akutsjukhus i Sverige som injektionsvätska 0,4 mg/ml i förpackningar om 5 x 5 ml. </a:t>
            </a:r>
            <a:br>
              <a:rPr lang="sv-SE" b="0" dirty="0">
                <a:latin typeface="+mn-lt"/>
              </a:rPr>
            </a:br>
            <a:br>
              <a:rPr lang="sv-SE" b="0" dirty="0">
                <a:latin typeface="+mn-lt"/>
              </a:rPr>
            </a:br>
            <a:r>
              <a:rPr lang="sv-SE" b="0" dirty="0">
                <a:latin typeface="+mn-lt"/>
              </a:rPr>
              <a:t>Dosering av </a:t>
            </a:r>
            <a:r>
              <a:rPr lang="sv-SE" b="0" dirty="0" err="1">
                <a:latin typeface="+mn-lt"/>
              </a:rPr>
              <a:t>fysostigmin</a:t>
            </a:r>
            <a:r>
              <a:rPr lang="sv-SE" b="0" dirty="0">
                <a:latin typeface="+mn-lt"/>
              </a:rPr>
              <a:t>: </a:t>
            </a:r>
            <a:r>
              <a:rPr lang="sv-SE" dirty="0">
                <a:latin typeface="+mn-lt"/>
              </a:rPr>
              <a:t>1-2 mg ges långsamt </a:t>
            </a:r>
            <a:r>
              <a:rPr lang="sv-SE" b="0" dirty="0" err="1">
                <a:latin typeface="+mn-lt"/>
              </a:rPr>
              <a:t>i.v</a:t>
            </a:r>
            <a:r>
              <a:rPr lang="sv-SE" b="0" dirty="0">
                <a:latin typeface="+mn-lt"/>
              </a:rPr>
              <a:t>. till vuxna och 0,02-0,04 mg/kg </a:t>
            </a:r>
            <a:r>
              <a:rPr lang="sv-SE" b="0" dirty="0" err="1">
                <a:latin typeface="+mn-lt"/>
              </a:rPr>
              <a:t>i.v</a:t>
            </a:r>
            <a:r>
              <a:rPr lang="sv-SE" b="0" dirty="0">
                <a:latin typeface="+mn-lt"/>
              </a:rPr>
              <a:t>. till barn. </a:t>
            </a:r>
          </a:p>
          <a:p>
            <a:endParaRPr lang="sv-SE" b="0" dirty="0">
              <a:latin typeface="+mn-lt"/>
            </a:endParaRPr>
          </a:p>
          <a:p>
            <a:r>
              <a:rPr lang="sv-SE" b="0" dirty="0">
                <a:latin typeface="+mn-lt"/>
              </a:rPr>
              <a:t>I uttalade fall kan även en infusion prövas. Effekt kan förväntas inom några minuter, och durationen är ca 90 minuter. Dosen kan ibland behöva upprepas med någon timmes intervall om uttalade symtom återkommer, men den kliniska erfarenheten är att man sällan behöver ge någon ytterligare dos senare än 8 timmar efter den första. Patienten bör vid </a:t>
            </a:r>
            <a:r>
              <a:rPr lang="sv-SE" b="0" dirty="0" err="1">
                <a:latin typeface="+mn-lt"/>
              </a:rPr>
              <a:t>fysostigmininjektionen</a:t>
            </a:r>
            <a:r>
              <a:rPr lang="sv-SE" b="0" dirty="0">
                <a:latin typeface="+mn-lt"/>
              </a:rPr>
              <a:t> vara uppkopplad till </a:t>
            </a:r>
            <a:r>
              <a:rPr lang="sv-SE" b="0" dirty="0" err="1">
                <a:latin typeface="+mn-lt"/>
              </a:rPr>
              <a:t>kardioskop</a:t>
            </a:r>
            <a:r>
              <a:rPr lang="sv-SE" b="0" dirty="0">
                <a:latin typeface="+mn-lt"/>
              </a:rPr>
              <a:t> och atropin bör finnas tillgängligt. </a:t>
            </a:r>
          </a:p>
        </p:txBody>
      </p:sp>
    </p:spTree>
    <p:extLst>
      <p:ext uri="{BB962C8B-B14F-4D97-AF65-F5344CB8AC3E}">
        <p14:creationId xmlns:p14="http://schemas.microsoft.com/office/powerpoint/2010/main" val="26004063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404664"/>
            <a:ext cx="8305800" cy="1143000"/>
          </a:xfrm>
        </p:spPr>
        <p:txBody>
          <a:bodyPr>
            <a:normAutofit/>
          </a:bodyPr>
          <a:lstStyle/>
          <a:p>
            <a:pPr algn="ctr"/>
            <a:r>
              <a:rPr lang="sv-SE" sz="3600" dirty="0" err="1"/>
              <a:t>Kolinergt</a:t>
            </a:r>
            <a:r>
              <a:rPr lang="sv-SE" sz="3600" dirty="0"/>
              <a:t> eller </a:t>
            </a:r>
            <a:r>
              <a:rPr lang="sv-SE" sz="3600" dirty="0" err="1"/>
              <a:t>serotonergt</a:t>
            </a:r>
            <a:r>
              <a:rPr lang="sv-SE" sz="3600" dirty="0"/>
              <a:t> syndrom?</a:t>
            </a:r>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59" y="2132856"/>
            <a:ext cx="8047395"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21464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125538"/>
            <a:ext cx="879633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16056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457200" y="188913"/>
            <a:ext cx="8229600" cy="1143000"/>
          </a:xfrm>
        </p:spPr>
        <p:txBody>
          <a:bodyPr>
            <a:normAutofit/>
          </a:bodyPr>
          <a:lstStyle/>
          <a:p>
            <a:pPr eaLnBrk="1" hangingPunct="1">
              <a:defRPr/>
            </a:pPr>
            <a:r>
              <a:rPr lang="sv-SE" sz="3600" dirty="0" err="1"/>
              <a:t>Serotonergt</a:t>
            </a:r>
            <a:r>
              <a:rPr lang="sv-SE" sz="3600" dirty="0"/>
              <a:t> syndrom - symptom</a:t>
            </a:r>
          </a:p>
        </p:txBody>
      </p:sp>
      <p:sp>
        <p:nvSpPr>
          <p:cNvPr id="145411" name="Rectangle 3"/>
          <p:cNvSpPr>
            <a:spLocks noGrp="1" noChangeArrowheads="1"/>
          </p:cNvSpPr>
          <p:nvPr>
            <p:ph idx="1"/>
          </p:nvPr>
        </p:nvSpPr>
        <p:spPr>
          <a:xfrm>
            <a:off x="1619672" y="1847957"/>
            <a:ext cx="7347396" cy="4608413"/>
          </a:xfrm>
        </p:spPr>
        <p:txBody>
          <a:bodyPr>
            <a:normAutofit/>
          </a:bodyPr>
          <a:lstStyle/>
          <a:p>
            <a:pPr eaLnBrk="1" hangingPunct="1">
              <a:lnSpc>
                <a:spcPct val="80000"/>
              </a:lnSpc>
              <a:defRPr/>
            </a:pPr>
            <a:r>
              <a:rPr lang="en-GB" sz="2000" dirty="0" err="1">
                <a:latin typeface="+mj-lt"/>
              </a:rPr>
              <a:t>Akatisier</a:t>
            </a:r>
            <a:endParaRPr lang="en-GB" sz="2000" dirty="0">
              <a:latin typeface="+mj-lt"/>
            </a:endParaRPr>
          </a:p>
          <a:p>
            <a:pPr eaLnBrk="1" hangingPunct="1">
              <a:lnSpc>
                <a:spcPct val="80000"/>
              </a:lnSpc>
              <a:defRPr/>
            </a:pPr>
            <a:r>
              <a:rPr lang="en-GB" sz="2000" dirty="0">
                <a:latin typeface="+mj-lt"/>
              </a:rPr>
              <a:t>Tremor</a:t>
            </a:r>
          </a:p>
          <a:p>
            <a:pPr eaLnBrk="1" hangingPunct="1">
              <a:lnSpc>
                <a:spcPct val="80000"/>
              </a:lnSpc>
              <a:defRPr/>
            </a:pPr>
            <a:r>
              <a:rPr lang="en-GB" sz="2000" dirty="0">
                <a:latin typeface="+mj-lt"/>
              </a:rPr>
              <a:t>Mydriasis</a:t>
            </a:r>
          </a:p>
          <a:p>
            <a:pPr eaLnBrk="1" hangingPunct="1">
              <a:lnSpc>
                <a:spcPct val="80000"/>
              </a:lnSpc>
              <a:defRPr/>
            </a:pPr>
            <a:r>
              <a:rPr lang="en-GB" sz="2000" dirty="0" err="1">
                <a:latin typeface="+mj-lt"/>
              </a:rPr>
              <a:t>Förändrat</a:t>
            </a:r>
            <a:r>
              <a:rPr lang="en-GB" sz="2000" dirty="0">
                <a:latin typeface="+mj-lt"/>
              </a:rPr>
              <a:t> mental status</a:t>
            </a:r>
          </a:p>
          <a:p>
            <a:pPr lvl="1" eaLnBrk="1" hangingPunct="1">
              <a:lnSpc>
                <a:spcPct val="80000"/>
              </a:lnSpc>
              <a:defRPr/>
            </a:pPr>
            <a:r>
              <a:rPr lang="en-GB" sz="2000" dirty="0" err="1">
                <a:latin typeface="+mj-lt"/>
              </a:rPr>
              <a:t>konfusion</a:t>
            </a:r>
            <a:r>
              <a:rPr lang="en-GB" sz="2000" dirty="0">
                <a:latin typeface="+mj-lt"/>
              </a:rPr>
              <a:t>, agitation, excitation</a:t>
            </a:r>
          </a:p>
          <a:p>
            <a:pPr eaLnBrk="1" hangingPunct="1">
              <a:lnSpc>
                <a:spcPct val="80000"/>
              </a:lnSpc>
              <a:defRPr/>
            </a:pPr>
            <a:r>
              <a:rPr lang="en-GB" sz="2000" dirty="0" err="1">
                <a:latin typeface="+mj-lt"/>
              </a:rPr>
              <a:t>Inducerbart</a:t>
            </a:r>
            <a:r>
              <a:rPr lang="en-GB" sz="2000" dirty="0">
                <a:latin typeface="+mj-lt"/>
              </a:rPr>
              <a:t> </a:t>
            </a:r>
            <a:r>
              <a:rPr lang="en-GB" sz="2000" dirty="0" err="1">
                <a:latin typeface="+mj-lt"/>
              </a:rPr>
              <a:t>klonus</a:t>
            </a:r>
            <a:endParaRPr lang="en-GB" sz="2000" dirty="0">
              <a:latin typeface="+mj-lt"/>
            </a:endParaRPr>
          </a:p>
          <a:p>
            <a:pPr eaLnBrk="1" hangingPunct="1">
              <a:lnSpc>
                <a:spcPct val="80000"/>
              </a:lnSpc>
              <a:defRPr/>
            </a:pPr>
            <a:r>
              <a:rPr lang="en-GB" sz="2000" dirty="0" err="1">
                <a:latin typeface="+mj-lt"/>
              </a:rPr>
              <a:t>Klonus</a:t>
            </a:r>
            <a:r>
              <a:rPr lang="en-GB" sz="2000" dirty="0">
                <a:latin typeface="+mj-lt"/>
              </a:rPr>
              <a:t> sustained</a:t>
            </a:r>
          </a:p>
          <a:p>
            <a:pPr eaLnBrk="1" hangingPunct="1">
              <a:lnSpc>
                <a:spcPct val="80000"/>
              </a:lnSpc>
              <a:defRPr/>
            </a:pPr>
            <a:r>
              <a:rPr lang="en-GB" sz="2000" dirty="0" err="1">
                <a:latin typeface="+mj-lt"/>
              </a:rPr>
              <a:t>Diarré</a:t>
            </a:r>
            <a:endParaRPr lang="en-GB" sz="2000" dirty="0">
              <a:latin typeface="+mj-lt"/>
            </a:endParaRPr>
          </a:p>
          <a:p>
            <a:pPr eaLnBrk="1" hangingPunct="1">
              <a:lnSpc>
                <a:spcPct val="80000"/>
              </a:lnSpc>
              <a:defRPr/>
            </a:pPr>
            <a:r>
              <a:rPr lang="en-GB" sz="2000" dirty="0" err="1">
                <a:latin typeface="+mj-lt"/>
              </a:rPr>
              <a:t>Diafores</a:t>
            </a:r>
            <a:endParaRPr lang="en-GB" sz="2000" dirty="0">
              <a:latin typeface="+mj-lt"/>
            </a:endParaRPr>
          </a:p>
          <a:p>
            <a:pPr eaLnBrk="1" hangingPunct="1">
              <a:lnSpc>
                <a:spcPct val="80000"/>
              </a:lnSpc>
              <a:defRPr/>
            </a:pPr>
            <a:r>
              <a:rPr lang="en-GB" sz="2000" dirty="0" err="1">
                <a:latin typeface="+mj-lt"/>
              </a:rPr>
              <a:t>Takykardi</a:t>
            </a:r>
            <a:endParaRPr lang="en-GB" sz="2000" dirty="0">
              <a:latin typeface="+mj-lt"/>
            </a:endParaRPr>
          </a:p>
          <a:p>
            <a:pPr eaLnBrk="1" hangingPunct="1">
              <a:lnSpc>
                <a:spcPct val="80000"/>
              </a:lnSpc>
              <a:defRPr/>
            </a:pPr>
            <a:r>
              <a:rPr lang="en-GB" sz="2000" dirty="0" err="1">
                <a:latin typeface="+mj-lt"/>
              </a:rPr>
              <a:t>Muskulär</a:t>
            </a:r>
            <a:r>
              <a:rPr lang="en-GB" sz="2000" dirty="0">
                <a:latin typeface="+mj-lt"/>
              </a:rPr>
              <a:t> </a:t>
            </a:r>
            <a:r>
              <a:rPr lang="en-GB" sz="2000" dirty="0" err="1">
                <a:latin typeface="+mj-lt"/>
              </a:rPr>
              <a:t>hypertonicitet</a:t>
            </a:r>
            <a:endParaRPr lang="en-GB" sz="2000" dirty="0">
              <a:latin typeface="+mj-lt"/>
            </a:endParaRPr>
          </a:p>
          <a:p>
            <a:pPr eaLnBrk="1" hangingPunct="1">
              <a:lnSpc>
                <a:spcPct val="80000"/>
              </a:lnSpc>
              <a:defRPr/>
            </a:pPr>
            <a:r>
              <a:rPr lang="en-GB" sz="2000" dirty="0" err="1">
                <a:latin typeface="+mj-lt"/>
              </a:rPr>
              <a:t>Hypertermia</a:t>
            </a:r>
            <a:endParaRPr lang="en-GB" sz="2000" dirty="0">
              <a:latin typeface="+mj-lt"/>
            </a:endParaRPr>
          </a:p>
        </p:txBody>
      </p:sp>
      <p:sp>
        <p:nvSpPr>
          <p:cNvPr id="16388" name="Text Box 4"/>
          <p:cNvSpPr txBox="1">
            <a:spLocks noChangeArrowheads="1"/>
          </p:cNvSpPr>
          <p:nvPr/>
        </p:nvSpPr>
        <p:spPr bwMode="auto">
          <a:xfrm>
            <a:off x="1258888" y="1628775"/>
            <a:ext cx="41243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endParaRPr lang="sv-SE" altLang="sv-SE"/>
          </a:p>
        </p:txBody>
      </p:sp>
    </p:spTree>
    <p:extLst>
      <p:ext uri="{BB962C8B-B14F-4D97-AF65-F5344CB8AC3E}">
        <p14:creationId xmlns:p14="http://schemas.microsoft.com/office/powerpoint/2010/main" val="640149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5888"/>
            <a:ext cx="9144000" cy="665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67703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250825" y="917575"/>
            <a:ext cx="8229600" cy="1143000"/>
          </a:xfrm>
        </p:spPr>
        <p:txBody>
          <a:bodyPr>
            <a:normAutofit/>
          </a:bodyPr>
          <a:lstStyle/>
          <a:p>
            <a:pPr algn="ctr" eaLnBrk="1" hangingPunct="1">
              <a:defRPr/>
            </a:pPr>
            <a:r>
              <a:rPr lang="sv-SE" sz="4000" dirty="0" err="1"/>
              <a:t>Serotonergt</a:t>
            </a:r>
            <a:r>
              <a:rPr lang="sv-SE" sz="4000" dirty="0"/>
              <a:t> syndrom - symptom</a:t>
            </a:r>
          </a:p>
        </p:txBody>
      </p:sp>
      <p:sp>
        <p:nvSpPr>
          <p:cNvPr id="146435" name="Rectangle 3"/>
          <p:cNvSpPr>
            <a:spLocks noGrp="1" noChangeArrowheads="1"/>
          </p:cNvSpPr>
          <p:nvPr>
            <p:ph idx="1"/>
          </p:nvPr>
        </p:nvSpPr>
        <p:spPr>
          <a:xfrm>
            <a:off x="1762125" y="2636838"/>
            <a:ext cx="7130355" cy="2808386"/>
          </a:xfrm>
        </p:spPr>
        <p:txBody>
          <a:bodyPr>
            <a:normAutofit/>
          </a:bodyPr>
          <a:lstStyle/>
          <a:p>
            <a:pPr eaLnBrk="1" hangingPunct="1">
              <a:lnSpc>
                <a:spcPct val="80000"/>
              </a:lnSpc>
              <a:defRPr/>
            </a:pPr>
            <a:r>
              <a:rPr lang="en-GB" sz="2400" dirty="0" err="1">
                <a:latin typeface="+mj-lt"/>
              </a:rPr>
              <a:t>Kramper</a:t>
            </a:r>
            <a:endParaRPr lang="en-GB" sz="2400" dirty="0">
              <a:latin typeface="+mj-lt"/>
            </a:endParaRPr>
          </a:p>
          <a:p>
            <a:pPr eaLnBrk="1" hangingPunct="1">
              <a:lnSpc>
                <a:spcPct val="80000"/>
              </a:lnSpc>
              <a:defRPr/>
            </a:pPr>
            <a:r>
              <a:rPr lang="en-GB" sz="2400" dirty="0" err="1">
                <a:latin typeface="+mj-lt"/>
              </a:rPr>
              <a:t>Rhabdomyolys</a:t>
            </a:r>
            <a:endParaRPr lang="en-GB" sz="2400" dirty="0">
              <a:latin typeface="+mj-lt"/>
            </a:endParaRPr>
          </a:p>
          <a:p>
            <a:pPr eaLnBrk="1" hangingPunct="1">
              <a:lnSpc>
                <a:spcPct val="80000"/>
              </a:lnSpc>
              <a:defRPr/>
            </a:pPr>
            <a:r>
              <a:rPr lang="en-GB" sz="2400" dirty="0" err="1">
                <a:latin typeface="+mj-lt"/>
              </a:rPr>
              <a:t>Akut</a:t>
            </a:r>
            <a:r>
              <a:rPr lang="en-GB" sz="2400" dirty="0">
                <a:latin typeface="+mj-lt"/>
              </a:rPr>
              <a:t> </a:t>
            </a:r>
            <a:r>
              <a:rPr lang="en-GB" sz="2400" dirty="0" err="1">
                <a:latin typeface="+mj-lt"/>
              </a:rPr>
              <a:t>njursvikt</a:t>
            </a:r>
            <a:endParaRPr lang="en-GB" sz="2400" dirty="0">
              <a:latin typeface="+mj-lt"/>
            </a:endParaRPr>
          </a:p>
          <a:p>
            <a:pPr eaLnBrk="1" hangingPunct="1">
              <a:lnSpc>
                <a:spcPct val="80000"/>
              </a:lnSpc>
              <a:defRPr/>
            </a:pPr>
            <a:r>
              <a:rPr lang="en-GB" sz="2400" dirty="0" err="1">
                <a:latin typeface="+mj-lt"/>
              </a:rPr>
              <a:t>Leversvikt</a:t>
            </a:r>
            <a:endParaRPr lang="en-GB" sz="2400" dirty="0">
              <a:latin typeface="+mj-lt"/>
            </a:endParaRPr>
          </a:p>
          <a:p>
            <a:pPr eaLnBrk="1" hangingPunct="1">
              <a:lnSpc>
                <a:spcPct val="80000"/>
              </a:lnSpc>
              <a:defRPr/>
            </a:pPr>
            <a:r>
              <a:rPr lang="en-GB" sz="2400" dirty="0" err="1">
                <a:latin typeface="+mj-lt"/>
              </a:rPr>
              <a:t>Multipel</a:t>
            </a:r>
            <a:r>
              <a:rPr lang="en-GB" sz="2400" dirty="0">
                <a:latin typeface="+mj-lt"/>
              </a:rPr>
              <a:t> </a:t>
            </a:r>
            <a:r>
              <a:rPr lang="en-GB" sz="2400" dirty="0" err="1">
                <a:latin typeface="+mj-lt"/>
              </a:rPr>
              <a:t>organsvikt</a:t>
            </a:r>
            <a:endParaRPr lang="en-GB" sz="2400" dirty="0">
              <a:latin typeface="+mj-lt"/>
            </a:endParaRPr>
          </a:p>
        </p:txBody>
      </p:sp>
    </p:spTree>
    <p:extLst>
      <p:ext uri="{BB962C8B-B14F-4D97-AF65-F5344CB8AC3E}">
        <p14:creationId xmlns:p14="http://schemas.microsoft.com/office/powerpoint/2010/main" val="33697913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457201" y="333375"/>
            <a:ext cx="8507288" cy="647353"/>
          </a:xfrm>
        </p:spPr>
        <p:txBody>
          <a:bodyPr>
            <a:normAutofit fontScale="90000"/>
          </a:bodyPr>
          <a:lstStyle/>
          <a:p>
            <a:pPr algn="ctr">
              <a:defRPr/>
            </a:pPr>
            <a:r>
              <a:rPr lang="en-GB" sz="4000" dirty="0" err="1"/>
              <a:t>Serotonergt</a:t>
            </a:r>
            <a:r>
              <a:rPr lang="en-GB" sz="4000" dirty="0"/>
              <a:t> </a:t>
            </a:r>
            <a:r>
              <a:rPr lang="en-GB" sz="4000" dirty="0" err="1"/>
              <a:t>syndrom</a:t>
            </a:r>
            <a:r>
              <a:rPr lang="en-GB" sz="4000" dirty="0"/>
              <a:t> </a:t>
            </a:r>
            <a:endParaRPr lang="sv-SE" sz="4000" dirty="0"/>
          </a:p>
        </p:txBody>
      </p:sp>
      <p:sp>
        <p:nvSpPr>
          <p:cNvPr id="128003" name="Rectangle 3"/>
          <p:cNvSpPr>
            <a:spLocks noGrp="1" noChangeArrowheads="1"/>
          </p:cNvSpPr>
          <p:nvPr>
            <p:ph idx="1"/>
          </p:nvPr>
        </p:nvSpPr>
        <p:spPr>
          <a:xfrm>
            <a:off x="1407564" y="1124744"/>
            <a:ext cx="7526337" cy="5300663"/>
          </a:xfrm>
        </p:spPr>
        <p:txBody>
          <a:bodyPr>
            <a:noAutofit/>
          </a:bodyPr>
          <a:lstStyle/>
          <a:p>
            <a:pPr eaLnBrk="1" hangingPunct="1">
              <a:lnSpc>
                <a:spcPct val="80000"/>
              </a:lnSpc>
              <a:defRPr/>
            </a:pPr>
            <a:r>
              <a:rPr lang="en-GB" sz="2000" dirty="0"/>
              <a:t>SSRI:s</a:t>
            </a:r>
          </a:p>
          <a:p>
            <a:pPr eaLnBrk="1" hangingPunct="1">
              <a:lnSpc>
                <a:spcPct val="80000"/>
              </a:lnSpc>
              <a:defRPr/>
            </a:pPr>
            <a:r>
              <a:rPr lang="en-GB" sz="2000" dirty="0"/>
              <a:t>SNRI:s</a:t>
            </a:r>
          </a:p>
          <a:p>
            <a:pPr lvl="1" eaLnBrk="1" hangingPunct="1">
              <a:lnSpc>
                <a:spcPct val="80000"/>
              </a:lnSpc>
              <a:defRPr/>
            </a:pPr>
            <a:r>
              <a:rPr lang="en-GB" sz="2000" dirty="0" err="1"/>
              <a:t>Venlafaxin</a:t>
            </a:r>
            <a:r>
              <a:rPr lang="en-GB" sz="2000" dirty="0"/>
              <a:t> (</a:t>
            </a:r>
            <a:r>
              <a:rPr lang="en-GB" sz="2000" dirty="0" err="1"/>
              <a:t>Efexor</a:t>
            </a:r>
            <a:r>
              <a:rPr lang="en-GB" sz="2000" dirty="0"/>
              <a:t>)</a:t>
            </a:r>
          </a:p>
          <a:p>
            <a:pPr eaLnBrk="1" hangingPunct="1">
              <a:lnSpc>
                <a:spcPct val="80000"/>
              </a:lnSpc>
              <a:defRPr/>
            </a:pPr>
            <a:r>
              <a:rPr lang="en-GB" sz="2000" dirty="0" err="1"/>
              <a:t>Andra</a:t>
            </a:r>
            <a:r>
              <a:rPr lang="en-GB" sz="2000" dirty="0"/>
              <a:t> </a:t>
            </a:r>
            <a:r>
              <a:rPr lang="en-GB" sz="2000" dirty="0" err="1"/>
              <a:t>antidepressiva</a:t>
            </a:r>
            <a:r>
              <a:rPr lang="en-GB" sz="2000" dirty="0"/>
              <a:t> </a:t>
            </a:r>
            <a:r>
              <a:rPr lang="en-GB" sz="2000" dirty="0" err="1"/>
              <a:t>läkemedel</a:t>
            </a:r>
            <a:endParaRPr lang="en-GB" sz="2000" dirty="0"/>
          </a:p>
          <a:p>
            <a:pPr lvl="1" eaLnBrk="1" hangingPunct="1">
              <a:lnSpc>
                <a:spcPct val="80000"/>
              </a:lnSpc>
              <a:defRPr/>
            </a:pPr>
            <a:r>
              <a:rPr lang="en-GB" sz="2000" dirty="0" err="1"/>
              <a:t>Trazodon</a:t>
            </a:r>
            <a:r>
              <a:rPr lang="en-GB" sz="2000" dirty="0"/>
              <a:t>, </a:t>
            </a:r>
            <a:r>
              <a:rPr lang="en-GB" sz="2000" dirty="0" err="1"/>
              <a:t>nefazodon</a:t>
            </a:r>
            <a:r>
              <a:rPr lang="en-GB" sz="2000" dirty="0"/>
              <a:t>, </a:t>
            </a:r>
            <a:r>
              <a:rPr lang="en-GB" sz="2000" dirty="0" err="1"/>
              <a:t>buspiron</a:t>
            </a:r>
            <a:r>
              <a:rPr lang="en-GB" sz="2000" dirty="0"/>
              <a:t>, </a:t>
            </a:r>
            <a:r>
              <a:rPr lang="en-GB" sz="2000" dirty="0" err="1"/>
              <a:t>klomipramin</a:t>
            </a:r>
            <a:endParaRPr lang="en-GB" sz="2000" dirty="0"/>
          </a:p>
          <a:p>
            <a:pPr eaLnBrk="1" hangingPunct="1">
              <a:lnSpc>
                <a:spcPct val="80000"/>
              </a:lnSpc>
              <a:defRPr/>
            </a:pPr>
            <a:r>
              <a:rPr lang="en-GB" sz="2000" dirty="0"/>
              <a:t>MAO-A </a:t>
            </a:r>
            <a:r>
              <a:rPr lang="en-GB" sz="2000" dirty="0" err="1"/>
              <a:t>hämmare</a:t>
            </a:r>
            <a:endParaRPr lang="en-GB" sz="2000" dirty="0"/>
          </a:p>
          <a:p>
            <a:pPr lvl="1" eaLnBrk="1" hangingPunct="1">
              <a:lnSpc>
                <a:spcPct val="80000"/>
              </a:lnSpc>
              <a:defRPr/>
            </a:pPr>
            <a:r>
              <a:rPr lang="en-GB" sz="2000" dirty="0" err="1"/>
              <a:t>fenelzin</a:t>
            </a:r>
            <a:r>
              <a:rPr lang="en-GB" sz="2000" dirty="0"/>
              <a:t>, </a:t>
            </a:r>
            <a:r>
              <a:rPr lang="en-GB" sz="2000" dirty="0" err="1"/>
              <a:t>moclobemid</a:t>
            </a:r>
            <a:endParaRPr lang="en-GB" sz="2000" dirty="0"/>
          </a:p>
          <a:p>
            <a:pPr eaLnBrk="1" hangingPunct="1">
              <a:lnSpc>
                <a:spcPct val="80000"/>
              </a:lnSpc>
              <a:defRPr/>
            </a:pPr>
            <a:r>
              <a:rPr lang="en-GB" sz="2000" dirty="0" err="1"/>
              <a:t>Antiepileptika</a:t>
            </a:r>
            <a:r>
              <a:rPr lang="en-GB" sz="2000" dirty="0"/>
              <a:t> - </a:t>
            </a:r>
            <a:r>
              <a:rPr lang="en-GB" sz="2000" dirty="0" err="1"/>
              <a:t>valproat</a:t>
            </a:r>
            <a:endParaRPr lang="en-GB" sz="2000" dirty="0"/>
          </a:p>
          <a:p>
            <a:pPr eaLnBrk="1" hangingPunct="1">
              <a:lnSpc>
                <a:spcPct val="80000"/>
              </a:lnSpc>
              <a:defRPr/>
            </a:pPr>
            <a:r>
              <a:rPr lang="en-GB" sz="2000" dirty="0"/>
              <a:t>Levodopa</a:t>
            </a:r>
          </a:p>
          <a:p>
            <a:pPr eaLnBrk="1" hangingPunct="1">
              <a:lnSpc>
                <a:spcPct val="80000"/>
              </a:lnSpc>
              <a:defRPr/>
            </a:pPr>
            <a:r>
              <a:rPr lang="en-GB" sz="2000" dirty="0" err="1"/>
              <a:t>Bromokriptin</a:t>
            </a:r>
            <a:endParaRPr lang="en-GB" sz="2000" dirty="0"/>
          </a:p>
          <a:p>
            <a:pPr eaLnBrk="1" hangingPunct="1">
              <a:lnSpc>
                <a:spcPct val="80000"/>
              </a:lnSpc>
              <a:defRPr/>
            </a:pPr>
            <a:r>
              <a:rPr lang="en-GB" sz="2000" dirty="0" err="1"/>
              <a:t>Sumatriptan</a:t>
            </a:r>
            <a:r>
              <a:rPr lang="en-GB" sz="2000" dirty="0"/>
              <a:t> (</a:t>
            </a:r>
            <a:r>
              <a:rPr lang="en-GB" sz="2000" dirty="0" err="1"/>
              <a:t>Imigran</a:t>
            </a:r>
            <a:r>
              <a:rPr lang="en-GB" sz="2000" dirty="0"/>
              <a:t>)</a:t>
            </a:r>
          </a:p>
          <a:p>
            <a:pPr eaLnBrk="1" hangingPunct="1">
              <a:lnSpc>
                <a:spcPct val="80000"/>
              </a:lnSpc>
              <a:defRPr/>
            </a:pPr>
            <a:r>
              <a:rPr lang="en-GB" sz="2000" dirty="0"/>
              <a:t>Lithium</a:t>
            </a:r>
          </a:p>
          <a:p>
            <a:pPr eaLnBrk="1" hangingPunct="1">
              <a:lnSpc>
                <a:spcPct val="80000"/>
              </a:lnSpc>
              <a:defRPr/>
            </a:pPr>
            <a:r>
              <a:rPr lang="en-GB" sz="2000" dirty="0" err="1"/>
              <a:t>Analgetika</a:t>
            </a:r>
            <a:endParaRPr lang="en-GB" sz="2000" dirty="0"/>
          </a:p>
          <a:p>
            <a:pPr lvl="1" eaLnBrk="1" hangingPunct="1">
              <a:lnSpc>
                <a:spcPct val="80000"/>
              </a:lnSpc>
              <a:defRPr/>
            </a:pPr>
            <a:r>
              <a:rPr lang="en-GB" sz="2000" dirty="0"/>
              <a:t>Tramadol, </a:t>
            </a:r>
            <a:r>
              <a:rPr lang="en-GB" sz="2000" dirty="0" err="1"/>
              <a:t>meperidin</a:t>
            </a:r>
            <a:r>
              <a:rPr lang="en-GB" sz="2000" dirty="0"/>
              <a:t>, fentanyl, </a:t>
            </a:r>
            <a:r>
              <a:rPr lang="en-GB" sz="2000" dirty="0" err="1"/>
              <a:t>pentazocin</a:t>
            </a:r>
            <a:endParaRPr lang="en-GB" sz="2000" dirty="0"/>
          </a:p>
          <a:p>
            <a:pPr eaLnBrk="1" hangingPunct="1">
              <a:lnSpc>
                <a:spcPct val="80000"/>
              </a:lnSpc>
              <a:defRPr/>
            </a:pPr>
            <a:r>
              <a:rPr lang="en-GB" sz="2000" dirty="0" err="1"/>
              <a:t>Illegala</a:t>
            </a:r>
            <a:r>
              <a:rPr lang="en-GB" sz="2000" dirty="0"/>
              <a:t> </a:t>
            </a:r>
            <a:r>
              <a:rPr lang="en-GB" sz="2000" dirty="0" err="1"/>
              <a:t>droger</a:t>
            </a:r>
            <a:r>
              <a:rPr lang="en-GB" sz="2000" dirty="0"/>
              <a:t> – </a:t>
            </a:r>
          </a:p>
          <a:p>
            <a:pPr lvl="1" eaLnBrk="1" hangingPunct="1">
              <a:lnSpc>
                <a:spcPct val="80000"/>
              </a:lnSpc>
              <a:defRPr/>
            </a:pPr>
            <a:r>
              <a:rPr lang="en-GB" sz="2000" dirty="0" err="1"/>
              <a:t>Amfetamin</a:t>
            </a:r>
            <a:r>
              <a:rPr lang="en-GB" sz="2000" dirty="0"/>
              <a:t>, </a:t>
            </a:r>
            <a:r>
              <a:rPr lang="en-GB" sz="2000" dirty="0" err="1"/>
              <a:t>kokain</a:t>
            </a:r>
            <a:r>
              <a:rPr lang="en-GB" sz="2000" dirty="0"/>
              <a:t>, ecstasy, LSD, </a:t>
            </a:r>
            <a:r>
              <a:rPr lang="en-GB" sz="2000" dirty="0" err="1"/>
              <a:t>tryptaminer</a:t>
            </a:r>
            <a:r>
              <a:rPr lang="en-GB" sz="2000" dirty="0"/>
              <a:t>, </a:t>
            </a:r>
            <a:r>
              <a:rPr lang="en-GB" sz="2000" dirty="0" err="1"/>
              <a:t>katinoner</a:t>
            </a:r>
            <a:endParaRPr lang="en-GB" sz="2000" dirty="0"/>
          </a:p>
          <a:p>
            <a:pPr eaLnBrk="1" hangingPunct="1">
              <a:lnSpc>
                <a:spcPct val="80000"/>
              </a:lnSpc>
              <a:defRPr/>
            </a:pPr>
            <a:r>
              <a:rPr lang="en-GB" sz="2000" dirty="0" err="1"/>
              <a:t>Kosttillskott</a:t>
            </a:r>
            <a:endParaRPr lang="en-GB" sz="2000" dirty="0"/>
          </a:p>
          <a:p>
            <a:pPr lvl="1" eaLnBrk="1" hangingPunct="1">
              <a:lnSpc>
                <a:spcPct val="80000"/>
              </a:lnSpc>
              <a:defRPr/>
            </a:pPr>
            <a:r>
              <a:rPr lang="en-GB" sz="2000" dirty="0"/>
              <a:t>St. Johns wort, Ginseng</a:t>
            </a:r>
          </a:p>
          <a:p>
            <a:pPr marL="393192" lvl="1" indent="0" eaLnBrk="1" hangingPunct="1">
              <a:lnSpc>
                <a:spcPct val="80000"/>
              </a:lnSpc>
              <a:buNone/>
              <a:defRPr/>
            </a:pPr>
            <a:endParaRPr lang="en-GB" sz="2000" dirty="0"/>
          </a:p>
          <a:p>
            <a:pPr eaLnBrk="1" hangingPunct="1">
              <a:lnSpc>
                <a:spcPct val="80000"/>
              </a:lnSpc>
              <a:defRPr/>
            </a:pPr>
            <a:endParaRPr lang="en-GB" sz="2000" dirty="0"/>
          </a:p>
        </p:txBody>
      </p:sp>
      <p:sp>
        <p:nvSpPr>
          <p:cNvPr id="18436" name="Text Box 4"/>
          <p:cNvSpPr txBox="1">
            <a:spLocks noChangeArrowheads="1"/>
          </p:cNvSpPr>
          <p:nvPr/>
        </p:nvSpPr>
        <p:spPr bwMode="auto">
          <a:xfrm>
            <a:off x="1258888" y="1628775"/>
            <a:ext cx="41243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endParaRPr lang="sv-SE" altLang="sv-SE"/>
          </a:p>
        </p:txBody>
      </p:sp>
    </p:spTree>
    <p:extLst>
      <p:ext uri="{BB962C8B-B14F-4D97-AF65-F5344CB8AC3E}">
        <p14:creationId xmlns:p14="http://schemas.microsoft.com/office/powerpoint/2010/main" val="39167146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457200" y="846138"/>
            <a:ext cx="8229600" cy="1143000"/>
          </a:xfrm>
        </p:spPr>
        <p:txBody>
          <a:bodyPr>
            <a:normAutofit fontScale="90000"/>
          </a:bodyPr>
          <a:lstStyle/>
          <a:p>
            <a:pPr algn="ctr"/>
            <a:r>
              <a:rPr lang="sv-SE" altLang="sv-SE" sz="4000" dirty="0"/>
              <a:t>SSRI-preparat</a:t>
            </a:r>
            <a:br>
              <a:rPr lang="sv-SE" altLang="sv-SE" sz="4000" dirty="0"/>
            </a:br>
            <a:r>
              <a:rPr lang="sv-SE" altLang="sv-SE" sz="3200" dirty="0" err="1"/>
              <a:t>Selective</a:t>
            </a:r>
            <a:r>
              <a:rPr lang="sv-SE" altLang="sv-SE" sz="3200" dirty="0"/>
              <a:t> Serotonin </a:t>
            </a:r>
            <a:r>
              <a:rPr lang="sv-SE" altLang="sv-SE" sz="3200" dirty="0" err="1"/>
              <a:t>Reuptake</a:t>
            </a:r>
            <a:r>
              <a:rPr lang="sv-SE" altLang="sv-SE" sz="3200" dirty="0"/>
              <a:t> Inhibitors</a:t>
            </a:r>
          </a:p>
        </p:txBody>
      </p:sp>
      <p:sp>
        <p:nvSpPr>
          <p:cNvPr id="150531" name="Rectangle 3"/>
          <p:cNvSpPr>
            <a:spLocks noGrp="1" noChangeArrowheads="1"/>
          </p:cNvSpPr>
          <p:nvPr>
            <p:ph type="body" idx="1"/>
          </p:nvPr>
        </p:nvSpPr>
        <p:spPr>
          <a:xfrm>
            <a:off x="2195513" y="2133600"/>
            <a:ext cx="6985000" cy="4824413"/>
          </a:xfrm>
        </p:spPr>
        <p:txBody>
          <a:bodyPr>
            <a:normAutofit/>
          </a:bodyPr>
          <a:lstStyle/>
          <a:p>
            <a:pPr>
              <a:lnSpc>
                <a:spcPct val="80000"/>
              </a:lnSpc>
            </a:pPr>
            <a:r>
              <a:rPr lang="en-GB" altLang="sv-SE" sz="2000" dirty="0"/>
              <a:t>Citalopram</a:t>
            </a:r>
          </a:p>
          <a:p>
            <a:pPr lvl="1">
              <a:lnSpc>
                <a:spcPct val="80000"/>
              </a:lnSpc>
            </a:pPr>
            <a:r>
              <a:rPr lang="en-GB" altLang="sv-SE" sz="2000" dirty="0" err="1"/>
              <a:t>Cipramil</a:t>
            </a:r>
            <a:r>
              <a:rPr lang="en-GB" altLang="sv-SE" sz="2000" dirty="0"/>
              <a:t>, Citalopram, </a:t>
            </a:r>
            <a:r>
              <a:rPr lang="en-GB" altLang="sv-SE" sz="2000" dirty="0" err="1"/>
              <a:t>Celexa</a:t>
            </a:r>
            <a:r>
              <a:rPr lang="en-GB" altLang="sv-SE" sz="2000" dirty="0"/>
              <a:t>, Fermion</a:t>
            </a:r>
          </a:p>
          <a:p>
            <a:pPr>
              <a:lnSpc>
                <a:spcPct val="80000"/>
              </a:lnSpc>
            </a:pPr>
            <a:r>
              <a:rPr lang="en-GB" altLang="sv-SE" sz="2000" dirty="0"/>
              <a:t>Escitalopram</a:t>
            </a:r>
          </a:p>
          <a:p>
            <a:pPr lvl="1">
              <a:lnSpc>
                <a:spcPct val="80000"/>
              </a:lnSpc>
            </a:pPr>
            <a:r>
              <a:rPr lang="en-GB" altLang="sv-SE" sz="2000" dirty="0" err="1"/>
              <a:t>Cipralex</a:t>
            </a:r>
            <a:r>
              <a:rPr lang="en-GB" altLang="sv-SE" sz="2000" dirty="0"/>
              <a:t>, Lexapro</a:t>
            </a:r>
          </a:p>
          <a:p>
            <a:pPr>
              <a:lnSpc>
                <a:spcPct val="80000"/>
              </a:lnSpc>
            </a:pPr>
            <a:r>
              <a:rPr lang="en-GB" altLang="sv-SE" sz="2000" dirty="0" err="1"/>
              <a:t>Fluoxetin</a:t>
            </a:r>
            <a:endParaRPr lang="en-GB" altLang="sv-SE" sz="2000" dirty="0"/>
          </a:p>
          <a:p>
            <a:pPr lvl="1">
              <a:lnSpc>
                <a:spcPct val="80000"/>
              </a:lnSpc>
            </a:pPr>
            <a:r>
              <a:rPr lang="en-GB" altLang="sv-SE" sz="2000" dirty="0"/>
              <a:t>Prozac, Fluoxetine, </a:t>
            </a:r>
            <a:r>
              <a:rPr lang="en-GB" altLang="sv-SE" sz="2000" dirty="0" err="1"/>
              <a:t>Fontex</a:t>
            </a:r>
            <a:r>
              <a:rPr lang="en-GB" altLang="sv-SE" sz="2000" dirty="0"/>
              <a:t>, </a:t>
            </a:r>
            <a:r>
              <a:rPr lang="en-GB" altLang="sv-SE" sz="2000" dirty="0" err="1"/>
              <a:t>Seroscand</a:t>
            </a:r>
            <a:r>
              <a:rPr lang="en-GB" altLang="sv-SE" sz="2000" dirty="0"/>
              <a:t>, </a:t>
            </a:r>
            <a:r>
              <a:rPr lang="en-GB" altLang="sv-SE" sz="2000" dirty="0" err="1"/>
              <a:t>Sarafem</a:t>
            </a:r>
            <a:endParaRPr lang="en-GB" altLang="sv-SE" sz="2000" dirty="0"/>
          </a:p>
          <a:p>
            <a:pPr>
              <a:lnSpc>
                <a:spcPct val="80000"/>
              </a:lnSpc>
            </a:pPr>
            <a:r>
              <a:rPr lang="en-GB" altLang="sv-SE" sz="2000" dirty="0" err="1"/>
              <a:t>Fluvoxamin</a:t>
            </a:r>
            <a:endParaRPr lang="en-GB" altLang="sv-SE" sz="2000" dirty="0"/>
          </a:p>
          <a:p>
            <a:pPr lvl="1">
              <a:lnSpc>
                <a:spcPct val="80000"/>
              </a:lnSpc>
            </a:pPr>
            <a:r>
              <a:rPr lang="en-GB" altLang="sv-SE" sz="2000" dirty="0" err="1"/>
              <a:t>Fevarin</a:t>
            </a:r>
            <a:r>
              <a:rPr lang="en-GB" altLang="sv-SE" sz="2000" dirty="0"/>
              <a:t>, </a:t>
            </a:r>
            <a:r>
              <a:rPr lang="en-GB" altLang="sv-SE" sz="2000" dirty="0" err="1"/>
              <a:t>Luvox</a:t>
            </a:r>
            <a:endParaRPr lang="en-GB" altLang="sv-SE" sz="2000" dirty="0"/>
          </a:p>
          <a:p>
            <a:pPr>
              <a:lnSpc>
                <a:spcPct val="80000"/>
              </a:lnSpc>
            </a:pPr>
            <a:r>
              <a:rPr lang="en-GB" altLang="sv-SE" sz="2000" dirty="0" err="1"/>
              <a:t>Paroxetin</a:t>
            </a:r>
            <a:endParaRPr lang="en-GB" altLang="sv-SE" sz="2000" dirty="0"/>
          </a:p>
          <a:p>
            <a:pPr lvl="1">
              <a:lnSpc>
                <a:spcPct val="80000"/>
              </a:lnSpc>
            </a:pPr>
            <a:r>
              <a:rPr lang="en-GB" altLang="sv-SE" sz="2000" dirty="0" err="1"/>
              <a:t>Euplix</a:t>
            </a:r>
            <a:r>
              <a:rPr lang="en-GB" altLang="sv-SE" sz="2000" dirty="0"/>
              <a:t>, </a:t>
            </a:r>
            <a:r>
              <a:rPr lang="en-GB" altLang="sv-SE" sz="2000" dirty="0" err="1"/>
              <a:t>Paroxetin</a:t>
            </a:r>
            <a:r>
              <a:rPr lang="en-GB" altLang="sv-SE" sz="2000" dirty="0"/>
              <a:t>, </a:t>
            </a:r>
            <a:r>
              <a:rPr lang="en-GB" altLang="sv-SE" sz="2000" dirty="0" err="1"/>
              <a:t>Paroxiflex</a:t>
            </a:r>
            <a:r>
              <a:rPr lang="en-GB" altLang="sv-SE" sz="2000" dirty="0"/>
              <a:t>, </a:t>
            </a:r>
            <a:r>
              <a:rPr lang="en-GB" altLang="sv-SE" sz="2000" dirty="0" err="1"/>
              <a:t>Seroxat</a:t>
            </a:r>
            <a:r>
              <a:rPr lang="en-GB" altLang="sv-SE" sz="2000" dirty="0"/>
              <a:t>, Paxil</a:t>
            </a:r>
          </a:p>
          <a:p>
            <a:pPr>
              <a:lnSpc>
                <a:spcPct val="80000"/>
              </a:lnSpc>
            </a:pPr>
            <a:r>
              <a:rPr lang="en-GB" altLang="sv-SE" sz="2000" dirty="0" err="1"/>
              <a:t>Sertralin</a:t>
            </a:r>
            <a:endParaRPr lang="en-GB" altLang="sv-SE" sz="2000" dirty="0"/>
          </a:p>
          <a:p>
            <a:pPr lvl="1">
              <a:lnSpc>
                <a:spcPct val="80000"/>
              </a:lnSpc>
            </a:pPr>
            <a:r>
              <a:rPr lang="en-GB" altLang="sv-SE" sz="2000" dirty="0"/>
              <a:t>Zoloft, </a:t>
            </a:r>
            <a:r>
              <a:rPr lang="en-GB" altLang="sv-SE" sz="2000" dirty="0" err="1"/>
              <a:t>Lustral</a:t>
            </a:r>
            <a:endParaRPr lang="en-GB" altLang="sv-SE" sz="2000" dirty="0"/>
          </a:p>
          <a:p>
            <a:pPr>
              <a:lnSpc>
                <a:spcPct val="80000"/>
              </a:lnSpc>
            </a:pPr>
            <a:endParaRPr lang="en-GB" altLang="sv-SE" sz="2000" dirty="0"/>
          </a:p>
          <a:p>
            <a:pPr>
              <a:lnSpc>
                <a:spcPct val="80000"/>
              </a:lnSpc>
            </a:pPr>
            <a:endParaRPr lang="en-GB" altLang="sv-SE" sz="2000" dirty="0"/>
          </a:p>
        </p:txBody>
      </p:sp>
    </p:spTree>
    <p:extLst>
      <p:ext uri="{BB962C8B-B14F-4D97-AF65-F5344CB8AC3E}">
        <p14:creationId xmlns:p14="http://schemas.microsoft.com/office/powerpoint/2010/main" val="38429540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457201" y="333375"/>
            <a:ext cx="8507288" cy="647353"/>
          </a:xfrm>
        </p:spPr>
        <p:txBody>
          <a:bodyPr>
            <a:normAutofit fontScale="90000"/>
          </a:bodyPr>
          <a:lstStyle/>
          <a:p>
            <a:pPr algn="ctr">
              <a:defRPr/>
            </a:pPr>
            <a:r>
              <a:rPr lang="en-GB" sz="4000" dirty="0" err="1"/>
              <a:t>Serotonergt</a:t>
            </a:r>
            <a:r>
              <a:rPr lang="en-GB" sz="4000" dirty="0"/>
              <a:t> </a:t>
            </a:r>
            <a:r>
              <a:rPr lang="en-GB" sz="4000" dirty="0" err="1"/>
              <a:t>syndrom</a:t>
            </a:r>
            <a:r>
              <a:rPr lang="en-GB" sz="4000" dirty="0"/>
              <a:t> </a:t>
            </a:r>
            <a:endParaRPr lang="sv-SE" sz="4000" dirty="0"/>
          </a:p>
        </p:txBody>
      </p:sp>
      <p:sp>
        <p:nvSpPr>
          <p:cNvPr id="128003" name="Rectangle 3"/>
          <p:cNvSpPr>
            <a:spLocks noGrp="1" noChangeArrowheads="1"/>
          </p:cNvSpPr>
          <p:nvPr>
            <p:ph idx="1"/>
          </p:nvPr>
        </p:nvSpPr>
        <p:spPr>
          <a:xfrm>
            <a:off x="1475656" y="1340768"/>
            <a:ext cx="7526337" cy="5300663"/>
          </a:xfrm>
        </p:spPr>
        <p:txBody>
          <a:bodyPr>
            <a:normAutofit fontScale="92500" lnSpcReduction="20000"/>
          </a:bodyPr>
          <a:lstStyle/>
          <a:p>
            <a:r>
              <a:rPr lang="sv-SE" sz="2200" b="1" dirty="0">
                <a:latin typeface="+mj-lt"/>
              </a:rPr>
              <a:t>Hämning av monoaminoxidas</a:t>
            </a:r>
            <a:br>
              <a:rPr lang="sv-SE" sz="2200" dirty="0">
                <a:latin typeface="+mj-lt"/>
              </a:rPr>
            </a:br>
            <a:r>
              <a:rPr lang="sv-SE" sz="2200" dirty="0">
                <a:latin typeface="+mj-lt"/>
              </a:rPr>
              <a:t>- MAO-hämmare, både reversibla och irreversibla</a:t>
            </a:r>
            <a:br>
              <a:rPr lang="sv-SE" sz="2200" dirty="0">
                <a:latin typeface="+mj-lt"/>
              </a:rPr>
            </a:br>
            <a:r>
              <a:rPr lang="sv-SE" sz="2200" dirty="0">
                <a:latin typeface="+mj-lt"/>
              </a:rPr>
              <a:t>- </a:t>
            </a:r>
            <a:r>
              <a:rPr lang="sv-SE" sz="2200" dirty="0" err="1">
                <a:latin typeface="+mj-lt"/>
              </a:rPr>
              <a:t>Linezolid</a:t>
            </a:r>
            <a:r>
              <a:rPr lang="sv-SE" sz="2200" dirty="0">
                <a:latin typeface="+mj-lt"/>
              </a:rPr>
              <a:t> (</a:t>
            </a:r>
            <a:r>
              <a:rPr lang="sv-SE" sz="2200" dirty="0" err="1">
                <a:latin typeface="+mj-lt"/>
              </a:rPr>
              <a:t>Zyvoxid</a:t>
            </a:r>
            <a:r>
              <a:rPr lang="sv-SE" sz="2200" dirty="0">
                <a:latin typeface="+mj-lt"/>
              </a:rPr>
              <a:t>)</a:t>
            </a:r>
            <a:br>
              <a:rPr lang="sv-SE" sz="2200" dirty="0">
                <a:latin typeface="+mj-lt"/>
              </a:rPr>
            </a:br>
            <a:r>
              <a:rPr lang="sv-SE" sz="2200" dirty="0">
                <a:latin typeface="+mj-lt"/>
              </a:rPr>
              <a:t>- </a:t>
            </a:r>
            <a:r>
              <a:rPr lang="sv-SE" sz="2200" dirty="0" err="1">
                <a:latin typeface="+mj-lt"/>
              </a:rPr>
              <a:t>Harmelbuske</a:t>
            </a:r>
            <a:r>
              <a:rPr lang="sv-SE" sz="2200" dirty="0">
                <a:latin typeface="+mj-lt"/>
              </a:rPr>
              <a:t> </a:t>
            </a:r>
            <a:r>
              <a:rPr lang="sv-SE" sz="2200" i="1" dirty="0" err="1">
                <a:latin typeface="+mj-lt"/>
              </a:rPr>
              <a:t>Peganum</a:t>
            </a:r>
            <a:r>
              <a:rPr lang="sv-SE" sz="2200" i="1" dirty="0">
                <a:latin typeface="+mj-lt"/>
              </a:rPr>
              <a:t> </a:t>
            </a:r>
            <a:r>
              <a:rPr lang="sv-SE" sz="2200" i="1" dirty="0" err="1">
                <a:latin typeface="+mj-lt"/>
              </a:rPr>
              <a:t>harmala</a:t>
            </a:r>
            <a:br>
              <a:rPr lang="sv-SE" sz="2200" dirty="0">
                <a:latin typeface="+mj-lt"/>
              </a:rPr>
            </a:br>
            <a:r>
              <a:rPr lang="sv-SE" sz="2200" dirty="0">
                <a:latin typeface="+mj-lt"/>
              </a:rPr>
              <a:t> </a:t>
            </a:r>
          </a:p>
          <a:p>
            <a:r>
              <a:rPr lang="sv-SE" sz="2200" b="1" dirty="0">
                <a:latin typeface="+mj-lt"/>
              </a:rPr>
              <a:t>Minskat återupptag av serotonin</a:t>
            </a:r>
            <a:br>
              <a:rPr lang="sv-SE" sz="2200" dirty="0">
                <a:latin typeface="+mj-lt"/>
              </a:rPr>
            </a:br>
            <a:r>
              <a:rPr lang="sv-SE" sz="2200" dirty="0">
                <a:latin typeface="+mj-lt"/>
              </a:rPr>
              <a:t>- SSRI, SNRI</a:t>
            </a:r>
            <a:br>
              <a:rPr lang="sv-SE" sz="2200" dirty="0">
                <a:latin typeface="+mj-lt"/>
              </a:rPr>
            </a:br>
            <a:r>
              <a:rPr lang="sv-SE" sz="2200" dirty="0">
                <a:latin typeface="+mj-lt"/>
              </a:rPr>
              <a:t>- </a:t>
            </a:r>
            <a:r>
              <a:rPr lang="sv-SE" sz="2200" dirty="0" err="1">
                <a:latin typeface="+mj-lt"/>
              </a:rPr>
              <a:t>Tricykliska</a:t>
            </a:r>
            <a:r>
              <a:rPr lang="sv-SE" sz="2200" dirty="0">
                <a:latin typeface="+mj-lt"/>
              </a:rPr>
              <a:t> antidepressiva</a:t>
            </a:r>
            <a:br>
              <a:rPr lang="sv-SE" sz="2200" dirty="0">
                <a:latin typeface="+mj-lt"/>
              </a:rPr>
            </a:br>
            <a:r>
              <a:rPr lang="sv-SE" sz="2200" dirty="0">
                <a:latin typeface="+mj-lt"/>
              </a:rPr>
              <a:t>- </a:t>
            </a:r>
            <a:r>
              <a:rPr lang="sv-SE" sz="2200" dirty="0" err="1">
                <a:latin typeface="+mj-lt"/>
              </a:rPr>
              <a:t>Opioidanalgetika</a:t>
            </a:r>
            <a:r>
              <a:rPr lang="sv-SE" sz="2200" dirty="0">
                <a:latin typeface="+mj-lt"/>
              </a:rPr>
              <a:t>: </a:t>
            </a:r>
            <a:r>
              <a:rPr lang="sv-SE" sz="2200" dirty="0" err="1">
                <a:latin typeface="+mj-lt"/>
                <a:hlinkClick r:id="rId2"/>
              </a:rPr>
              <a:t>fentanyl</a:t>
            </a:r>
            <a:r>
              <a:rPr lang="sv-SE" sz="2200" dirty="0">
                <a:latin typeface="+mj-lt"/>
              </a:rPr>
              <a:t>, </a:t>
            </a:r>
            <a:r>
              <a:rPr lang="sv-SE" sz="2200" dirty="0" err="1">
                <a:latin typeface="+mj-lt"/>
                <a:hlinkClick r:id="rId3"/>
              </a:rPr>
              <a:t>tramadol</a:t>
            </a:r>
            <a:r>
              <a:rPr lang="sv-SE" sz="2200" dirty="0">
                <a:latin typeface="+mj-lt"/>
              </a:rPr>
              <a:t>, </a:t>
            </a:r>
            <a:r>
              <a:rPr lang="sv-SE" sz="2200" dirty="0" err="1">
                <a:latin typeface="+mj-lt"/>
                <a:hlinkClick r:id="rId4"/>
              </a:rPr>
              <a:t>petidin</a:t>
            </a:r>
            <a:br>
              <a:rPr lang="sv-SE" sz="2200" dirty="0">
                <a:latin typeface="+mj-lt"/>
              </a:rPr>
            </a:br>
            <a:r>
              <a:rPr lang="sv-SE" sz="2200" dirty="0">
                <a:latin typeface="+mj-lt"/>
              </a:rPr>
              <a:t>- Viktminskningspreparat: </a:t>
            </a:r>
            <a:r>
              <a:rPr lang="sv-SE" sz="2200" dirty="0" err="1">
                <a:latin typeface="+mj-lt"/>
              </a:rPr>
              <a:t>sibutramin</a:t>
            </a:r>
            <a:r>
              <a:rPr lang="sv-SE" sz="2200" dirty="0">
                <a:latin typeface="+mj-lt"/>
              </a:rPr>
              <a:t> (avregistrerat)</a:t>
            </a:r>
            <a:br>
              <a:rPr lang="sv-SE" sz="2200" dirty="0">
                <a:latin typeface="+mj-lt"/>
              </a:rPr>
            </a:br>
            <a:r>
              <a:rPr lang="sv-SE" sz="2200" dirty="0">
                <a:latin typeface="+mj-lt"/>
              </a:rPr>
              <a:t> </a:t>
            </a:r>
          </a:p>
          <a:p>
            <a:r>
              <a:rPr lang="sv-SE" sz="2200" b="1" dirty="0">
                <a:latin typeface="+mj-lt"/>
              </a:rPr>
              <a:t>Preparat som ökar frisättning av serotonin</a:t>
            </a:r>
            <a:br>
              <a:rPr lang="sv-SE" sz="2200" dirty="0">
                <a:latin typeface="+mj-lt"/>
              </a:rPr>
            </a:br>
            <a:r>
              <a:rPr lang="sv-SE" sz="2200" dirty="0">
                <a:latin typeface="+mj-lt"/>
              </a:rPr>
              <a:t>- Amfetaminpreparat</a:t>
            </a:r>
            <a:br>
              <a:rPr lang="sv-SE" sz="2200" dirty="0">
                <a:latin typeface="+mj-lt"/>
              </a:rPr>
            </a:br>
            <a:r>
              <a:rPr lang="sv-SE" sz="2200" dirty="0">
                <a:latin typeface="+mj-lt"/>
              </a:rPr>
              <a:t>- MDMA (ecstasy)</a:t>
            </a:r>
            <a:br>
              <a:rPr lang="sv-SE" sz="2200" dirty="0">
                <a:latin typeface="+mj-lt"/>
              </a:rPr>
            </a:br>
            <a:r>
              <a:rPr lang="sv-SE" sz="2200" dirty="0">
                <a:latin typeface="+mj-lt"/>
              </a:rPr>
              <a:t>- Ecstasyliknande preparat (”NPS”)</a:t>
            </a:r>
            <a:br>
              <a:rPr lang="sv-SE" sz="2200" dirty="0">
                <a:latin typeface="+mj-lt"/>
              </a:rPr>
            </a:br>
            <a:r>
              <a:rPr lang="sv-SE" sz="2200" dirty="0">
                <a:latin typeface="+mj-lt"/>
              </a:rPr>
              <a:t> </a:t>
            </a:r>
          </a:p>
          <a:p>
            <a:r>
              <a:rPr lang="sv-SE" sz="2200" b="1" dirty="0">
                <a:latin typeface="+mj-lt"/>
              </a:rPr>
              <a:t>Övriga</a:t>
            </a:r>
            <a:br>
              <a:rPr lang="sv-SE" sz="2200" dirty="0">
                <a:latin typeface="+mj-lt"/>
              </a:rPr>
            </a:br>
            <a:r>
              <a:rPr lang="sv-SE" sz="2200" dirty="0">
                <a:latin typeface="+mj-lt"/>
              </a:rPr>
              <a:t>- </a:t>
            </a:r>
            <a:r>
              <a:rPr lang="sv-SE" sz="2200" dirty="0">
                <a:latin typeface="+mj-lt"/>
                <a:hlinkClick r:id="rId5"/>
              </a:rPr>
              <a:t>Litium</a:t>
            </a:r>
            <a:br>
              <a:rPr lang="sv-SE" sz="2200" dirty="0">
                <a:latin typeface="+mj-lt"/>
              </a:rPr>
            </a:br>
            <a:r>
              <a:rPr lang="sv-SE" sz="2200" dirty="0">
                <a:latin typeface="+mj-lt"/>
              </a:rPr>
              <a:t>- </a:t>
            </a:r>
            <a:r>
              <a:rPr lang="sv-SE" sz="2200" dirty="0" err="1">
                <a:latin typeface="+mj-lt"/>
              </a:rPr>
              <a:t>Tryptofan</a:t>
            </a:r>
            <a:br>
              <a:rPr lang="sv-SE" sz="2200" dirty="0">
                <a:latin typeface="+mj-lt"/>
              </a:rPr>
            </a:br>
            <a:r>
              <a:rPr lang="sv-SE" sz="2200" dirty="0">
                <a:latin typeface="+mj-lt"/>
              </a:rPr>
              <a:t>- 5-HTP</a:t>
            </a:r>
          </a:p>
          <a:p>
            <a:pPr marL="393192" lvl="1" indent="0" eaLnBrk="1" hangingPunct="1">
              <a:lnSpc>
                <a:spcPct val="80000"/>
              </a:lnSpc>
              <a:buNone/>
              <a:defRPr/>
            </a:pPr>
            <a:endParaRPr lang="en-GB" sz="2200" dirty="0">
              <a:latin typeface="+mj-lt"/>
            </a:endParaRPr>
          </a:p>
          <a:p>
            <a:pPr eaLnBrk="1" hangingPunct="1">
              <a:lnSpc>
                <a:spcPct val="80000"/>
              </a:lnSpc>
              <a:defRPr/>
            </a:pPr>
            <a:endParaRPr lang="en-GB" sz="1200" dirty="0"/>
          </a:p>
        </p:txBody>
      </p:sp>
      <p:sp>
        <p:nvSpPr>
          <p:cNvPr id="18436" name="Text Box 4"/>
          <p:cNvSpPr txBox="1">
            <a:spLocks noChangeArrowheads="1"/>
          </p:cNvSpPr>
          <p:nvPr/>
        </p:nvSpPr>
        <p:spPr bwMode="auto">
          <a:xfrm>
            <a:off x="1258888" y="1628775"/>
            <a:ext cx="41243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endParaRPr lang="sv-SE" altLang="sv-SE"/>
          </a:p>
        </p:txBody>
      </p:sp>
    </p:spTree>
    <p:extLst>
      <p:ext uri="{BB962C8B-B14F-4D97-AF65-F5344CB8AC3E}">
        <p14:creationId xmlns:p14="http://schemas.microsoft.com/office/powerpoint/2010/main" val="41406822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31808"/>
            <a:ext cx="5904656" cy="6899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35211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57200" y="917848"/>
            <a:ext cx="8363272" cy="1575048"/>
          </a:xfrm>
        </p:spPr>
        <p:txBody>
          <a:bodyPr>
            <a:normAutofit fontScale="90000"/>
          </a:bodyPr>
          <a:lstStyle/>
          <a:p>
            <a:pPr algn="ctr" eaLnBrk="1" hangingPunct="1">
              <a:defRPr/>
            </a:pPr>
            <a:r>
              <a:rPr lang="sv-SE" sz="4000" dirty="0" err="1">
                <a:solidFill>
                  <a:schemeClr val="tx1"/>
                </a:solidFill>
              </a:rPr>
              <a:t>Serotononergt</a:t>
            </a:r>
            <a:r>
              <a:rPr lang="sv-SE" sz="4000" dirty="0">
                <a:solidFill>
                  <a:schemeClr val="tx1"/>
                </a:solidFill>
              </a:rPr>
              <a:t> Syndrom</a:t>
            </a:r>
            <a:br>
              <a:rPr lang="sv-SE" sz="4000" dirty="0">
                <a:solidFill>
                  <a:schemeClr val="tx1"/>
                </a:solidFill>
              </a:rPr>
            </a:br>
            <a:r>
              <a:rPr lang="sv-SE" sz="4000" dirty="0">
                <a:solidFill>
                  <a:schemeClr val="tx1"/>
                </a:solidFill>
              </a:rPr>
              <a:t>Behandling</a:t>
            </a:r>
            <a:br>
              <a:rPr lang="sv-SE" sz="3200" dirty="0"/>
            </a:br>
            <a:r>
              <a:rPr lang="sv-SE" sz="3200" dirty="0"/>
              <a:t>”</a:t>
            </a:r>
            <a:r>
              <a:rPr lang="en-GB" sz="2800" dirty="0"/>
              <a:t>Sedation and cooling”</a:t>
            </a:r>
            <a:endParaRPr lang="sv-SE" sz="2800" dirty="0"/>
          </a:p>
        </p:txBody>
      </p:sp>
      <p:sp>
        <p:nvSpPr>
          <p:cNvPr id="147459" name="Rectangle 3"/>
          <p:cNvSpPr>
            <a:spLocks noGrp="1" noChangeArrowheads="1"/>
          </p:cNvSpPr>
          <p:nvPr>
            <p:ph idx="1"/>
          </p:nvPr>
        </p:nvSpPr>
        <p:spPr>
          <a:xfrm>
            <a:off x="1617662" y="2706415"/>
            <a:ext cx="7069138" cy="3383954"/>
          </a:xfrm>
        </p:spPr>
        <p:txBody>
          <a:bodyPr>
            <a:normAutofit/>
          </a:bodyPr>
          <a:lstStyle/>
          <a:p>
            <a:pPr eaLnBrk="1" hangingPunct="1">
              <a:lnSpc>
                <a:spcPct val="80000"/>
              </a:lnSpc>
              <a:defRPr/>
            </a:pPr>
            <a:r>
              <a:rPr lang="en-GB" sz="2000" dirty="0" err="1"/>
              <a:t>Ventrikelsköljning</a:t>
            </a:r>
            <a:r>
              <a:rPr lang="en-GB" sz="2000" dirty="0"/>
              <a:t> – </a:t>
            </a:r>
            <a:r>
              <a:rPr lang="en-GB" sz="2000" dirty="0" err="1"/>
              <a:t>akut</a:t>
            </a:r>
            <a:r>
              <a:rPr lang="en-GB" sz="2000" dirty="0"/>
              <a:t> </a:t>
            </a:r>
            <a:r>
              <a:rPr lang="en-GB" sz="2000" dirty="0" err="1"/>
              <a:t>inom</a:t>
            </a:r>
            <a:r>
              <a:rPr lang="en-GB" sz="2000" dirty="0"/>
              <a:t> </a:t>
            </a:r>
            <a:r>
              <a:rPr lang="en-GB" sz="2000" dirty="0" err="1"/>
              <a:t>en</a:t>
            </a:r>
            <a:r>
              <a:rPr lang="en-GB" sz="2000" dirty="0"/>
              <a:t> </a:t>
            </a:r>
            <a:r>
              <a:rPr lang="en-GB" sz="2000" dirty="0" err="1"/>
              <a:t>timma</a:t>
            </a:r>
            <a:endParaRPr lang="en-GB" sz="2000" dirty="0"/>
          </a:p>
          <a:p>
            <a:pPr eaLnBrk="1" hangingPunct="1">
              <a:lnSpc>
                <a:spcPct val="80000"/>
              </a:lnSpc>
              <a:defRPr/>
            </a:pPr>
            <a:r>
              <a:rPr lang="en-GB" sz="2000" dirty="0" err="1"/>
              <a:t>Medicinskt</a:t>
            </a:r>
            <a:r>
              <a:rPr lang="en-GB" sz="2000" dirty="0"/>
              <a:t> </a:t>
            </a:r>
            <a:r>
              <a:rPr lang="en-GB" sz="2000" dirty="0" err="1"/>
              <a:t>kol</a:t>
            </a:r>
            <a:endParaRPr lang="en-GB" sz="2000" dirty="0"/>
          </a:p>
          <a:p>
            <a:pPr eaLnBrk="1" hangingPunct="1">
              <a:lnSpc>
                <a:spcPct val="80000"/>
              </a:lnSpc>
              <a:defRPr/>
            </a:pPr>
            <a:r>
              <a:rPr lang="en-GB" sz="2000" dirty="0"/>
              <a:t>Diazepam</a:t>
            </a:r>
          </a:p>
          <a:p>
            <a:pPr lvl="1" eaLnBrk="1" hangingPunct="1">
              <a:lnSpc>
                <a:spcPct val="80000"/>
              </a:lnSpc>
              <a:defRPr/>
            </a:pPr>
            <a:r>
              <a:rPr lang="en-GB" sz="2000" dirty="0" err="1"/>
              <a:t>Ångestlösande</a:t>
            </a:r>
            <a:r>
              <a:rPr lang="en-GB" sz="2000" dirty="0"/>
              <a:t>, </a:t>
            </a:r>
            <a:r>
              <a:rPr lang="en-GB" sz="2000" dirty="0" err="1"/>
              <a:t>muskel</a:t>
            </a:r>
            <a:r>
              <a:rPr lang="en-GB" sz="2000" dirty="0"/>
              <a:t> relaxation, sedation</a:t>
            </a:r>
          </a:p>
          <a:p>
            <a:pPr eaLnBrk="1" hangingPunct="1">
              <a:lnSpc>
                <a:spcPct val="80000"/>
              </a:lnSpc>
              <a:defRPr/>
            </a:pPr>
            <a:r>
              <a:rPr lang="en-GB" sz="2000" dirty="0" err="1"/>
              <a:t>Cyproheptadin</a:t>
            </a:r>
            <a:r>
              <a:rPr lang="en-GB" sz="2000" dirty="0"/>
              <a:t> (</a:t>
            </a:r>
            <a:r>
              <a:rPr lang="en-GB" sz="2000" dirty="0" err="1"/>
              <a:t>Periactin</a:t>
            </a:r>
            <a:r>
              <a:rPr lang="en-GB" sz="2000" dirty="0"/>
              <a:t>) </a:t>
            </a:r>
          </a:p>
          <a:p>
            <a:pPr lvl="1" eaLnBrk="1" hangingPunct="1">
              <a:lnSpc>
                <a:spcPct val="80000"/>
              </a:lnSpc>
              <a:defRPr/>
            </a:pPr>
            <a:r>
              <a:rPr lang="en-GB" sz="2000" dirty="0"/>
              <a:t>4-8 mg </a:t>
            </a:r>
            <a:r>
              <a:rPr lang="en-GB" sz="2000" dirty="0" err="1"/>
              <a:t>po</a:t>
            </a:r>
            <a:r>
              <a:rPr lang="en-GB" sz="2000" dirty="0"/>
              <a:t> </a:t>
            </a:r>
            <a:r>
              <a:rPr lang="en-GB" sz="2000" dirty="0" err="1"/>
              <a:t>var</a:t>
            </a:r>
            <a:r>
              <a:rPr lang="en-GB" sz="2000" dirty="0"/>
              <a:t> 4:e </a:t>
            </a:r>
            <a:r>
              <a:rPr lang="en-GB" sz="2000" dirty="0" err="1"/>
              <a:t>timma</a:t>
            </a:r>
            <a:r>
              <a:rPr lang="en-GB" sz="2000" dirty="0"/>
              <a:t>, max 32 mg</a:t>
            </a:r>
          </a:p>
          <a:p>
            <a:pPr lvl="1" eaLnBrk="1" hangingPunct="1">
              <a:lnSpc>
                <a:spcPct val="80000"/>
              </a:lnSpc>
              <a:defRPr/>
            </a:pPr>
            <a:r>
              <a:rPr lang="en-GB" sz="2000" dirty="0"/>
              <a:t>Barn 0.35 mg/kg/dag, max 12 mg/dag</a:t>
            </a:r>
          </a:p>
          <a:p>
            <a:pPr eaLnBrk="1" hangingPunct="1">
              <a:lnSpc>
                <a:spcPct val="80000"/>
              </a:lnSpc>
              <a:defRPr/>
            </a:pPr>
            <a:r>
              <a:rPr lang="en-GB" sz="2000" dirty="0" err="1"/>
              <a:t>Olanzapin</a:t>
            </a:r>
            <a:r>
              <a:rPr lang="en-GB" sz="2000" dirty="0"/>
              <a:t> 5-10 mg </a:t>
            </a:r>
            <a:r>
              <a:rPr lang="en-GB" sz="2000" dirty="0" err="1"/>
              <a:t>i</a:t>
            </a:r>
            <a:r>
              <a:rPr lang="en-GB" sz="2000" dirty="0"/>
              <a:t> m</a:t>
            </a:r>
          </a:p>
          <a:p>
            <a:pPr eaLnBrk="1" hangingPunct="1">
              <a:lnSpc>
                <a:spcPct val="80000"/>
              </a:lnSpc>
              <a:defRPr/>
            </a:pPr>
            <a:r>
              <a:rPr lang="en-GB" sz="2000" dirty="0" err="1"/>
              <a:t>Noggrann</a:t>
            </a:r>
            <a:r>
              <a:rPr lang="en-GB" sz="2000" dirty="0"/>
              <a:t> </a:t>
            </a:r>
            <a:r>
              <a:rPr lang="en-GB" sz="2000" dirty="0" err="1"/>
              <a:t>monitorering</a:t>
            </a:r>
            <a:r>
              <a:rPr lang="en-GB" sz="2000" dirty="0"/>
              <a:t> </a:t>
            </a:r>
            <a:r>
              <a:rPr lang="en-GB" sz="2000" dirty="0" err="1"/>
              <a:t>av</a:t>
            </a:r>
            <a:r>
              <a:rPr lang="en-GB" sz="2000" dirty="0"/>
              <a:t> </a:t>
            </a:r>
            <a:r>
              <a:rPr lang="en-GB" sz="2000" dirty="0" err="1"/>
              <a:t>andning</a:t>
            </a:r>
            <a:r>
              <a:rPr lang="en-GB" sz="2000" dirty="0"/>
              <a:t>, </a:t>
            </a:r>
            <a:r>
              <a:rPr lang="en-GB" sz="2000" dirty="0" err="1"/>
              <a:t>cirkulation</a:t>
            </a:r>
            <a:r>
              <a:rPr lang="en-GB" sz="2000" dirty="0"/>
              <a:t> </a:t>
            </a:r>
            <a:r>
              <a:rPr lang="en-GB" sz="2000" dirty="0" err="1"/>
              <a:t>och</a:t>
            </a:r>
            <a:r>
              <a:rPr lang="en-GB" sz="2000" dirty="0"/>
              <a:t> </a:t>
            </a:r>
            <a:r>
              <a:rPr lang="en-GB" sz="2000" dirty="0" err="1"/>
              <a:t>diures</a:t>
            </a:r>
            <a:endParaRPr lang="en-GB" sz="2000" dirty="0"/>
          </a:p>
          <a:p>
            <a:pPr eaLnBrk="1" hangingPunct="1">
              <a:lnSpc>
                <a:spcPct val="80000"/>
              </a:lnSpc>
              <a:defRPr/>
            </a:pPr>
            <a:endParaRPr lang="en-GB" sz="2000" dirty="0"/>
          </a:p>
        </p:txBody>
      </p:sp>
      <p:sp>
        <p:nvSpPr>
          <p:cNvPr id="25604" name="Text Box 4"/>
          <p:cNvSpPr txBox="1">
            <a:spLocks noChangeArrowheads="1"/>
          </p:cNvSpPr>
          <p:nvPr/>
        </p:nvSpPr>
        <p:spPr bwMode="auto">
          <a:xfrm>
            <a:off x="1258888" y="1628775"/>
            <a:ext cx="41243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endParaRPr lang="sv-SE" altLang="sv-SE"/>
          </a:p>
        </p:txBody>
      </p:sp>
    </p:spTree>
    <p:extLst>
      <p:ext uri="{BB962C8B-B14F-4D97-AF65-F5344CB8AC3E}">
        <p14:creationId xmlns:p14="http://schemas.microsoft.com/office/powerpoint/2010/main" val="4197845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3"/>
          <p:cNvSpPr>
            <a:spLocks noGrp="1" noChangeArrowheads="1"/>
          </p:cNvSpPr>
          <p:nvPr>
            <p:ph idx="1"/>
          </p:nvPr>
        </p:nvSpPr>
        <p:spPr>
          <a:xfrm>
            <a:off x="1617663" y="1773238"/>
            <a:ext cx="7346950" cy="4895850"/>
          </a:xfrm>
        </p:spPr>
        <p:txBody>
          <a:bodyPr>
            <a:normAutofit/>
          </a:bodyPr>
          <a:lstStyle/>
          <a:p>
            <a:pPr eaLnBrk="1" hangingPunct="1">
              <a:defRPr/>
            </a:pPr>
            <a:r>
              <a:rPr lang="en-GB" sz="2000" dirty="0" err="1"/>
              <a:t>Kylning</a:t>
            </a:r>
            <a:endParaRPr lang="en-GB" sz="2000" dirty="0"/>
          </a:p>
          <a:p>
            <a:pPr lvl="1" eaLnBrk="1" hangingPunct="1">
              <a:defRPr/>
            </a:pPr>
            <a:r>
              <a:rPr lang="en-GB" sz="2000" dirty="0"/>
              <a:t>Extern </a:t>
            </a:r>
            <a:r>
              <a:rPr lang="en-GB" sz="2000" dirty="0" err="1"/>
              <a:t>kylning</a:t>
            </a:r>
            <a:endParaRPr lang="en-GB" sz="2000" dirty="0"/>
          </a:p>
          <a:p>
            <a:pPr lvl="1" eaLnBrk="1" hangingPunct="1">
              <a:defRPr/>
            </a:pPr>
            <a:r>
              <a:rPr lang="en-GB" sz="2000" dirty="0" err="1"/>
              <a:t>Kalla</a:t>
            </a:r>
            <a:r>
              <a:rPr lang="en-GB" sz="2000" dirty="0"/>
              <a:t> </a:t>
            </a:r>
            <a:r>
              <a:rPr lang="en-GB" sz="2000" dirty="0" err="1"/>
              <a:t>vätskor</a:t>
            </a:r>
            <a:r>
              <a:rPr lang="en-GB" sz="2000" dirty="0"/>
              <a:t> iv, 2 </a:t>
            </a:r>
            <a:r>
              <a:rPr lang="en-GB" sz="2000" dirty="0" err="1"/>
              <a:t>liter</a:t>
            </a:r>
            <a:r>
              <a:rPr lang="en-GB" sz="2000" dirty="0"/>
              <a:t> </a:t>
            </a:r>
            <a:r>
              <a:rPr lang="en-GB" sz="2000" dirty="0" err="1"/>
              <a:t>NaCl</a:t>
            </a:r>
            <a:r>
              <a:rPr lang="en-GB" sz="2000" dirty="0"/>
              <a:t> </a:t>
            </a:r>
            <a:r>
              <a:rPr lang="en-GB" sz="2000" dirty="0" err="1"/>
              <a:t>i</a:t>
            </a:r>
            <a:r>
              <a:rPr lang="en-GB" sz="2000" dirty="0"/>
              <a:t> </a:t>
            </a:r>
            <a:r>
              <a:rPr lang="en-GB" sz="2000" dirty="0" err="1"/>
              <a:t>perifer</a:t>
            </a:r>
            <a:r>
              <a:rPr lang="en-GB" sz="2000" dirty="0"/>
              <a:t> </a:t>
            </a:r>
            <a:r>
              <a:rPr lang="en-GB" sz="2000" dirty="0" err="1"/>
              <a:t>ven</a:t>
            </a:r>
            <a:endParaRPr lang="en-GB" sz="2000" dirty="0"/>
          </a:p>
          <a:p>
            <a:pPr eaLnBrk="1" hangingPunct="1">
              <a:defRPr/>
            </a:pPr>
            <a:r>
              <a:rPr lang="en-GB" sz="2000" dirty="0"/>
              <a:t>Intubation </a:t>
            </a:r>
            <a:r>
              <a:rPr lang="en-GB" sz="2000" dirty="0" err="1"/>
              <a:t>och</a:t>
            </a:r>
            <a:r>
              <a:rPr lang="en-GB" sz="2000" dirty="0"/>
              <a:t> </a:t>
            </a:r>
            <a:r>
              <a:rPr lang="en-GB" sz="2000" dirty="0" err="1"/>
              <a:t>kontrollerad</a:t>
            </a:r>
            <a:r>
              <a:rPr lang="en-GB" sz="2000" dirty="0"/>
              <a:t> </a:t>
            </a:r>
            <a:r>
              <a:rPr lang="en-GB" sz="2000" dirty="0" err="1"/>
              <a:t>mekanisk</a:t>
            </a:r>
            <a:r>
              <a:rPr lang="en-GB" sz="2000" dirty="0"/>
              <a:t> ventilation</a:t>
            </a:r>
          </a:p>
          <a:p>
            <a:pPr eaLnBrk="1" hangingPunct="1">
              <a:defRPr/>
            </a:pPr>
            <a:r>
              <a:rPr lang="en-GB" sz="2000" dirty="0" err="1"/>
              <a:t>Rehydrering</a:t>
            </a:r>
            <a:endParaRPr lang="en-GB" sz="2000" dirty="0"/>
          </a:p>
          <a:p>
            <a:pPr lvl="1" eaLnBrk="1" hangingPunct="1">
              <a:defRPr/>
            </a:pPr>
            <a:r>
              <a:rPr lang="en-GB" sz="2000" dirty="0" err="1"/>
              <a:t>NaCl</a:t>
            </a:r>
            <a:endParaRPr lang="en-GB" sz="2000" dirty="0"/>
          </a:p>
          <a:p>
            <a:pPr lvl="1" eaLnBrk="1" hangingPunct="1">
              <a:defRPr/>
            </a:pPr>
            <a:r>
              <a:rPr lang="en-GB" sz="2000" dirty="0"/>
              <a:t>Ringer </a:t>
            </a:r>
            <a:r>
              <a:rPr lang="en-GB" sz="2000" dirty="0" err="1"/>
              <a:t>Acetat</a:t>
            </a:r>
            <a:endParaRPr lang="en-GB" sz="2000" dirty="0"/>
          </a:p>
          <a:p>
            <a:pPr eaLnBrk="1" hangingPunct="1">
              <a:defRPr/>
            </a:pPr>
            <a:r>
              <a:rPr lang="en-GB" sz="2000" dirty="0" err="1"/>
              <a:t>Behandla</a:t>
            </a:r>
            <a:r>
              <a:rPr lang="en-GB" sz="2000" dirty="0"/>
              <a:t> </a:t>
            </a:r>
            <a:r>
              <a:rPr lang="en-GB" sz="2000" dirty="0" err="1"/>
              <a:t>arrytmier</a:t>
            </a:r>
            <a:endParaRPr lang="en-GB" sz="2000" dirty="0"/>
          </a:p>
          <a:p>
            <a:pPr lvl="1">
              <a:defRPr/>
            </a:pPr>
            <a:r>
              <a:rPr lang="en-GB" sz="2000" dirty="0" err="1"/>
              <a:t>Magnesiumsulfat</a:t>
            </a:r>
            <a:r>
              <a:rPr lang="en-GB" sz="2000" dirty="0"/>
              <a:t>, amiodarone (</a:t>
            </a:r>
            <a:r>
              <a:rPr lang="en-GB" sz="2000" dirty="0" err="1"/>
              <a:t>Cordarone</a:t>
            </a:r>
            <a:r>
              <a:rPr lang="en-GB" sz="2000" dirty="0"/>
              <a:t>), </a:t>
            </a:r>
            <a:r>
              <a:rPr lang="en-GB" sz="2000" dirty="0" err="1"/>
              <a:t>lidokain</a:t>
            </a:r>
            <a:endParaRPr lang="en-GB" sz="2000" dirty="0"/>
          </a:p>
          <a:p>
            <a:pPr eaLnBrk="1" hangingPunct="1">
              <a:defRPr/>
            </a:pPr>
            <a:r>
              <a:rPr lang="en-GB" sz="2000" dirty="0" err="1"/>
              <a:t>Muskelrelaxation</a:t>
            </a:r>
            <a:endParaRPr lang="en-GB" sz="2000" dirty="0"/>
          </a:p>
          <a:p>
            <a:pPr lvl="1" eaLnBrk="1" hangingPunct="1">
              <a:defRPr/>
            </a:pPr>
            <a:r>
              <a:rPr lang="en-GB" sz="2000" dirty="0" err="1"/>
              <a:t>Esmeron</a:t>
            </a:r>
            <a:r>
              <a:rPr lang="en-GB" sz="2000" dirty="0"/>
              <a:t>, </a:t>
            </a:r>
            <a:r>
              <a:rPr lang="en-GB" sz="2000" dirty="0" err="1"/>
              <a:t>Norcuron</a:t>
            </a:r>
            <a:endParaRPr lang="en-GB" sz="2000" dirty="0"/>
          </a:p>
          <a:p>
            <a:pPr lvl="1" eaLnBrk="1" hangingPunct="1">
              <a:defRPr/>
            </a:pPr>
            <a:endParaRPr lang="en-GB" sz="2000" dirty="0"/>
          </a:p>
          <a:p>
            <a:pPr eaLnBrk="1" hangingPunct="1">
              <a:defRPr/>
            </a:pPr>
            <a:endParaRPr lang="en-GB" sz="2000" dirty="0"/>
          </a:p>
        </p:txBody>
      </p:sp>
      <p:sp>
        <p:nvSpPr>
          <p:cNvPr id="26628" name="Text Box 4"/>
          <p:cNvSpPr txBox="1">
            <a:spLocks noChangeArrowheads="1"/>
          </p:cNvSpPr>
          <p:nvPr/>
        </p:nvSpPr>
        <p:spPr bwMode="auto">
          <a:xfrm>
            <a:off x="1258888" y="1628775"/>
            <a:ext cx="41243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endParaRPr lang="sv-SE" altLang="sv-SE"/>
          </a:p>
        </p:txBody>
      </p:sp>
      <p:sp>
        <p:nvSpPr>
          <p:cNvPr id="6" name="Rectangle 2"/>
          <p:cNvSpPr txBox="1">
            <a:spLocks noChangeArrowheads="1"/>
          </p:cNvSpPr>
          <p:nvPr/>
        </p:nvSpPr>
        <p:spPr>
          <a:xfrm>
            <a:off x="457200" y="485775"/>
            <a:ext cx="8229600" cy="1143000"/>
          </a:xfrm>
          <a:prstGeom prst="rect">
            <a:avLst/>
          </a:prstGeom>
        </p:spPr>
        <p:txBody>
          <a:bodyPr vert="horz" lIns="0" rIns="0" bIns="0" anchor="b">
            <a:normAutofit fontScale="750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fontAlgn="auto">
              <a:spcAft>
                <a:spcPts val="0"/>
              </a:spcAft>
              <a:defRPr/>
            </a:pPr>
            <a:r>
              <a:rPr lang="sv-SE" sz="4000"/>
              <a:t>Serotononergt Syndrom</a:t>
            </a:r>
            <a:br>
              <a:rPr lang="sv-SE" sz="4000"/>
            </a:br>
            <a:r>
              <a:rPr lang="sv-SE" sz="4000"/>
              <a:t>Behandling</a:t>
            </a:r>
            <a:br>
              <a:rPr lang="sv-SE" sz="3200"/>
            </a:br>
            <a:r>
              <a:rPr lang="sv-SE" sz="3200"/>
              <a:t>”</a:t>
            </a:r>
            <a:r>
              <a:rPr lang="en-GB" sz="2800"/>
              <a:t>Sedation and cooling”</a:t>
            </a:r>
            <a:endParaRPr lang="sv-SE" sz="2800" dirty="0"/>
          </a:p>
        </p:txBody>
      </p:sp>
    </p:spTree>
    <p:extLst>
      <p:ext uri="{BB962C8B-B14F-4D97-AF65-F5344CB8AC3E}">
        <p14:creationId xmlns:p14="http://schemas.microsoft.com/office/powerpoint/2010/main" val="12169134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3"/>
          <p:cNvSpPr>
            <a:spLocks noGrp="1" noChangeArrowheads="1"/>
          </p:cNvSpPr>
          <p:nvPr>
            <p:ph idx="1"/>
          </p:nvPr>
        </p:nvSpPr>
        <p:spPr>
          <a:xfrm>
            <a:off x="2197100" y="2563813"/>
            <a:ext cx="5830888" cy="2736850"/>
          </a:xfrm>
        </p:spPr>
        <p:txBody>
          <a:bodyPr>
            <a:normAutofit/>
          </a:bodyPr>
          <a:lstStyle/>
          <a:p>
            <a:pPr eaLnBrk="1" hangingPunct="1">
              <a:defRPr/>
            </a:pPr>
            <a:r>
              <a:rPr lang="en-GB" sz="2000" dirty="0" err="1">
                <a:latin typeface="+mj-lt"/>
              </a:rPr>
              <a:t>Behandla</a:t>
            </a:r>
            <a:r>
              <a:rPr lang="en-GB" sz="2000" dirty="0">
                <a:latin typeface="+mj-lt"/>
              </a:rPr>
              <a:t> </a:t>
            </a:r>
            <a:r>
              <a:rPr lang="en-GB" sz="2000" b="1" i="1" dirty="0" err="1">
                <a:latin typeface="+mj-lt"/>
              </a:rPr>
              <a:t>inte</a:t>
            </a:r>
            <a:r>
              <a:rPr lang="en-GB" sz="2000" dirty="0">
                <a:latin typeface="+mj-lt"/>
              </a:rPr>
              <a:t> med </a:t>
            </a:r>
          </a:p>
          <a:p>
            <a:pPr lvl="1" eaLnBrk="1" hangingPunct="1">
              <a:defRPr/>
            </a:pPr>
            <a:r>
              <a:rPr lang="en-GB" sz="2000" dirty="0">
                <a:latin typeface="+mj-lt"/>
              </a:rPr>
              <a:t>Propranolol (Inderal)</a:t>
            </a:r>
          </a:p>
          <a:p>
            <a:pPr lvl="1" eaLnBrk="1" hangingPunct="1">
              <a:defRPr/>
            </a:pPr>
            <a:r>
              <a:rPr lang="en-GB" sz="2000" dirty="0" err="1">
                <a:latin typeface="+mj-lt"/>
              </a:rPr>
              <a:t>Bromokriptin</a:t>
            </a:r>
            <a:r>
              <a:rPr lang="en-GB" sz="2000" dirty="0">
                <a:latin typeface="+mj-lt"/>
              </a:rPr>
              <a:t> (</a:t>
            </a:r>
            <a:r>
              <a:rPr lang="en-GB" sz="2000" dirty="0" err="1">
                <a:latin typeface="+mj-lt"/>
              </a:rPr>
              <a:t>Pravidel</a:t>
            </a:r>
            <a:r>
              <a:rPr lang="en-GB" sz="2000" dirty="0">
                <a:latin typeface="+mj-lt"/>
              </a:rPr>
              <a:t>, </a:t>
            </a:r>
            <a:r>
              <a:rPr lang="en-GB" sz="2000" dirty="0" err="1">
                <a:latin typeface="+mj-lt"/>
              </a:rPr>
              <a:t>Parvodel</a:t>
            </a:r>
            <a:r>
              <a:rPr lang="en-GB" sz="2000" dirty="0">
                <a:latin typeface="+mj-lt"/>
              </a:rPr>
              <a:t>)</a:t>
            </a:r>
          </a:p>
          <a:p>
            <a:pPr lvl="1" eaLnBrk="1" hangingPunct="1">
              <a:defRPr/>
            </a:pPr>
            <a:r>
              <a:rPr lang="en-GB" sz="2000" dirty="0" err="1">
                <a:latin typeface="+mj-lt"/>
              </a:rPr>
              <a:t>Dantrolen</a:t>
            </a:r>
            <a:endParaRPr lang="en-GB" sz="2000" dirty="0">
              <a:latin typeface="+mj-lt"/>
            </a:endParaRPr>
          </a:p>
          <a:p>
            <a:pPr lvl="1" eaLnBrk="1" hangingPunct="1">
              <a:defRPr/>
            </a:pPr>
            <a:r>
              <a:rPr lang="en-GB" sz="2000" dirty="0">
                <a:latin typeface="+mj-lt"/>
              </a:rPr>
              <a:t>ECT</a:t>
            </a:r>
          </a:p>
          <a:p>
            <a:pPr eaLnBrk="1" hangingPunct="1">
              <a:defRPr/>
            </a:pPr>
            <a:endParaRPr lang="en-GB" sz="2000" dirty="0"/>
          </a:p>
        </p:txBody>
      </p:sp>
      <p:sp>
        <p:nvSpPr>
          <p:cNvPr id="2" name="Rubrik 1"/>
          <p:cNvSpPr>
            <a:spLocks noGrp="1"/>
          </p:cNvSpPr>
          <p:nvPr>
            <p:ph type="title"/>
          </p:nvPr>
        </p:nvSpPr>
        <p:spPr>
          <a:xfrm>
            <a:off x="457200" y="341784"/>
            <a:ext cx="8229600" cy="1143000"/>
          </a:xfrm>
        </p:spPr>
        <p:txBody>
          <a:bodyPr>
            <a:noAutofit/>
          </a:bodyPr>
          <a:lstStyle/>
          <a:p>
            <a:pPr algn="ctr"/>
            <a:r>
              <a:rPr lang="sv-SE" sz="3600" dirty="0" err="1"/>
              <a:t>Serotononergt</a:t>
            </a:r>
            <a:r>
              <a:rPr lang="sv-SE" sz="3600" dirty="0"/>
              <a:t> Syndrom</a:t>
            </a:r>
            <a:br>
              <a:rPr lang="sv-SE" sz="3600" dirty="0"/>
            </a:br>
            <a:r>
              <a:rPr lang="sv-SE" sz="3600" dirty="0"/>
              <a:t>Behandling</a:t>
            </a:r>
            <a:endParaRPr lang="sv-SE" sz="3200" dirty="0"/>
          </a:p>
        </p:txBody>
      </p:sp>
    </p:spTree>
    <p:extLst>
      <p:ext uri="{BB962C8B-B14F-4D97-AF65-F5344CB8AC3E}">
        <p14:creationId xmlns:p14="http://schemas.microsoft.com/office/powerpoint/2010/main" val="126762368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19710</TotalTime>
  <Words>4325</Words>
  <Application>Microsoft Office PowerPoint</Application>
  <PresentationFormat>Bildspel på skärmen (4:3)</PresentationFormat>
  <Paragraphs>483</Paragraphs>
  <Slides>92</Slides>
  <Notes>35</Notes>
  <HiddenSlides>0</HiddenSlides>
  <MMClips>0</MMClips>
  <ScaleCrop>false</ScaleCrop>
  <HeadingPairs>
    <vt:vector size="8" baseType="variant">
      <vt:variant>
        <vt:lpstr>Använt teckensnitt</vt:lpstr>
      </vt:variant>
      <vt:variant>
        <vt:i4>18</vt:i4>
      </vt:variant>
      <vt:variant>
        <vt:lpstr>Tema</vt:lpstr>
      </vt:variant>
      <vt:variant>
        <vt:i4>1</vt:i4>
      </vt:variant>
      <vt:variant>
        <vt:lpstr>Serverprogram för OLE-inbäddning</vt:lpstr>
      </vt:variant>
      <vt:variant>
        <vt:i4>1</vt:i4>
      </vt:variant>
      <vt:variant>
        <vt:lpstr>Bildrubriker</vt:lpstr>
      </vt:variant>
      <vt:variant>
        <vt:i4>92</vt:i4>
      </vt:variant>
    </vt:vector>
  </HeadingPairs>
  <TitlesOfParts>
    <vt:vector size="112" baseType="lpstr">
      <vt:lpstr>AdvP4C4E59</vt:lpstr>
      <vt:lpstr>AdvPS-CGS</vt:lpstr>
      <vt:lpstr>AdvPS-CGSB</vt:lpstr>
      <vt:lpstr>AdvPS-CGSE</vt:lpstr>
      <vt:lpstr>AdvPS-CGSL</vt:lpstr>
      <vt:lpstr>AdvPSMER-M</vt:lpstr>
      <vt:lpstr>Arial</vt:lpstr>
      <vt:lpstr>Calibri</vt:lpstr>
      <vt:lpstr>Gill Sans MT</vt:lpstr>
      <vt:lpstr>Lato</vt:lpstr>
      <vt:lpstr>Lato-Bold</vt:lpstr>
      <vt:lpstr>Publico Text</vt:lpstr>
      <vt:lpstr>Roboto</vt:lpstr>
      <vt:lpstr>Segoe UI</vt:lpstr>
      <vt:lpstr>Segoe UI Light</vt:lpstr>
      <vt:lpstr>STIX-Bold+20</vt:lpstr>
      <vt:lpstr>Times New Roman</vt:lpstr>
      <vt:lpstr>Verdana</vt:lpstr>
      <vt:lpstr>Office-tema</vt:lpstr>
      <vt:lpstr>Photo Editor-foto</vt:lpstr>
      <vt:lpstr>PowerPoint-presentation</vt:lpstr>
      <vt:lpstr>Akuta förgiftningar i Sverige</vt:lpstr>
      <vt:lpstr>Vanligaste läkemedlen vid akuta förgiftningar</vt:lpstr>
      <vt:lpstr>Svåra förgiftningar </vt:lpstr>
      <vt:lpstr>PowerPoint-presentation</vt:lpstr>
      <vt:lpstr>Fentiazinderivat</vt:lpstr>
      <vt:lpstr>PowerPoint-presentation</vt:lpstr>
      <vt:lpstr>PowerPoint-presentation</vt:lpstr>
      <vt:lpstr>PowerPoint-presentation</vt:lpstr>
      <vt:lpstr>PowerPoint-presentation</vt:lpstr>
      <vt:lpstr>PowerPoint-presentation</vt:lpstr>
      <vt:lpstr>Intensive care admissions due to poisoning</vt:lpstr>
      <vt:lpstr>Intensive care admissions due to poisoning</vt:lpstr>
      <vt:lpstr>Intensive care admissions due to poisoning</vt:lpstr>
      <vt:lpstr>Intensive care admissions due to poisoning</vt:lpstr>
      <vt:lpstr>Long‐term mortality and cause of death for patients treated in Intensive Care Units due to poisoning</vt:lpstr>
      <vt:lpstr>Long‐term mortality and cause of death for patients treated in Intensive Care Units due to poisoning</vt:lpstr>
      <vt:lpstr>Out-of-hospital cardiac arrest caused by poisoning – A Swedish nationwide study over 15 years</vt:lpstr>
      <vt:lpstr>Out-of-hospital cardiac arrest caused by poisoning – A Swedish nationwide study over 15 years</vt:lpstr>
      <vt:lpstr>Out-of-hospital cardiac arrest caused by poisoning – A Swedish nationwide study over 15 years</vt:lpstr>
      <vt:lpstr>Death and forensic toxicology in Swedish poisonings</vt:lpstr>
      <vt:lpstr>Age distribution among the 938 study patients divided into cases of poisoning (solid bars) and non-poisoning (open bars)</vt:lpstr>
      <vt:lpstr>Oklar medvetslöshet</vt:lpstr>
      <vt:lpstr>Ventrikelsköljning</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Antidoter</vt:lpstr>
      <vt:lpstr>Antikolinergt syndrom -behandling</vt:lpstr>
      <vt:lpstr>Inotrop behandling med vasopressorsubstanser</vt:lpstr>
      <vt:lpstr>PowerPoint-presentation</vt:lpstr>
      <vt:lpstr>PowerPoint-presentation</vt:lpstr>
      <vt:lpstr>Högdos insulinbehandling</vt:lpstr>
      <vt:lpstr>Högdos insulinbehandling</vt:lpstr>
      <vt:lpstr>Högdos insulinbehandling</vt:lpstr>
      <vt:lpstr>Intravenös fettbehandling (ILE) mekanism</vt:lpstr>
      <vt:lpstr>Systematic review of the effect of intravenous lipid emulsion therapy for local anesthetic toxicity</vt:lpstr>
      <vt:lpstr>PowerPoint-presentation</vt:lpstr>
      <vt:lpstr>Use of intravenous lipid emulsion in the resuscitation of a patient with cardiovascular collapse after a severe overdose of quetiapine MALIN BARTOS 1 and KAI KNUDSEN 2 Clinical Toxicology (2013), 51, 501–504</vt:lpstr>
      <vt:lpstr>TCA poisoning. Blood pressure vs. time from drug ingestion. Dotted lines represent metaraminol injection. Grey panel represents duration of ILE infusion.</vt:lpstr>
      <vt:lpstr>PowerPoint-presentation</vt:lpstr>
      <vt:lpstr>PowerPoint-presentation</vt:lpstr>
      <vt:lpstr>PowerPoint-presentation</vt:lpstr>
      <vt:lpstr>PowerPoint-presentation</vt:lpstr>
      <vt:lpstr>PowerPoint-presentation</vt:lpstr>
      <vt:lpstr>Systematic review of the effect of intravenous lipidemulsion therapy for non-local anesthetics toxicity</vt:lpstr>
      <vt:lpstr>Systematic review of the effect of intravenous lipid emulsion therapy for non-local anesthetics toxicity</vt:lpstr>
      <vt:lpstr>Membranstabiliserande läkemedel Behandling</vt:lpstr>
      <vt:lpstr>Hjärtarytmier  Behandling</vt:lpstr>
      <vt:lpstr>Metforminassocierad laktacidos Läkartidningen 2013;110:CC6U</vt:lpstr>
      <vt:lpstr>Metformininducerad laktacidos</vt:lpstr>
      <vt:lpstr>Metylenblått hävde metforminassocierad laktacidos</vt:lpstr>
      <vt:lpstr>PowerPoint-presentation</vt:lpstr>
      <vt:lpstr>Nya antidoter vid svåra förgiftningar </vt:lpstr>
      <vt:lpstr>Metylenblått hävde metforminassocierad laktacidos Gav dramatiskt positiv effekt vid samtidig vasodilatorisk chock Läkartidningen 2013;110:CC6U</vt:lpstr>
      <vt:lpstr>PowerPoint-presentation</vt:lpstr>
      <vt:lpstr>Feeling blue with metformin-associated lactic acidosis   Benjamin Plumb, Alex Parker, Paul Wong  BMJ Case Reports 2013:published online 1 March 2013.</vt:lpstr>
      <vt:lpstr>PowerPoint-presentation</vt:lpstr>
      <vt:lpstr>Allvarliga tillbud</vt:lpstr>
      <vt:lpstr>Akuta läkemedelsförgiftningar</vt:lpstr>
      <vt:lpstr>Vanligaste läkemedlen</vt:lpstr>
      <vt:lpstr>Sedering av orolig patient</vt:lpstr>
      <vt:lpstr>Hjärtarytmier  Behandling</vt:lpstr>
      <vt:lpstr>PowerPoint-presentation</vt:lpstr>
      <vt:lpstr>PowerPoint-presentation</vt:lpstr>
      <vt:lpstr>Antikolinergt syndrom -behandling</vt:lpstr>
      <vt:lpstr>Kolinergt eller serotonergt syndrom?</vt:lpstr>
      <vt:lpstr>PowerPoint-presentation</vt:lpstr>
      <vt:lpstr>Serotonergt syndrom - symptom</vt:lpstr>
      <vt:lpstr>PowerPoint-presentation</vt:lpstr>
      <vt:lpstr>Serotonergt syndrom - symptom</vt:lpstr>
      <vt:lpstr>Serotonergt syndrom </vt:lpstr>
      <vt:lpstr>SSRI-preparat Selective Serotonin Reuptake Inhibitors</vt:lpstr>
      <vt:lpstr>Serotonergt syndrom </vt:lpstr>
      <vt:lpstr>PowerPoint-presentation</vt:lpstr>
      <vt:lpstr>Serotononergt Syndrom Behandling ”Sedation and cooling”</vt:lpstr>
      <vt:lpstr>PowerPoint-presentation</vt:lpstr>
      <vt:lpstr>Serotononergt Syndrom Behandling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Kai Knudsen</dc:creator>
  <cp:lastModifiedBy>Kai Knudsen</cp:lastModifiedBy>
  <cp:revision>1125</cp:revision>
  <cp:lastPrinted>2006-12-29T12:14:29Z</cp:lastPrinted>
  <dcterms:created xsi:type="dcterms:W3CDTF">2006-03-27T10:49:49Z</dcterms:created>
  <dcterms:modified xsi:type="dcterms:W3CDTF">2025-11-18T10:12:04Z</dcterms:modified>
</cp:coreProperties>
</file>