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0" r:id="rId1"/>
  </p:sldMasterIdLst>
  <p:notesMasterIdLst>
    <p:notesMasterId r:id="rId82"/>
  </p:notesMasterIdLst>
  <p:handoutMasterIdLst>
    <p:handoutMasterId r:id="rId83"/>
  </p:handoutMasterIdLst>
  <p:sldIdLst>
    <p:sldId id="1352" r:id="rId2"/>
    <p:sldId id="1355" r:id="rId3"/>
    <p:sldId id="1589" r:id="rId4"/>
    <p:sldId id="1594" r:id="rId5"/>
    <p:sldId id="1373" r:id="rId6"/>
    <p:sldId id="1540" r:id="rId7"/>
    <p:sldId id="1356" r:id="rId8"/>
    <p:sldId id="1357" r:id="rId9"/>
    <p:sldId id="1374" r:id="rId10"/>
    <p:sldId id="1375" r:id="rId11"/>
    <p:sldId id="1376" r:id="rId12"/>
    <p:sldId id="1562" r:id="rId13"/>
    <p:sldId id="1468" r:id="rId14"/>
    <p:sldId id="1359" r:id="rId15"/>
    <p:sldId id="1361" r:id="rId16"/>
    <p:sldId id="256" r:id="rId17"/>
    <p:sldId id="1484" r:id="rId18"/>
    <p:sldId id="257" r:id="rId19"/>
    <p:sldId id="258" r:id="rId20"/>
    <p:sldId id="259" r:id="rId21"/>
    <p:sldId id="260" r:id="rId22"/>
    <p:sldId id="261" r:id="rId23"/>
    <p:sldId id="1362" r:id="rId24"/>
    <p:sldId id="1590" r:id="rId25"/>
    <p:sldId id="1591" r:id="rId26"/>
    <p:sldId id="1592" r:id="rId27"/>
    <p:sldId id="1363" r:id="rId28"/>
    <p:sldId id="263" r:id="rId29"/>
    <p:sldId id="1364" r:id="rId30"/>
    <p:sldId id="267" r:id="rId31"/>
    <p:sldId id="1593" r:id="rId32"/>
    <p:sldId id="1366" r:id="rId33"/>
    <p:sldId id="1515" r:id="rId34"/>
    <p:sldId id="1586" r:id="rId35"/>
    <p:sldId id="1587" r:id="rId36"/>
    <p:sldId id="1588" r:id="rId37"/>
    <p:sldId id="1369" r:id="rId38"/>
    <p:sldId id="1595" r:id="rId39"/>
    <p:sldId id="1598" r:id="rId40"/>
    <p:sldId id="1596" r:id="rId41"/>
    <p:sldId id="1597" r:id="rId42"/>
    <p:sldId id="1398" r:id="rId43"/>
    <p:sldId id="1463" r:id="rId44"/>
    <p:sldId id="948" r:id="rId45"/>
    <p:sldId id="949" r:id="rId46"/>
    <p:sldId id="1396" r:id="rId47"/>
    <p:sldId id="1370" r:id="rId48"/>
    <p:sldId id="1399" r:id="rId49"/>
    <p:sldId id="1430" r:id="rId50"/>
    <p:sldId id="1568" r:id="rId51"/>
    <p:sldId id="1565" r:id="rId52"/>
    <p:sldId id="1566" r:id="rId53"/>
    <p:sldId id="1567" r:id="rId54"/>
    <p:sldId id="1569" r:id="rId55"/>
    <p:sldId id="1564" r:id="rId56"/>
    <p:sldId id="1571" r:id="rId57"/>
    <p:sldId id="1466" r:id="rId58"/>
    <p:sldId id="1570" r:id="rId59"/>
    <p:sldId id="1575" r:id="rId60"/>
    <p:sldId id="1585" r:id="rId61"/>
    <p:sldId id="1577" r:id="rId62"/>
    <p:sldId id="1578" r:id="rId63"/>
    <p:sldId id="1579" r:id="rId64"/>
    <p:sldId id="1431" r:id="rId65"/>
    <p:sldId id="1495" r:id="rId66"/>
    <p:sldId id="1496" r:id="rId67"/>
    <p:sldId id="1497" r:id="rId68"/>
    <p:sldId id="1572" r:id="rId69"/>
    <p:sldId id="1500" r:id="rId70"/>
    <p:sldId id="1580" r:id="rId71"/>
    <p:sldId id="1582" r:id="rId72"/>
    <p:sldId id="1581" r:id="rId73"/>
    <p:sldId id="1472" r:id="rId74"/>
    <p:sldId id="1573" r:id="rId75"/>
    <p:sldId id="1574" r:id="rId76"/>
    <p:sldId id="1538" r:id="rId77"/>
    <p:sldId id="1371" r:id="rId78"/>
    <p:sldId id="1378" r:id="rId79"/>
    <p:sldId id="1379" r:id="rId80"/>
    <p:sldId id="1380" r:id="rId81"/>
  </p:sldIdLst>
  <p:sldSz cx="9144000" cy="6858000" type="screen4x3"/>
  <p:notesSz cx="6669088" cy="9928225"/>
  <p:defaultTextStyle>
    <a:defPPr>
      <a:defRPr lang="sv-SE"/>
    </a:defPPr>
    <a:lvl1pPr algn="l" rtl="0" fontAlgn="base">
      <a:spcBef>
        <a:spcPct val="0"/>
      </a:spcBef>
      <a:spcAft>
        <a:spcPct val="0"/>
      </a:spcAft>
      <a:defRPr sz="2000" b="1" kern="1200">
        <a:solidFill>
          <a:schemeClr val="tx1"/>
        </a:solidFill>
        <a:latin typeface="Arial" pitchFamily="34" charset="0"/>
        <a:ea typeface="+mn-ea"/>
        <a:cs typeface="+mn-cs"/>
      </a:defRPr>
    </a:lvl1pPr>
    <a:lvl2pPr marL="457200" algn="l" rtl="0" fontAlgn="base">
      <a:spcBef>
        <a:spcPct val="0"/>
      </a:spcBef>
      <a:spcAft>
        <a:spcPct val="0"/>
      </a:spcAft>
      <a:defRPr sz="2000" b="1" kern="1200">
        <a:solidFill>
          <a:schemeClr val="tx1"/>
        </a:solidFill>
        <a:latin typeface="Arial" pitchFamily="34" charset="0"/>
        <a:ea typeface="+mn-ea"/>
        <a:cs typeface="+mn-cs"/>
      </a:defRPr>
    </a:lvl2pPr>
    <a:lvl3pPr marL="914400" algn="l" rtl="0" fontAlgn="base">
      <a:spcBef>
        <a:spcPct val="0"/>
      </a:spcBef>
      <a:spcAft>
        <a:spcPct val="0"/>
      </a:spcAft>
      <a:defRPr sz="2000" b="1" kern="1200">
        <a:solidFill>
          <a:schemeClr val="tx1"/>
        </a:solidFill>
        <a:latin typeface="Arial" pitchFamily="34" charset="0"/>
        <a:ea typeface="+mn-ea"/>
        <a:cs typeface="+mn-cs"/>
      </a:defRPr>
    </a:lvl3pPr>
    <a:lvl4pPr marL="1371600" algn="l" rtl="0" fontAlgn="base">
      <a:spcBef>
        <a:spcPct val="0"/>
      </a:spcBef>
      <a:spcAft>
        <a:spcPct val="0"/>
      </a:spcAft>
      <a:defRPr sz="2000" b="1" kern="1200">
        <a:solidFill>
          <a:schemeClr val="tx1"/>
        </a:solidFill>
        <a:latin typeface="Arial" pitchFamily="34" charset="0"/>
        <a:ea typeface="+mn-ea"/>
        <a:cs typeface="+mn-cs"/>
      </a:defRPr>
    </a:lvl4pPr>
    <a:lvl5pPr marL="1828800" algn="l" rtl="0" fontAlgn="base">
      <a:spcBef>
        <a:spcPct val="0"/>
      </a:spcBef>
      <a:spcAft>
        <a:spcPct val="0"/>
      </a:spcAft>
      <a:defRPr sz="2000" b="1" kern="1200">
        <a:solidFill>
          <a:schemeClr val="tx1"/>
        </a:solidFill>
        <a:latin typeface="Arial" pitchFamily="34" charset="0"/>
        <a:ea typeface="+mn-ea"/>
        <a:cs typeface="+mn-cs"/>
      </a:defRPr>
    </a:lvl5pPr>
    <a:lvl6pPr marL="2286000" algn="l" defTabSz="914400" rtl="0" eaLnBrk="1" latinLnBrk="0" hangingPunct="1">
      <a:defRPr sz="2000" b="1" kern="1200">
        <a:solidFill>
          <a:schemeClr val="tx1"/>
        </a:solidFill>
        <a:latin typeface="Arial" pitchFamily="34" charset="0"/>
        <a:ea typeface="+mn-ea"/>
        <a:cs typeface="+mn-cs"/>
      </a:defRPr>
    </a:lvl6pPr>
    <a:lvl7pPr marL="2743200" algn="l" defTabSz="914400" rtl="0" eaLnBrk="1" latinLnBrk="0" hangingPunct="1">
      <a:defRPr sz="2000" b="1" kern="1200">
        <a:solidFill>
          <a:schemeClr val="tx1"/>
        </a:solidFill>
        <a:latin typeface="Arial" pitchFamily="34" charset="0"/>
        <a:ea typeface="+mn-ea"/>
        <a:cs typeface="+mn-cs"/>
      </a:defRPr>
    </a:lvl7pPr>
    <a:lvl8pPr marL="3200400" algn="l" defTabSz="914400" rtl="0" eaLnBrk="1" latinLnBrk="0" hangingPunct="1">
      <a:defRPr sz="2000" b="1" kern="1200">
        <a:solidFill>
          <a:schemeClr val="tx1"/>
        </a:solidFill>
        <a:latin typeface="Arial" pitchFamily="34" charset="0"/>
        <a:ea typeface="+mn-ea"/>
        <a:cs typeface="+mn-cs"/>
      </a:defRPr>
    </a:lvl8pPr>
    <a:lvl9pPr marL="3657600" algn="l" defTabSz="914400" rtl="0" eaLnBrk="1" latinLnBrk="0" hangingPunct="1">
      <a:defRPr sz="2000" b="1"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CC"/>
    <a:srgbClr val="FEF29C"/>
    <a:srgbClr val="660066"/>
    <a:srgbClr val="CC00CC"/>
    <a:srgbClr val="CC0000"/>
    <a:srgbClr val="0066CC"/>
    <a:srgbClr val="000066"/>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69" autoAdjust="0"/>
    <p:restoredTop sz="86426" autoAdjust="0"/>
  </p:normalViewPr>
  <p:slideViewPr>
    <p:cSldViewPr>
      <p:cViewPr varScale="1">
        <p:scale>
          <a:sx n="93" d="100"/>
          <a:sy n="93" d="100"/>
        </p:scale>
        <p:origin x="1374" y="72"/>
      </p:cViewPr>
      <p:guideLst>
        <p:guide orient="horz" pos="2160"/>
        <p:guide pos="2880"/>
      </p:guideLst>
    </p:cSldViewPr>
  </p:slideViewPr>
  <p:outlineViewPr>
    <p:cViewPr>
      <p:scale>
        <a:sx n="33" d="100"/>
        <a:sy n="33" d="100"/>
      </p:scale>
      <p:origin x="0" y="-4662"/>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8" d="100"/>
          <a:sy n="78" d="100"/>
        </p:scale>
        <p:origin x="-2154" y="-84"/>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pPr>
              <a:defRPr/>
            </a:pPr>
            <a:endParaRPr lang="sv-SE"/>
          </a:p>
        </p:txBody>
      </p:sp>
      <p:sp>
        <p:nvSpPr>
          <p:cNvPr id="77827" name="Rectangle 3"/>
          <p:cNvSpPr>
            <a:spLocks noGrp="1" noChangeArrowheads="1"/>
          </p:cNvSpPr>
          <p:nvPr>
            <p:ph type="dt" sz="quarter" idx="1"/>
          </p:nvPr>
        </p:nvSpPr>
        <p:spPr bwMode="auto">
          <a:xfrm>
            <a:off x="3778250" y="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sv-SE"/>
          </a:p>
        </p:txBody>
      </p:sp>
      <p:sp>
        <p:nvSpPr>
          <p:cNvPr id="77828" name="Rectangle 4"/>
          <p:cNvSpPr>
            <a:spLocks noGrp="1" noChangeArrowheads="1"/>
          </p:cNvSpPr>
          <p:nvPr>
            <p:ph type="ftr" sz="quarter" idx="2"/>
          </p:nvPr>
        </p:nvSpPr>
        <p:spPr bwMode="auto">
          <a:xfrm>
            <a:off x="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pPr>
              <a:defRPr/>
            </a:pPr>
            <a:endParaRPr lang="sv-SE"/>
          </a:p>
        </p:txBody>
      </p:sp>
      <p:sp>
        <p:nvSpPr>
          <p:cNvPr id="77829" name="Rectangle 5"/>
          <p:cNvSpPr>
            <a:spLocks noGrp="1" noChangeArrowheads="1"/>
          </p:cNvSpPr>
          <p:nvPr>
            <p:ph type="sldNum" sz="quarter" idx="3"/>
          </p:nvPr>
        </p:nvSpPr>
        <p:spPr bwMode="auto">
          <a:xfrm>
            <a:off x="3778250" y="9429750"/>
            <a:ext cx="288925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pPr>
              <a:defRPr/>
            </a:pPr>
            <a:fld id="{9E765FE6-A4FC-48F6-BC64-9E168769DCAF}" type="slidenum">
              <a:rPr lang="sv-SE"/>
              <a:pPr>
                <a:defRPr/>
              </a:pPr>
              <a:t>‹#›</a:t>
            </a:fld>
            <a:endParaRPr lang="sv-SE"/>
          </a:p>
        </p:txBody>
      </p:sp>
    </p:spTree>
    <p:extLst>
      <p:ext uri="{BB962C8B-B14F-4D97-AF65-F5344CB8AC3E}">
        <p14:creationId xmlns:p14="http://schemas.microsoft.com/office/powerpoint/2010/main" val="2264986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sv-SE"/>
          </a:p>
        </p:txBody>
      </p:sp>
      <p:sp>
        <p:nvSpPr>
          <p:cNvPr id="99331" name="Rectangle 3"/>
          <p:cNvSpPr>
            <a:spLocks noGrp="1" noChangeArrowheads="1"/>
          </p:cNvSpPr>
          <p:nvPr>
            <p:ph type="dt" idx="1"/>
          </p:nvPr>
        </p:nvSpPr>
        <p:spPr bwMode="auto">
          <a:xfrm>
            <a:off x="3810000" y="0"/>
            <a:ext cx="28956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sv-SE"/>
          </a:p>
        </p:txBody>
      </p:sp>
      <p:sp>
        <p:nvSpPr>
          <p:cNvPr id="74756" name="Rectangle 4"/>
          <p:cNvSpPr>
            <a:spLocks noGrp="1" noRot="1" noChangeAspect="1" noChangeArrowheads="1" noTextEdit="1"/>
          </p:cNvSpPr>
          <p:nvPr>
            <p:ph type="sldImg" idx="2"/>
          </p:nvPr>
        </p:nvSpPr>
        <p:spPr bwMode="auto">
          <a:xfrm>
            <a:off x="908050" y="765175"/>
            <a:ext cx="4891088" cy="3668713"/>
          </a:xfrm>
          <a:prstGeom prst="rect">
            <a:avLst/>
          </a:prstGeom>
          <a:noFill/>
          <a:ln w="9525">
            <a:solidFill>
              <a:srgbClr val="000000"/>
            </a:solidFill>
            <a:miter lim="800000"/>
            <a:headEnd/>
            <a:tailEnd/>
          </a:ln>
          <a:effectLst/>
        </p:spPr>
      </p:sp>
      <p:sp>
        <p:nvSpPr>
          <p:cNvPr id="99333" name="Rectangle 5"/>
          <p:cNvSpPr>
            <a:spLocks noGrp="1" noChangeArrowheads="1"/>
          </p:cNvSpPr>
          <p:nvPr>
            <p:ph type="body" sz="quarter" idx="3"/>
          </p:nvPr>
        </p:nvSpPr>
        <p:spPr bwMode="auto">
          <a:xfrm>
            <a:off x="914400" y="4740275"/>
            <a:ext cx="48768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99334" name="Rectangle 6"/>
          <p:cNvSpPr>
            <a:spLocks noGrp="1" noChangeArrowheads="1"/>
          </p:cNvSpPr>
          <p:nvPr>
            <p:ph type="ftr" sz="quarter" idx="4"/>
          </p:nvPr>
        </p:nvSpPr>
        <p:spPr bwMode="auto">
          <a:xfrm>
            <a:off x="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sv-SE"/>
          </a:p>
        </p:txBody>
      </p:sp>
      <p:sp>
        <p:nvSpPr>
          <p:cNvPr id="99335" name="Rectangle 7"/>
          <p:cNvSpPr>
            <a:spLocks noGrp="1" noChangeArrowheads="1"/>
          </p:cNvSpPr>
          <p:nvPr>
            <p:ph type="sldNum" sz="quarter" idx="5"/>
          </p:nvPr>
        </p:nvSpPr>
        <p:spPr bwMode="auto">
          <a:xfrm>
            <a:off x="3810000" y="9402763"/>
            <a:ext cx="28956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AD3C9C97-C4EF-46B2-8B01-D6460A9D300D}" type="slidenum">
              <a:rPr lang="sv-SE"/>
              <a:pPr>
                <a:defRPr/>
              </a:pPr>
              <a:t>‹#›</a:t>
            </a:fld>
            <a:endParaRPr lang="sv-SE"/>
          </a:p>
        </p:txBody>
      </p:sp>
    </p:spTree>
    <p:extLst>
      <p:ext uri="{BB962C8B-B14F-4D97-AF65-F5344CB8AC3E}">
        <p14:creationId xmlns:p14="http://schemas.microsoft.com/office/powerpoint/2010/main" val="2233259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FB130-D61C-4D0C-B70D-AA398D6DAFCE}" type="slidenum">
              <a:rPr lang="sv-SE"/>
              <a:pPr/>
              <a:t>1</a:t>
            </a:fld>
            <a:endParaRPr lang="sv-SE"/>
          </a:p>
        </p:txBody>
      </p:sp>
      <p:sp>
        <p:nvSpPr>
          <p:cNvPr id="991234" name="Rectangle 2"/>
          <p:cNvSpPr>
            <a:spLocks noGrp="1" noRot="1" noChangeAspect="1" noChangeArrowheads="1" noTextEdit="1"/>
          </p:cNvSpPr>
          <p:nvPr>
            <p:ph type="sldImg"/>
          </p:nvPr>
        </p:nvSpPr>
        <p:spPr>
          <a:ln/>
        </p:spPr>
      </p:sp>
      <p:sp>
        <p:nvSpPr>
          <p:cNvPr id="991235"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542190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3</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20913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FC8C3-99BC-EC2C-4CA2-2D001DA2FFB0}"/>
            </a:ext>
          </a:extLst>
        </p:cNvPr>
        <p:cNvGrpSpPr/>
        <p:nvPr/>
      </p:nvGrpSpPr>
      <p:grpSpPr>
        <a:xfrm>
          <a:off x="0" y="0"/>
          <a:ext cx="0" cy="0"/>
          <a:chOff x="0" y="0"/>
          <a:chExt cx="0" cy="0"/>
        </a:xfrm>
      </p:grpSpPr>
      <p:sp>
        <p:nvSpPr>
          <p:cNvPr id="118786" name="Rectangle 7">
            <a:extLst>
              <a:ext uri="{FF2B5EF4-FFF2-40B4-BE49-F238E27FC236}">
                <a16:creationId xmlns:a16="http://schemas.microsoft.com/office/drawing/2014/main" id="{8CF8FFDF-669C-12E9-09EF-2489DEA3A403}"/>
              </a:ext>
            </a:extLst>
          </p:cNvPr>
          <p:cNvSpPr>
            <a:spLocks noGrp="1" noChangeArrowheads="1"/>
          </p:cNvSpPr>
          <p:nvPr>
            <p:ph type="sldNum" sz="quarter" idx="5"/>
          </p:nvPr>
        </p:nvSpPr>
        <p:spPr>
          <a:noFill/>
        </p:spPr>
        <p:txBody>
          <a:bodyPr/>
          <a:lstStyle/>
          <a:p>
            <a:fld id="{106560F2-6D0B-447B-A122-D396CA2C74A7}" type="slidenum">
              <a:rPr lang="sv-SE"/>
              <a:pPr/>
              <a:t>4</a:t>
            </a:fld>
            <a:endParaRPr lang="sv-SE"/>
          </a:p>
        </p:txBody>
      </p:sp>
      <p:sp>
        <p:nvSpPr>
          <p:cNvPr id="118787" name="Rectangle 2">
            <a:extLst>
              <a:ext uri="{FF2B5EF4-FFF2-40B4-BE49-F238E27FC236}">
                <a16:creationId xmlns:a16="http://schemas.microsoft.com/office/drawing/2014/main" id="{965251EF-B5DF-3623-096A-A7EF433B642B}"/>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8662791D-5B68-02B0-DDCB-A8BC4BD51C61}"/>
              </a:ext>
            </a:extLst>
          </p:cNvPr>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3622318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AD3C9C97-C4EF-46B2-8B01-D6460A9D300D}" type="slidenum">
              <a:rPr lang="sv-SE" smtClean="0"/>
              <a:pPr>
                <a:defRPr/>
              </a:pPr>
              <a:t>7</a:t>
            </a:fld>
            <a:endParaRPr lang="sv-SE"/>
          </a:p>
        </p:txBody>
      </p:sp>
    </p:spTree>
    <p:extLst>
      <p:ext uri="{BB962C8B-B14F-4D97-AF65-F5344CB8AC3E}">
        <p14:creationId xmlns:p14="http://schemas.microsoft.com/office/powerpoint/2010/main" val="2129765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42</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4172919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2520EA1D-9810-435B-8E42-04308C471A4A}" type="slidenum">
              <a:rPr lang="sv-SE"/>
              <a:pPr/>
              <a:t>44</a:t>
            </a:fld>
            <a:endParaRPr lang="sv-SE"/>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2520EA1D-9810-435B-8E42-04308C471A4A}" type="slidenum">
              <a:rPr lang="sv-SE"/>
              <a:pPr/>
              <a:t>45</a:t>
            </a:fld>
            <a:endParaRPr lang="sv-SE"/>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sv-S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46</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1379429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06560F2-6D0B-447B-A122-D396CA2C74A7}" type="slidenum">
              <a:rPr lang="sv-SE"/>
              <a:pPr/>
              <a:t>48</a:t>
            </a:fld>
            <a:endParaRPr lang="sv-SE"/>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sv-SE"/>
          </a:p>
        </p:txBody>
      </p:sp>
    </p:spTree>
    <p:extLst>
      <p:ext uri="{BB962C8B-B14F-4D97-AF65-F5344CB8AC3E}">
        <p14:creationId xmlns:p14="http://schemas.microsoft.com/office/powerpoint/2010/main" val="2774568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AD3C9C97-C4EF-46B2-8B01-D6460A9D300D}" type="slidenum">
              <a:rPr lang="sv-SE" smtClean="0"/>
              <a:pPr>
                <a:defRPr/>
              </a:pPr>
              <a:t>78</a:t>
            </a:fld>
            <a:endParaRPr lang="sv-SE"/>
          </a:p>
        </p:txBody>
      </p:sp>
    </p:spTree>
    <p:extLst>
      <p:ext uri="{BB962C8B-B14F-4D97-AF65-F5344CB8AC3E}">
        <p14:creationId xmlns:p14="http://schemas.microsoft.com/office/powerpoint/2010/main" val="3504167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0FAF9249-CBAC-4999-A829-CB9183856069}" type="slidenum">
              <a:rPr lang="sv-SE" smtClean="0"/>
              <a:pPr>
                <a:defRPr/>
              </a:pPr>
              <a:t>‹#›</a:t>
            </a:fld>
            <a:endParaRPr lang="sv-SE"/>
          </a:p>
        </p:txBody>
      </p:sp>
    </p:spTree>
    <p:extLst>
      <p:ext uri="{BB962C8B-B14F-4D97-AF65-F5344CB8AC3E}">
        <p14:creationId xmlns:p14="http://schemas.microsoft.com/office/powerpoint/2010/main" val="3999744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1466324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F85F5C0C-A14A-4831-A1FB-02F06B2B9E64}" type="slidenum">
              <a:rPr lang="sv-SE" smtClean="0"/>
              <a:pPr>
                <a:defRPr/>
              </a:pPr>
              <a:t>‹#›</a:t>
            </a:fld>
            <a:endParaRPr lang="sv-SE"/>
          </a:p>
        </p:txBody>
      </p:sp>
    </p:spTree>
    <p:extLst>
      <p:ext uri="{BB962C8B-B14F-4D97-AF65-F5344CB8AC3E}">
        <p14:creationId xmlns:p14="http://schemas.microsoft.com/office/powerpoint/2010/main" val="336626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3C5E7E75-6457-4EB8-A516-506A0ED5DBF3}" type="slidenum">
              <a:rPr lang="sv-SE" smtClean="0"/>
              <a:pPr>
                <a:defRPr/>
              </a:pPr>
              <a:t>‹#›</a:t>
            </a:fld>
            <a:endParaRPr lang="sv-SE"/>
          </a:p>
        </p:txBody>
      </p:sp>
    </p:spTree>
    <p:extLst>
      <p:ext uri="{BB962C8B-B14F-4D97-AF65-F5344CB8AC3E}">
        <p14:creationId xmlns:p14="http://schemas.microsoft.com/office/powerpoint/2010/main" val="355116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pPr>
              <a:defRPr/>
            </a:pPr>
            <a:endParaRPr lang="sv-SE"/>
          </a:p>
        </p:txBody>
      </p:sp>
      <p:sp>
        <p:nvSpPr>
          <p:cNvPr id="8" name="Platshållare för sidfot 7"/>
          <p:cNvSpPr>
            <a:spLocks noGrp="1"/>
          </p:cNvSpPr>
          <p:nvPr>
            <p:ph type="ftr" sz="quarter" idx="11"/>
          </p:nvPr>
        </p:nvSpPr>
        <p:spPr/>
        <p:txBody>
          <a:bodyPr/>
          <a:lstStyle/>
          <a:p>
            <a:pPr>
              <a:defRPr/>
            </a:pPr>
            <a:endParaRPr lang="sv-SE"/>
          </a:p>
        </p:txBody>
      </p:sp>
      <p:sp>
        <p:nvSpPr>
          <p:cNvPr id="9" name="Platshållare för bildnummer 8"/>
          <p:cNvSpPr>
            <a:spLocks noGrp="1"/>
          </p:cNvSpPr>
          <p:nvPr>
            <p:ph type="sldNum" sz="quarter" idx="12"/>
          </p:nvPr>
        </p:nvSpPr>
        <p:spPr/>
        <p:txBody>
          <a:bodyPr/>
          <a:lstStyle/>
          <a:p>
            <a:pPr>
              <a:defRPr/>
            </a:pPr>
            <a:fld id="{98A7BDFA-57F6-4279-9150-B991DE4B31DE}" type="slidenum">
              <a:rPr lang="sv-SE" smtClean="0"/>
              <a:pPr>
                <a:defRPr/>
              </a:pPr>
              <a:t>‹#›</a:t>
            </a:fld>
            <a:endParaRPr lang="sv-SE"/>
          </a:p>
        </p:txBody>
      </p:sp>
    </p:spTree>
    <p:extLst>
      <p:ext uri="{BB962C8B-B14F-4D97-AF65-F5344CB8AC3E}">
        <p14:creationId xmlns:p14="http://schemas.microsoft.com/office/powerpoint/2010/main" val="3477387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300112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34883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2D12BC30-897E-401C-9289-9D2C08FBC428}" type="slidenum">
              <a:rPr lang="sv-SE" smtClean="0"/>
              <a:pPr>
                <a:defRPr/>
              </a:pPr>
              <a:t>‹#›</a:t>
            </a:fld>
            <a:endParaRPr lang="sv-SE"/>
          </a:p>
        </p:txBody>
      </p:sp>
    </p:spTree>
    <p:extLst>
      <p:ext uri="{BB962C8B-B14F-4D97-AF65-F5344CB8AC3E}">
        <p14:creationId xmlns:p14="http://schemas.microsoft.com/office/powerpoint/2010/main" val="793606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pPr>
              <a:defRPr/>
            </a:pPr>
            <a:endParaRPr lang="sv-SE"/>
          </a:p>
        </p:txBody>
      </p:sp>
      <p:sp>
        <p:nvSpPr>
          <p:cNvPr id="6" name="Platshållare för sidfot 5"/>
          <p:cNvSpPr>
            <a:spLocks noGrp="1"/>
          </p:cNvSpPr>
          <p:nvPr>
            <p:ph type="ftr" sz="quarter" idx="11"/>
          </p:nvPr>
        </p:nvSpPr>
        <p:spPr/>
        <p:txBody>
          <a:bodyPr/>
          <a:lstStyle/>
          <a:p>
            <a:pPr>
              <a:defRPr/>
            </a:pPr>
            <a:endParaRPr lang="sv-SE"/>
          </a:p>
        </p:txBody>
      </p:sp>
      <p:sp>
        <p:nvSpPr>
          <p:cNvPr id="7" name="Platshållare för bildnummer 6"/>
          <p:cNvSpPr>
            <a:spLocks noGrp="1"/>
          </p:cNvSpPr>
          <p:nvPr>
            <p:ph type="sldNum" sz="quarter" idx="12"/>
          </p:nvPr>
        </p:nvSpPr>
        <p:spPr/>
        <p:txBody>
          <a:bodyPr/>
          <a:lstStyle/>
          <a:p>
            <a:pPr>
              <a:defRPr/>
            </a:pPr>
            <a:fld id="{06C4ABFD-E580-42D6-B998-034251A2F487}" type="slidenum">
              <a:rPr lang="sv-SE" smtClean="0"/>
              <a:pPr>
                <a:defRPr/>
              </a:pPr>
              <a:t>‹#›</a:t>
            </a:fld>
            <a:endParaRPr lang="sv-SE"/>
          </a:p>
        </p:txBody>
      </p:sp>
    </p:spTree>
    <p:extLst>
      <p:ext uri="{BB962C8B-B14F-4D97-AF65-F5344CB8AC3E}">
        <p14:creationId xmlns:p14="http://schemas.microsoft.com/office/powerpoint/2010/main" val="464379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416D5583-5FBE-43F7-B9A7-A14947A696C8}" type="slidenum">
              <a:rPr lang="sv-SE" smtClean="0"/>
              <a:pPr>
                <a:defRPr/>
              </a:pPr>
              <a:t>‹#›</a:t>
            </a:fld>
            <a:endParaRPr lang="sv-SE"/>
          </a:p>
        </p:txBody>
      </p:sp>
    </p:spTree>
    <p:extLst>
      <p:ext uri="{BB962C8B-B14F-4D97-AF65-F5344CB8AC3E}">
        <p14:creationId xmlns:p14="http://schemas.microsoft.com/office/powerpoint/2010/main" val="318668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EB2A7435-7089-44F3-9296-D9985A4E8FB9}" type="slidenum">
              <a:rPr lang="sv-SE" smtClean="0"/>
              <a:pPr>
                <a:defRPr/>
              </a:pPr>
              <a:t>‹#›</a:t>
            </a:fld>
            <a:endParaRPr lang="sv-SE"/>
          </a:p>
        </p:txBody>
      </p:sp>
    </p:spTree>
    <p:extLst>
      <p:ext uri="{BB962C8B-B14F-4D97-AF65-F5344CB8AC3E}">
        <p14:creationId xmlns:p14="http://schemas.microsoft.com/office/powerpoint/2010/main" val="8805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457489" y="274544"/>
            <a:ext cx="8229023" cy="1143000"/>
          </a:xfrm>
          <a:prstGeom prst="rect">
            <a:avLst/>
          </a:prstGeom>
        </p:spPr>
        <p:txBody>
          <a:bodyPr tIns="41029"/>
          <a:lstStyle/>
          <a:p>
            <a:r>
              <a:rPr lang="sv-SE"/>
              <a:t>Klicka här för att ändra format</a:t>
            </a:r>
          </a:p>
        </p:txBody>
      </p:sp>
    </p:spTree>
    <p:extLst>
      <p:ext uri="{BB962C8B-B14F-4D97-AF65-F5344CB8AC3E}">
        <p14:creationId xmlns:p14="http://schemas.microsoft.com/office/powerpoint/2010/main" val="2661862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5C03026-2539-4BD9-B0B6-81A2C06EB6AC}" type="slidenum">
              <a:rPr lang="sv-SE" smtClean="0"/>
              <a:pPr>
                <a:defRPr/>
              </a:pPr>
              <a:t>‹#›</a:t>
            </a:fld>
            <a:endParaRPr lang="sv-SE"/>
          </a:p>
        </p:txBody>
      </p:sp>
    </p:spTree>
    <p:extLst>
      <p:ext uri="{BB962C8B-B14F-4D97-AF65-F5344CB8AC3E}">
        <p14:creationId xmlns:p14="http://schemas.microsoft.com/office/powerpoint/2010/main" val="3655658492"/>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hyperlink" Target="http://old.internetmedicin.se/fasslink.asp?s1=Propiomazin&amp;t=s&amp;pageid=7972" TargetMode="External"/><Relationship Id="rId3" Type="http://schemas.openxmlformats.org/officeDocument/2006/relationships/hyperlink" Target="http://old.internetmedicin.se/fasslink.asp?s1=Theralen&amp;t=p&amp;pageid=7972" TargetMode="External"/><Relationship Id="rId7" Type="http://schemas.openxmlformats.org/officeDocument/2006/relationships/hyperlink" Target="http://old.internetmedicin.se/fasslink.asp?s1=Prometazin&amp;t=p&amp;pageid=7972" TargetMode="External"/><Relationship Id="rId2" Type="http://schemas.openxmlformats.org/officeDocument/2006/relationships/hyperlink" Target="http://old.internetmedicin.se/fasslink.asp?s1=Alimemazin&amp;t=s&amp;pageid=7972" TargetMode="External"/><Relationship Id="rId1" Type="http://schemas.openxmlformats.org/officeDocument/2006/relationships/slideLayout" Target="../slideLayouts/slideLayout12.xml"/><Relationship Id="rId6" Type="http://schemas.openxmlformats.org/officeDocument/2006/relationships/hyperlink" Target="http://old.internetmedicin.se/fasslink.asp?s1=Lergigan&amp;t=p&amp;pageid=7972" TargetMode="External"/><Relationship Id="rId5" Type="http://schemas.openxmlformats.org/officeDocument/2006/relationships/hyperlink" Target="http://old.internetmedicin.se/fasslink.asp?s1=Prometazin&amp;t=s&amp;pageid=7972" TargetMode="External"/><Relationship Id="rId4" Type="http://schemas.openxmlformats.org/officeDocument/2006/relationships/hyperlink" Target="http://old.internetmedicin.se/fasslink.asp?s1=Alimemazin&amp;t=p&amp;pageid=7972" TargetMode="External"/><Relationship Id="rId9" Type="http://schemas.openxmlformats.org/officeDocument/2006/relationships/hyperlink" Target="http://old.internetmedicin.se/fasslink.asp?s1=Propavan&amp;t=p&amp;pageid=7972"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8" Type="http://schemas.openxmlformats.org/officeDocument/2006/relationships/hyperlink" Target="https://www.fass.se/LIF/atcregister?4-1.-atccontainer-atcnavigatepanel3-listcontainer-atccodelistview-6-atclink&amp;atcCode=N06AA09" TargetMode="External"/><Relationship Id="rId3" Type="http://schemas.openxmlformats.org/officeDocument/2006/relationships/hyperlink" Target="https://www.fass.se/LIF/atcregister?4-1.-atccontainer-atcnavigatepanel3-listcontainer-atccodelistview-1-atclink&amp;atcCode=N06AA09" TargetMode="External"/><Relationship Id="rId7" Type="http://schemas.openxmlformats.org/officeDocument/2006/relationships/hyperlink" Target="https://www.fass.se/LIF/atcregister?4-1.-atccontainer-atcnavigatepanel3-listcontainer-atccodelistview-5-atclink&amp;atcCode=N06AA09" TargetMode="External"/><Relationship Id="rId2" Type="http://schemas.openxmlformats.org/officeDocument/2006/relationships/hyperlink" Target="https://www.fass.se/LIF/atcregister?4-1.-atccontainer-atcnavigatepanel3-listcontainer-atccodelistview-0-atclink&amp;atcCode=N06AA09" TargetMode="External"/><Relationship Id="rId1" Type="http://schemas.openxmlformats.org/officeDocument/2006/relationships/slideLayout" Target="../slideLayouts/slideLayout6.xml"/><Relationship Id="rId6" Type="http://schemas.openxmlformats.org/officeDocument/2006/relationships/hyperlink" Target="https://www.fass.se/LIF/atcregister?4-1.-atccontainer-atcnavigatepanel3-listcontainer-atccodelistview-4-atclink&amp;atcCode=N06AA09" TargetMode="External"/><Relationship Id="rId5" Type="http://schemas.openxmlformats.org/officeDocument/2006/relationships/hyperlink" Target="https://www.fass.se/LIF/atcregister?4-1.-atccontainer-atcnavigatepanel3-listcontainer-atccodelistview-3-atclink&amp;atcCode=N06AA09" TargetMode="External"/><Relationship Id="rId4" Type="http://schemas.openxmlformats.org/officeDocument/2006/relationships/hyperlink" Target="https://www.fass.se/LIF/atcregister?4-1.-atccontainer-atcnavigatepanel3-listcontainer-atccodelistview-2-atclink&amp;atcCode=N06AA09" TargetMode="External"/><Relationship Id="rId9" Type="http://schemas.openxmlformats.org/officeDocument/2006/relationships/hyperlink" Target="https://www.fass.se/LIF/atcregister?4-1.-atccontainer-atcnavigatepanel3-listcontainer-atccodelistview-7-atclink&amp;atcCode=N06AA09"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fass.se/LIF/atcregister?4-1.-atccontainer-atcnavigatepanel4-listcontainer-atccodelistview-3-atclink&amp;atcCode=N06AA09" TargetMode="External"/><Relationship Id="rId2" Type="http://schemas.openxmlformats.org/officeDocument/2006/relationships/hyperlink" Target="https://www.fass.se/LIF/atcregister?4-1.-atccontainer-atcnavigatepanel3-listcontainer-atccodelistview-0-atclink&amp;atcCode=N06AA09" TargetMode="External"/><Relationship Id="rId1" Type="http://schemas.openxmlformats.org/officeDocument/2006/relationships/slideLayout" Target="../slideLayouts/slideLayout6.xml"/><Relationship Id="rId5" Type="http://schemas.openxmlformats.org/officeDocument/2006/relationships/hyperlink" Target="https://www.fass.se/LIF/atcregister?4-1.-atccontainer-atcnavigatepanel4-listcontainer-atccodelistview-9-atclink&amp;atcCode=N06AA09" TargetMode="External"/><Relationship Id="rId4" Type="http://schemas.openxmlformats.org/officeDocument/2006/relationships/hyperlink" Target="https://www.fass.se/LIF/atcregister?4-1.-atccontainer-atcnavigatepanel4-listcontainer-atccodelistview-8-atclink&amp;atcCode=N06AA09"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fass.se/LIF/atcregister?4-1.-atccontainer-atcnavigatepanel4-listcontainer-atccodelistview-3-atclink&amp;atcCode=N06AA09" TargetMode="External"/><Relationship Id="rId2" Type="http://schemas.openxmlformats.org/officeDocument/2006/relationships/hyperlink" Target="https://www.fass.se/LIF/atcregister?4-1.-atccontainer-atcnavigatepanel3-listcontainer-atccodelistview-0-atclink&amp;atcCode=N06AA09" TargetMode="External"/><Relationship Id="rId1" Type="http://schemas.openxmlformats.org/officeDocument/2006/relationships/slideLayout" Target="../slideLayouts/slideLayout6.xml"/><Relationship Id="rId5" Type="http://schemas.openxmlformats.org/officeDocument/2006/relationships/hyperlink" Target="https://www.fass.se/LIF/atcregister?4-1.-atccontainer-atcnavigatepanel4-listcontainer-atccodelistview-9-atclink&amp;atcCode=N06AA09" TargetMode="External"/><Relationship Id="rId4" Type="http://schemas.openxmlformats.org/officeDocument/2006/relationships/hyperlink" Target="https://www.fass.se/LIF/atcregister?4-1.-atccontainer-atcnavigatepanel4-listcontainer-atccodelistview-8-atclink&amp;atcCode=N06AA09"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hyperlink" Target="https://pro.uptodatefree.ir/Show/9846" TargetMode="Externa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annals.org/content/vol122/issue9/images/large/9FF2.jpeg"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hyperlink" Target="http://old.internetmedicin.se/fasslink.asp?s1=fysostigmin&amp;t=s&amp;pageid=7972" TargetMode="Externa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1" name="Rectangle 3"/>
          <p:cNvSpPr>
            <a:spLocks noGrp="1" noChangeArrowheads="1"/>
          </p:cNvSpPr>
          <p:nvPr>
            <p:ph idx="1"/>
          </p:nvPr>
        </p:nvSpPr>
        <p:spPr>
          <a:xfrm>
            <a:off x="457200" y="1981200"/>
            <a:ext cx="8147050" cy="4327525"/>
          </a:xfrm>
          <a:noFill/>
          <a:ln w="38100">
            <a:noFill/>
          </a:ln>
        </p:spPr>
        <p:txBody>
          <a:bodyPr>
            <a:normAutofit/>
          </a:bodyPr>
          <a:lstStyle/>
          <a:p>
            <a:pPr>
              <a:tabLst>
                <a:tab pos="901700" algn="l"/>
              </a:tabLst>
            </a:pPr>
            <a:endParaRPr lang="en-GB" sz="2400" dirty="0"/>
          </a:p>
          <a:p>
            <a:pPr>
              <a:tabLst>
                <a:tab pos="901700" algn="l"/>
              </a:tabLst>
            </a:pPr>
            <a:r>
              <a:rPr lang="sv-SE" sz="2400" dirty="0"/>
              <a:t>		9 000 sjukhusvårdas årligen, varav ca </a:t>
            </a:r>
          </a:p>
          <a:p>
            <a:pPr>
              <a:tabLst>
                <a:tab pos="901700" algn="l"/>
              </a:tabLst>
            </a:pPr>
            <a:r>
              <a:rPr lang="sv-SE" sz="2400" dirty="0"/>
              <a:t>		600 barn &lt; 10 år</a:t>
            </a:r>
          </a:p>
          <a:p>
            <a:pPr>
              <a:tabLst>
                <a:tab pos="901700" algn="l"/>
              </a:tabLst>
            </a:pPr>
            <a:r>
              <a:rPr lang="sv-SE" sz="2400" dirty="0"/>
              <a:t>		Vanligast i 20-40 års ålder</a:t>
            </a:r>
          </a:p>
          <a:p>
            <a:pPr>
              <a:tabLst>
                <a:tab pos="901700" algn="l"/>
              </a:tabLst>
            </a:pPr>
            <a:r>
              <a:rPr lang="sv-SE" sz="2400" dirty="0"/>
              <a:t>		Låg mortalitet på sjukhus (&lt;1%)</a:t>
            </a:r>
          </a:p>
          <a:p>
            <a:pPr>
              <a:tabLst>
                <a:tab pos="901700" algn="l"/>
              </a:tabLst>
            </a:pPr>
            <a:r>
              <a:rPr lang="sv-SE" sz="2400" dirty="0"/>
              <a:t>		15 % kräver intensivvård</a:t>
            </a:r>
          </a:p>
          <a:p>
            <a:pPr>
              <a:tabLst>
                <a:tab pos="901700" algn="l"/>
              </a:tabLst>
            </a:pPr>
            <a:r>
              <a:rPr lang="sv-SE" sz="2400" dirty="0"/>
              <a:t>		Ca 800 dör årligen totalt</a:t>
            </a:r>
          </a:p>
        </p:txBody>
      </p:sp>
      <p:sp>
        <p:nvSpPr>
          <p:cNvPr id="990210" name="Rectangle 2"/>
          <p:cNvSpPr>
            <a:spLocks noGrp="1" noChangeArrowheads="1"/>
          </p:cNvSpPr>
          <p:nvPr>
            <p:ph type="title"/>
          </p:nvPr>
        </p:nvSpPr>
        <p:spPr>
          <a:xfrm>
            <a:off x="457200" y="404813"/>
            <a:ext cx="8147050" cy="1368425"/>
          </a:xfrm>
          <a:noFill/>
          <a:ln w="57150">
            <a:noFill/>
          </a:ln>
        </p:spPr>
        <p:txBody>
          <a:bodyPr>
            <a:normAutofit/>
          </a:bodyPr>
          <a:lstStyle/>
          <a:p>
            <a:pPr algn="ctr"/>
            <a:r>
              <a:rPr lang="sv-SE" sz="3600" dirty="0">
                <a:solidFill>
                  <a:srgbClr val="000066"/>
                </a:solidFill>
                <a:latin typeface="+mn-lt"/>
              </a:rPr>
              <a:t>Akuta förgiftningar i Sverige</a:t>
            </a:r>
          </a:p>
        </p:txBody>
      </p:sp>
    </p:spTree>
    <p:extLst>
      <p:ext uri="{BB962C8B-B14F-4D97-AF65-F5344CB8AC3E}">
        <p14:creationId xmlns:p14="http://schemas.microsoft.com/office/powerpoint/2010/main" val="1411118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Mortalitet vid förgiftningar</a:t>
            </a:r>
          </a:p>
        </p:txBody>
      </p:sp>
      <p:sp>
        <p:nvSpPr>
          <p:cNvPr id="3" name="Content Placeholder 2"/>
          <p:cNvSpPr>
            <a:spLocks noGrp="1"/>
          </p:cNvSpPr>
          <p:nvPr>
            <p:ph idx="1"/>
          </p:nvPr>
        </p:nvSpPr>
        <p:spPr/>
        <p:txBody>
          <a:bodyPr>
            <a:normAutofit/>
          </a:bodyPr>
          <a:lstStyle/>
          <a:p>
            <a:r>
              <a:rPr sz="2400" dirty="0" err="1"/>
              <a:t>Fler</a:t>
            </a:r>
            <a:r>
              <a:rPr sz="2400" dirty="0"/>
              <a:t> </a:t>
            </a:r>
            <a:r>
              <a:rPr sz="2400" dirty="0" err="1"/>
              <a:t>än</a:t>
            </a:r>
            <a:r>
              <a:rPr sz="2400" dirty="0"/>
              <a:t> 800 </a:t>
            </a:r>
            <a:r>
              <a:rPr sz="2400" dirty="0" err="1"/>
              <a:t>dödsfall</a:t>
            </a:r>
            <a:r>
              <a:rPr sz="2400" dirty="0"/>
              <a:t> </a:t>
            </a:r>
            <a:r>
              <a:rPr sz="2400" dirty="0" err="1"/>
              <a:t>p.g.a</a:t>
            </a:r>
            <a:r>
              <a:rPr sz="2400" dirty="0"/>
              <a:t>. </a:t>
            </a:r>
            <a:r>
              <a:rPr sz="2400" dirty="0" err="1"/>
              <a:t>akuta</a:t>
            </a:r>
            <a:r>
              <a:rPr sz="2400" dirty="0"/>
              <a:t> </a:t>
            </a:r>
            <a:r>
              <a:rPr sz="2400" dirty="0" err="1"/>
              <a:t>intoxikationer</a:t>
            </a:r>
            <a:r>
              <a:rPr sz="2400" dirty="0"/>
              <a:t>/</a:t>
            </a:r>
            <a:r>
              <a:rPr sz="2400" dirty="0" err="1"/>
              <a:t>överdoser</a:t>
            </a:r>
            <a:r>
              <a:rPr sz="2400" dirty="0"/>
              <a:t> – </a:t>
            </a:r>
            <a:r>
              <a:rPr sz="2400" dirty="0" err="1"/>
              <a:t>dödsrisk</a:t>
            </a:r>
            <a:r>
              <a:rPr sz="2400" dirty="0"/>
              <a:t> 55–60 %</a:t>
            </a:r>
          </a:p>
          <a:p>
            <a:r>
              <a:rPr sz="2400" dirty="0" err="1"/>
              <a:t>Sömnmedelsförgiftning</a:t>
            </a:r>
            <a:r>
              <a:rPr sz="2400" dirty="0"/>
              <a:t>, </a:t>
            </a:r>
            <a:r>
              <a:rPr sz="2400" dirty="0" err="1"/>
              <a:t>blandförgiftningar</a:t>
            </a:r>
            <a:r>
              <a:rPr sz="2400" dirty="0"/>
              <a:t>, </a:t>
            </a:r>
            <a:r>
              <a:rPr sz="2400" dirty="0" err="1"/>
              <a:t>etanol</a:t>
            </a:r>
            <a:endParaRPr sz="2400" dirty="0"/>
          </a:p>
          <a:p>
            <a:r>
              <a:rPr sz="2400" dirty="0" err="1"/>
              <a:t>På</a:t>
            </a:r>
            <a:r>
              <a:rPr sz="2400" dirty="0"/>
              <a:t> </a:t>
            </a:r>
            <a:r>
              <a:rPr sz="2400" dirty="0" err="1"/>
              <a:t>sjukhus</a:t>
            </a:r>
            <a:r>
              <a:rPr sz="2400" dirty="0"/>
              <a:t> dock </a:t>
            </a:r>
            <a:r>
              <a:rPr sz="2400" dirty="0" err="1"/>
              <a:t>låg</a:t>
            </a:r>
            <a:r>
              <a:rPr sz="2400" dirty="0"/>
              <a:t> </a:t>
            </a:r>
            <a:r>
              <a:rPr sz="2400" dirty="0" err="1"/>
              <a:t>mortalitet</a:t>
            </a:r>
            <a:r>
              <a:rPr sz="2400" dirty="0"/>
              <a:t>, ca 0,2–0,3 %</a:t>
            </a:r>
          </a:p>
          <a:p>
            <a:r>
              <a:rPr sz="2400" dirty="0"/>
              <a:t>IVA-</a:t>
            </a:r>
            <a:r>
              <a:rPr sz="2400" dirty="0" err="1"/>
              <a:t>mortalitet</a:t>
            </a:r>
            <a:r>
              <a:rPr sz="2400" dirty="0"/>
              <a:t> 1,9 % (</a:t>
            </a:r>
            <a:r>
              <a:rPr sz="2400" dirty="0" err="1"/>
              <a:t>Lindqvist</a:t>
            </a:r>
            <a:r>
              <a:rPr sz="2400" dirty="0"/>
              <a:t> et al)</a:t>
            </a:r>
          </a:p>
          <a:p>
            <a:r>
              <a:rPr lang="sv-SE" sz="2400" dirty="0"/>
              <a:t>Ett års mortalitet </a:t>
            </a:r>
            <a:r>
              <a:rPr sz="2400" dirty="0"/>
              <a:t>4</a:t>
            </a:r>
            <a:r>
              <a:rPr lang="sv-SE" sz="2400" dirty="0"/>
              <a:t>,</a:t>
            </a:r>
            <a:r>
              <a:rPr sz="2400" dirty="0"/>
              <a:t>5 % (</a:t>
            </a:r>
            <a:r>
              <a:rPr sz="2400" dirty="0" err="1"/>
              <a:t>Untoxicate</a:t>
            </a:r>
            <a:r>
              <a:rPr sz="2400" dirty="0"/>
              <a:t> study)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907704" y="1628800"/>
            <a:ext cx="6851104" cy="4544144"/>
          </a:xfrm>
          <a:noFill/>
          <a:ln w="38100">
            <a:noFill/>
          </a:ln>
        </p:spPr>
        <p:txBody>
          <a:bodyPr>
            <a:normAutofit lnSpcReduction="10000"/>
          </a:bodyPr>
          <a:lstStyle/>
          <a:p>
            <a:pPr eaLnBrk="1" hangingPunct="1">
              <a:lnSpc>
                <a:spcPct val="90000"/>
              </a:lnSpc>
              <a:buFontTx/>
              <a:buNone/>
              <a:tabLst>
                <a:tab pos="901700" algn="l"/>
              </a:tabLst>
            </a:pPr>
            <a:endParaRPr lang="sv-SE" sz="2400" dirty="0"/>
          </a:p>
          <a:p>
            <a:pPr>
              <a:lnSpc>
                <a:spcPct val="90000"/>
              </a:lnSpc>
              <a:tabLst>
                <a:tab pos="901700" algn="l"/>
              </a:tabLst>
            </a:pPr>
            <a:r>
              <a:rPr lang="sv-SE" sz="2400" dirty="0"/>
              <a:t>	Betablockerare</a:t>
            </a:r>
          </a:p>
          <a:p>
            <a:pPr>
              <a:lnSpc>
                <a:spcPct val="90000"/>
              </a:lnSpc>
              <a:tabLst>
                <a:tab pos="901700" algn="l"/>
              </a:tabLst>
            </a:pPr>
            <a:r>
              <a:rPr lang="sv-SE" sz="2400" dirty="0"/>
              <a:t>	</a:t>
            </a:r>
            <a:r>
              <a:rPr lang="sv-SE" sz="2400" dirty="0" err="1"/>
              <a:t>Calciumkanalhämmare</a:t>
            </a:r>
            <a:endParaRPr lang="sv-SE" sz="2400" dirty="0"/>
          </a:p>
          <a:p>
            <a:pPr>
              <a:lnSpc>
                <a:spcPct val="90000"/>
              </a:lnSpc>
              <a:tabLst>
                <a:tab pos="901700" algn="l"/>
              </a:tabLst>
            </a:pPr>
            <a:r>
              <a:rPr lang="sv-SE" sz="2400" dirty="0"/>
              <a:t>	Digitalis</a:t>
            </a:r>
          </a:p>
          <a:p>
            <a:pPr>
              <a:lnSpc>
                <a:spcPct val="90000"/>
              </a:lnSpc>
              <a:tabLst>
                <a:tab pos="901700" algn="l"/>
              </a:tabLst>
            </a:pPr>
            <a:r>
              <a:rPr lang="sv-SE" sz="2400" dirty="0"/>
              <a:t>	</a:t>
            </a:r>
            <a:r>
              <a:rPr lang="sv-SE" sz="2400" dirty="0" err="1"/>
              <a:t>Antiepileptika</a:t>
            </a:r>
            <a:r>
              <a:rPr lang="sv-SE" sz="2400" dirty="0"/>
              <a:t> (</a:t>
            </a:r>
            <a:r>
              <a:rPr lang="sv-SE" sz="2400" dirty="0" err="1"/>
              <a:t>valproat</a:t>
            </a:r>
            <a:r>
              <a:rPr lang="sv-SE" sz="2400" dirty="0"/>
              <a:t>)</a:t>
            </a:r>
          </a:p>
          <a:p>
            <a:pPr>
              <a:lnSpc>
                <a:spcPct val="90000"/>
              </a:lnSpc>
              <a:tabLst>
                <a:tab pos="901700" algn="l"/>
              </a:tabLst>
            </a:pPr>
            <a:r>
              <a:rPr lang="sv-SE" sz="2400" dirty="0"/>
              <a:t>	</a:t>
            </a:r>
            <a:r>
              <a:rPr lang="sv-SE" sz="2400" dirty="0" err="1"/>
              <a:t>Tricykliska</a:t>
            </a:r>
            <a:r>
              <a:rPr lang="sv-SE" sz="2400" dirty="0"/>
              <a:t> antidepressiva medel</a:t>
            </a:r>
          </a:p>
          <a:p>
            <a:pPr>
              <a:lnSpc>
                <a:spcPct val="90000"/>
              </a:lnSpc>
              <a:tabLst>
                <a:tab pos="901700" algn="l"/>
              </a:tabLst>
            </a:pPr>
            <a:r>
              <a:rPr lang="sv-SE" sz="2400" dirty="0"/>
              <a:t>	Barbiturater</a:t>
            </a:r>
          </a:p>
          <a:p>
            <a:pPr>
              <a:lnSpc>
                <a:spcPct val="90000"/>
              </a:lnSpc>
              <a:tabLst>
                <a:tab pos="901700" algn="l"/>
              </a:tabLst>
            </a:pPr>
            <a:r>
              <a:rPr lang="sv-SE" sz="2400" dirty="0"/>
              <a:t>	Fenoler</a:t>
            </a:r>
          </a:p>
          <a:p>
            <a:pPr>
              <a:lnSpc>
                <a:spcPct val="90000"/>
              </a:lnSpc>
              <a:tabLst>
                <a:tab pos="901700" algn="l"/>
              </a:tabLst>
            </a:pPr>
            <a:r>
              <a:rPr lang="sv-SE" sz="2400" dirty="0"/>
              <a:t>	Metanol</a:t>
            </a:r>
          </a:p>
          <a:p>
            <a:pPr>
              <a:lnSpc>
                <a:spcPct val="90000"/>
              </a:lnSpc>
              <a:tabLst>
                <a:tab pos="901700" algn="l"/>
              </a:tabLst>
            </a:pPr>
            <a:r>
              <a:rPr lang="sv-SE" sz="2400" dirty="0"/>
              <a:t>	Malariamedel (</a:t>
            </a:r>
            <a:r>
              <a:rPr lang="sv-SE" sz="2400" dirty="0" err="1"/>
              <a:t>klorokin</a:t>
            </a:r>
            <a:r>
              <a:rPr lang="sv-SE" sz="2400" dirty="0"/>
              <a:t>)</a:t>
            </a:r>
          </a:p>
          <a:p>
            <a:pPr>
              <a:lnSpc>
                <a:spcPct val="90000"/>
              </a:lnSpc>
              <a:tabLst>
                <a:tab pos="901700" algn="l"/>
              </a:tabLst>
            </a:pPr>
            <a:r>
              <a:rPr lang="sv-SE" sz="2400" dirty="0"/>
              <a:t>	Perorala </a:t>
            </a:r>
            <a:r>
              <a:rPr lang="sv-SE" sz="2400" dirty="0" err="1"/>
              <a:t>antidiabetika</a:t>
            </a:r>
            <a:r>
              <a:rPr lang="sv-SE" sz="2400" dirty="0"/>
              <a:t> (</a:t>
            </a:r>
            <a:r>
              <a:rPr lang="sv-SE" sz="2400" dirty="0" err="1"/>
              <a:t>metformin</a:t>
            </a:r>
            <a:r>
              <a:rPr lang="sv-SE" sz="2400" dirty="0"/>
              <a:t>)</a:t>
            </a:r>
          </a:p>
          <a:p>
            <a:pPr>
              <a:lnSpc>
                <a:spcPct val="90000"/>
              </a:lnSpc>
              <a:tabLst>
                <a:tab pos="901700" algn="l"/>
              </a:tabLst>
            </a:pPr>
            <a:r>
              <a:rPr lang="sv-SE" sz="2400" dirty="0"/>
              <a:t>Gasförgiftningar</a:t>
            </a:r>
            <a:r>
              <a:rPr lang="sv-SE" sz="1600" dirty="0"/>
              <a:t> </a:t>
            </a:r>
          </a:p>
        </p:txBody>
      </p:sp>
      <p:sp>
        <p:nvSpPr>
          <p:cNvPr id="12290" name="Rectangle 2"/>
          <p:cNvSpPr>
            <a:spLocks noGrp="1" noChangeArrowheads="1"/>
          </p:cNvSpPr>
          <p:nvPr>
            <p:ph type="title"/>
          </p:nvPr>
        </p:nvSpPr>
        <p:spPr>
          <a:xfrm>
            <a:off x="457200" y="404813"/>
            <a:ext cx="8147050" cy="1368425"/>
          </a:xfrm>
          <a:noFill/>
          <a:ln w="57150">
            <a:noFill/>
          </a:ln>
        </p:spPr>
        <p:txBody>
          <a:bodyPr/>
          <a:lstStyle/>
          <a:p>
            <a:pPr eaLnBrk="1" hangingPunct="1"/>
            <a:r>
              <a:rPr lang="sv-SE" dirty="0"/>
              <a:t>Svåra förgiftningar </a:t>
            </a:r>
          </a:p>
        </p:txBody>
      </p:sp>
    </p:spTree>
    <p:extLst>
      <p:ext uri="{BB962C8B-B14F-4D97-AF65-F5344CB8AC3E}">
        <p14:creationId xmlns:p14="http://schemas.microsoft.com/office/powerpoint/2010/main" val="1489307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B2BA5-3F8D-D76C-D760-AE8B310B88C6}"/>
            </a:ext>
          </a:extLst>
        </p:cNvPr>
        <p:cNvGrpSpPr/>
        <p:nvPr/>
      </p:nvGrpSpPr>
      <p:grpSpPr>
        <a:xfrm>
          <a:off x="0" y="0"/>
          <a:ext cx="0" cy="0"/>
          <a:chOff x="0" y="0"/>
          <a:chExt cx="0" cy="0"/>
        </a:xfrm>
      </p:grpSpPr>
      <p:sp>
        <p:nvSpPr>
          <p:cNvPr id="12291" name="Rectangle 3">
            <a:extLst>
              <a:ext uri="{FF2B5EF4-FFF2-40B4-BE49-F238E27FC236}">
                <a16:creationId xmlns:a16="http://schemas.microsoft.com/office/drawing/2014/main" id="{7F1DD060-392B-CF5D-51BC-2B961467E25B}"/>
              </a:ext>
            </a:extLst>
          </p:cNvPr>
          <p:cNvSpPr>
            <a:spLocks noGrp="1" noChangeArrowheads="1"/>
          </p:cNvSpPr>
          <p:nvPr>
            <p:ph idx="1"/>
          </p:nvPr>
        </p:nvSpPr>
        <p:spPr>
          <a:xfrm>
            <a:off x="1907704" y="1628800"/>
            <a:ext cx="6851104" cy="4544144"/>
          </a:xfrm>
          <a:noFill/>
          <a:ln w="38100">
            <a:noFill/>
          </a:ln>
        </p:spPr>
        <p:txBody>
          <a:bodyPr>
            <a:normAutofit/>
          </a:bodyPr>
          <a:lstStyle/>
          <a:p>
            <a:pPr eaLnBrk="1" hangingPunct="1">
              <a:lnSpc>
                <a:spcPct val="90000"/>
              </a:lnSpc>
              <a:buFontTx/>
              <a:buNone/>
              <a:tabLst>
                <a:tab pos="901700" algn="l"/>
              </a:tabLst>
            </a:pPr>
            <a:endParaRPr lang="sv-SE" sz="2400" dirty="0"/>
          </a:p>
          <a:p>
            <a:pPr>
              <a:lnSpc>
                <a:spcPct val="90000"/>
              </a:lnSpc>
              <a:tabLst>
                <a:tab pos="901700" algn="l"/>
              </a:tabLst>
            </a:pPr>
            <a:r>
              <a:rPr lang="sv-SE" sz="2400" dirty="0" err="1"/>
              <a:t>Paracetamol</a:t>
            </a:r>
            <a:r>
              <a:rPr lang="sv-SE" sz="2400" dirty="0"/>
              <a:t> 4 136 (+1 % jämfört med 2023)</a:t>
            </a:r>
          </a:p>
          <a:p>
            <a:pPr>
              <a:lnSpc>
                <a:spcPct val="90000"/>
              </a:lnSpc>
              <a:tabLst>
                <a:tab pos="901700" algn="l"/>
              </a:tabLst>
            </a:pPr>
            <a:r>
              <a:rPr lang="sv-SE" sz="2400" dirty="0" err="1"/>
              <a:t>Prometazin</a:t>
            </a:r>
            <a:r>
              <a:rPr lang="sv-SE" sz="2400" dirty="0"/>
              <a:t> 1 810 (+7 %)</a:t>
            </a:r>
          </a:p>
          <a:p>
            <a:pPr>
              <a:lnSpc>
                <a:spcPct val="90000"/>
              </a:lnSpc>
              <a:tabLst>
                <a:tab pos="901700" algn="l"/>
              </a:tabLst>
            </a:pPr>
            <a:r>
              <a:rPr lang="sv-SE" sz="2400" dirty="0" err="1"/>
              <a:t>Propiomazin</a:t>
            </a:r>
            <a:r>
              <a:rPr lang="sv-SE" sz="2400" dirty="0"/>
              <a:t> 1 062 (-5 %) </a:t>
            </a:r>
          </a:p>
          <a:p>
            <a:pPr>
              <a:lnSpc>
                <a:spcPct val="90000"/>
              </a:lnSpc>
              <a:tabLst>
                <a:tab pos="901700" algn="l"/>
              </a:tabLst>
            </a:pPr>
            <a:r>
              <a:rPr lang="sv-SE" sz="2400" dirty="0" err="1"/>
              <a:t>Sertralin</a:t>
            </a:r>
            <a:r>
              <a:rPr lang="sv-SE" sz="2400" dirty="0"/>
              <a:t> 931 (+14 %) </a:t>
            </a:r>
          </a:p>
          <a:p>
            <a:pPr>
              <a:lnSpc>
                <a:spcPct val="90000"/>
              </a:lnSpc>
              <a:tabLst>
                <a:tab pos="901700" algn="l"/>
              </a:tabLst>
            </a:pPr>
            <a:r>
              <a:rPr lang="sv-SE" sz="2400" dirty="0" err="1"/>
              <a:t>Alimemazin</a:t>
            </a:r>
            <a:r>
              <a:rPr lang="sv-SE" sz="2400" dirty="0"/>
              <a:t> 918 (+7 %) </a:t>
            </a:r>
          </a:p>
          <a:p>
            <a:pPr>
              <a:lnSpc>
                <a:spcPct val="90000"/>
              </a:lnSpc>
              <a:tabLst>
                <a:tab pos="901700" algn="l"/>
              </a:tabLst>
            </a:pPr>
            <a:r>
              <a:rPr lang="sv-SE" sz="2400" dirty="0" err="1"/>
              <a:t>Zopiklon</a:t>
            </a:r>
            <a:r>
              <a:rPr lang="sv-SE" sz="2400" dirty="0"/>
              <a:t> 900 (-8 %) </a:t>
            </a:r>
          </a:p>
          <a:p>
            <a:pPr>
              <a:lnSpc>
                <a:spcPct val="90000"/>
              </a:lnSpc>
              <a:tabLst>
                <a:tab pos="901700" algn="l"/>
              </a:tabLst>
            </a:pPr>
            <a:r>
              <a:rPr lang="sv-SE" sz="2400" dirty="0" err="1"/>
              <a:t>Kvetiapin</a:t>
            </a:r>
            <a:r>
              <a:rPr lang="sv-SE" sz="2400" dirty="0"/>
              <a:t> 853 (-1 %) </a:t>
            </a:r>
          </a:p>
          <a:p>
            <a:pPr>
              <a:lnSpc>
                <a:spcPct val="90000"/>
              </a:lnSpc>
              <a:tabLst>
                <a:tab pos="901700" algn="l"/>
              </a:tabLst>
            </a:pPr>
            <a:r>
              <a:rPr lang="sv-SE" sz="2400" dirty="0"/>
              <a:t>Ibuprofen 818 (-2 %) </a:t>
            </a:r>
          </a:p>
          <a:p>
            <a:pPr>
              <a:lnSpc>
                <a:spcPct val="90000"/>
              </a:lnSpc>
              <a:tabLst>
                <a:tab pos="901700" algn="l"/>
              </a:tabLst>
            </a:pPr>
            <a:r>
              <a:rPr lang="sv-SE" sz="2400" dirty="0"/>
              <a:t>Lustgas 810 (+124 %) </a:t>
            </a:r>
          </a:p>
          <a:p>
            <a:pPr>
              <a:lnSpc>
                <a:spcPct val="90000"/>
              </a:lnSpc>
              <a:tabLst>
                <a:tab pos="901700" algn="l"/>
              </a:tabLst>
            </a:pPr>
            <a:r>
              <a:rPr lang="sv-SE" sz="2400" dirty="0"/>
              <a:t>Amfetamin (narkotika) 790 (+8 %)</a:t>
            </a:r>
            <a:endParaRPr lang="sv-SE" sz="1600" dirty="0"/>
          </a:p>
        </p:txBody>
      </p:sp>
      <p:sp>
        <p:nvSpPr>
          <p:cNvPr id="12290" name="Rectangle 2">
            <a:extLst>
              <a:ext uri="{FF2B5EF4-FFF2-40B4-BE49-F238E27FC236}">
                <a16:creationId xmlns:a16="http://schemas.microsoft.com/office/drawing/2014/main" id="{077A36FB-204F-EDBC-CA90-B252271146CE}"/>
              </a:ext>
            </a:extLst>
          </p:cNvPr>
          <p:cNvSpPr>
            <a:spLocks noGrp="1" noChangeArrowheads="1"/>
          </p:cNvSpPr>
          <p:nvPr>
            <p:ph type="title"/>
          </p:nvPr>
        </p:nvSpPr>
        <p:spPr>
          <a:xfrm>
            <a:off x="457200" y="404813"/>
            <a:ext cx="8147050" cy="1368425"/>
          </a:xfrm>
          <a:noFill/>
          <a:ln w="57150">
            <a:noFill/>
          </a:ln>
        </p:spPr>
        <p:txBody>
          <a:bodyPr>
            <a:normAutofit fontScale="90000"/>
          </a:bodyPr>
          <a:lstStyle/>
          <a:p>
            <a:r>
              <a:rPr lang="sv-SE" dirty="0"/>
              <a:t>Förgiftningsmedel Antal frågor från sjukhus till GIC år 2023</a:t>
            </a:r>
          </a:p>
        </p:txBody>
      </p:sp>
    </p:spTree>
    <p:extLst>
      <p:ext uri="{BB962C8B-B14F-4D97-AF65-F5344CB8AC3E}">
        <p14:creationId xmlns:p14="http://schemas.microsoft.com/office/powerpoint/2010/main" val="3659905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8D8B491-9431-4160-5E1C-B11596DC3841}"/>
              </a:ext>
            </a:extLst>
          </p:cNvPr>
          <p:cNvPicPr>
            <a:picLocks noChangeAspect="1"/>
          </p:cNvPicPr>
          <p:nvPr/>
        </p:nvPicPr>
        <p:blipFill>
          <a:blip r:embed="rId2"/>
          <a:stretch>
            <a:fillRect/>
          </a:stretch>
        </p:blipFill>
        <p:spPr>
          <a:xfrm>
            <a:off x="775075" y="1270063"/>
            <a:ext cx="7313877" cy="4461029"/>
          </a:xfrm>
          <a:prstGeom prst="rect">
            <a:avLst/>
          </a:prstGeom>
        </p:spPr>
      </p:pic>
      <p:sp>
        <p:nvSpPr>
          <p:cNvPr id="2" name="Rectangle 2">
            <a:extLst>
              <a:ext uri="{FF2B5EF4-FFF2-40B4-BE49-F238E27FC236}">
                <a16:creationId xmlns:a16="http://schemas.microsoft.com/office/drawing/2014/main" id="{C09A766F-DC66-ED96-188F-81BF42CCCB2A}"/>
              </a:ext>
            </a:extLst>
          </p:cNvPr>
          <p:cNvSpPr txBox="1">
            <a:spLocks noChangeArrowheads="1"/>
          </p:cNvSpPr>
          <p:nvPr/>
        </p:nvSpPr>
        <p:spPr>
          <a:xfrm>
            <a:off x="457200" y="404813"/>
            <a:ext cx="8147050" cy="1368425"/>
          </a:xfrm>
          <a:prstGeom prst="rect">
            <a:avLst/>
          </a:prstGeom>
          <a:noFill/>
          <a:ln w="57150">
            <a:noFill/>
          </a:ln>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b="0" dirty="0"/>
              <a:t>Förgiftningsmedel dödsfall</a:t>
            </a:r>
          </a:p>
        </p:txBody>
      </p:sp>
    </p:spTree>
    <p:extLst>
      <p:ext uri="{BB962C8B-B14F-4D97-AF65-F5344CB8AC3E}">
        <p14:creationId xmlns:p14="http://schemas.microsoft.com/office/powerpoint/2010/main" val="302494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183F568-6E07-4D99-8401-901D2CD0E6AA}"/>
              </a:ext>
            </a:extLst>
          </p:cNvPr>
          <p:cNvPicPr>
            <a:picLocks noChangeAspect="1"/>
          </p:cNvPicPr>
          <p:nvPr/>
        </p:nvPicPr>
        <p:blipFill>
          <a:blip r:embed="rId2"/>
          <a:stretch>
            <a:fillRect/>
          </a:stretch>
        </p:blipFill>
        <p:spPr>
          <a:xfrm>
            <a:off x="800100" y="19050"/>
            <a:ext cx="7543800" cy="6819900"/>
          </a:xfrm>
          <a:prstGeom prst="rect">
            <a:avLst/>
          </a:prstGeom>
        </p:spPr>
      </p:pic>
    </p:spTree>
    <p:extLst>
      <p:ext uri="{BB962C8B-B14F-4D97-AF65-F5344CB8AC3E}">
        <p14:creationId xmlns:p14="http://schemas.microsoft.com/office/powerpoint/2010/main" val="1078809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noAutofit/>
          </a:bodyPr>
          <a:lstStyle/>
          <a:p>
            <a:r>
              <a:rPr sz="3600" dirty="0" err="1"/>
              <a:t>Läkemedel</a:t>
            </a:r>
            <a:r>
              <a:rPr sz="3600" dirty="0"/>
              <a:t> med risk </a:t>
            </a:r>
            <a:r>
              <a:rPr sz="3600" dirty="0" err="1"/>
              <a:t>för</a:t>
            </a:r>
            <a:r>
              <a:rPr sz="3600" dirty="0"/>
              <a:t> </a:t>
            </a:r>
            <a:r>
              <a:rPr sz="3600" dirty="0" err="1"/>
              <a:t>medvetandesänkning</a:t>
            </a:r>
            <a:r>
              <a:rPr sz="3600" dirty="0"/>
              <a:t> </a:t>
            </a:r>
            <a:r>
              <a:rPr sz="3600" dirty="0" err="1"/>
              <a:t>och</a:t>
            </a:r>
            <a:r>
              <a:rPr sz="3600" dirty="0"/>
              <a:t>/</a:t>
            </a:r>
            <a:r>
              <a:rPr sz="3600" dirty="0" err="1"/>
              <a:t>eller</a:t>
            </a:r>
            <a:r>
              <a:rPr sz="3600" dirty="0"/>
              <a:t> </a:t>
            </a:r>
            <a:r>
              <a:rPr sz="3600" dirty="0" err="1"/>
              <a:t>kramper</a:t>
            </a:r>
            <a:endParaRPr sz="3600" dirty="0"/>
          </a:p>
        </p:txBody>
      </p:sp>
      <p:sp>
        <p:nvSpPr>
          <p:cNvPr id="3" name="Content Placeholder 2"/>
          <p:cNvSpPr>
            <a:spLocks noGrp="1"/>
          </p:cNvSpPr>
          <p:nvPr>
            <p:ph idx="1"/>
          </p:nvPr>
        </p:nvSpPr>
        <p:spPr>
          <a:xfrm>
            <a:off x="827584" y="2132856"/>
            <a:ext cx="8229600" cy="4525963"/>
          </a:xfrm>
        </p:spPr>
        <p:txBody>
          <a:bodyPr>
            <a:normAutofit/>
          </a:bodyPr>
          <a:lstStyle/>
          <a:p>
            <a:r>
              <a:rPr sz="2400" dirty="0" err="1"/>
              <a:t>Opioider</a:t>
            </a:r>
            <a:endParaRPr sz="2400" dirty="0"/>
          </a:p>
          <a:p>
            <a:r>
              <a:rPr sz="2400" dirty="0" err="1"/>
              <a:t>Bensodiazepiner</a:t>
            </a:r>
            <a:endParaRPr sz="2400" dirty="0"/>
          </a:p>
          <a:p>
            <a:r>
              <a:rPr sz="2400" dirty="0" err="1"/>
              <a:t>Sedativa</a:t>
            </a:r>
            <a:r>
              <a:rPr sz="2400" dirty="0"/>
              <a:t> </a:t>
            </a:r>
            <a:r>
              <a:rPr sz="2400" dirty="0" err="1"/>
              <a:t>antihistaminer</a:t>
            </a:r>
            <a:endParaRPr sz="2400" dirty="0"/>
          </a:p>
          <a:p>
            <a:r>
              <a:rPr sz="2400" dirty="0"/>
              <a:t>Z-</a:t>
            </a:r>
            <a:r>
              <a:rPr sz="2400" dirty="0" err="1"/>
              <a:t>preparat</a:t>
            </a:r>
            <a:r>
              <a:rPr lang="sv-SE" sz="2400" dirty="0"/>
              <a:t> (</a:t>
            </a:r>
            <a:r>
              <a:rPr lang="sv-SE" sz="2400" dirty="0" err="1"/>
              <a:t>zopiklon</a:t>
            </a:r>
            <a:r>
              <a:rPr lang="sv-SE" sz="2400" dirty="0"/>
              <a:t>, </a:t>
            </a:r>
            <a:r>
              <a:rPr lang="sv-SE" sz="2400" dirty="0" err="1"/>
              <a:t>zolpidem</a:t>
            </a:r>
            <a:r>
              <a:rPr lang="sv-SE" sz="2400" dirty="0"/>
              <a:t>)</a:t>
            </a:r>
            <a:endParaRPr sz="2400" dirty="0"/>
          </a:p>
          <a:p>
            <a:r>
              <a:rPr sz="2400" dirty="0" err="1"/>
              <a:t>Neuroleptika</a:t>
            </a:r>
            <a:endParaRPr sz="2400" dirty="0"/>
          </a:p>
          <a:p>
            <a:r>
              <a:rPr sz="2400" dirty="0"/>
              <a:t>α₂-</a:t>
            </a:r>
            <a:r>
              <a:rPr sz="2400" dirty="0" err="1"/>
              <a:t>receptoragonister</a:t>
            </a:r>
            <a:r>
              <a:rPr sz="2400" dirty="0"/>
              <a:t> (</a:t>
            </a:r>
            <a:r>
              <a:rPr sz="2400" dirty="0" err="1"/>
              <a:t>klonidin</a:t>
            </a:r>
            <a:r>
              <a:rPr sz="2400" dirty="0"/>
              <a:t>, </a:t>
            </a:r>
            <a:r>
              <a:rPr sz="2400" dirty="0" err="1"/>
              <a:t>guanfacin</a:t>
            </a:r>
            <a:r>
              <a:rPr sz="2400" dirty="0"/>
              <a:t>)</a:t>
            </a:r>
          </a:p>
          <a:p>
            <a:r>
              <a:rPr sz="2400" dirty="0" err="1"/>
              <a:t>Antidepressiva</a:t>
            </a:r>
            <a:r>
              <a:rPr lang="sv-SE" sz="2400" dirty="0"/>
              <a:t> </a:t>
            </a:r>
            <a:endParaRPr sz="2400" dirty="0"/>
          </a:p>
          <a:p>
            <a:r>
              <a:rPr sz="2400" dirty="0" err="1"/>
              <a:t>Exempel</a:t>
            </a:r>
            <a:r>
              <a:rPr sz="2400" dirty="0"/>
              <a:t>: </a:t>
            </a:r>
            <a:r>
              <a:rPr sz="2400" dirty="0" err="1"/>
              <a:t>Theralen</a:t>
            </a:r>
            <a:r>
              <a:rPr sz="2400" dirty="0"/>
              <a:t>, </a:t>
            </a:r>
            <a:r>
              <a:rPr sz="2400" dirty="0" err="1"/>
              <a:t>Lergigan</a:t>
            </a:r>
            <a:r>
              <a:rPr sz="2400" dirty="0"/>
              <a:t>, </a:t>
            </a:r>
            <a:r>
              <a:rPr sz="2400" dirty="0" err="1"/>
              <a:t>Propavan</a:t>
            </a:r>
            <a:r>
              <a:rPr sz="2400" dirty="0"/>
              <a:t>, </a:t>
            </a:r>
            <a:r>
              <a:rPr sz="2400" dirty="0" err="1"/>
              <a:t>Atarax</a:t>
            </a:r>
            <a:endParaRPr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GICs "Shit list"</a:t>
            </a:r>
          </a:p>
        </p:txBody>
      </p:sp>
      <p:sp>
        <p:nvSpPr>
          <p:cNvPr id="3" name="Content Placeholder 2"/>
          <p:cNvSpPr>
            <a:spLocks noGrp="1"/>
          </p:cNvSpPr>
          <p:nvPr>
            <p:ph idx="1"/>
          </p:nvPr>
        </p:nvSpPr>
        <p:spPr/>
        <p:txBody>
          <a:bodyPr>
            <a:normAutofit/>
          </a:bodyPr>
          <a:lstStyle/>
          <a:p>
            <a:r>
              <a:rPr sz="2400" dirty="0" err="1"/>
              <a:t>Antidepressiva</a:t>
            </a:r>
            <a:r>
              <a:rPr sz="2400" dirty="0"/>
              <a:t>: </a:t>
            </a:r>
            <a:r>
              <a:rPr sz="2400" dirty="0" err="1"/>
              <a:t>Tricykliska</a:t>
            </a:r>
            <a:r>
              <a:rPr sz="2400" dirty="0"/>
              <a:t> </a:t>
            </a:r>
            <a:r>
              <a:rPr sz="2400" dirty="0" err="1"/>
              <a:t>antidepressiva</a:t>
            </a:r>
            <a:r>
              <a:rPr sz="2400" dirty="0"/>
              <a:t> – </a:t>
            </a:r>
            <a:r>
              <a:rPr sz="2400" dirty="0" err="1"/>
              <a:t>framför</a:t>
            </a:r>
            <a:r>
              <a:rPr sz="2400" dirty="0"/>
              <a:t> </a:t>
            </a:r>
            <a:r>
              <a:rPr sz="2400" dirty="0" err="1"/>
              <a:t>allt</a:t>
            </a:r>
            <a:r>
              <a:rPr sz="2400" dirty="0"/>
              <a:t> </a:t>
            </a:r>
            <a:r>
              <a:rPr sz="2400" dirty="0" err="1"/>
              <a:t>amitriptylin</a:t>
            </a:r>
            <a:r>
              <a:rPr sz="2400" dirty="0"/>
              <a:t>, </a:t>
            </a:r>
            <a:r>
              <a:rPr sz="2400" dirty="0" err="1"/>
              <a:t>venlafaxin</a:t>
            </a:r>
            <a:r>
              <a:rPr sz="2400" dirty="0"/>
              <a:t>, bupropion, MAO-</a:t>
            </a:r>
            <a:r>
              <a:rPr sz="2400" dirty="0" err="1"/>
              <a:t>hämmare</a:t>
            </a:r>
            <a:r>
              <a:rPr sz="2400" dirty="0"/>
              <a:t> (135 </a:t>
            </a:r>
            <a:r>
              <a:rPr sz="2400" dirty="0" err="1"/>
              <a:t>allvarliga</a:t>
            </a:r>
            <a:r>
              <a:rPr sz="2400" dirty="0"/>
              <a:t> fall 2022)</a:t>
            </a:r>
          </a:p>
          <a:p>
            <a:r>
              <a:rPr sz="2400" dirty="0" err="1"/>
              <a:t>Kalciumflödeshämmare</a:t>
            </a:r>
            <a:r>
              <a:rPr sz="2400" dirty="0"/>
              <a:t> (16 </a:t>
            </a:r>
            <a:r>
              <a:rPr sz="2400" dirty="0" err="1"/>
              <a:t>allvarliga</a:t>
            </a:r>
            <a:r>
              <a:rPr sz="2400" dirty="0"/>
              <a:t> fall 2022)</a:t>
            </a:r>
          </a:p>
          <a:p>
            <a:r>
              <a:rPr sz="2400" dirty="0" err="1"/>
              <a:t>Betablockerare</a:t>
            </a:r>
            <a:r>
              <a:rPr sz="2400" dirty="0"/>
              <a:t> (</a:t>
            </a:r>
            <a:r>
              <a:rPr sz="2400" dirty="0" err="1"/>
              <a:t>framför</a:t>
            </a:r>
            <a:r>
              <a:rPr sz="2400" dirty="0"/>
              <a:t> </a:t>
            </a:r>
            <a:r>
              <a:rPr sz="2400" dirty="0" err="1"/>
              <a:t>allt</a:t>
            </a:r>
            <a:r>
              <a:rPr sz="2400" dirty="0"/>
              <a:t> propranolol + sotalol)</a:t>
            </a:r>
          </a:p>
          <a:p>
            <a:r>
              <a:rPr sz="2400" dirty="0" err="1"/>
              <a:t>TdP</a:t>
            </a:r>
            <a:r>
              <a:rPr sz="2400" dirty="0"/>
              <a:t> (QT-</a:t>
            </a:r>
            <a:r>
              <a:rPr sz="2400" dirty="0" err="1"/>
              <a:t>förlängande</a:t>
            </a:r>
            <a:r>
              <a:rPr sz="2400" dirty="0"/>
              <a:t>) </a:t>
            </a:r>
            <a:r>
              <a:rPr sz="2400" dirty="0" err="1"/>
              <a:t>riskdroger</a:t>
            </a:r>
            <a:r>
              <a:rPr sz="2400" dirty="0"/>
              <a:t> – </a:t>
            </a:r>
            <a:r>
              <a:rPr sz="2400" dirty="0" err="1"/>
              <a:t>metadon</a:t>
            </a:r>
            <a:r>
              <a:rPr sz="2400" dirty="0"/>
              <a:t>, </a:t>
            </a:r>
            <a:r>
              <a:rPr sz="2400" dirty="0" err="1"/>
              <a:t>loperamid</a:t>
            </a:r>
            <a:r>
              <a:rPr lang="sv-SE" sz="2400" dirty="0"/>
              <a:t>, droger</a:t>
            </a:r>
            <a:endParaRPr sz="2400" dirty="0"/>
          </a:p>
          <a:p>
            <a:r>
              <a:rPr sz="2400" dirty="0" err="1"/>
              <a:t>Antiarytmika</a:t>
            </a:r>
            <a:r>
              <a:rPr sz="2400" dirty="0"/>
              <a:t> </a:t>
            </a:r>
            <a:r>
              <a:rPr sz="2400" dirty="0" err="1"/>
              <a:t>inklusive</a:t>
            </a:r>
            <a:r>
              <a:rPr sz="2400" dirty="0"/>
              <a:t> digitalis</a:t>
            </a:r>
          </a:p>
          <a:p>
            <a:r>
              <a:rPr sz="2400" dirty="0" err="1"/>
              <a:t>Koffein</a:t>
            </a:r>
            <a:r>
              <a:rPr sz="2400" dirty="0"/>
              <a:t> (</a:t>
            </a:r>
            <a:r>
              <a:rPr sz="2400" dirty="0" err="1"/>
              <a:t>teofyllin</a:t>
            </a:r>
            <a:r>
              <a:rPr sz="2400" dirty="0"/>
              <a:t>)</a:t>
            </a:r>
          </a:p>
          <a:p>
            <a:r>
              <a:rPr sz="2400" dirty="0" err="1"/>
              <a:t>Klorokin</a:t>
            </a:r>
            <a:endParaRPr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a:t>Antal</a:t>
            </a:r>
            <a:r>
              <a:rPr dirty="0"/>
              <a:t> fall </a:t>
            </a:r>
            <a:r>
              <a:rPr lang="sv-SE" dirty="0"/>
              <a:t>med </a:t>
            </a:r>
            <a:r>
              <a:rPr dirty="0" err="1"/>
              <a:t>antidepressiva</a:t>
            </a:r>
            <a:r>
              <a:rPr lang="sv-SE" dirty="0"/>
              <a:t> </a:t>
            </a:r>
            <a:r>
              <a:rPr dirty="0"/>
              <a:t>2019</a:t>
            </a:r>
          </a:p>
        </p:txBody>
      </p:sp>
      <p:pic>
        <p:nvPicPr>
          <p:cNvPr id="3" name="Picture 2" descr="diagram_overdoser_GIC2019.png"/>
          <p:cNvPicPr>
            <a:picLocks noChangeAspect="1"/>
          </p:cNvPicPr>
          <p:nvPr/>
        </p:nvPicPr>
        <p:blipFill>
          <a:blip r:embed="rId2"/>
          <a:stretch>
            <a:fillRect/>
          </a:stretch>
        </p:blipFill>
        <p:spPr>
          <a:xfrm>
            <a:off x="683568" y="1556792"/>
            <a:ext cx="7509453" cy="4505672"/>
          </a:xfrm>
          <a:prstGeom prst="rect">
            <a:avLst/>
          </a:prstGeom>
        </p:spPr>
      </p:pic>
    </p:spTree>
    <p:extLst>
      <p:ext uri="{BB962C8B-B14F-4D97-AF65-F5344CB8AC3E}">
        <p14:creationId xmlns:p14="http://schemas.microsoft.com/office/powerpoint/2010/main" val="3646817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82881"/>
            <a:ext cx="8363272" cy="830997"/>
          </a:xfrm>
          <a:prstGeom prst="rect">
            <a:avLst/>
          </a:prstGeom>
          <a:noFill/>
        </p:spPr>
        <p:txBody>
          <a:bodyPr wrap="square">
            <a:spAutoFit/>
          </a:bodyPr>
          <a:lstStyle/>
          <a:p>
            <a:pPr>
              <a:defRPr sz="2400" b="1"/>
            </a:pPr>
            <a:r>
              <a:rPr dirty="0" err="1"/>
              <a:t>Riskindex</a:t>
            </a:r>
            <a:r>
              <a:rPr dirty="0"/>
              <a:t>: Antal </a:t>
            </a:r>
            <a:r>
              <a:rPr dirty="0" err="1"/>
              <a:t>allvarliga</a:t>
            </a:r>
            <a:r>
              <a:rPr dirty="0"/>
              <a:t> fall/</a:t>
            </a:r>
            <a:r>
              <a:rPr dirty="0" err="1"/>
              <a:t>förskrivning</a:t>
            </a:r>
            <a:r>
              <a:rPr dirty="0"/>
              <a:t> per 1000 </a:t>
            </a:r>
            <a:r>
              <a:rPr dirty="0" err="1"/>
              <a:t>invånare</a:t>
            </a:r>
            <a:endParaRPr dirty="0"/>
          </a:p>
        </p:txBody>
      </p:sp>
      <p:graphicFrame>
        <p:nvGraphicFramePr>
          <p:cNvPr id="4" name="Table 3"/>
          <p:cNvGraphicFramePr>
            <a:graphicFrameLocks noGrp="1"/>
          </p:cNvGraphicFramePr>
          <p:nvPr>
            <p:extLst>
              <p:ext uri="{D42A27DB-BD31-4B8C-83A1-F6EECF244321}">
                <p14:modId xmlns:p14="http://schemas.microsoft.com/office/powerpoint/2010/main" val="978476329"/>
              </p:ext>
            </p:extLst>
          </p:nvPr>
        </p:nvGraphicFramePr>
        <p:xfrm>
          <a:off x="457200" y="1097280"/>
          <a:ext cx="8229600" cy="5695851"/>
        </p:xfrm>
        <a:graphic>
          <a:graphicData uri="http://schemas.openxmlformats.org/drawingml/2006/table">
            <a:tbl>
              <a:tblPr firstRow="1" bandRow="1">
                <a:tableStyleId>{5C22544A-7EE6-4342-B048-85BDC9FD1C3A}</a:tableStyleId>
              </a:tblPr>
              <a:tblGrid>
                <a:gridCol w="2420471">
                  <a:extLst>
                    <a:ext uri="{9D8B030D-6E8A-4147-A177-3AD203B41FA5}">
                      <a16:colId xmlns:a16="http://schemas.microsoft.com/office/drawing/2014/main" val="20000"/>
                    </a:ext>
                  </a:extLst>
                </a:gridCol>
                <a:gridCol w="1452282">
                  <a:extLst>
                    <a:ext uri="{9D8B030D-6E8A-4147-A177-3AD203B41FA5}">
                      <a16:colId xmlns:a16="http://schemas.microsoft.com/office/drawing/2014/main" val="20001"/>
                    </a:ext>
                  </a:extLst>
                </a:gridCol>
                <a:gridCol w="2904565">
                  <a:extLst>
                    <a:ext uri="{9D8B030D-6E8A-4147-A177-3AD203B41FA5}">
                      <a16:colId xmlns:a16="http://schemas.microsoft.com/office/drawing/2014/main" val="20002"/>
                    </a:ext>
                  </a:extLst>
                </a:gridCol>
                <a:gridCol w="1452282">
                  <a:extLst>
                    <a:ext uri="{9D8B030D-6E8A-4147-A177-3AD203B41FA5}">
                      <a16:colId xmlns:a16="http://schemas.microsoft.com/office/drawing/2014/main" val="20003"/>
                    </a:ext>
                  </a:extLst>
                </a:gridCol>
              </a:tblGrid>
              <a:tr h="500006">
                <a:tc>
                  <a:txBody>
                    <a:bodyPr/>
                    <a:lstStyle/>
                    <a:p>
                      <a:pPr>
                        <a:defRPr sz="1400" b="1"/>
                      </a:pPr>
                      <a:r>
                        <a:rPr dirty="0" err="1"/>
                        <a:t>Substans</a:t>
                      </a:r>
                      <a:endParaRPr dirty="0"/>
                    </a:p>
                  </a:txBody>
                  <a:tcPr/>
                </a:tc>
                <a:tc>
                  <a:txBody>
                    <a:bodyPr/>
                    <a:lstStyle/>
                    <a:p>
                      <a:pPr>
                        <a:defRPr sz="1400" b="1"/>
                      </a:pPr>
                      <a:r>
                        <a:t>Antal fall</a:t>
                      </a:r>
                    </a:p>
                  </a:txBody>
                  <a:tcPr/>
                </a:tc>
                <a:tc>
                  <a:txBody>
                    <a:bodyPr/>
                    <a:lstStyle/>
                    <a:p>
                      <a:pPr>
                        <a:defRPr sz="1400" b="1"/>
                      </a:pPr>
                      <a:r>
                        <a:t>Antal allvarliga fall (andel %)</a:t>
                      </a:r>
                    </a:p>
                  </a:txBody>
                  <a:tcPr/>
                </a:tc>
                <a:tc>
                  <a:txBody>
                    <a:bodyPr/>
                    <a:lstStyle/>
                    <a:p>
                      <a:pPr>
                        <a:defRPr sz="1400" b="1"/>
                      </a:pPr>
                      <a:r>
                        <a:t>Riskindex</a:t>
                      </a:r>
                    </a:p>
                  </a:txBody>
                  <a:tcPr/>
                </a:tc>
                <a:extLst>
                  <a:ext uri="{0D108BD9-81ED-4DB2-BD59-A6C34878D82A}">
                    <a16:rowId xmlns:a16="http://schemas.microsoft.com/office/drawing/2014/main" val="10000"/>
                  </a:ext>
                </a:extLst>
              </a:tr>
              <a:tr h="500006">
                <a:tc>
                  <a:txBody>
                    <a:bodyPr/>
                    <a:lstStyle/>
                    <a:p>
                      <a:pPr>
                        <a:defRPr sz="1400"/>
                      </a:pPr>
                      <a:r>
                        <a:t>Sertralin</a:t>
                      </a:r>
                    </a:p>
                  </a:txBody>
                  <a:tcPr/>
                </a:tc>
                <a:tc>
                  <a:txBody>
                    <a:bodyPr/>
                    <a:lstStyle/>
                    <a:p>
                      <a:pPr>
                        <a:defRPr sz="1400"/>
                      </a:pPr>
                      <a:r>
                        <a:t>307</a:t>
                      </a:r>
                    </a:p>
                  </a:txBody>
                  <a:tcPr/>
                </a:tc>
                <a:tc>
                  <a:txBody>
                    <a:bodyPr/>
                    <a:lstStyle/>
                    <a:p>
                      <a:pPr>
                        <a:defRPr sz="1400"/>
                      </a:pPr>
                      <a:r>
                        <a:t>8 (2,6 %)</a:t>
                      </a:r>
                    </a:p>
                  </a:txBody>
                  <a:tcPr/>
                </a:tc>
                <a:tc>
                  <a:txBody>
                    <a:bodyPr/>
                    <a:lstStyle/>
                    <a:p>
                      <a:pPr>
                        <a:defRPr sz="1400"/>
                      </a:pPr>
                      <a:r>
                        <a:t>0,3</a:t>
                      </a:r>
                    </a:p>
                  </a:txBody>
                  <a:tcPr/>
                </a:tc>
                <a:extLst>
                  <a:ext uri="{0D108BD9-81ED-4DB2-BD59-A6C34878D82A}">
                    <a16:rowId xmlns:a16="http://schemas.microsoft.com/office/drawing/2014/main" val="10001"/>
                  </a:ext>
                </a:extLst>
              </a:tr>
              <a:tr h="500006">
                <a:tc>
                  <a:txBody>
                    <a:bodyPr/>
                    <a:lstStyle/>
                    <a:p>
                      <a:pPr>
                        <a:defRPr sz="1400"/>
                      </a:pPr>
                      <a:r>
                        <a:t>Venlafaxin</a:t>
                      </a:r>
                    </a:p>
                  </a:txBody>
                  <a:tcPr/>
                </a:tc>
                <a:tc>
                  <a:txBody>
                    <a:bodyPr/>
                    <a:lstStyle/>
                    <a:p>
                      <a:pPr>
                        <a:defRPr sz="1400"/>
                      </a:pPr>
                      <a:r>
                        <a:t>193</a:t>
                      </a:r>
                    </a:p>
                  </a:txBody>
                  <a:tcPr/>
                </a:tc>
                <a:tc>
                  <a:txBody>
                    <a:bodyPr/>
                    <a:lstStyle/>
                    <a:p>
                      <a:pPr>
                        <a:defRPr sz="1400"/>
                      </a:pPr>
                      <a:r>
                        <a:t>33 (17,1 %)</a:t>
                      </a:r>
                    </a:p>
                  </a:txBody>
                  <a:tcPr/>
                </a:tc>
                <a:tc>
                  <a:txBody>
                    <a:bodyPr/>
                    <a:lstStyle/>
                    <a:p>
                      <a:pPr>
                        <a:defRPr sz="1400"/>
                      </a:pPr>
                      <a:r>
                        <a:t>3,7</a:t>
                      </a:r>
                    </a:p>
                  </a:txBody>
                  <a:tcPr/>
                </a:tc>
                <a:extLst>
                  <a:ext uri="{0D108BD9-81ED-4DB2-BD59-A6C34878D82A}">
                    <a16:rowId xmlns:a16="http://schemas.microsoft.com/office/drawing/2014/main" val="10002"/>
                  </a:ext>
                </a:extLst>
              </a:tr>
              <a:tr h="500006">
                <a:tc>
                  <a:txBody>
                    <a:bodyPr/>
                    <a:lstStyle/>
                    <a:p>
                      <a:pPr>
                        <a:defRPr sz="1400"/>
                      </a:pPr>
                      <a:r>
                        <a:t>Bupropion</a:t>
                      </a:r>
                    </a:p>
                  </a:txBody>
                  <a:tcPr/>
                </a:tc>
                <a:tc>
                  <a:txBody>
                    <a:bodyPr/>
                    <a:lstStyle/>
                    <a:p>
                      <a:pPr>
                        <a:defRPr sz="1400"/>
                      </a:pPr>
                      <a:r>
                        <a:t>126</a:t>
                      </a:r>
                    </a:p>
                  </a:txBody>
                  <a:tcPr/>
                </a:tc>
                <a:tc>
                  <a:txBody>
                    <a:bodyPr/>
                    <a:lstStyle/>
                    <a:p>
                      <a:pPr>
                        <a:defRPr sz="1400"/>
                      </a:pPr>
                      <a:r>
                        <a:rPr dirty="0"/>
                        <a:t>17 (13,5 %)</a:t>
                      </a:r>
                    </a:p>
                  </a:txBody>
                  <a:tcPr/>
                </a:tc>
                <a:tc>
                  <a:txBody>
                    <a:bodyPr/>
                    <a:lstStyle/>
                    <a:p>
                      <a:pPr>
                        <a:defRPr sz="1400"/>
                      </a:pPr>
                      <a:r>
                        <a:rPr dirty="0"/>
                        <a:t>3,9</a:t>
                      </a:r>
                    </a:p>
                  </a:txBody>
                  <a:tcPr/>
                </a:tc>
                <a:extLst>
                  <a:ext uri="{0D108BD9-81ED-4DB2-BD59-A6C34878D82A}">
                    <a16:rowId xmlns:a16="http://schemas.microsoft.com/office/drawing/2014/main" val="10003"/>
                  </a:ext>
                </a:extLst>
              </a:tr>
              <a:tr h="500006">
                <a:tc>
                  <a:txBody>
                    <a:bodyPr/>
                    <a:lstStyle/>
                    <a:p>
                      <a:pPr>
                        <a:defRPr sz="1400"/>
                      </a:pPr>
                      <a:r>
                        <a:t>Mirtazapin</a:t>
                      </a:r>
                    </a:p>
                  </a:txBody>
                  <a:tcPr/>
                </a:tc>
                <a:tc>
                  <a:txBody>
                    <a:bodyPr/>
                    <a:lstStyle/>
                    <a:p>
                      <a:pPr>
                        <a:defRPr sz="1400"/>
                      </a:pPr>
                      <a:r>
                        <a:t>110</a:t>
                      </a:r>
                    </a:p>
                  </a:txBody>
                  <a:tcPr/>
                </a:tc>
                <a:tc>
                  <a:txBody>
                    <a:bodyPr/>
                    <a:lstStyle/>
                    <a:p>
                      <a:pPr>
                        <a:defRPr sz="1400"/>
                      </a:pPr>
                      <a:r>
                        <a:t>1 (0,9 %)</a:t>
                      </a:r>
                    </a:p>
                  </a:txBody>
                  <a:tcPr/>
                </a:tc>
                <a:tc>
                  <a:txBody>
                    <a:bodyPr/>
                    <a:lstStyle/>
                    <a:p>
                      <a:pPr>
                        <a:defRPr sz="1400"/>
                      </a:pPr>
                      <a:r>
                        <a:t>0,04</a:t>
                      </a:r>
                    </a:p>
                  </a:txBody>
                  <a:tcPr/>
                </a:tc>
                <a:extLst>
                  <a:ext uri="{0D108BD9-81ED-4DB2-BD59-A6C34878D82A}">
                    <a16:rowId xmlns:a16="http://schemas.microsoft.com/office/drawing/2014/main" val="10004"/>
                  </a:ext>
                </a:extLst>
              </a:tr>
              <a:tr h="695786">
                <a:tc>
                  <a:txBody>
                    <a:bodyPr/>
                    <a:lstStyle/>
                    <a:p>
                      <a:pPr>
                        <a:defRPr sz="1400"/>
                      </a:pPr>
                      <a:r>
                        <a:t>Fluoxetin</a:t>
                      </a:r>
                    </a:p>
                  </a:txBody>
                  <a:tcPr/>
                </a:tc>
                <a:tc>
                  <a:txBody>
                    <a:bodyPr/>
                    <a:lstStyle/>
                    <a:p>
                      <a:pPr>
                        <a:defRPr sz="1400"/>
                      </a:pPr>
                      <a:r>
                        <a:t>98</a:t>
                      </a:r>
                    </a:p>
                  </a:txBody>
                  <a:tcPr/>
                </a:tc>
                <a:tc>
                  <a:txBody>
                    <a:bodyPr/>
                    <a:lstStyle/>
                    <a:p>
                      <a:pPr>
                        <a:defRPr sz="1400"/>
                      </a:pPr>
                      <a:r>
                        <a:t>3 (3,1 %)</a:t>
                      </a:r>
                    </a:p>
                  </a:txBody>
                  <a:tcPr/>
                </a:tc>
                <a:tc>
                  <a:txBody>
                    <a:bodyPr/>
                    <a:lstStyle/>
                    <a:p>
                      <a:pPr>
                        <a:defRPr sz="1400"/>
                      </a:pPr>
                      <a:r>
                        <a:t>0,1</a:t>
                      </a:r>
                    </a:p>
                  </a:txBody>
                  <a:tcPr/>
                </a:tc>
                <a:extLst>
                  <a:ext uri="{0D108BD9-81ED-4DB2-BD59-A6C34878D82A}">
                    <a16:rowId xmlns:a16="http://schemas.microsoft.com/office/drawing/2014/main" val="10005"/>
                  </a:ext>
                </a:extLst>
              </a:tr>
              <a:tr h="500006">
                <a:tc>
                  <a:txBody>
                    <a:bodyPr/>
                    <a:lstStyle/>
                    <a:p>
                      <a:pPr>
                        <a:defRPr sz="1400"/>
                      </a:pPr>
                      <a:r>
                        <a:t>Amitriptylin</a:t>
                      </a:r>
                    </a:p>
                  </a:txBody>
                  <a:tcPr/>
                </a:tc>
                <a:tc>
                  <a:txBody>
                    <a:bodyPr/>
                    <a:lstStyle/>
                    <a:p>
                      <a:pPr>
                        <a:defRPr sz="1400"/>
                      </a:pPr>
                      <a:r>
                        <a:t>88</a:t>
                      </a:r>
                    </a:p>
                  </a:txBody>
                  <a:tcPr/>
                </a:tc>
                <a:tc>
                  <a:txBody>
                    <a:bodyPr/>
                    <a:lstStyle/>
                    <a:p>
                      <a:pPr>
                        <a:defRPr sz="1400"/>
                      </a:pPr>
                      <a:r>
                        <a:t>20 (22,7 %)</a:t>
                      </a:r>
                    </a:p>
                  </a:txBody>
                  <a:tcPr/>
                </a:tc>
                <a:tc>
                  <a:txBody>
                    <a:bodyPr/>
                    <a:lstStyle/>
                    <a:p>
                      <a:pPr>
                        <a:defRPr sz="1400"/>
                      </a:pPr>
                      <a:r>
                        <a:t>1,7</a:t>
                      </a:r>
                    </a:p>
                  </a:txBody>
                  <a:tcPr/>
                </a:tc>
                <a:extLst>
                  <a:ext uri="{0D108BD9-81ED-4DB2-BD59-A6C34878D82A}">
                    <a16:rowId xmlns:a16="http://schemas.microsoft.com/office/drawing/2014/main" val="10006"/>
                  </a:ext>
                </a:extLst>
              </a:tr>
              <a:tr h="500006">
                <a:tc>
                  <a:txBody>
                    <a:bodyPr/>
                    <a:lstStyle/>
                    <a:p>
                      <a:pPr>
                        <a:defRPr sz="1400"/>
                      </a:pPr>
                      <a:r>
                        <a:t>Escitalopram</a:t>
                      </a:r>
                    </a:p>
                  </a:txBody>
                  <a:tcPr/>
                </a:tc>
                <a:tc>
                  <a:txBody>
                    <a:bodyPr/>
                    <a:lstStyle/>
                    <a:p>
                      <a:pPr>
                        <a:defRPr sz="1400"/>
                      </a:pPr>
                      <a:r>
                        <a:t>81</a:t>
                      </a:r>
                    </a:p>
                  </a:txBody>
                  <a:tcPr/>
                </a:tc>
                <a:tc>
                  <a:txBody>
                    <a:bodyPr/>
                    <a:lstStyle/>
                    <a:p>
                      <a:pPr>
                        <a:defRPr sz="1400"/>
                      </a:pPr>
                      <a:r>
                        <a:t>3 (3,7 %)</a:t>
                      </a:r>
                    </a:p>
                  </a:txBody>
                  <a:tcPr/>
                </a:tc>
                <a:tc>
                  <a:txBody>
                    <a:bodyPr/>
                    <a:lstStyle/>
                    <a:p>
                      <a:pPr>
                        <a:defRPr sz="1400"/>
                      </a:pPr>
                      <a:r>
                        <a:t>0,1</a:t>
                      </a:r>
                    </a:p>
                  </a:txBody>
                  <a:tcPr/>
                </a:tc>
                <a:extLst>
                  <a:ext uri="{0D108BD9-81ED-4DB2-BD59-A6C34878D82A}">
                    <a16:rowId xmlns:a16="http://schemas.microsoft.com/office/drawing/2014/main" val="10007"/>
                  </a:ext>
                </a:extLst>
              </a:tr>
              <a:tr h="500006">
                <a:tc>
                  <a:txBody>
                    <a:bodyPr/>
                    <a:lstStyle/>
                    <a:p>
                      <a:pPr>
                        <a:defRPr sz="1400"/>
                      </a:pPr>
                      <a:r>
                        <a:t>Citalopram</a:t>
                      </a:r>
                    </a:p>
                  </a:txBody>
                  <a:tcPr/>
                </a:tc>
                <a:tc>
                  <a:txBody>
                    <a:bodyPr/>
                    <a:lstStyle/>
                    <a:p>
                      <a:pPr>
                        <a:defRPr sz="1400"/>
                      </a:pPr>
                      <a:r>
                        <a:t>62</a:t>
                      </a:r>
                    </a:p>
                  </a:txBody>
                  <a:tcPr/>
                </a:tc>
                <a:tc>
                  <a:txBody>
                    <a:bodyPr/>
                    <a:lstStyle/>
                    <a:p>
                      <a:pPr>
                        <a:defRPr sz="1400"/>
                      </a:pPr>
                      <a:r>
                        <a:t>6 (9,6 %)</a:t>
                      </a:r>
                    </a:p>
                  </a:txBody>
                  <a:tcPr/>
                </a:tc>
                <a:tc>
                  <a:txBody>
                    <a:bodyPr/>
                    <a:lstStyle/>
                    <a:p>
                      <a:pPr>
                        <a:defRPr sz="1400"/>
                      </a:pPr>
                      <a:r>
                        <a:t>0,4</a:t>
                      </a:r>
                    </a:p>
                  </a:txBody>
                  <a:tcPr/>
                </a:tc>
                <a:extLst>
                  <a:ext uri="{0D108BD9-81ED-4DB2-BD59-A6C34878D82A}">
                    <a16:rowId xmlns:a16="http://schemas.microsoft.com/office/drawing/2014/main" val="10008"/>
                  </a:ext>
                </a:extLst>
              </a:tr>
              <a:tr h="500006">
                <a:tc>
                  <a:txBody>
                    <a:bodyPr/>
                    <a:lstStyle/>
                    <a:p>
                      <a:pPr>
                        <a:defRPr sz="1400"/>
                      </a:pPr>
                      <a:r>
                        <a:t>Klomipramin</a:t>
                      </a:r>
                    </a:p>
                  </a:txBody>
                  <a:tcPr/>
                </a:tc>
                <a:tc>
                  <a:txBody>
                    <a:bodyPr/>
                    <a:lstStyle/>
                    <a:p>
                      <a:pPr>
                        <a:defRPr sz="1400"/>
                      </a:pPr>
                      <a:r>
                        <a:t>52</a:t>
                      </a:r>
                    </a:p>
                  </a:txBody>
                  <a:tcPr/>
                </a:tc>
                <a:tc>
                  <a:txBody>
                    <a:bodyPr/>
                    <a:lstStyle/>
                    <a:p>
                      <a:pPr>
                        <a:defRPr sz="1400"/>
                      </a:pPr>
                      <a:r>
                        <a:t>8 (15,5 %)</a:t>
                      </a:r>
                    </a:p>
                  </a:txBody>
                  <a:tcPr/>
                </a:tc>
                <a:tc>
                  <a:txBody>
                    <a:bodyPr/>
                    <a:lstStyle/>
                    <a:p>
                      <a:pPr>
                        <a:defRPr sz="1400"/>
                      </a:pPr>
                      <a:r>
                        <a:t>6,0</a:t>
                      </a:r>
                    </a:p>
                  </a:txBody>
                  <a:tcPr/>
                </a:tc>
                <a:extLst>
                  <a:ext uri="{0D108BD9-81ED-4DB2-BD59-A6C34878D82A}">
                    <a16:rowId xmlns:a16="http://schemas.microsoft.com/office/drawing/2014/main" val="10009"/>
                  </a:ext>
                </a:extLst>
              </a:tr>
              <a:tr h="500011">
                <a:tc>
                  <a:txBody>
                    <a:bodyPr/>
                    <a:lstStyle/>
                    <a:p>
                      <a:pPr>
                        <a:defRPr sz="1400"/>
                      </a:pPr>
                      <a:r>
                        <a:t>Duloxetin</a:t>
                      </a:r>
                    </a:p>
                  </a:txBody>
                  <a:tcPr/>
                </a:tc>
                <a:tc>
                  <a:txBody>
                    <a:bodyPr/>
                    <a:lstStyle/>
                    <a:p>
                      <a:pPr>
                        <a:defRPr sz="1400"/>
                      </a:pPr>
                      <a:r>
                        <a:t>41</a:t>
                      </a:r>
                    </a:p>
                  </a:txBody>
                  <a:tcPr/>
                </a:tc>
                <a:tc>
                  <a:txBody>
                    <a:bodyPr/>
                    <a:lstStyle/>
                    <a:p>
                      <a:pPr>
                        <a:defRPr sz="1400"/>
                      </a:pPr>
                      <a:r>
                        <a:rPr dirty="0"/>
                        <a:t>2 (4,9 %)</a:t>
                      </a:r>
                    </a:p>
                  </a:txBody>
                  <a:tcPr/>
                </a:tc>
                <a:tc>
                  <a:txBody>
                    <a:bodyPr/>
                    <a:lstStyle/>
                    <a:p>
                      <a:pPr>
                        <a:defRPr sz="1400"/>
                      </a:pPr>
                      <a:r>
                        <a:rPr dirty="0"/>
                        <a:t>0,35</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776979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21087"/>
            <a:ext cx="8229600" cy="1143000"/>
          </a:xfrm>
        </p:spPr>
        <p:txBody>
          <a:bodyPr>
            <a:noAutofit/>
          </a:bodyPr>
          <a:lstStyle/>
          <a:p>
            <a:r>
              <a:rPr lang="sv-SE" sz="3600" dirty="0"/>
              <a:t>Suiciddödsfall Antidepressiva 2019 (RMV)</a:t>
            </a:r>
            <a:br>
              <a:rPr lang="sv-SE" sz="3600" dirty="0"/>
            </a:br>
            <a:endParaRPr sz="3600" dirty="0"/>
          </a:p>
        </p:txBody>
      </p:sp>
      <p:graphicFrame>
        <p:nvGraphicFramePr>
          <p:cNvPr id="4" name="Table 3"/>
          <p:cNvGraphicFramePr>
            <a:graphicFrameLocks noGrp="1"/>
          </p:cNvGraphicFramePr>
          <p:nvPr>
            <p:extLst>
              <p:ext uri="{D42A27DB-BD31-4B8C-83A1-F6EECF244321}">
                <p14:modId xmlns:p14="http://schemas.microsoft.com/office/powerpoint/2010/main" val="2245280522"/>
              </p:ext>
            </p:extLst>
          </p:nvPr>
        </p:nvGraphicFramePr>
        <p:xfrm>
          <a:off x="413984" y="1340768"/>
          <a:ext cx="8323494" cy="4389120"/>
        </p:xfrm>
        <a:graphic>
          <a:graphicData uri="http://schemas.openxmlformats.org/drawingml/2006/table">
            <a:tbl>
              <a:tblPr firstRow="1" bandRow="1">
                <a:tableStyleId>{5C22544A-7EE6-4342-B048-85BDC9FD1C3A}</a:tableStyleId>
              </a:tblPr>
              <a:tblGrid>
                <a:gridCol w="2774498">
                  <a:extLst>
                    <a:ext uri="{9D8B030D-6E8A-4147-A177-3AD203B41FA5}">
                      <a16:colId xmlns:a16="http://schemas.microsoft.com/office/drawing/2014/main" val="20000"/>
                    </a:ext>
                  </a:extLst>
                </a:gridCol>
                <a:gridCol w="2774498">
                  <a:extLst>
                    <a:ext uri="{9D8B030D-6E8A-4147-A177-3AD203B41FA5}">
                      <a16:colId xmlns:a16="http://schemas.microsoft.com/office/drawing/2014/main" val="20001"/>
                    </a:ext>
                  </a:extLst>
                </a:gridCol>
                <a:gridCol w="2774498">
                  <a:extLst>
                    <a:ext uri="{9D8B030D-6E8A-4147-A177-3AD203B41FA5}">
                      <a16:colId xmlns:a16="http://schemas.microsoft.com/office/drawing/2014/main" val="20002"/>
                    </a:ext>
                  </a:extLst>
                </a:gridCol>
              </a:tblGrid>
              <a:tr h="312035">
                <a:tc>
                  <a:txBody>
                    <a:bodyPr/>
                    <a:lstStyle/>
                    <a:p>
                      <a:r>
                        <a:rPr b="1" dirty="0" err="1"/>
                        <a:t>Substans</a:t>
                      </a:r>
                      <a:endParaRPr b="1" dirty="0"/>
                    </a:p>
                  </a:txBody>
                  <a:tcPr/>
                </a:tc>
                <a:tc>
                  <a:txBody>
                    <a:bodyPr/>
                    <a:lstStyle/>
                    <a:p>
                      <a:r>
                        <a:rPr b="1"/>
                        <a:t>Antal fall</a:t>
                      </a:r>
                    </a:p>
                  </a:txBody>
                  <a:tcPr/>
                </a:tc>
                <a:tc>
                  <a:txBody>
                    <a:bodyPr/>
                    <a:lstStyle/>
                    <a:p>
                      <a:r>
                        <a:rPr b="1"/>
                        <a:t>Suiciddödlighetsindex</a:t>
                      </a:r>
                    </a:p>
                  </a:txBody>
                  <a:tcPr/>
                </a:tc>
                <a:extLst>
                  <a:ext uri="{0D108BD9-81ED-4DB2-BD59-A6C34878D82A}">
                    <a16:rowId xmlns:a16="http://schemas.microsoft.com/office/drawing/2014/main" val="10000"/>
                  </a:ext>
                </a:extLst>
              </a:tr>
              <a:tr h="312035">
                <a:tc>
                  <a:txBody>
                    <a:bodyPr/>
                    <a:lstStyle/>
                    <a:p>
                      <a:r>
                        <a:t>Citalopram/esc</a:t>
                      </a:r>
                    </a:p>
                  </a:txBody>
                  <a:tcPr/>
                </a:tc>
                <a:tc>
                  <a:txBody>
                    <a:bodyPr/>
                    <a:lstStyle/>
                    <a:p>
                      <a:r>
                        <a:t>17</a:t>
                      </a:r>
                    </a:p>
                  </a:txBody>
                  <a:tcPr/>
                </a:tc>
                <a:tc>
                  <a:txBody>
                    <a:bodyPr/>
                    <a:lstStyle/>
                    <a:p>
                      <a:r>
                        <a:t>0,6</a:t>
                      </a:r>
                    </a:p>
                  </a:txBody>
                  <a:tcPr/>
                </a:tc>
                <a:extLst>
                  <a:ext uri="{0D108BD9-81ED-4DB2-BD59-A6C34878D82A}">
                    <a16:rowId xmlns:a16="http://schemas.microsoft.com/office/drawing/2014/main" val="10001"/>
                  </a:ext>
                </a:extLst>
              </a:tr>
              <a:tr h="312035">
                <a:tc>
                  <a:txBody>
                    <a:bodyPr/>
                    <a:lstStyle/>
                    <a:p>
                      <a:r>
                        <a:t>Mirtazapin</a:t>
                      </a:r>
                    </a:p>
                  </a:txBody>
                  <a:tcPr/>
                </a:tc>
                <a:tc>
                  <a:txBody>
                    <a:bodyPr/>
                    <a:lstStyle/>
                    <a:p>
                      <a:r>
                        <a:t>15</a:t>
                      </a:r>
                    </a:p>
                  </a:txBody>
                  <a:tcPr/>
                </a:tc>
                <a:tc>
                  <a:txBody>
                    <a:bodyPr/>
                    <a:lstStyle/>
                    <a:p>
                      <a:r>
                        <a:t>0,7</a:t>
                      </a:r>
                    </a:p>
                  </a:txBody>
                  <a:tcPr/>
                </a:tc>
                <a:extLst>
                  <a:ext uri="{0D108BD9-81ED-4DB2-BD59-A6C34878D82A}">
                    <a16:rowId xmlns:a16="http://schemas.microsoft.com/office/drawing/2014/main" val="10002"/>
                  </a:ext>
                </a:extLst>
              </a:tr>
              <a:tr h="312035">
                <a:tc>
                  <a:txBody>
                    <a:bodyPr/>
                    <a:lstStyle/>
                    <a:p>
                      <a:r>
                        <a:t>Amitriptylin</a:t>
                      </a:r>
                    </a:p>
                  </a:txBody>
                  <a:tcPr/>
                </a:tc>
                <a:tc>
                  <a:txBody>
                    <a:bodyPr/>
                    <a:lstStyle/>
                    <a:p>
                      <a:r>
                        <a:t>14</a:t>
                      </a:r>
                    </a:p>
                  </a:txBody>
                  <a:tcPr/>
                </a:tc>
                <a:tc>
                  <a:txBody>
                    <a:bodyPr/>
                    <a:lstStyle/>
                    <a:p>
                      <a:r>
                        <a:t>1,2</a:t>
                      </a:r>
                    </a:p>
                  </a:txBody>
                  <a:tcPr/>
                </a:tc>
                <a:extLst>
                  <a:ext uri="{0D108BD9-81ED-4DB2-BD59-A6C34878D82A}">
                    <a16:rowId xmlns:a16="http://schemas.microsoft.com/office/drawing/2014/main" val="10003"/>
                  </a:ext>
                </a:extLst>
              </a:tr>
              <a:tr h="312035">
                <a:tc>
                  <a:txBody>
                    <a:bodyPr/>
                    <a:lstStyle/>
                    <a:p>
                      <a:r>
                        <a:t>Venlafaxin</a:t>
                      </a:r>
                    </a:p>
                  </a:txBody>
                  <a:tcPr/>
                </a:tc>
                <a:tc>
                  <a:txBody>
                    <a:bodyPr/>
                    <a:lstStyle/>
                    <a:p>
                      <a:r>
                        <a:t>14</a:t>
                      </a:r>
                    </a:p>
                  </a:txBody>
                  <a:tcPr/>
                </a:tc>
                <a:tc>
                  <a:txBody>
                    <a:bodyPr/>
                    <a:lstStyle/>
                    <a:p>
                      <a:r>
                        <a:rPr dirty="0"/>
                        <a:t>1,6</a:t>
                      </a:r>
                    </a:p>
                  </a:txBody>
                  <a:tcPr/>
                </a:tc>
                <a:extLst>
                  <a:ext uri="{0D108BD9-81ED-4DB2-BD59-A6C34878D82A}">
                    <a16:rowId xmlns:a16="http://schemas.microsoft.com/office/drawing/2014/main" val="10004"/>
                  </a:ext>
                </a:extLst>
              </a:tr>
              <a:tr h="312035">
                <a:tc>
                  <a:txBody>
                    <a:bodyPr/>
                    <a:lstStyle/>
                    <a:p>
                      <a:r>
                        <a:t>Sertralin</a:t>
                      </a:r>
                    </a:p>
                  </a:txBody>
                  <a:tcPr/>
                </a:tc>
                <a:tc>
                  <a:txBody>
                    <a:bodyPr/>
                    <a:lstStyle/>
                    <a:p>
                      <a:r>
                        <a:t>10</a:t>
                      </a:r>
                    </a:p>
                  </a:txBody>
                  <a:tcPr/>
                </a:tc>
                <a:tc>
                  <a:txBody>
                    <a:bodyPr/>
                    <a:lstStyle/>
                    <a:p>
                      <a:r>
                        <a:rPr dirty="0"/>
                        <a:t>0,4</a:t>
                      </a:r>
                    </a:p>
                  </a:txBody>
                  <a:tcPr/>
                </a:tc>
                <a:extLst>
                  <a:ext uri="{0D108BD9-81ED-4DB2-BD59-A6C34878D82A}">
                    <a16:rowId xmlns:a16="http://schemas.microsoft.com/office/drawing/2014/main" val="10005"/>
                  </a:ext>
                </a:extLst>
              </a:tr>
              <a:tr h="312035">
                <a:tc>
                  <a:txBody>
                    <a:bodyPr/>
                    <a:lstStyle/>
                    <a:p>
                      <a:r>
                        <a:t>Fluoxetin</a:t>
                      </a:r>
                    </a:p>
                  </a:txBody>
                  <a:tcPr/>
                </a:tc>
                <a:tc>
                  <a:txBody>
                    <a:bodyPr/>
                    <a:lstStyle/>
                    <a:p>
                      <a:r>
                        <a:t>8</a:t>
                      </a:r>
                    </a:p>
                  </a:txBody>
                  <a:tcPr/>
                </a:tc>
                <a:tc>
                  <a:txBody>
                    <a:bodyPr/>
                    <a:lstStyle/>
                    <a:p>
                      <a:r>
                        <a:rPr dirty="0"/>
                        <a:t>1,3</a:t>
                      </a:r>
                    </a:p>
                  </a:txBody>
                  <a:tcPr/>
                </a:tc>
                <a:extLst>
                  <a:ext uri="{0D108BD9-81ED-4DB2-BD59-A6C34878D82A}">
                    <a16:rowId xmlns:a16="http://schemas.microsoft.com/office/drawing/2014/main" val="10006"/>
                  </a:ext>
                </a:extLst>
              </a:tr>
              <a:tr h="312035">
                <a:tc>
                  <a:txBody>
                    <a:bodyPr/>
                    <a:lstStyle/>
                    <a:p>
                      <a:r>
                        <a:t>Bupropion</a:t>
                      </a:r>
                    </a:p>
                  </a:txBody>
                  <a:tcPr/>
                </a:tc>
                <a:tc>
                  <a:txBody>
                    <a:bodyPr/>
                    <a:lstStyle/>
                    <a:p>
                      <a:r>
                        <a:t>6</a:t>
                      </a:r>
                    </a:p>
                  </a:txBody>
                  <a:tcPr/>
                </a:tc>
                <a:tc>
                  <a:txBody>
                    <a:bodyPr/>
                    <a:lstStyle/>
                    <a:p>
                      <a:r>
                        <a:rPr dirty="0"/>
                        <a:t>1,4</a:t>
                      </a:r>
                    </a:p>
                  </a:txBody>
                  <a:tcPr/>
                </a:tc>
                <a:extLst>
                  <a:ext uri="{0D108BD9-81ED-4DB2-BD59-A6C34878D82A}">
                    <a16:rowId xmlns:a16="http://schemas.microsoft.com/office/drawing/2014/main" val="10007"/>
                  </a:ext>
                </a:extLst>
              </a:tr>
              <a:tr h="312035">
                <a:tc>
                  <a:txBody>
                    <a:bodyPr/>
                    <a:lstStyle/>
                    <a:p>
                      <a:r>
                        <a:t>Klomipramin</a:t>
                      </a:r>
                    </a:p>
                  </a:txBody>
                  <a:tcPr/>
                </a:tc>
                <a:tc>
                  <a:txBody>
                    <a:bodyPr/>
                    <a:lstStyle/>
                    <a:p>
                      <a:r>
                        <a:t>4</a:t>
                      </a:r>
                    </a:p>
                  </a:txBody>
                  <a:tcPr/>
                </a:tc>
                <a:tc>
                  <a:txBody>
                    <a:bodyPr/>
                    <a:lstStyle/>
                    <a:p>
                      <a:r>
                        <a:rPr dirty="0"/>
                        <a:t>3,0</a:t>
                      </a:r>
                    </a:p>
                  </a:txBody>
                  <a:tcPr/>
                </a:tc>
                <a:extLst>
                  <a:ext uri="{0D108BD9-81ED-4DB2-BD59-A6C34878D82A}">
                    <a16:rowId xmlns:a16="http://schemas.microsoft.com/office/drawing/2014/main" val="10008"/>
                  </a:ext>
                </a:extLst>
              </a:tr>
              <a:tr h="312035">
                <a:tc>
                  <a:txBody>
                    <a:bodyPr/>
                    <a:lstStyle/>
                    <a:p>
                      <a:r>
                        <a:t>Duloxetin</a:t>
                      </a:r>
                    </a:p>
                  </a:txBody>
                  <a:tcPr/>
                </a:tc>
                <a:tc>
                  <a:txBody>
                    <a:bodyPr/>
                    <a:lstStyle/>
                    <a:p>
                      <a:r>
                        <a:t>3</a:t>
                      </a:r>
                    </a:p>
                  </a:txBody>
                  <a:tcPr/>
                </a:tc>
                <a:tc>
                  <a:txBody>
                    <a:bodyPr/>
                    <a:lstStyle/>
                    <a:p>
                      <a:r>
                        <a:rPr dirty="0"/>
                        <a:t>0,5</a:t>
                      </a:r>
                    </a:p>
                  </a:txBody>
                  <a:tcPr/>
                </a:tc>
                <a:extLst>
                  <a:ext uri="{0D108BD9-81ED-4DB2-BD59-A6C34878D82A}">
                    <a16:rowId xmlns:a16="http://schemas.microsoft.com/office/drawing/2014/main" val="10009"/>
                  </a:ext>
                </a:extLst>
              </a:tr>
              <a:tr h="312035">
                <a:tc>
                  <a:txBody>
                    <a:bodyPr/>
                    <a:lstStyle/>
                    <a:p>
                      <a:r>
                        <a:t>Vortioxetin</a:t>
                      </a:r>
                    </a:p>
                  </a:txBody>
                  <a:tcPr/>
                </a:tc>
                <a:tc>
                  <a:txBody>
                    <a:bodyPr/>
                    <a:lstStyle/>
                    <a:p>
                      <a:r>
                        <a:t>1</a:t>
                      </a:r>
                    </a:p>
                  </a:txBody>
                  <a:tcPr/>
                </a:tc>
                <a:tc>
                  <a:txBody>
                    <a:bodyPr/>
                    <a:lstStyle/>
                    <a:p>
                      <a:r>
                        <a:rPr dirty="0"/>
                        <a:t>0,5</a:t>
                      </a:r>
                    </a:p>
                  </a:txBody>
                  <a:tcPr/>
                </a:tc>
                <a:extLst>
                  <a:ext uri="{0D108BD9-81ED-4DB2-BD59-A6C34878D82A}">
                    <a16:rowId xmlns:a16="http://schemas.microsoft.com/office/drawing/2014/main" val="10010"/>
                  </a:ext>
                </a:extLst>
              </a:tr>
              <a:tr h="312035">
                <a:tc>
                  <a:txBody>
                    <a:bodyPr/>
                    <a:lstStyle/>
                    <a:p>
                      <a:r>
                        <a:t>Paroxetin</a:t>
                      </a:r>
                    </a:p>
                  </a:txBody>
                  <a:tcPr/>
                </a:tc>
                <a:tc>
                  <a:txBody>
                    <a:bodyPr/>
                    <a:lstStyle/>
                    <a:p>
                      <a:r>
                        <a:t>1</a:t>
                      </a:r>
                    </a:p>
                  </a:txBody>
                  <a:tcPr/>
                </a:tc>
                <a:tc>
                  <a:txBody>
                    <a:bodyPr/>
                    <a:lstStyle/>
                    <a:p>
                      <a:r>
                        <a:rPr dirty="0"/>
                        <a:t>0,4</a:t>
                      </a:r>
                    </a:p>
                  </a:txBody>
                  <a:tcPr/>
                </a:tc>
                <a:extLst>
                  <a:ext uri="{0D108BD9-81ED-4DB2-BD59-A6C34878D82A}">
                    <a16:rowId xmlns:a16="http://schemas.microsoft.com/office/drawing/2014/main" val="10011"/>
                  </a:ext>
                </a:extLst>
              </a:tr>
            </a:tbl>
          </a:graphicData>
        </a:graphic>
      </p:graphicFrame>
      <p:sp>
        <p:nvSpPr>
          <p:cNvPr id="5" name="Rektangel 4"/>
          <p:cNvSpPr/>
          <p:nvPr/>
        </p:nvSpPr>
        <p:spPr>
          <a:xfrm>
            <a:off x="255251" y="6156593"/>
            <a:ext cx="8640960" cy="584775"/>
          </a:xfrm>
          <a:prstGeom prst="rect">
            <a:avLst/>
          </a:prstGeom>
        </p:spPr>
        <p:txBody>
          <a:bodyPr wrap="square">
            <a:spAutoFit/>
          </a:bodyPr>
          <a:lstStyle/>
          <a:p>
            <a:r>
              <a:rPr lang="sv-SE" sz="1600" b="0" dirty="0"/>
              <a:t>Fall där ett antidepressivt medel bedömts vara inblandat. Ofta även andra substanser (</a:t>
            </a:r>
            <a:r>
              <a:rPr lang="sv-SE" sz="1600" b="0" dirty="0" err="1"/>
              <a:t>blandintoxer</a:t>
            </a:r>
            <a:r>
              <a:rPr lang="sv-SE" sz="1600" b="0" dirty="0"/>
              <a:t>). 81 fall totalt (GIC-materialet: 1198 fall).</a:t>
            </a:r>
          </a:p>
        </p:txBody>
      </p:sp>
    </p:spTree>
    <p:extLst>
      <p:ext uri="{BB962C8B-B14F-4D97-AF65-F5344CB8AC3E}">
        <p14:creationId xmlns:p14="http://schemas.microsoft.com/office/powerpoint/2010/main" val="3072819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pPr algn="ctr"/>
            <a:r>
              <a:rPr lang="sv-SE" sz="3200" dirty="0" err="1"/>
              <a:t>Fentiazinderivat</a:t>
            </a:r>
            <a:endParaRPr lang="sv-SE" sz="3600" dirty="0"/>
          </a:p>
        </p:txBody>
      </p:sp>
      <p:sp>
        <p:nvSpPr>
          <p:cNvPr id="4" name="Rektangel 3"/>
          <p:cNvSpPr/>
          <p:nvPr/>
        </p:nvSpPr>
        <p:spPr>
          <a:xfrm>
            <a:off x="683568" y="1628801"/>
            <a:ext cx="7992888" cy="3416320"/>
          </a:xfrm>
          <a:prstGeom prst="rect">
            <a:avLst/>
          </a:prstGeom>
        </p:spPr>
        <p:txBody>
          <a:bodyPr wrap="square">
            <a:spAutoFit/>
          </a:bodyPr>
          <a:lstStyle/>
          <a:p>
            <a:r>
              <a:rPr lang="sv-SE" sz="2400" b="0" dirty="0">
                <a:latin typeface="+mn-lt"/>
              </a:rPr>
              <a:t>De vanligaste </a:t>
            </a:r>
            <a:r>
              <a:rPr lang="sv-SE" sz="2400" b="0" dirty="0" err="1">
                <a:latin typeface="+mn-lt"/>
              </a:rPr>
              <a:t>fentiazinderivaten</a:t>
            </a:r>
            <a:r>
              <a:rPr lang="sv-SE" sz="2400" b="0" dirty="0">
                <a:latin typeface="+mn-lt"/>
              </a:rPr>
              <a:t> är: </a:t>
            </a:r>
            <a:br>
              <a:rPr lang="sv-SE" sz="2400" b="0" dirty="0">
                <a:latin typeface="+mn-lt"/>
              </a:rPr>
            </a:br>
            <a:r>
              <a:rPr lang="sv-SE" sz="2400" b="0" dirty="0">
                <a:latin typeface="+mn-lt"/>
              </a:rPr>
              <a:t> </a:t>
            </a:r>
          </a:p>
          <a:p>
            <a:pPr marL="285750" lvl="0" indent="-285750">
              <a:buFont typeface="Arial" panose="020B0604020202020204" pitchFamily="34" charset="0"/>
              <a:buChar char="•"/>
            </a:pPr>
            <a:r>
              <a:rPr lang="sv-SE" sz="2400" b="0" u="sng" dirty="0" err="1">
                <a:latin typeface="+mn-lt"/>
                <a:hlinkClick r:id="rId2">
                  <a:extLst>
                    <a:ext uri="{A12FA001-AC4F-418D-AE19-62706E023703}">
                      <ahyp:hlinkClr xmlns:ahyp="http://schemas.microsoft.com/office/drawing/2018/hyperlinkcolor" val="tx"/>
                    </a:ext>
                  </a:extLst>
                </a:hlinkClick>
              </a:rPr>
              <a:t>Alimemazin</a:t>
            </a:r>
            <a:r>
              <a:rPr lang="sv-SE" sz="2400" b="0" dirty="0">
                <a:latin typeface="+mn-lt"/>
              </a:rPr>
              <a:t> (</a:t>
            </a:r>
            <a:r>
              <a:rPr lang="sv-SE" sz="2400" b="0" u="sng" dirty="0" err="1">
                <a:latin typeface="+mn-lt"/>
                <a:hlinkClick r:id="rId3">
                  <a:extLst>
                    <a:ext uri="{A12FA001-AC4F-418D-AE19-62706E023703}">
                      <ahyp:hlinkClr xmlns:ahyp="http://schemas.microsoft.com/office/drawing/2018/hyperlinkcolor" val="tx"/>
                    </a:ext>
                  </a:extLst>
                </a:hlinkClick>
              </a:rPr>
              <a:t>Theralen</a:t>
            </a:r>
            <a:r>
              <a:rPr lang="sv-SE" sz="2400" b="0" dirty="0">
                <a:latin typeface="+mn-lt"/>
              </a:rPr>
              <a:t> - avregistrerat), </a:t>
            </a:r>
            <a:r>
              <a:rPr lang="sv-SE" sz="2400" b="0" u="sng" dirty="0" err="1">
                <a:latin typeface="+mn-lt"/>
                <a:hlinkClick r:id="rId4">
                  <a:extLst>
                    <a:ext uri="{A12FA001-AC4F-418D-AE19-62706E023703}">
                      <ahyp:hlinkClr xmlns:ahyp="http://schemas.microsoft.com/office/drawing/2018/hyperlinkcolor" val="tx"/>
                    </a:ext>
                  </a:extLst>
                </a:hlinkClick>
              </a:rPr>
              <a:t>Alimemazin</a:t>
            </a:r>
            <a:r>
              <a:rPr lang="sv-SE" sz="2400" b="0" dirty="0">
                <a:latin typeface="+mn-lt"/>
              </a:rPr>
              <a:t> - kapslar, droppar) </a:t>
            </a:r>
          </a:p>
          <a:p>
            <a:pPr marL="285750" lvl="0" indent="-285750">
              <a:buFont typeface="Arial" panose="020B0604020202020204" pitchFamily="34" charset="0"/>
              <a:buChar char="•"/>
            </a:pPr>
            <a:r>
              <a:rPr lang="sv-SE" sz="2400" b="0" u="sng" dirty="0" err="1">
                <a:latin typeface="+mn-lt"/>
                <a:hlinkClick r:id="rId5">
                  <a:extLst>
                    <a:ext uri="{A12FA001-AC4F-418D-AE19-62706E023703}">
                      <ahyp:hlinkClr xmlns:ahyp="http://schemas.microsoft.com/office/drawing/2018/hyperlinkcolor" val="tx"/>
                    </a:ext>
                  </a:extLst>
                </a:hlinkClick>
              </a:rPr>
              <a:t>Prometazin</a:t>
            </a:r>
            <a:r>
              <a:rPr lang="sv-SE" sz="2400" b="0" dirty="0">
                <a:latin typeface="+mn-lt"/>
              </a:rPr>
              <a:t> (</a:t>
            </a:r>
            <a:r>
              <a:rPr lang="sv-SE" sz="2400" b="0" u="sng" dirty="0">
                <a:latin typeface="+mn-lt"/>
                <a:hlinkClick r:id="rId6">
                  <a:extLst>
                    <a:ext uri="{A12FA001-AC4F-418D-AE19-62706E023703}">
                      <ahyp:hlinkClr xmlns:ahyp="http://schemas.microsoft.com/office/drawing/2018/hyperlinkcolor" val="tx"/>
                    </a:ext>
                  </a:extLst>
                </a:hlinkClick>
              </a:rPr>
              <a:t>Lergigan</a:t>
            </a:r>
            <a:r>
              <a:rPr lang="sv-SE" sz="2400" b="0" dirty="0">
                <a:latin typeface="+mn-lt"/>
              </a:rPr>
              <a:t> - tabletter, oral lösning), </a:t>
            </a:r>
            <a:r>
              <a:rPr lang="sv-SE" sz="2400" b="0" u="sng" dirty="0" err="1">
                <a:latin typeface="+mn-lt"/>
                <a:hlinkClick r:id="rId7">
                  <a:extLst>
                    <a:ext uri="{A12FA001-AC4F-418D-AE19-62706E023703}">
                      <ahyp:hlinkClr xmlns:ahyp="http://schemas.microsoft.com/office/drawing/2018/hyperlinkcolor" val="tx"/>
                    </a:ext>
                  </a:extLst>
                </a:hlinkClick>
              </a:rPr>
              <a:t>Prometazin</a:t>
            </a:r>
            <a:r>
              <a:rPr lang="sv-SE" sz="2400" b="0" dirty="0">
                <a:latin typeface="+mn-lt"/>
              </a:rPr>
              <a:t> - tabletter) </a:t>
            </a:r>
          </a:p>
          <a:p>
            <a:pPr marL="285750" lvl="0" indent="-285750">
              <a:buFont typeface="Arial" panose="020B0604020202020204" pitchFamily="34" charset="0"/>
              <a:buChar char="•"/>
            </a:pPr>
            <a:r>
              <a:rPr lang="sv-SE" sz="2400" b="0" u="sng" dirty="0" err="1">
                <a:latin typeface="+mn-lt"/>
                <a:hlinkClick r:id="rId5">
                  <a:extLst>
                    <a:ext uri="{A12FA001-AC4F-418D-AE19-62706E023703}">
                      <ahyp:hlinkClr xmlns:ahyp="http://schemas.microsoft.com/office/drawing/2018/hyperlinkcolor" val="tx"/>
                    </a:ext>
                  </a:extLst>
                </a:hlinkClick>
              </a:rPr>
              <a:t>Prometazin</a:t>
            </a:r>
            <a:r>
              <a:rPr lang="sv-SE" sz="2400" b="0" dirty="0">
                <a:latin typeface="+mn-lt"/>
              </a:rPr>
              <a:t> i kombinationspreparat som: </a:t>
            </a:r>
            <a:r>
              <a:rPr lang="sv-SE" sz="2400" b="0" u="sng" dirty="0">
                <a:solidFill>
                  <a:srgbClr val="0000FF"/>
                </a:solidFill>
                <a:latin typeface="+mn-lt"/>
              </a:rPr>
              <a:t>Lergigan </a:t>
            </a:r>
            <a:r>
              <a:rPr lang="sv-SE" sz="2400" b="0" u="sng" dirty="0" err="1">
                <a:latin typeface="+mn-lt"/>
              </a:rPr>
              <a:t>Comp</a:t>
            </a:r>
            <a:r>
              <a:rPr lang="sv-SE" sz="2400" b="0" dirty="0">
                <a:latin typeface="+mn-lt"/>
              </a:rPr>
              <a:t> (tabletter) </a:t>
            </a:r>
          </a:p>
          <a:p>
            <a:pPr marL="285750" lvl="0" indent="-285750">
              <a:buFont typeface="Arial" panose="020B0604020202020204" pitchFamily="34" charset="0"/>
              <a:buChar char="•"/>
            </a:pPr>
            <a:r>
              <a:rPr lang="sv-SE" sz="2400" b="0" u="sng" dirty="0" err="1">
                <a:latin typeface="+mn-lt"/>
                <a:hlinkClick r:id="rId8">
                  <a:extLst>
                    <a:ext uri="{A12FA001-AC4F-418D-AE19-62706E023703}">
                      <ahyp:hlinkClr xmlns:ahyp="http://schemas.microsoft.com/office/drawing/2018/hyperlinkcolor" val="tx"/>
                    </a:ext>
                  </a:extLst>
                </a:hlinkClick>
              </a:rPr>
              <a:t>Propiomazin</a:t>
            </a:r>
            <a:r>
              <a:rPr lang="sv-SE" sz="2400" b="0" dirty="0">
                <a:latin typeface="+mn-lt"/>
              </a:rPr>
              <a:t> (</a:t>
            </a:r>
            <a:r>
              <a:rPr lang="sv-SE" sz="2400" b="0" u="sng" dirty="0">
                <a:latin typeface="+mn-lt"/>
                <a:hlinkClick r:id="rId9">
                  <a:extLst>
                    <a:ext uri="{A12FA001-AC4F-418D-AE19-62706E023703}">
                      <ahyp:hlinkClr xmlns:ahyp="http://schemas.microsoft.com/office/drawing/2018/hyperlinkcolor" val="tx"/>
                    </a:ext>
                  </a:extLst>
                </a:hlinkClick>
              </a:rPr>
              <a:t>Propavan</a:t>
            </a:r>
            <a:r>
              <a:rPr lang="sv-SE" sz="2400" b="0" dirty="0">
                <a:latin typeface="+mn-lt"/>
              </a:rPr>
              <a:t>)</a:t>
            </a:r>
          </a:p>
        </p:txBody>
      </p:sp>
    </p:spTree>
    <p:extLst>
      <p:ext uri="{BB962C8B-B14F-4D97-AF65-F5344CB8AC3E}">
        <p14:creationId xmlns:p14="http://schemas.microsoft.com/office/powerpoint/2010/main" val="2065505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i0.wp.com/lifeinthefastlane.com/wp-content/uploads/2013/12/Kloss-and-Bruce-Anticholinergi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836712"/>
            <a:ext cx="3636939" cy="5396495"/>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2"/>
          <p:cNvSpPr txBox="1">
            <a:spLocks noChangeArrowheads="1"/>
          </p:cNvSpPr>
          <p:nvPr/>
        </p:nvSpPr>
        <p:spPr bwMode="auto">
          <a:xfrm>
            <a:off x="971600" y="1988840"/>
            <a:ext cx="3672408"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sv-SE" b="1" dirty="0" err="1">
                <a:latin typeface="+mj-lt"/>
                <a:cs typeface="+mn-cs"/>
              </a:rPr>
              <a:t>Antikolinergic</a:t>
            </a:r>
            <a:r>
              <a:rPr lang="sv-SE" b="1" dirty="0">
                <a:latin typeface="+mj-lt"/>
                <a:cs typeface="+mn-cs"/>
              </a:rPr>
              <a:t> </a:t>
            </a:r>
            <a:r>
              <a:rPr lang="sv-SE" b="1" dirty="0" err="1">
                <a:latin typeface="+mj-lt"/>
                <a:cs typeface="+mn-cs"/>
              </a:rPr>
              <a:t>syndrome</a:t>
            </a:r>
            <a:endParaRPr lang="sv-SE" b="1" dirty="0">
              <a:latin typeface="+mj-lt"/>
              <a:cs typeface="+mn-cs"/>
            </a:endParaRPr>
          </a:p>
          <a:p>
            <a:pPr marL="571500" indent="-571500">
              <a:spcBef>
                <a:spcPct val="50000"/>
              </a:spcBef>
              <a:buFont typeface="Arial" panose="020B0604020202020204" pitchFamily="34" charset="0"/>
              <a:buChar char="•"/>
              <a:defRPr/>
            </a:pPr>
            <a:r>
              <a:rPr lang="en-US" b="0" dirty="0">
                <a:latin typeface="+mj-lt"/>
                <a:cs typeface="+mn-cs"/>
              </a:rPr>
              <a:t>Mad as a hatter</a:t>
            </a:r>
          </a:p>
          <a:p>
            <a:pPr marL="571500" indent="-571500">
              <a:spcBef>
                <a:spcPct val="50000"/>
              </a:spcBef>
              <a:buFont typeface="Arial" panose="020B0604020202020204" pitchFamily="34" charset="0"/>
              <a:buChar char="•"/>
              <a:defRPr/>
            </a:pPr>
            <a:r>
              <a:rPr lang="en-US" b="0" dirty="0">
                <a:latin typeface="+mj-lt"/>
                <a:cs typeface="+mn-cs"/>
              </a:rPr>
              <a:t>Dry as a bone</a:t>
            </a:r>
          </a:p>
          <a:p>
            <a:pPr marL="571500" indent="-571500">
              <a:spcBef>
                <a:spcPct val="50000"/>
              </a:spcBef>
              <a:buFont typeface="Arial" panose="020B0604020202020204" pitchFamily="34" charset="0"/>
              <a:buChar char="•"/>
              <a:defRPr/>
            </a:pPr>
            <a:r>
              <a:rPr lang="en-US" b="0" dirty="0">
                <a:latin typeface="+mj-lt"/>
                <a:cs typeface="+mn-cs"/>
              </a:rPr>
              <a:t>Red as a beet</a:t>
            </a:r>
          </a:p>
          <a:p>
            <a:pPr marL="571500" indent="-571500">
              <a:spcBef>
                <a:spcPct val="50000"/>
              </a:spcBef>
              <a:buFont typeface="Arial" panose="020B0604020202020204" pitchFamily="34" charset="0"/>
              <a:buChar char="•"/>
              <a:defRPr/>
            </a:pPr>
            <a:r>
              <a:rPr lang="en-US" b="0" dirty="0">
                <a:latin typeface="+mj-lt"/>
                <a:cs typeface="+mn-cs"/>
              </a:rPr>
              <a:t>Blind as a bat</a:t>
            </a:r>
          </a:p>
          <a:p>
            <a:pPr marL="571500" indent="-571500">
              <a:spcBef>
                <a:spcPct val="50000"/>
              </a:spcBef>
              <a:buFont typeface="Arial" panose="020B0604020202020204" pitchFamily="34" charset="0"/>
              <a:buChar char="•"/>
              <a:defRPr/>
            </a:pPr>
            <a:r>
              <a:rPr lang="en-US" b="0" dirty="0">
                <a:latin typeface="+mj-lt"/>
                <a:cs typeface="+mn-cs"/>
              </a:rPr>
              <a:t>Hot as a desert</a:t>
            </a:r>
            <a:endParaRPr lang="sv-SE" b="0" dirty="0">
              <a:latin typeface="+mj-lt"/>
              <a:cs typeface="+mn-cs"/>
            </a:endParaRPr>
          </a:p>
        </p:txBody>
      </p:sp>
    </p:spTree>
    <p:extLst>
      <p:ext uri="{BB962C8B-B14F-4D97-AF65-F5344CB8AC3E}">
        <p14:creationId xmlns:p14="http://schemas.microsoft.com/office/powerpoint/2010/main" val="1649498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a:t>Särskilt riskabla preparat</a:t>
            </a:r>
            <a:endParaRPr dirty="0"/>
          </a:p>
        </p:txBody>
      </p:sp>
      <p:sp>
        <p:nvSpPr>
          <p:cNvPr id="3" name="Content Placeholder 2"/>
          <p:cNvSpPr>
            <a:spLocks noGrp="1"/>
          </p:cNvSpPr>
          <p:nvPr>
            <p:ph idx="1"/>
          </p:nvPr>
        </p:nvSpPr>
        <p:spPr>
          <a:xfrm>
            <a:off x="460568" y="1340768"/>
            <a:ext cx="8575928" cy="5184576"/>
          </a:xfrm>
        </p:spPr>
        <p:txBody>
          <a:bodyPr>
            <a:normAutofit/>
          </a:bodyPr>
          <a:lstStyle/>
          <a:p>
            <a:endParaRPr lang="sv-SE" sz="2400" dirty="0"/>
          </a:p>
          <a:p>
            <a:r>
              <a:rPr sz="2400" dirty="0" err="1"/>
              <a:t>Klomipramin</a:t>
            </a:r>
            <a:r>
              <a:rPr sz="2400" dirty="0"/>
              <a:t> (Anafranil®)</a:t>
            </a:r>
          </a:p>
          <a:p>
            <a:r>
              <a:rPr sz="2400" dirty="0"/>
              <a:t>Bupropion (</a:t>
            </a:r>
            <a:r>
              <a:rPr sz="2400" dirty="0" err="1"/>
              <a:t>Voxra</a:t>
            </a:r>
            <a:r>
              <a:rPr sz="2400" dirty="0"/>
              <a:t>®, Zyban®, </a:t>
            </a:r>
            <a:r>
              <a:rPr sz="2400" dirty="0" err="1"/>
              <a:t>Mysimba</a:t>
            </a:r>
            <a:r>
              <a:rPr sz="2400" dirty="0"/>
              <a:t>®)</a:t>
            </a:r>
          </a:p>
          <a:p>
            <a:r>
              <a:rPr sz="2400" dirty="0" err="1"/>
              <a:t>Venlafaxin</a:t>
            </a:r>
            <a:r>
              <a:rPr sz="2400" dirty="0"/>
              <a:t> (</a:t>
            </a:r>
            <a:r>
              <a:rPr sz="2400" dirty="0" err="1"/>
              <a:t>Efexor</a:t>
            </a:r>
            <a:r>
              <a:rPr sz="2400" dirty="0"/>
              <a:t>®, </a:t>
            </a:r>
            <a:r>
              <a:rPr sz="2400" dirty="0" err="1"/>
              <a:t>Efastad</a:t>
            </a:r>
            <a:r>
              <a:rPr sz="2400" dirty="0"/>
              <a:t>®)</a:t>
            </a:r>
          </a:p>
          <a:p>
            <a:r>
              <a:rPr sz="2400" dirty="0" err="1"/>
              <a:t>Amitriptylin</a:t>
            </a:r>
            <a:r>
              <a:rPr sz="2400" dirty="0"/>
              <a:t> (</a:t>
            </a:r>
            <a:r>
              <a:rPr sz="2400" dirty="0" err="1"/>
              <a:t>Saroten</a:t>
            </a:r>
            <a:r>
              <a:rPr sz="2400" dirty="0"/>
              <a:t>®)</a:t>
            </a:r>
          </a:p>
          <a:p>
            <a:r>
              <a:rPr sz="2400" dirty="0" err="1"/>
              <a:t>Samtliga</a:t>
            </a:r>
            <a:r>
              <a:rPr sz="2400" dirty="0"/>
              <a:t> dessa </a:t>
            </a:r>
            <a:r>
              <a:rPr sz="2400" dirty="0" err="1"/>
              <a:t>preparat</a:t>
            </a:r>
            <a:r>
              <a:rPr sz="2400" dirty="0"/>
              <a:t> </a:t>
            </a:r>
            <a:r>
              <a:rPr sz="2400" dirty="0" err="1"/>
              <a:t>har</a:t>
            </a:r>
            <a:r>
              <a:rPr sz="2400" dirty="0"/>
              <a:t> </a:t>
            </a:r>
            <a:r>
              <a:rPr sz="2400" dirty="0" err="1"/>
              <a:t>uttalad</a:t>
            </a:r>
            <a:r>
              <a:rPr sz="2400" dirty="0"/>
              <a:t> </a:t>
            </a:r>
            <a:r>
              <a:rPr sz="2400" dirty="0" err="1"/>
              <a:t>hjärttoxicitet</a:t>
            </a:r>
            <a:endParaRP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Venlafaxin</a:t>
            </a:r>
            <a:r>
              <a:rPr dirty="0"/>
              <a:t> – </a:t>
            </a:r>
            <a:r>
              <a:rPr lang="sv-SE" dirty="0" err="1"/>
              <a:t>Efexor</a:t>
            </a:r>
            <a:br>
              <a:rPr lang="sv-SE" dirty="0"/>
            </a:br>
            <a:r>
              <a:rPr sz="4000" dirty="0" err="1"/>
              <a:t>överdos</a:t>
            </a:r>
            <a:r>
              <a:rPr sz="4000" dirty="0"/>
              <a:t>: </a:t>
            </a:r>
            <a:r>
              <a:rPr sz="4000" dirty="0" err="1"/>
              <a:t>symtom</a:t>
            </a:r>
            <a:r>
              <a:rPr sz="4000" dirty="0"/>
              <a:t> </a:t>
            </a:r>
            <a:r>
              <a:rPr sz="4000" dirty="0" err="1"/>
              <a:t>och</a:t>
            </a:r>
            <a:r>
              <a:rPr sz="4000" dirty="0"/>
              <a:t> </a:t>
            </a:r>
            <a:r>
              <a:rPr sz="4000" dirty="0" err="1"/>
              <a:t>verkningsmekanism</a:t>
            </a:r>
            <a:endParaRPr dirty="0"/>
          </a:p>
        </p:txBody>
      </p:sp>
      <p:sp>
        <p:nvSpPr>
          <p:cNvPr id="3" name="Content Placeholder 2"/>
          <p:cNvSpPr>
            <a:spLocks noGrp="1"/>
          </p:cNvSpPr>
          <p:nvPr>
            <p:ph idx="1"/>
          </p:nvPr>
        </p:nvSpPr>
        <p:spPr>
          <a:xfrm>
            <a:off x="611560" y="1844824"/>
            <a:ext cx="8229600" cy="4525963"/>
          </a:xfrm>
        </p:spPr>
        <p:txBody>
          <a:bodyPr>
            <a:normAutofit/>
          </a:bodyPr>
          <a:lstStyle/>
          <a:p>
            <a:r>
              <a:rPr lang="sv-SE" sz="2800" dirty="0"/>
              <a:t>Depåpreparat i flera styrkor: 37,5-75-150-225 mg</a:t>
            </a:r>
            <a:endParaRPr sz="2800" dirty="0"/>
          </a:p>
          <a:p>
            <a:r>
              <a:rPr lang="sv-SE" sz="2800" dirty="0"/>
              <a:t>Allvarliga </a:t>
            </a:r>
            <a:r>
              <a:rPr lang="sv-SE" sz="2800" dirty="0" err="1"/>
              <a:t>förgiftningssymtom</a:t>
            </a:r>
            <a:r>
              <a:rPr lang="sv-SE" sz="2800" dirty="0"/>
              <a:t> kan förekomma hos vuxna efter intag av cirka 3 gram </a:t>
            </a:r>
            <a:r>
              <a:rPr lang="sv-SE" sz="2800" dirty="0" err="1"/>
              <a:t>venlafaxin</a:t>
            </a:r>
            <a:endParaRPr lang="sv-SE" sz="2800" dirty="0"/>
          </a:p>
          <a:p>
            <a:r>
              <a:rPr lang="sv-SE" sz="2800" dirty="0" err="1"/>
              <a:t>Venlafaxin</a:t>
            </a:r>
            <a:r>
              <a:rPr lang="sv-SE" sz="2800" dirty="0"/>
              <a:t> i Sverige från 1997</a:t>
            </a:r>
          </a:p>
          <a:p>
            <a:r>
              <a:rPr lang="sv-SE" sz="2400" dirty="0"/>
              <a:t>20 tabletter 150 mg ger dos om 3 gram….</a:t>
            </a:r>
          </a:p>
          <a:p>
            <a:endParaRPr lang="sv-SE" sz="1800" dirty="0"/>
          </a:p>
          <a:p>
            <a:endParaRPr lang="sv-SE" sz="1800" dirty="0"/>
          </a:p>
        </p:txBody>
      </p:sp>
      <p:pic>
        <p:nvPicPr>
          <p:cNvPr id="1026" name="Picture 2" descr="Product image">
            <a:extLst>
              <a:ext uri="{FF2B5EF4-FFF2-40B4-BE49-F238E27FC236}">
                <a16:creationId xmlns:a16="http://schemas.microsoft.com/office/drawing/2014/main" id="{4D092DAE-2CE5-4F91-DBC4-D13728B21B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840" y="4395575"/>
            <a:ext cx="4314825" cy="2162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duct image">
            <a:extLst>
              <a:ext uri="{FF2B5EF4-FFF2-40B4-BE49-F238E27FC236}">
                <a16:creationId xmlns:a16="http://schemas.microsoft.com/office/drawing/2014/main" id="{E5B50255-2FA6-F878-D09A-2BD72BBF7C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8523" y="4397322"/>
            <a:ext cx="4314825" cy="216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Neurologiska</a:t>
            </a:r>
            <a:r>
              <a:rPr dirty="0"/>
              <a:t> </a:t>
            </a:r>
            <a:r>
              <a:rPr dirty="0" err="1"/>
              <a:t>symtom</a:t>
            </a:r>
            <a:r>
              <a:rPr lang="sv-SE" dirty="0"/>
              <a:t> </a:t>
            </a:r>
            <a:r>
              <a:rPr lang="sv-SE" dirty="0" err="1"/>
              <a:t>intox</a:t>
            </a:r>
            <a:r>
              <a:rPr lang="sv-SE" dirty="0"/>
              <a:t> </a:t>
            </a:r>
            <a:r>
              <a:rPr lang="sv-SE" dirty="0" err="1"/>
              <a:t>Efexor</a:t>
            </a:r>
            <a:endParaRPr dirty="0"/>
          </a:p>
        </p:txBody>
      </p:sp>
      <p:sp>
        <p:nvSpPr>
          <p:cNvPr id="3" name="Content Placeholder 2"/>
          <p:cNvSpPr>
            <a:spLocks noGrp="1"/>
          </p:cNvSpPr>
          <p:nvPr>
            <p:ph idx="1"/>
          </p:nvPr>
        </p:nvSpPr>
        <p:spPr/>
        <p:txBody>
          <a:bodyPr>
            <a:normAutofit fontScale="85000" lnSpcReduction="20000"/>
          </a:bodyPr>
          <a:lstStyle/>
          <a:p>
            <a:endParaRPr dirty="0"/>
          </a:p>
          <a:p>
            <a:r>
              <a:rPr dirty="0"/>
              <a:t>Agitation, </a:t>
            </a:r>
            <a:r>
              <a:rPr dirty="0" err="1"/>
              <a:t>oro</a:t>
            </a:r>
            <a:r>
              <a:rPr dirty="0"/>
              <a:t>, </a:t>
            </a:r>
            <a:r>
              <a:rPr dirty="0" err="1"/>
              <a:t>konfusion</a:t>
            </a:r>
            <a:endParaRPr dirty="0"/>
          </a:p>
          <a:p>
            <a:r>
              <a:rPr dirty="0"/>
              <a:t>Tremor</a:t>
            </a:r>
          </a:p>
          <a:p>
            <a:r>
              <a:rPr dirty="0"/>
              <a:t>Kramper – </a:t>
            </a:r>
            <a:r>
              <a:rPr dirty="0" err="1"/>
              <a:t>ibland</a:t>
            </a:r>
            <a:r>
              <a:rPr dirty="0"/>
              <a:t> </a:t>
            </a:r>
            <a:r>
              <a:rPr dirty="0" err="1"/>
              <a:t>svårbehandlat</a:t>
            </a:r>
            <a:endParaRPr dirty="0"/>
          </a:p>
          <a:p>
            <a:r>
              <a:rPr dirty="0" err="1"/>
              <a:t>Serotonergt</a:t>
            </a:r>
            <a:r>
              <a:rPr dirty="0"/>
              <a:t> </a:t>
            </a:r>
            <a:r>
              <a:rPr dirty="0" err="1"/>
              <a:t>syndrom</a:t>
            </a:r>
            <a:endParaRPr dirty="0"/>
          </a:p>
          <a:p>
            <a:r>
              <a:rPr dirty="0" err="1"/>
              <a:t>Hyperreflexi</a:t>
            </a:r>
            <a:endParaRPr dirty="0"/>
          </a:p>
          <a:p>
            <a:r>
              <a:rPr dirty="0" err="1"/>
              <a:t>Klonus</a:t>
            </a:r>
            <a:endParaRPr dirty="0"/>
          </a:p>
          <a:p>
            <a:r>
              <a:rPr dirty="0"/>
              <a:t>Feber</a:t>
            </a:r>
          </a:p>
          <a:p>
            <a:r>
              <a:rPr dirty="0" err="1"/>
              <a:t>Förvirring</a:t>
            </a:r>
            <a:endParaRPr dirty="0"/>
          </a:p>
          <a:p>
            <a:r>
              <a:rPr dirty="0"/>
              <a:t>Kramper </a:t>
            </a:r>
            <a:r>
              <a:rPr dirty="0" err="1"/>
              <a:t>och</a:t>
            </a:r>
            <a:r>
              <a:rPr dirty="0"/>
              <a:t> </a:t>
            </a:r>
            <a:r>
              <a:rPr dirty="0" err="1"/>
              <a:t>serotonergt</a:t>
            </a:r>
            <a:r>
              <a:rPr dirty="0"/>
              <a:t> </a:t>
            </a:r>
            <a:r>
              <a:rPr dirty="0" err="1"/>
              <a:t>syndrom</a:t>
            </a:r>
            <a:r>
              <a:rPr dirty="0"/>
              <a:t> – </a:t>
            </a:r>
            <a:r>
              <a:rPr dirty="0" err="1"/>
              <a:t>typiska</a:t>
            </a:r>
            <a:r>
              <a:rPr dirty="0"/>
              <a:t> risker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888"/>
            <a:ext cx="9144000" cy="665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770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Kardiovaskulära effekter</a:t>
            </a:r>
          </a:p>
        </p:txBody>
      </p:sp>
      <p:sp>
        <p:nvSpPr>
          <p:cNvPr id="3" name="Content Placeholder 2"/>
          <p:cNvSpPr>
            <a:spLocks noGrp="1"/>
          </p:cNvSpPr>
          <p:nvPr>
            <p:ph idx="1"/>
          </p:nvPr>
        </p:nvSpPr>
        <p:spPr/>
        <p:txBody>
          <a:bodyPr>
            <a:normAutofit/>
          </a:bodyPr>
          <a:lstStyle/>
          <a:p>
            <a:endParaRPr sz="2400" dirty="0"/>
          </a:p>
          <a:p>
            <a:r>
              <a:rPr sz="2400" dirty="0" err="1"/>
              <a:t>Takykardi</a:t>
            </a:r>
            <a:endParaRPr sz="2400" dirty="0"/>
          </a:p>
          <a:p>
            <a:r>
              <a:rPr sz="2400" dirty="0" err="1"/>
              <a:t>Hypertoni</a:t>
            </a:r>
            <a:r>
              <a:rPr sz="2400" dirty="0"/>
              <a:t> (</a:t>
            </a:r>
            <a:r>
              <a:rPr sz="2400" dirty="0" err="1"/>
              <a:t>initialt</a:t>
            </a:r>
            <a:r>
              <a:rPr sz="2400" dirty="0"/>
              <a:t>)</a:t>
            </a:r>
          </a:p>
          <a:p>
            <a:r>
              <a:rPr sz="2400" dirty="0"/>
              <a:t>Hypotension (</a:t>
            </a:r>
            <a:r>
              <a:rPr sz="2400" dirty="0" err="1"/>
              <a:t>senare</a:t>
            </a:r>
            <a:r>
              <a:rPr sz="2400" dirty="0"/>
              <a:t> / </a:t>
            </a:r>
            <a:r>
              <a:rPr sz="2400" dirty="0" err="1"/>
              <a:t>hög</a:t>
            </a:r>
            <a:r>
              <a:rPr sz="2400" dirty="0"/>
              <a:t> dos)</a:t>
            </a:r>
          </a:p>
          <a:p>
            <a:r>
              <a:rPr sz="2400" dirty="0"/>
              <a:t>QT-</a:t>
            </a:r>
            <a:r>
              <a:rPr sz="2400" dirty="0" err="1"/>
              <a:t>förlängning</a:t>
            </a:r>
            <a:endParaRPr sz="2400" dirty="0"/>
          </a:p>
          <a:p>
            <a:r>
              <a:rPr sz="2400" dirty="0"/>
              <a:t>QRS-</a:t>
            </a:r>
            <a:r>
              <a:rPr sz="2400" dirty="0" err="1"/>
              <a:t>breddökning</a:t>
            </a:r>
            <a:endParaRPr sz="2400" dirty="0"/>
          </a:p>
          <a:p>
            <a:r>
              <a:rPr sz="2400" dirty="0"/>
              <a:t>Risk för </a:t>
            </a:r>
            <a:r>
              <a:rPr sz="2400" dirty="0" err="1"/>
              <a:t>ventrikulära</a:t>
            </a:r>
            <a:r>
              <a:rPr sz="2400" dirty="0"/>
              <a:t> </a:t>
            </a:r>
            <a:r>
              <a:rPr sz="2400" dirty="0" err="1"/>
              <a:t>arytmier</a:t>
            </a:r>
            <a:endParaRPr lang="sv-SE" sz="2400" dirty="0"/>
          </a:p>
          <a:p>
            <a:r>
              <a:rPr lang="sv-SE" sz="2400" dirty="0" err="1"/>
              <a:t>Myokardsvikt</a:t>
            </a:r>
            <a:r>
              <a:rPr lang="sv-SE" sz="2400" dirty="0"/>
              <a:t> – </a:t>
            </a:r>
            <a:r>
              <a:rPr lang="sv-SE" sz="2400" dirty="0" err="1"/>
              <a:t>Takutsubo</a:t>
            </a:r>
            <a:r>
              <a:rPr lang="sv-SE" sz="2400" dirty="0"/>
              <a:t>, beskrivet både vid överdos och terapeutisk dos → </a:t>
            </a:r>
            <a:r>
              <a:rPr lang="sv-SE" sz="2400" dirty="0" err="1"/>
              <a:t>adrenerg</a:t>
            </a:r>
            <a:r>
              <a:rPr lang="sv-SE" sz="2400" dirty="0"/>
              <a:t> överstimulering?</a:t>
            </a:r>
          </a:p>
          <a:p>
            <a:endParaRPr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Autonoma och övriga symtom</a:t>
            </a:r>
          </a:p>
        </p:txBody>
      </p:sp>
      <p:sp>
        <p:nvSpPr>
          <p:cNvPr id="3" name="Content Placeholder 2"/>
          <p:cNvSpPr>
            <a:spLocks noGrp="1"/>
          </p:cNvSpPr>
          <p:nvPr>
            <p:ph idx="1"/>
          </p:nvPr>
        </p:nvSpPr>
        <p:spPr/>
        <p:txBody>
          <a:bodyPr>
            <a:normAutofit/>
          </a:bodyPr>
          <a:lstStyle/>
          <a:p>
            <a:endParaRPr sz="2400" dirty="0"/>
          </a:p>
          <a:p>
            <a:r>
              <a:rPr sz="2400" dirty="0" err="1"/>
              <a:t>Illamående</a:t>
            </a:r>
            <a:r>
              <a:rPr sz="2400" dirty="0"/>
              <a:t>, </a:t>
            </a:r>
            <a:r>
              <a:rPr sz="2400" dirty="0" err="1"/>
              <a:t>kräkningar</a:t>
            </a:r>
            <a:endParaRPr sz="2400" dirty="0"/>
          </a:p>
          <a:p>
            <a:r>
              <a:rPr sz="2400" dirty="0" err="1"/>
              <a:t>Hypertermi</a:t>
            </a:r>
            <a:r>
              <a:rPr sz="2400" dirty="0"/>
              <a:t> (vid </a:t>
            </a:r>
            <a:r>
              <a:rPr sz="2400" dirty="0" err="1"/>
              <a:t>serotonergt</a:t>
            </a:r>
            <a:r>
              <a:rPr sz="2400" dirty="0"/>
              <a:t> </a:t>
            </a:r>
            <a:r>
              <a:rPr sz="2400" dirty="0" err="1"/>
              <a:t>syndrom</a:t>
            </a:r>
            <a:r>
              <a:rPr sz="2400" dirty="0"/>
              <a:t>)</a:t>
            </a:r>
          </a:p>
          <a:p>
            <a:r>
              <a:rPr sz="2400" dirty="0" err="1"/>
              <a:t>Svettningar</a:t>
            </a:r>
            <a:endParaRPr sz="2400" dirty="0"/>
          </a:p>
          <a:p>
            <a:r>
              <a:rPr sz="2400" dirty="0"/>
              <a:t>Mydriasis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Fördröjd toxicitet</a:t>
            </a:r>
          </a:p>
        </p:txBody>
      </p:sp>
      <p:sp>
        <p:nvSpPr>
          <p:cNvPr id="3" name="Content Placeholder 2"/>
          <p:cNvSpPr>
            <a:spLocks noGrp="1"/>
          </p:cNvSpPr>
          <p:nvPr>
            <p:ph idx="1"/>
          </p:nvPr>
        </p:nvSpPr>
        <p:spPr/>
        <p:txBody>
          <a:bodyPr>
            <a:normAutofit/>
          </a:bodyPr>
          <a:lstStyle/>
          <a:p>
            <a:endParaRPr sz="2800" dirty="0"/>
          </a:p>
          <a:p>
            <a:r>
              <a:rPr sz="2800" dirty="0" err="1"/>
              <a:t>Depotberedning</a:t>
            </a:r>
            <a:r>
              <a:rPr sz="2800" dirty="0"/>
              <a:t> ⇒ </a:t>
            </a:r>
            <a:r>
              <a:rPr sz="2800" dirty="0" err="1"/>
              <a:t>långsam</a:t>
            </a:r>
            <a:r>
              <a:rPr sz="2800" dirty="0"/>
              <a:t> absorption</a:t>
            </a:r>
          </a:p>
          <a:p>
            <a:r>
              <a:rPr sz="2800" dirty="0" err="1"/>
              <a:t>Försämring</a:t>
            </a:r>
            <a:r>
              <a:rPr sz="2800" dirty="0"/>
              <a:t> </a:t>
            </a:r>
            <a:r>
              <a:rPr sz="2800" dirty="0" err="1"/>
              <a:t>kan</a:t>
            </a:r>
            <a:r>
              <a:rPr sz="2800" dirty="0"/>
              <a:t> </a:t>
            </a:r>
            <a:r>
              <a:rPr sz="2800" dirty="0" err="1"/>
              <a:t>komma</a:t>
            </a:r>
            <a:r>
              <a:rPr sz="2800" dirty="0"/>
              <a:t> </a:t>
            </a:r>
            <a:r>
              <a:rPr sz="2800" dirty="0" err="1"/>
              <a:t>efter</a:t>
            </a:r>
            <a:r>
              <a:rPr sz="2800" dirty="0"/>
              <a:t> 12–18 </a:t>
            </a:r>
            <a:r>
              <a:rPr sz="2800" dirty="0" err="1"/>
              <a:t>timmar</a:t>
            </a:r>
            <a:endParaRPr sz="2800" dirty="0"/>
          </a:p>
          <a:p>
            <a:r>
              <a:rPr sz="2800" dirty="0" err="1"/>
              <a:t>Skiljer</a:t>
            </a:r>
            <a:r>
              <a:rPr sz="2800" dirty="0"/>
              <a:t> sig </a:t>
            </a:r>
            <a:r>
              <a:rPr sz="2800" dirty="0" err="1"/>
              <a:t>från</a:t>
            </a:r>
            <a:r>
              <a:rPr sz="2800" dirty="0"/>
              <a:t> </a:t>
            </a:r>
            <a:r>
              <a:rPr sz="2800" dirty="0" err="1"/>
              <a:t>många</a:t>
            </a:r>
            <a:r>
              <a:rPr sz="2800" dirty="0"/>
              <a:t> </a:t>
            </a:r>
            <a:r>
              <a:rPr sz="2800" dirty="0" err="1"/>
              <a:t>andra</a:t>
            </a:r>
            <a:r>
              <a:rPr sz="2800" dirty="0"/>
              <a:t> </a:t>
            </a:r>
            <a:r>
              <a:rPr sz="2800" dirty="0" err="1"/>
              <a:t>antidepressiva</a:t>
            </a:r>
            <a:endParaRPr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Allvarliga komplikationer</a:t>
            </a:r>
          </a:p>
        </p:txBody>
      </p:sp>
      <p:sp>
        <p:nvSpPr>
          <p:cNvPr id="3" name="Content Placeholder 2"/>
          <p:cNvSpPr>
            <a:spLocks noGrp="1"/>
          </p:cNvSpPr>
          <p:nvPr>
            <p:ph idx="1"/>
          </p:nvPr>
        </p:nvSpPr>
        <p:spPr/>
        <p:txBody>
          <a:bodyPr>
            <a:normAutofit/>
          </a:bodyPr>
          <a:lstStyle/>
          <a:p>
            <a:endParaRPr sz="2400" dirty="0"/>
          </a:p>
          <a:p>
            <a:r>
              <a:rPr sz="2400" dirty="0"/>
              <a:t>Kramper (</a:t>
            </a:r>
            <a:r>
              <a:rPr sz="2400" dirty="0" err="1"/>
              <a:t>vanligt</a:t>
            </a:r>
            <a:r>
              <a:rPr sz="2400" dirty="0"/>
              <a:t>)</a:t>
            </a:r>
          </a:p>
          <a:p>
            <a:r>
              <a:rPr sz="2400" dirty="0" err="1"/>
              <a:t>Malignt</a:t>
            </a:r>
            <a:r>
              <a:rPr sz="2400" dirty="0"/>
              <a:t> </a:t>
            </a:r>
            <a:r>
              <a:rPr sz="2400" dirty="0" err="1"/>
              <a:t>serotonergt</a:t>
            </a:r>
            <a:r>
              <a:rPr sz="2400" dirty="0"/>
              <a:t> </a:t>
            </a:r>
            <a:r>
              <a:rPr sz="2400" dirty="0" err="1"/>
              <a:t>syndrom</a:t>
            </a:r>
            <a:endParaRPr sz="2400" dirty="0"/>
          </a:p>
          <a:p>
            <a:r>
              <a:rPr sz="2400" dirty="0" err="1"/>
              <a:t>Arytmier</a:t>
            </a:r>
            <a:r>
              <a:rPr sz="2400" dirty="0"/>
              <a:t> </a:t>
            </a:r>
            <a:r>
              <a:rPr sz="2400" dirty="0" err="1"/>
              <a:t>och</a:t>
            </a:r>
            <a:r>
              <a:rPr sz="2400" dirty="0"/>
              <a:t> </a:t>
            </a:r>
            <a:r>
              <a:rPr sz="2400" dirty="0" err="1"/>
              <a:t>kardiell</a:t>
            </a:r>
            <a:r>
              <a:rPr sz="2400" dirty="0"/>
              <a:t> </a:t>
            </a:r>
            <a:r>
              <a:rPr sz="2400" dirty="0" err="1"/>
              <a:t>kollaps</a:t>
            </a:r>
            <a:endParaRPr sz="2400" dirty="0"/>
          </a:p>
          <a:p>
            <a:r>
              <a:rPr sz="2400" dirty="0" err="1"/>
              <a:t>Metabol</a:t>
            </a:r>
            <a:r>
              <a:rPr sz="2400" dirty="0"/>
              <a:t> </a:t>
            </a:r>
            <a:r>
              <a:rPr sz="2400" dirty="0" err="1"/>
              <a:t>acidos</a:t>
            </a:r>
            <a:endParaRPr sz="2400" dirty="0"/>
          </a:p>
          <a:p>
            <a:r>
              <a:rPr sz="2400" dirty="0" err="1"/>
              <a:t>Rhabdomyolys</a:t>
            </a:r>
            <a:r>
              <a:rPr sz="2400" dirty="0"/>
              <a:t> (</a:t>
            </a:r>
            <a:r>
              <a:rPr sz="2400" dirty="0" err="1"/>
              <a:t>sekundärt</a:t>
            </a:r>
            <a:r>
              <a:rPr sz="2400" dirty="0"/>
              <a:t> till </a:t>
            </a:r>
            <a:r>
              <a:rPr sz="2400" dirty="0" err="1"/>
              <a:t>kramper</a:t>
            </a:r>
            <a:r>
              <a:rPr sz="2400"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Handläggningsprinciper</a:t>
            </a:r>
          </a:p>
        </p:txBody>
      </p:sp>
      <p:sp>
        <p:nvSpPr>
          <p:cNvPr id="3" name="Content Placeholder 2"/>
          <p:cNvSpPr>
            <a:spLocks noGrp="1"/>
          </p:cNvSpPr>
          <p:nvPr>
            <p:ph idx="1"/>
          </p:nvPr>
        </p:nvSpPr>
        <p:spPr/>
        <p:txBody>
          <a:bodyPr>
            <a:normAutofit/>
          </a:bodyPr>
          <a:lstStyle/>
          <a:p>
            <a:endParaRPr sz="2400" dirty="0"/>
          </a:p>
          <a:p>
            <a:r>
              <a:rPr sz="2400" dirty="0" err="1"/>
              <a:t>Tidig</a:t>
            </a:r>
            <a:r>
              <a:rPr sz="2400" dirty="0"/>
              <a:t> </a:t>
            </a:r>
            <a:r>
              <a:rPr sz="2400" dirty="0" err="1"/>
              <a:t>kontinuerlig</a:t>
            </a:r>
            <a:r>
              <a:rPr sz="2400" dirty="0"/>
              <a:t> EKG-</a:t>
            </a:r>
            <a:r>
              <a:rPr sz="2400" dirty="0" err="1"/>
              <a:t>övervakning</a:t>
            </a:r>
            <a:endParaRPr sz="2400" dirty="0"/>
          </a:p>
          <a:p>
            <a:r>
              <a:rPr sz="2400" dirty="0" err="1"/>
              <a:t>Övervakning</a:t>
            </a:r>
            <a:r>
              <a:rPr sz="2400" dirty="0"/>
              <a:t> </a:t>
            </a:r>
            <a:r>
              <a:rPr sz="2400" dirty="0" err="1"/>
              <a:t>i</a:t>
            </a:r>
            <a:r>
              <a:rPr sz="2400" dirty="0"/>
              <a:t> ≥</a:t>
            </a:r>
            <a:r>
              <a:rPr lang="sv-SE" sz="2400" dirty="0"/>
              <a:t> </a:t>
            </a:r>
            <a:r>
              <a:rPr sz="2400" dirty="0"/>
              <a:t>24 </a:t>
            </a:r>
            <a:r>
              <a:rPr sz="2400" dirty="0" err="1"/>
              <a:t>timmar</a:t>
            </a:r>
            <a:r>
              <a:rPr sz="2400" dirty="0"/>
              <a:t> vid </a:t>
            </a:r>
            <a:r>
              <a:rPr sz="2400" dirty="0" err="1"/>
              <a:t>stora</a:t>
            </a:r>
            <a:r>
              <a:rPr sz="2400" dirty="0"/>
              <a:t> </a:t>
            </a:r>
            <a:r>
              <a:rPr sz="2400" dirty="0" err="1"/>
              <a:t>doser</a:t>
            </a:r>
            <a:r>
              <a:rPr sz="2400" dirty="0"/>
              <a:t> / depot</a:t>
            </a:r>
            <a:r>
              <a:rPr lang="sv-SE" sz="2400" dirty="0"/>
              <a:t>preparat</a:t>
            </a:r>
            <a:endParaRPr sz="2400" dirty="0"/>
          </a:p>
          <a:p>
            <a:r>
              <a:rPr sz="2400" dirty="0" err="1"/>
              <a:t>Benzodiazepiner</a:t>
            </a:r>
            <a:r>
              <a:rPr sz="2400" dirty="0"/>
              <a:t> vid </a:t>
            </a:r>
            <a:r>
              <a:rPr sz="2400" dirty="0" err="1"/>
              <a:t>kramper</a:t>
            </a:r>
            <a:r>
              <a:rPr sz="2400" dirty="0"/>
              <a:t> </a:t>
            </a:r>
            <a:r>
              <a:rPr sz="2400" dirty="0" err="1"/>
              <a:t>eller</a:t>
            </a:r>
            <a:r>
              <a:rPr sz="2400" dirty="0"/>
              <a:t> agitation</a:t>
            </a:r>
          </a:p>
          <a:p>
            <a:r>
              <a:rPr sz="2400" dirty="0" err="1"/>
              <a:t>Behandling</a:t>
            </a:r>
            <a:r>
              <a:rPr sz="2400" dirty="0"/>
              <a:t> av </a:t>
            </a:r>
            <a:r>
              <a:rPr sz="2400" dirty="0" err="1"/>
              <a:t>serotonergt</a:t>
            </a:r>
            <a:r>
              <a:rPr sz="2400" dirty="0"/>
              <a:t> </a:t>
            </a:r>
            <a:r>
              <a:rPr sz="2400" dirty="0" err="1"/>
              <a:t>syndrom</a:t>
            </a:r>
            <a:r>
              <a:rPr sz="2400" dirty="0"/>
              <a:t> (</a:t>
            </a:r>
            <a:r>
              <a:rPr sz="2400" dirty="0" err="1"/>
              <a:t>kyla</a:t>
            </a:r>
            <a:r>
              <a:rPr sz="2400" dirty="0"/>
              <a:t>, sedation, </a:t>
            </a:r>
            <a:r>
              <a:rPr sz="2400" dirty="0" err="1"/>
              <a:t>ev</a:t>
            </a:r>
            <a:r>
              <a:rPr sz="2400" dirty="0"/>
              <a:t>. </a:t>
            </a:r>
            <a:r>
              <a:rPr sz="2400" dirty="0" err="1"/>
              <a:t>cyproheptadin</a:t>
            </a:r>
            <a:r>
              <a:rPr lang="sv-SE" sz="2400" dirty="0"/>
              <a:t>/</a:t>
            </a:r>
            <a:r>
              <a:rPr lang="sv-SE" sz="2400" dirty="0" err="1"/>
              <a:t>olanzapin</a:t>
            </a:r>
            <a:r>
              <a:rPr sz="2400" dirty="0"/>
              <a:t>)</a:t>
            </a:r>
          </a:p>
          <a:p>
            <a:r>
              <a:rPr sz="2400" dirty="0" err="1"/>
              <a:t>Natriumbikarbonat</a:t>
            </a:r>
            <a:r>
              <a:rPr sz="2400" dirty="0"/>
              <a:t> vid </a:t>
            </a:r>
            <a:r>
              <a:rPr sz="2400" dirty="0" err="1"/>
              <a:t>breda</a:t>
            </a:r>
            <a:r>
              <a:rPr sz="2400" dirty="0"/>
              <a:t> QRS-</a:t>
            </a:r>
            <a:r>
              <a:rPr sz="2400" dirty="0" err="1"/>
              <a:t>komplex</a:t>
            </a:r>
            <a:endParaRPr sz="2400" dirty="0"/>
          </a:p>
          <a:p>
            <a:r>
              <a:rPr sz="2400" dirty="0"/>
              <a:t>IVA-</a:t>
            </a:r>
            <a:r>
              <a:rPr sz="2400" dirty="0" err="1"/>
              <a:t>vård</a:t>
            </a:r>
            <a:r>
              <a:rPr sz="2400" dirty="0"/>
              <a:t> vid </a:t>
            </a:r>
            <a:r>
              <a:rPr sz="2400" dirty="0" err="1"/>
              <a:t>svår</a:t>
            </a:r>
            <a:r>
              <a:rPr sz="2400" dirty="0"/>
              <a:t> </a:t>
            </a:r>
            <a:r>
              <a:rPr sz="2400" dirty="0" err="1"/>
              <a:t>påverkan</a:t>
            </a:r>
            <a:endParaRP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Bupropion</a:t>
            </a:r>
            <a:r>
              <a:rPr lang="sv-SE" dirty="0"/>
              <a:t> (</a:t>
            </a:r>
            <a:r>
              <a:rPr lang="sv-SE" dirty="0" err="1"/>
              <a:t>Voxra</a:t>
            </a:r>
            <a:r>
              <a:rPr lang="sv-SE" dirty="0"/>
              <a:t>®)</a:t>
            </a:r>
            <a:endParaRPr dirty="0"/>
          </a:p>
        </p:txBody>
      </p:sp>
      <p:sp>
        <p:nvSpPr>
          <p:cNvPr id="3" name="Content Placeholder 2"/>
          <p:cNvSpPr>
            <a:spLocks noGrp="1"/>
          </p:cNvSpPr>
          <p:nvPr>
            <p:ph idx="1"/>
          </p:nvPr>
        </p:nvSpPr>
        <p:spPr>
          <a:xfrm>
            <a:off x="457200" y="1600200"/>
            <a:ext cx="8363272" cy="4925144"/>
          </a:xfrm>
        </p:spPr>
        <p:txBody>
          <a:bodyPr>
            <a:normAutofit/>
          </a:bodyPr>
          <a:lstStyle/>
          <a:p>
            <a:r>
              <a:rPr sz="2400" dirty="0" err="1"/>
              <a:t>Atypiskt</a:t>
            </a:r>
            <a:r>
              <a:rPr sz="2400" dirty="0"/>
              <a:t> </a:t>
            </a:r>
            <a:r>
              <a:rPr sz="2400" dirty="0" err="1"/>
              <a:t>antidepressivum</a:t>
            </a:r>
            <a:endParaRPr lang="sv-SE" sz="2400" dirty="0"/>
          </a:p>
          <a:p>
            <a:r>
              <a:rPr lang="sv-SE" sz="2400" dirty="0"/>
              <a:t>Tablett med modifierad frisättning 150/300 mg</a:t>
            </a:r>
            <a:endParaRPr sz="2400" dirty="0"/>
          </a:p>
          <a:p>
            <a:r>
              <a:rPr sz="2400" dirty="0" err="1"/>
              <a:t>Katinon</a:t>
            </a:r>
            <a:endParaRPr sz="2400" dirty="0"/>
          </a:p>
          <a:p>
            <a:r>
              <a:rPr sz="2400" dirty="0" err="1"/>
              <a:t>Dopamin</a:t>
            </a:r>
            <a:r>
              <a:rPr sz="2400" dirty="0"/>
              <a:t>- </a:t>
            </a:r>
            <a:r>
              <a:rPr sz="2400" dirty="0" err="1"/>
              <a:t>och</a:t>
            </a:r>
            <a:r>
              <a:rPr sz="2400" dirty="0"/>
              <a:t> </a:t>
            </a:r>
            <a:r>
              <a:rPr sz="2400" dirty="0" err="1"/>
              <a:t>noradrenalinupptagshämmare</a:t>
            </a:r>
            <a:endParaRPr sz="2400" dirty="0"/>
          </a:p>
          <a:p>
            <a:r>
              <a:rPr sz="2400" dirty="0" err="1"/>
              <a:t>Indikationer</a:t>
            </a:r>
            <a:r>
              <a:rPr sz="2400" dirty="0"/>
              <a:t>: Depression, </a:t>
            </a:r>
            <a:r>
              <a:rPr sz="2400" dirty="0" err="1"/>
              <a:t>rökavvänjning</a:t>
            </a:r>
            <a:r>
              <a:rPr sz="2400" dirty="0"/>
              <a:t>, </a:t>
            </a:r>
            <a:r>
              <a:rPr sz="2400" dirty="0" err="1"/>
              <a:t>obesitas</a:t>
            </a:r>
            <a:endParaRPr lang="sv-SE" sz="2400" dirty="0"/>
          </a:p>
          <a:p>
            <a:r>
              <a:rPr lang="sv-SE" sz="2400" dirty="0" err="1"/>
              <a:t>Bupropion</a:t>
            </a:r>
            <a:r>
              <a:rPr lang="sv-SE" sz="2400" dirty="0"/>
              <a:t> i Sverige från 2007</a:t>
            </a:r>
          </a:p>
          <a:p>
            <a:endParaRPr lang="sv-SE" sz="2400" dirty="0"/>
          </a:p>
          <a:p>
            <a:endParaRPr lang="sv-SE" sz="2400" dirty="0"/>
          </a:p>
          <a:p>
            <a:pPr marL="0" indent="0">
              <a:buNone/>
            </a:pPr>
            <a:endParaRPr lang="sv-SE" sz="2400" dirty="0"/>
          </a:p>
        </p:txBody>
      </p:sp>
      <p:pic>
        <p:nvPicPr>
          <p:cNvPr id="2052" name="Picture 4" descr="Product image">
            <a:extLst>
              <a:ext uri="{FF2B5EF4-FFF2-40B4-BE49-F238E27FC236}">
                <a16:creationId xmlns:a16="http://schemas.microsoft.com/office/drawing/2014/main" id="{139511E7-3251-8744-4EBB-5950D4B367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 y="4357395"/>
            <a:ext cx="4314825" cy="21621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roduct image">
            <a:extLst>
              <a:ext uri="{FF2B5EF4-FFF2-40B4-BE49-F238E27FC236}">
                <a16:creationId xmlns:a16="http://schemas.microsoft.com/office/drawing/2014/main" id="{187BA95B-FF0B-28AD-7986-5CA3E97AA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5" y="4357394"/>
            <a:ext cx="4314825" cy="216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332F92-5365-53DA-8012-04116B6BC752}"/>
              </a:ext>
            </a:extLst>
          </p:cNvPr>
          <p:cNvSpPr>
            <a:spLocks noGrp="1"/>
          </p:cNvSpPr>
          <p:nvPr>
            <p:ph type="title"/>
          </p:nvPr>
        </p:nvSpPr>
        <p:spPr/>
        <p:txBody>
          <a:bodyPr/>
          <a:lstStyle/>
          <a:p>
            <a:r>
              <a:rPr lang="sv-SE" dirty="0" err="1"/>
              <a:t>Voxra</a:t>
            </a:r>
            <a:r>
              <a:rPr lang="sv-SE" dirty="0"/>
              <a:t> förgiftning</a:t>
            </a:r>
          </a:p>
        </p:txBody>
      </p:sp>
      <p:sp>
        <p:nvSpPr>
          <p:cNvPr id="4" name="textruta 3">
            <a:extLst>
              <a:ext uri="{FF2B5EF4-FFF2-40B4-BE49-F238E27FC236}">
                <a16:creationId xmlns:a16="http://schemas.microsoft.com/office/drawing/2014/main" id="{986D6ED7-E55A-F576-23DB-8356D162436A}"/>
              </a:ext>
            </a:extLst>
          </p:cNvPr>
          <p:cNvSpPr txBox="1"/>
          <p:nvPr/>
        </p:nvSpPr>
        <p:spPr>
          <a:xfrm>
            <a:off x="683568" y="1844825"/>
            <a:ext cx="7920880" cy="4401205"/>
          </a:xfrm>
          <a:prstGeom prst="rect">
            <a:avLst/>
          </a:prstGeom>
          <a:noFill/>
        </p:spPr>
        <p:txBody>
          <a:bodyPr wrap="square">
            <a:spAutoFit/>
          </a:bodyPr>
          <a:lstStyle/>
          <a:p>
            <a:pPr algn="l"/>
            <a:r>
              <a:rPr lang="sv-SE" b="0" i="0" dirty="0">
                <a:solidFill>
                  <a:srgbClr val="000000"/>
                </a:solidFill>
                <a:effectLst/>
                <a:latin typeface="+mn-lt"/>
              </a:rPr>
              <a:t>Kliniker som ställs inför patienter med överdos av </a:t>
            </a:r>
            <a:r>
              <a:rPr lang="sv-SE" b="0" i="0" dirty="0" err="1">
                <a:solidFill>
                  <a:srgbClr val="000000"/>
                </a:solidFill>
                <a:effectLst/>
                <a:latin typeface="+mn-lt"/>
              </a:rPr>
              <a:t>bupropion</a:t>
            </a:r>
            <a:r>
              <a:rPr lang="sv-SE" b="0" i="0" dirty="0">
                <a:solidFill>
                  <a:srgbClr val="000000"/>
                </a:solidFill>
                <a:effectLst/>
                <a:latin typeface="+mn-lt"/>
              </a:rPr>
              <a:t> bör vara medvetna om att redan till synes mycket beskedliga överdoser på 3–4 tabletter (cirka 1 g) av den högsta styrkan (300 mg) kan orsaka kramper och delirium. </a:t>
            </a:r>
          </a:p>
          <a:p>
            <a:pPr algn="l"/>
            <a:endParaRPr lang="sv-SE" b="0" i="0" dirty="0">
              <a:solidFill>
                <a:srgbClr val="000000"/>
              </a:solidFill>
              <a:effectLst/>
              <a:latin typeface="+mn-lt"/>
            </a:endParaRPr>
          </a:p>
          <a:p>
            <a:pPr algn="l"/>
            <a:r>
              <a:rPr lang="sv-SE" b="0" i="0" dirty="0">
                <a:solidFill>
                  <a:srgbClr val="000000"/>
                </a:solidFill>
                <a:effectLst/>
                <a:latin typeface="+mn-lt"/>
              </a:rPr>
              <a:t>Vid intag av 10–20 tabletter (3–6 g) blir intensivvård med respiratorbehandling ofta nödvändigt, och vid intag av 30 tabletter eller mer (10 g) är risken för potentiellt svårbehandlad hjärtpåverkan påtaglig. </a:t>
            </a:r>
          </a:p>
          <a:p>
            <a:pPr algn="l"/>
            <a:endParaRPr lang="sv-SE" b="0" dirty="0">
              <a:solidFill>
                <a:srgbClr val="000000"/>
              </a:solidFill>
              <a:latin typeface="+mn-lt"/>
            </a:endParaRPr>
          </a:p>
          <a:p>
            <a:pPr algn="l"/>
            <a:r>
              <a:rPr lang="sv-SE" b="0" i="0" dirty="0">
                <a:solidFill>
                  <a:srgbClr val="000000"/>
                </a:solidFill>
                <a:effectLst/>
                <a:latin typeface="+mn-lt"/>
              </a:rPr>
              <a:t>Vid misstanke om större överdoser (10 g eller mer) av </a:t>
            </a:r>
            <a:r>
              <a:rPr lang="sv-SE" b="0" i="0" dirty="0" err="1">
                <a:solidFill>
                  <a:srgbClr val="000000"/>
                </a:solidFill>
                <a:effectLst/>
                <a:latin typeface="+mn-lt"/>
              </a:rPr>
              <a:t>bupropion</a:t>
            </a:r>
            <a:r>
              <a:rPr lang="sv-SE" b="0" i="0" dirty="0">
                <a:solidFill>
                  <a:srgbClr val="000000"/>
                </a:solidFill>
                <a:effectLst/>
                <a:latin typeface="+mn-lt"/>
              </a:rPr>
              <a:t> bör man tidigt ta ställning till följande frågor:</a:t>
            </a:r>
          </a:p>
          <a:p>
            <a:pPr algn="l"/>
            <a:r>
              <a:rPr lang="sv-SE" b="0" i="0" dirty="0">
                <a:solidFill>
                  <a:srgbClr val="000000"/>
                </a:solidFill>
                <a:effectLst/>
                <a:latin typeface="+mn-lt"/>
              </a:rPr>
              <a:t>1. Kan vi påverka förloppet genom att avlägsna nedsvalda tabletter med gastroskop?</a:t>
            </a:r>
          </a:p>
          <a:p>
            <a:pPr algn="l"/>
            <a:r>
              <a:rPr lang="sv-SE" b="0" i="0" dirty="0">
                <a:solidFill>
                  <a:srgbClr val="000000"/>
                </a:solidFill>
                <a:effectLst/>
                <a:latin typeface="+mn-lt"/>
              </a:rPr>
              <a:t>2. Behöver denna patient flyttas till ett sjukhus med ECMO-möjligheter?</a:t>
            </a:r>
          </a:p>
        </p:txBody>
      </p:sp>
    </p:spTree>
    <p:extLst>
      <p:ext uri="{BB962C8B-B14F-4D97-AF65-F5344CB8AC3E}">
        <p14:creationId xmlns:p14="http://schemas.microsoft.com/office/powerpoint/2010/main" val="2330621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8FE3E7-92B0-C0A8-25AB-B7F4AF651ADB}"/>
              </a:ext>
            </a:extLst>
          </p:cNvPr>
          <p:cNvSpPr>
            <a:spLocks noGrp="1"/>
          </p:cNvSpPr>
          <p:nvPr>
            <p:ph type="title"/>
          </p:nvPr>
        </p:nvSpPr>
        <p:spPr/>
        <p:txBody>
          <a:bodyPr/>
          <a:lstStyle/>
          <a:p>
            <a:r>
              <a:rPr lang="sv-SE" dirty="0" err="1"/>
              <a:t>Voxra</a:t>
            </a:r>
            <a:r>
              <a:rPr lang="sv-SE" dirty="0"/>
              <a:t> intoxikationer</a:t>
            </a:r>
          </a:p>
        </p:txBody>
      </p:sp>
      <p:sp>
        <p:nvSpPr>
          <p:cNvPr id="4" name="textruta 3">
            <a:extLst>
              <a:ext uri="{FF2B5EF4-FFF2-40B4-BE49-F238E27FC236}">
                <a16:creationId xmlns:a16="http://schemas.microsoft.com/office/drawing/2014/main" id="{9AA295E4-4481-D81B-2785-0990F66A3934}"/>
              </a:ext>
            </a:extLst>
          </p:cNvPr>
          <p:cNvSpPr txBox="1"/>
          <p:nvPr/>
        </p:nvSpPr>
        <p:spPr>
          <a:xfrm>
            <a:off x="539552" y="1628800"/>
            <a:ext cx="8229600" cy="4708981"/>
          </a:xfrm>
          <a:prstGeom prst="rect">
            <a:avLst/>
          </a:prstGeom>
          <a:noFill/>
        </p:spPr>
        <p:txBody>
          <a:bodyPr wrap="square">
            <a:spAutoFit/>
          </a:bodyPr>
          <a:lstStyle/>
          <a:p>
            <a:pPr marL="342900" indent="-342900" algn="l">
              <a:buFont typeface="Arial" panose="020B0604020202020204" pitchFamily="34" charset="0"/>
              <a:buChar char="•"/>
            </a:pPr>
            <a:r>
              <a:rPr lang="sv-SE" b="0" i="0" dirty="0" err="1">
                <a:solidFill>
                  <a:srgbClr val="000000"/>
                </a:solidFill>
                <a:effectLst/>
                <a:latin typeface="+mn-lt"/>
              </a:rPr>
              <a:t>Bupropion</a:t>
            </a:r>
            <a:r>
              <a:rPr lang="sv-SE" b="0" i="0" dirty="0">
                <a:solidFill>
                  <a:srgbClr val="000000"/>
                </a:solidFill>
                <a:effectLst/>
                <a:latin typeface="+mn-lt"/>
              </a:rPr>
              <a:t> är ett atypiskt antidepressivt läkemedel som hämmar återupptag av dopamin och noradrenalin, med egentlig depression som huvudsaklig indikation.</a:t>
            </a:r>
          </a:p>
          <a:p>
            <a:pPr marL="342900" indent="-342900" algn="l">
              <a:buFont typeface="Arial" panose="020B0604020202020204" pitchFamily="34" charset="0"/>
              <a:buChar char="•"/>
            </a:pPr>
            <a:endParaRPr lang="sv-SE" b="0" i="0" dirty="0">
              <a:solidFill>
                <a:srgbClr val="000000"/>
              </a:solidFill>
              <a:effectLst/>
              <a:latin typeface="+mn-lt"/>
            </a:endParaRPr>
          </a:p>
          <a:p>
            <a:pPr marL="342900" indent="-342900" algn="l">
              <a:buFont typeface="Arial" panose="020B0604020202020204" pitchFamily="34" charset="0"/>
              <a:buChar char="•"/>
            </a:pPr>
            <a:r>
              <a:rPr lang="sv-SE" b="0" i="0" dirty="0">
                <a:solidFill>
                  <a:srgbClr val="000000"/>
                </a:solidFill>
                <a:effectLst/>
                <a:latin typeface="+mn-lt"/>
              </a:rPr>
              <a:t>Under de senaste 5 åren har antalet expedierade recept på </a:t>
            </a:r>
            <a:r>
              <a:rPr lang="sv-SE" b="0" i="0" dirty="0" err="1">
                <a:solidFill>
                  <a:srgbClr val="000000"/>
                </a:solidFill>
                <a:effectLst/>
                <a:latin typeface="+mn-lt"/>
              </a:rPr>
              <a:t>bupropion</a:t>
            </a:r>
            <a:r>
              <a:rPr lang="sv-SE" b="0" i="0" dirty="0">
                <a:solidFill>
                  <a:srgbClr val="000000"/>
                </a:solidFill>
                <a:effectLst/>
                <a:latin typeface="+mn-lt"/>
              </a:rPr>
              <a:t> ökat med 62 procent, jämfört med en ökning om 15 procent för antidepressiva totalt. </a:t>
            </a:r>
          </a:p>
          <a:p>
            <a:pPr marL="342900" indent="-342900" algn="l">
              <a:buFont typeface="Arial" panose="020B0604020202020204" pitchFamily="34" charset="0"/>
              <a:buChar char="•"/>
            </a:pPr>
            <a:endParaRPr lang="sv-SE" b="0" i="0" dirty="0">
              <a:solidFill>
                <a:srgbClr val="000000"/>
              </a:solidFill>
              <a:effectLst/>
              <a:latin typeface="+mn-lt"/>
            </a:endParaRPr>
          </a:p>
          <a:p>
            <a:pPr marL="342900" indent="-342900" algn="l">
              <a:buFont typeface="Arial" panose="020B0604020202020204" pitchFamily="34" charset="0"/>
              <a:buChar char="•"/>
            </a:pPr>
            <a:r>
              <a:rPr lang="sv-SE" b="0" i="0" dirty="0">
                <a:solidFill>
                  <a:srgbClr val="000000"/>
                </a:solidFill>
                <a:effectLst/>
                <a:latin typeface="+mn-lt"/>
              </a:rPr>
              <a:t>Under samma period ökade antalet kontakter med Giftinformationscentralen (GIC) gällande överdoser med </a:t>
            </a:r>
            <a:r>
              <a:rPr lang="sv-SE" b="0" i="0" dirty="0" err="1">
                <a:solidFill>
                  <a:srgbClr val="000000"/>
                </a:solidFill>
                <a:effectLst/>
                <a:latin typeface="+mn-lt"/>
              </a:rPr>
              <a:t>bupropion</a:t>
            </a:r>
            <a:r>
              <a:rPr lang="sv-SE" b="0" i="0" dirty="0">
                <a:solidFill>
                  <a:srgbClr val="000000"/>
                </a:solidFill>
                <a:effectLst/>
                <a:latin typeface="+mn-lt"/>
              </a:rPr>
              <a:t> i självdestruktivt syfte med 118 procent. </a:t>
            </a:r>
          </a:p>
          <a:p>
            <a:pPr marL="342900" indent="-342900" algn="l">
              <a:buFont typeface="Arial" panose="020B0604020202020204" pitchFamily="34" charset="0"/>
              <a:buChar char="•"/>
            </a:pPr>
            <a:endParaRPr lang="sv-SE" b="0" i="0" dirty="0">
              <a:solidFill>
                <a:srgbClr val="000000"/>
              </a:solidFill>
              <a:effectLst/>
              <a:latin typeface="+mn-lt"/>
            </a:endParaRPr>
          </a:p>
          <a:p>
            <a:pPr marL="342900" indent="-342900" algn="l">
              <a:buFont typeface="Arial" panose="020B0604020202020204" pitchFamily="34" charset="0"/>
              <a:buChar char="•"/>
            </a:pPr>
            <a:r>
              <a:rPr lang="sv-SE" b="0" i="0" dirty="0" err="1">
                <a:solidFill>
                  <a:srgbClr val="000000"/>
                </a:solidFill>
                <a:effectLst/>
                <a:latin typeface="+mn-lt"/>
              </a:rPr>
              <a:t>Bupropionöverdoser</a:t>
            </a:r>
            <a:r>
              <a:rPr lang="sv-SE" b="0" i="0" dirty="0">
                <a:solidFill>
                  <a:srgbClr val="000000"/>
                </a:solidFill>
                <a:effectLst/>
                <a:latin typeface="+mn-lt"/>
              </a:rPr>
              <a:t> är också kraftigt överrepresenterade i GIC:s statistik över förgiftningar med antidepressiva som lett till allvarliga/livshotande kliniska konsekvenser.</a:t>
            </a:r>
          </a:p>
        </p:txBody>
      </p:sp>
    </p:spTree>
    <p:extLst>
      <p:ext uri="{BB962C8B-B14F-4D97-AF65-F5344CB8AC3E}">
        <p14:creationId xmlns:p14="http://schemas.microsoft.com/office/powerpoint/2010/main" val="1439122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34462A2-9A57-3A3B-64B3-1F4C544703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75656" y="808927"/>
            <a:ext cx="5822384" cy="5240146"/>
          </a:xfrm>
          <a:prstGeom prst="rect">
            <a:avLst/>
          </a:prstGeom>
          <a:solidFill>
            <a:srgbClr val="FFFFFF"/>
          </a:solidFill>
        </p:spPr>
      </p:pic>
    </p:spTree>
    <p:extLst>
      <p:ext uri="{BB962C8B-B14F-4D97-AF65-F5344CB8AC3E}">
        <p14:creationId xmlns:p14="http://schemas.microsoft.com/office/powerpoint/2010/main" val="2548755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Bupropion överdos: symtom och verkningsmekanism</a:t>
            </a:r>
          </a:p>
        </p:txBody>
      </p:sp>
      <p:sp>
        <p:nvSpPr>
          <p:cNvPr id="3" name="Content Placeholder 2"/>
          <p:cNvSpPr>
            <a:spLocks noGrp="1"/>
          </p:cNvSpPr>
          <p:nvPr>
            <p:ph idx="1"/>
          </p:nvPr>
        </p:nvSpPr>
        <p:spPr/>
        <p:txBody>
          <a:bodyPr>
            <a:normAutofit lnSpcReduction="10000"/>
          </a:bodyPr>
          <a:lstStyle/>
          <a:p>
            <a:r>
              <a:rPr dirty="0" err="1"/>
              <a:t>Kramper</a:t>
            </a:r>
            <a:r>
              <a:rPr dirty="0"/>
              <a:t> – </a:t>
            </a:r>
            <a:r>
              <a:rPr lang="sv-SE" dirty="0"/>
              <a:t>i</a:t>
            </a:r>
            <a:r>
              <a:rPr dirty="0" err="1"/>
              <a:t>mbalans</a:t>
            </a:r>
            <a:r>
              <a:rPr dirty="0"/>
              <a:t> </a:t>
            </a:r>
            <a:r>
              <a:rPr dirty="0" err="1"/>
              <a:t>i</a:t>
            </a:r>
            <a:r>
              <a:rPr dirty="0"/>
              <a:t> </a:t>
            </a:r>
            <a:r>
              <a:rPr dirty="0" err="1"/>
              <a:t>monoaminer</a:t>
            </a:r>
            <a:r>
              <a:rPr dirty="0"/>
              <a:t>. </a:t>
            </a:r>
            <a:endParaRPr lang="sv-SE" dirty="0"/>
          </a:p>
          <a:p>
            <a:r>
              <a:rPr dirty="0" err="1"/>
              <a:t>Dubbeldos</a:t>
            </a:r>
            <a:r>
              <a:rPr dirty="0"/>
              <a:t> (&gt; 450 mg) → </a:t>
            </a:r>
            <a:r>
              <a:rPr dirty="0" err="1"/>
              <a:t>knappt</a:t>
            </a:r>
            <a:r>
              <a:rPr dirty="0"/>
              <a:t> 6 % </a:t>
            </a:r>
            <a:r>
              <a:rPr dirty="0" err="1"/>
              <a:t>får</a:t>
            </a:r>
            <a:r>
              <a:rPr dirty="0"/>
              <a:t> </a:t>
            </a:r>
            <a:r>
              <a:rPr dirty="0" err="1"/>
              <a:t>kramper</a:t>
            </a:r>
            <a:r>
              <a:rPr dirty="0"/>
              <a:t>.</a:t>
            </a:r>
          </a:p>
          <a:p>
            <a:r>
              <a:rPr dirty="0"/>
              <a:t>Agitation – </a:t>
            </a:r>
            <a:r>
              <a:rPr lang="sv-SE" dirty="0"/>
              <a:t>k</a:t>
            </a:r>
            <a:r>
              <a:rPr dirty="0" err="1"/>
              <a:t>atinon</a:t>
            </a:r>
            <a:endParaRPr dirty="0"/>
          </a:p>
          <a:p>
            <a:r>
              <a:rPr dirty="0" err="1"/>
              <a:t>Djup</a:t>
            </a:r>
            <a:r>
              <a:rPr dirty="0"/>
              <a:t> </a:t>
            </a:r>
            <a:r>
              <a:rPr dirty="0" err="1"/>
              <a:t>medvetslöshet</a:t>
            </a:r>
            <a:r>
              <a:rPr dirty="0"/>
              <a:t> – </a:t>
            </a:r>
            <a:r>
              <a:rPr dirty="0" err="1"/>
              <a:t>Oklar</a:t>
            </a:r>
            <a:r>
              <a:rPr dirty="0"/>
              <a:t> </a:t>
            </a:r>
            <a:r>
              <a:rPr dirty="0" err="1"/>
              <a:t>mekanism</a:t>
            </a:r>
            <a:endParaRPr lang="sv-SE" dirty="0"/>
          </a:p>
          <a:p>
            <a:endParaRPr lang="sv-SE" sz="2000" dirty="0"/>
          </a:p>
          <a:p>
            <a:endParaRPr lang="sv-SE" sz="2000" dirty="0"/>
          </a:p>
          <a:p>
            <a:r>
              <a:rPr lang="sv-SE" sz="2000" dirty="0"/>
              <a:t>Farias-</a:t>
            </a:r>
            <a:r>
              <a:rPr lang="sv-SE" sz="2000" dirty="0" err="1"/>
              <a:t>Moeller</a:t>
            </a:r>
            <a:r>
              <a:rPr lang="sv-SE" sz="2000" dirty="0"/>
              <a:t> R, Carpenter JL. Coma </a:t>
            </a:r>
            <a:r>
              <a:rPr lang="sv-SE" sz="2000" dirty="0" err="1"/>
              <a:t>with</a:t>
            </a:r>
            <a:r>
              <a:rPr lang="sv-SE" sz="2000" dirty="0"/>
              <a:t> </a:t>
            </a:r>
            <a:r>
              <a:rPr lang="sv-SE" sz="2000" b="1" dirty="0"/>
              <a:t>Absent </a:t>
            </a:r>
            <a:r>
              <a:rPr lang="sv-SE" sz="2000" b="1" dirty="0" err="1"/>
              <a:t>Brainstem</a:t>
            </a:r>
            <a:r>
              <a:rPr lang="sv-SE" sz="2000" b="1" dirty="0"/>
              <a:t> </a:t>
            </a:r>
            <a:r>
              <a:rPr lang="sv-SE" sz="2000" b="1" dirty="0" err="1"/>
              <a:t>Reflexes</a:t>
            </a:r>
            <a:r>
              <a:rPr lang="sv-SE" sz="2000" b="1" dirty="0"/>
              <a:t> </a:t>
            </a:r>
            <a:r>
              <a:rPr lang="sv-SE" sz="2000" dirty="0"/>
              <a:t>and </a:t>
            </a:r>
            <a:r>
              <a:rPr lang="sv-SE" sz="2000" dirty="0" err="1"/>
              <a:t>Burst</a:t>
            </a:r>
            <a:r>
              <a:rPr lang="sv-SE" sz="2000" dirty="0"/>
              <a:t> </a:t>
            </a:r>
            <a:r>
              <a:rPr lang="sv-SE" sz="2000" dirty="0" err="1"/>
              <a:t>Suppression</a:t>
            </a:r>
            <a:r>
              <a:rPr lang="sv-SE" sz="2000" dirty="0"/>
              <a:t> </a:t>
            </a:r>
            <a:r>
              <a:rPr lang="sv-SE" sz="2000" dirty="0" err="1"/>
              <a:t>after</a:t>
            </a:r>
            <a:r>
              <a:rPr lang="sv-SE" sz="2000" dirty="0"/>
              <a:t> </a:t>
            </a:r>
            <a:r>
              <a:rPr lang="sv-SE" sz="2000" dirty="0" err="1"/>
              <a:t>Bupropion</a:t>
            </a:r>
            <a:r>
              <a:rPr lang="sv-SE" sz="2000" dirty="0"/>
              <a:t> </a:t>
            </a:r>
            <a:r>
              <a:rPr lang="sv-SE" sz="2000" dirty="0" err="1"/>
              <a:t>Overdose</a:t>
            </a:r>
            <a:r>
              <a:rPr lang="sv-SE" sz="2000" dirty="0"/>
              <a:t> in a Child. </a:t>
            </a:r>
            <a:r>
              <a:rPr lang="sv-SE" sz="2000" dirty="0" err="1"/>
              <a:t>Neurocrit</a:t>
            </a:r>
            <a:r>
              <a:rPr lang="sv-SE" sz="2000" dirty="0"/>
              <a:t> Care. 2017 Feb;26(1):119-121. </a:t>
            </a:r>
            <a:r>
              <a:rPr lang="sv-SE" sz="2000" dirty="0" err="1"/>
              <a:t>doi</a:t>
            </a:r>
            <a:r>
              <a:rPr lang="sv-SE" sz="2000" dirty="0"/>
              <a:t>: 10.1007/s12028-016-0307-1. PMID: 27516105.</a:t>
            </a:r>
            <a:endParaRPr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err="1"/>
              <a:t>Buproprion</a:t>
            </a:r>
            <a:r>
              <a:rPr lang="sv-SE" sz="3600" dirty="0"/>
              <a:t> (</a:t>
            </a:r>
            <a:r>
              <a:rPr lang="sv-SE" sz="3600" dirty="0" err="1"/>
              <a:t>Voxra</a:t>
            </a:r>
            <a:r>
              <a:rPr lang="sv-SE" sz="3600" dirty="0"/>
              <a:t>)</a:t>
            </a:r>
          </a:p>
        </p:txBody>
      </p:sp>
      <p:sp>
        <p:nvSpPr>
          <p:cNvPr id="3" name="Platshållare för innehåll 2"/>
          <p:cNvSpPr>
            <a:spLocks noGrp="1"/>
          </p:cNvSpPr>
          <p:nvPr>
            <p:ph idx="1"/>
          </p:nvPr>
        </p:nvSpPr>
        <p:spPr>
          <a:xfrm>
            <a:off x="479394" y="1268760"/>
            <a:ext cx="8229600" cy="4525963"/>
          </a:xfrm>
        </p:spPr>
        <p:txBody>
          <a:bodyPr>
            <a:noAutofit/>
          </a:bodyPr>
          <a:lstStyle/>
          <a:p>
            <a:r>
              <a:rPr lang="sv-SE" sz="2400" dirty="0"/>
              <a:t>Indikation: depression, ADHD, ångest </a:t>
            </a:r>
          </a:p>
          <a:p>
            <a:r>
              <a:rPr lang="sv-SE" sz="2400" dirty="0" err="1"/>
              <a:t>Farmokodynamik</a:t>
            </a:r>
            <a:endParaRPr lang="sv-SE" sz="2400" dirty="0"/>
          </a:p>
          <a:p>
            <a:pPr lvl="1"/>
            <a:r>
              <a:rPr lang="en-US" sz="2400" dirty="0"/>
              <a:t>Inhibition av </a:t>
            </a:r>
            <a:r>
              <a:rPr lang="en-US" sz="2400" dirty="0" err="1"/>
              <a:t>dopamin</a:t>
            </a:r>
            <a:r>
              <a:rPr lang="en-US" sz="2400" dirty="0"/>
              <a:t> &amp; noradrenalin </a:t>
            </a:r>
            <a:r>
              <a:rPr lang="en-US" sz="2400" dirty="0" err="1"/>
              <a:t>återupptag</a:t>
            </a:r>
            <a:r>
              <a:rPr lang="en-US" sz="2400" dirty="0"/>
              <a:t> </a:t>
            </a:r>
          </a:p>
          <a:p>
            <a:pPr lvl="2"/>
            <a:r>
              <a:rPr lang="sv-SE" dirty="0"/>
              <a:t>liknar amfetamin centralt</a:t>
            </a:r>
          </a:p>
          <a:p>
            <a:r>
              <a:rPr lang="sv-SE" sz="2400" dirty="0"/>
              <a:t>Mycket toxiskt medel</a:t>
            </a:r>
          </a:p>
          <a:p>
            <a:pPr lvl="1"/>
            <a:r>
              <a:rPr lang="sv-SE" sz="2400" dirty="0" err="1"/>
              <a:t>Kardiellt</a:t>
            </a:r>
            <a:endParaRPr lang="sv-SE" sz="2400" dirty="0"/>
          </a:p>
          <a:p>
            <a:pPr lvl="2"/>
            <a:r>
              <a:rPr lang="sv-SE" dirty="0"/>
              <a:t>inhibition av Gap </a:t>
            </a:r>
            <a:r>
              <a:rPr lang="sv-SE" dirty="0" err="1"/>
              <a:t>junctions</a:t>
            </a:r>
            <a:r>
              <a:rPr lang="sv-SE" dirty="0"/>
              <a:t> ger QRS förlängning och svikt</a:t>
            </a:r>
          </a:p>
          <a:p>
            <a:pPr lvl="2"/>
            <a:r>
              <a:rPr lang="sv-SE" dirty="0"/>
              <a:t>bikarbonat hjälper inte (eftersom natriumbikarbonat fungerar på natriumkanalerna)</a:t>
            </a:r>
          </a:p>
          <a:p>
            <a:pPr lvl="2"/>
            <a:r>
              <a:rPr lang="sv-SE" dirty="0"/>
              <a:t>blockad av hjärtkaliumkanaler =&gt; </a:t>
            </a:r>
            <a:r>
              <a:rPr lang="sv-SE" dirty="0" err="1"/>
              <a:t>ev</a:t>
            </a:r>
            <a:r>
              <a:rPr lang="sv-SE" dirty="0"/>
              <a:t> </a:t>
            </a:r>
            <a:r>
              <a:rPr lang="sv-SE" dirty="0" err="1"/>
              <a:t>QTc</a:t>
            </a:r>
            <a:r>
              <a:rPr lang="sv-SE" dirty="0"/>
              <a:t>-förlängning</a:t>
            </a:r>
          </a:p>
          <a:p>
            <a:pPr lvl="2"/>
            <a:r>
              <a:rPr lang="sv-SE" dirty="0"/>
              <a:t>d</a:t>
            </a:r>
            <a:r>
              <a:rPr lang="sv-SE" sz="2400" dirty="0"/>
              <a:t>epåtabletter</a:t>
            </a:r>
          </a:p>
          <a:p>
            <a:pPr lvl="2"/>
            <a:r>
              <a:rPr lang="sv-SE" dirty="0"/>
              <a:t>a</a:t>
            </a:r>
            <a:r>
              <a:rPr lang="sv-SE" sz="2400" dirty="0"/>
              <a:t>ktiva metaboliter</a:t>
            </a:r>
          </a:p>
        </p:txBody>
      </p:sp>
    </p:spTree>
    <p:extLst>
      <p:ext uri="{BB962C8B-B14F-4D97-AF65-F5344CB8AC3E}">
        <p14:creationId xmlns:p14="http://schemas.microsoft.com/office/powerpoint/2010/main" val="3739263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Bupropion överdos: symtom och verkningsmekanism</a:t>
            </a:r>
          </a:p>
        </p:txBody>
      </p:sp>
      <p:sp>
        <p:nvSpPr>
          <p:cNvPr id="3" name="Content Placeholder 2"/>
          <p:cNvSpPr>
            <a:spLocks noGrp="1"/>
          </p:cNvSpPr>
          <p:nvPr>
            <p:ph idx="1"/>
          </p:nvPr>
        </p:nvSpPr>
        <p:spPr/>
        <p:txBody>
          <a:bodyPr>
            <a:normAutofit/>
          </a:bodyPr>
          <a:lstStyle/>
          <a:p>
            <a:r>
              <a:rPr sz="2400" dirty="0"/>
              <a:t>Breda QRS – </a:t>
            </a:r>
            <a:r>
              <a:rPr sz="2400" dirty="0" err="1"/>
              <a:t>obs</a:t>
            </a:r>
            <a:r>
              <a:rPr sz="2400" dirty="0"/>
              <a:t> </a:t>
            </a:r>
            <a:r>
              <a:rPr sz="2400" b="1" dirty="0"/>
              <a:t>Gap Junctions</a:t>
            </a:r>
            <a:r>
              <a:rPr sz="2400" dirty="0"/>
              <a:t>, </a:t>
            </a:r>
            <a:r>
              <a:rPr sz="2400" dirty="0" err="1"/>
              <a:t>ej</a:t>
            </a:r>
            <a:r>
              <a:rPr sz="2400" dirty="0"/>
              <a:t> </a:t>
            </a:r>
            <a:r>
              <a:rPr sz="2400" dirty="0" err="1"/>
              <a:t>natriumkanalsblockad</a:t>
            </a:r>
            <a:r>
              <a:rPr sz="2400" dirty="0"/>
              <a:t> (</a:t>
            </a:r>
            <a:r>
              <a:rPr sz="2400" dirty="0" err="1"/>
              <a:t>jmf</a:t>
            </a:r>
            <a:r>
              <a:rPr sz="2400" dirty="0"/>
              <a:t> TCA)</a:t>
            </a:r>
          </a:p>
          <a:p>
            <a:r>
              <a:rPr sz="2400" dirty="0" err="1"/>
              <a:t>Arytmier</a:t>
            </a:r>
            <a:endParaRPr sz="2400" dirty="0"/>
          </a:p>
          <a:p>
            <a:r>
              <a:rPr sz="2400" dirty="0" err="1"/>
              <a:t>Myokardpåverkan</a:t>
            </a:r>
            <a:endParaRPr sz="2400" dirty="0"/>
          </a:p>
          <a:p>
            <a:endParaRPr lang="sv-SE" sz="2400" dirty="0"/>
          </a:p>
          <a:p>
            <a:endParaRPr lang="sv-SE" sz="2400" dirty="0"/>
          </a:p>
          <a:p>
            <a:r>
              <a:rPr lang="sv-SE" sz="1800" dirty="0"/>
              <a:t>Keenan M, </a:t>
            </a:r>
            <a:r>
              <a:rPr lang="sv-SE" sz="1800" dirty="0" err="1"/>
              <a:t>Alabi</a:t>
            </a:r>
            <a:r>
              <a:rPr lang="sv-SE" sz="1800" dirty="0"/>
              <a:t> P, </a:t>
            </a:r>
            <a:r>
              <a:rPr lang="sv-SE" sz="1800" dirty="0" err="1"/>
              <a:t>Alsakha</a:t>
            </a:r>
            <a:r>
              <a:rPr lang="sv-SE" sz="1800" dirty="0"/>
              <a:t> A, </a:t>
            </a:r>
            <a:r>
              <a:rPr lang="sv-SE" sz="1800" dirty="0" err="1"/>
              <a:t>Marraffa</a:t>
            </a:r>
            <a:r>
              <a:rPr lang="sv-SE" sz="1800" dirty="0"/>
              <a:t> J, </a:t>
            </a:r>
            <a:r>
              <a:rPr lang="sv-SE" sz="1800" dirty="0" err="1"/>
              <a:t>Wojcik</a:t>
            </a:r>
            <a:r>
              <a:rPr lang="sv-SE" sz="1800" dirty="0"/>
              <a:t> S, Burke S. “Does the </a:t>
            </a:r>
            <a:r>
              <a:rPr lang="sv-SE" sz="1800" dirty="0" err="1"/>
              <a:t>time</a:t>
            </a:r>
            <a:r>
              <a:rPr lang="sv-SE" sz="1800" dirty="0"/>
              <a:t> </a:t>
            </a:r>
            <a:r>
              <a:rPr lang="sv-SE" sz="1800" dirty="0" err="1"/>
              <a:t>between</a:t>
            </a:r>
            <a:r>
              <a:rPr lang="sv-SE" sz="1800" dirty="0"/>
              <a:t> </a:t>
            </a:r>
            <a:r>
              <a:rPr lang="sv-SE" sz="1800" dirty="0" err="1"/>
              <a:t>doses</a:t>
            </a:r>
            <a:r>
              <a:rPr lang="sv-SE" sz="1800" dirty="0"/>
              <a:t> in an </a:t>
            </a:r>
            <a:r>
              <a:rPr lang="sv-SE" sz="1800" dirty="0" err="1"/>
              <a:t>unintentional</a:t>
            </a:r>
            <a:r>
              <a:rPr lang="sv-SE" sz="1800" dirty="0"/>
              <a:t> double </a:t>
            </a:r>
            <a:r>
              <a:rPr lang="sv-SE" sz="1800" dirty="0" err="1"/>
              <a:t>dose</a:t>
            </a:r>
            <a:r>
              <a:rPr lang="sv-SE" sz="1800" dirty="0"/>
              <a:t> </a:t>
            </a:r>
            <a:r>
              <a:rPr lang="sv-SE" sz="1800" dirty="0" err="1"/>
              <a:t>bupropion</a:t>
            </a:r>
            <a:r>
              <a:rPr lang="sv-SE" sz="1800" dirty="0"/>
              <a:t> exposure </a:t>
            </a:r>
            <a:r>
              <a:rPr lang="sv-SE" sz="1800" dirty="0" err="1"/>
              <a:t>affect</a:t>
            </a:r>
            <a:r>
              <a:rPr lang="sv-SE" sz="1800" dirty="0"/>
              <a:t> the </a:t>
            </a:r>
            <a:r>
              <a:rPr lang="sv-SE" sz="1800" dirty="0" err="1"/>
              <a:t>incidence</a:t>
            </a:r>
            <a:r>
              <a:rPr lang="sv-SE" sz="1800" dirty="0"/>
              <a:t> </a:t>
            </a:r>
            <a:r>
              <a:rPr lang="sv-SE" sz="1800" dirty="0" err="1"/>
              <a:t>of</a:t>
            </a:r>
            <a:r>
              <a:rPr lang="sv-SE" sz="1800" dirty="0"/>
              <a:t> </a:t>
            </a:r>
            <a:r>
              <a:rPr lang="sv-SE" sz="1800" dirty="0" err="1"/>
              <a:t>adverse</a:t>
            </a:r>
            <a:r>
              <a:rPr lang="sv-SE" sz="1800" dirty="0"/>
              <a:t> </a:t>
            </a:r>
            <a:r>
              <a:rPr lang="sv-SE" sz="1800" dirty="0" err="1"/>
              <a:t>effects</a:t>
            </a:r>
            <a:r>
              <a:rPr lang="sv-SE" sz="1800" dirty="0"/>
              <a:t>? A </a:t>
            </a:r>
            <a:r>
              <a:rPr lang="sv-SE" sz="1800" dirty="0" err="1"/>
              <a:t>retrospective</a:t>
            </a:r>
            <a:r>
              <a:rPr lang="sv-SE" sz="1800" dirty="0"/>
              <a:t> </a:t>
            </a:r>
            <a:r>
              <a:rPr lang="sv-SE" sz="1800" dirty="0" err="1"/>
              <a:t>cohort</a:t>
            </a:r>
            <a:r>
              <a:rPr lang="sv-SE" sz="1800" dirty="0"/>
              <a:t> </a:t>
            </a:r>
            <a:r>
              <a:rPr lang="sv-SE" sz="1800" dirty="0" err="1"/>
              <a:t>study</a:t>
            </a:r>
            <a:r>
              <a:rPr lang="sv-SE" sz="1800" dirty="0"/>
              <a:t>.” </a:t>
            </a:r>
            <a:r>
              <a:rPr lang="sv-SE" sz="1800" i="1" dirty="0"/>
              <a:t>Clinical </a:t>
            </a:r>
            <a:r>
              <a:rPr lang="sv-SE" sz="1800" i="1" dirty="0" err="1"/>
              <a:t>Toxicology</a:t>
            </a:r>
            <a:r>
              <a:rPr lang="sv-SE" sz="1800" i="1" dirty="0"/>
              <a:t> (</a:t>
            </a:r>
            <a:r>
              <a:rPr lang="sv-SE" sz="1800" i="1" dirty="0" err="1"/>
              <a:t>Phila</a:t>
            </a:r>
            <a:r>
              <a:rPr lang="sv-SE" sz="1800" i="1" dirty="0"/>
              <a:t>).</a:t>
            </a:r>
            <a:r>
              <a:rPr lang="sv-SE" sz="1800" dirty="0"/>
              <a:t> 2025 Feb;63(2):127-132. doi:10.1080/15563650.2024.2439019.</a:t>
            </a:r>
            <a:endParaRPr sz="1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67544" y="1628800"/>
            <a:ext cx="7848872" cy="4680520"/>
          </a:xfrm>
        </p:spPr>
        <p:txBody>
          <a:bodyPr>
            <a:normAutofit fontScale="70000" lnSpcReduction="20000"/>
          </a:bodyPr>
          <a:lstStyle/>
          <a:p>
            <a:pPr lvl="1">
              <a:buFont typeface="Arial" panose="020B0604020202020204" pitchFamily="34" charset="0"/>
              <a:buChar char="•"/>
            </a:pPr>
            <a:r>
              <a:rPr lang="sv-SE" sz="3100" dirty="0"/>
              <a:t>Höga nivåer av </a:t>
            </a:r>
            <a:r>
              <a:rPr lang="sv-SE" sz="3100" dirty="0" err="1"/>
              <a:t>bupropion</a:t>
            </a:r>
            <a:r>
              <a:rPr lang="sv-SE" sz="3100" dirty="0"/>
              <a:t> kan helt stänga ner hjärnan (inklusive ett </a:t>
            </a:r>
            <a:r>
              <a:rPr lang="sv-SE" sz="3100" dirty="0" err="1"/>
              <a:t>isoelektriskt</a:t>
            </a:r>
            <a:r>
              <a:rPr lang="sv-SE" sz="3100" dirty="0"/>
              <a:t> EEG och avsaknad av hjärnstamsreflexer).</a:t>
            </a:r>
          </a:p>
          <a:p>
            <a:pPr lvl="1">
              <a:buFont typeface="Arial" panose="020B0604020202020204" pitchFamily="34" charset="0"/>
              <a:buChar char="•"/>
            </a:pPr>
            <a:r>
              <a:rPr lang="sv-SE" sz="3100" dirty="0"/>
              <a:t>Kliniskt kommer dessa patienter att se ut som om de är hjärndöda, t.ex. med fasta och </a:t>
            </a:r>
            <a:r>
              <a:rPr lang="sv-SE" sz="3100" dirty="0" err="1"/>
              <a:t>dilaterade</a:t>
            </a:r>
            <a:r>
              <a:rPr lang="sv-SE" sz="3100" dirty="0"/>
              <a:t> pupiller.</a:t>
            </a:r>
          </a:p>
          <a:p>
            <a:pPr lvl="1">
              <a:buFont typeface="Arial" panose="020B0604020202020204" pitchFamily="34" charset="0"/>
              <a:buChar char="•"/>
            </a:pPr>
            <a:r>
              <a:rPr lang="sv-SE" sz="3100" dirty="0"/>
              <a:t>Dessa patienter är vanligtvis INTE faktiskt döda (i själva verket har de ofta utmärkta neurologiska resultat).</a:t>
            </a:r>
          </a:p>
          <a:p>
            <a:pPr lvl="1">
              <a:buFont typeface="Arial" panose="020B0604020202020204" pitchFamily="34" charset="0"/>
              <a:buChar char="•"/>
            </a:pPr>
            <a:r>
              <a:rPr lang="sv-SE" sz="3100" dirty="0"/>
              <a:t>En otillräcklig neurologisk undersökning ska INTE avskräcka läkare från att ge maximalt understödjande vård</a:t>
            </a:r>
          </a:p>
          <a:p>
            <a:pPr lvl="1">
              <a:buFont typeface="Arial" panose="020B0604020202020204" pitchFamily="34" charset="0"/>
              <a:buChar char="•"/>
            </a:pPr>
            <a:r>
              <a:rPr lang="sv-SE" sz="3100" dirty="0"/>
              <a:t>Förklara inte dessa patienter hjärndöda, annars kan du hamna hos IVO. För att diagnostisera hjärndöd i samband med </a:t>
            </a:r>
            <a:r>
              <a:rPr lang="sv-SE" sz="3100" dirty="0" err="1"/>
              <a:t>bupropionförgiftning</a:t>
            </a:r>
            <a:r>
              <a:rPr lang="sv-SE" sz="3100" dirty="0"/>
              <a:t> är avancerade </a:t>
            </a:r>
            <a:r>
              <a:rPr lang="sv-SE" sz="3100" dirty="0" err="1"/>
              <a:t>neuroimagingstudier</a:t>
            </a:r>
            <a:r>
              <a:rPr lang="sv-SE" sz="3100" dirty="0"/>
              <a:t> obligatoriska (t.ex. cerebral </a:t>
            </a:r>
            <a:r>
              <a:rPr lang="sv-SE" sz="3100" dirty="0" err="1"/>
              <a:t>flow</a:t>
            </a:r>
            <a:r>
              <a:rPr lang="sv-SE" sz="3100" dirty="0"/>
              <a:t> </a:t>
            </a:r>
            <a:r>
              <a:rPr lang="sv-SE" sz="3100" dirty="0" err="1"/>
              <a:t>scan</a:t>
            </a:r>
            <a:r>
              <a:rPr lang="sv-SE" sz="3100" dirty="0"/>
              <a:t>).</a:t>
            </a:r>
            <a:endParaRPr lang="sv-SE" dirty="0"/>
          </a:p>
        </p:txBody>
      </p:sp>
      <p:sp>
        <p:nvSpPr>
          <p:cNvPr id="4" name="textruta 3">
            <a:extLst>
              <a:ext uri="{FF2B5EF4-FFF2-40B4-BE49-F238E27FC236}">
                <a16:creationId xmlns:a16="http://schemas.microsoft.com/office/drawing/2014/main" id="{9444E786-3C12-4277-B2F1-E83AD6D740D1}"/>
              </a:ext>
            </a:extLst>
          </p:cNvPr>
          <p:cNvSpPr txBox="1"/>
          <p:nvPr/>
        </p:nvSpPr>
        <p:spPr>
          <a:xfrm>
            <a:off x="1907704" y="476672"/>
            <a:ext cx="5678921" cy="646331"/>
          </a:xfrm>
          <a:prstGeom prst="rect">
            <a:avLst/>
          </a:prstGeom>
          <a:noFill/>
        </p:spPr>
        <p:txBody>
          <a:bodyPr wrap="square">
            <a:spAutoFit/>
          </a:bodyPr>
          <a:lstStyle/>
          <a:p>
            <a:pPr marL="0" indent="0" algn="ctr">
              <a:buNone/>
            </a:pPr>
            <a:r>
              <a:rPr lang="en-US" sz="3600" b="0" dirty="0">
                <a:latin typeface="+mn-lt"/>
              </a:rPr>
              <a:t>“Brain death mimic”</a:t>
            </a:r>
          </a:p>
        </p:txBody>
      </p:sp>
    </p:spTree>
    <p:extLst>
      <p:ext uri="{BB962C8B-B14F-4D97-AF65-F5344CB8AC3E}">
        <p14:creationId xmlns:p14="http://schemas.microsoft.com/office/powerpoint/2010/main" val="1934312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DF9174-6497-9503-3FC7-D8199DE7D598}"/>
              </a:ext>
            </a:extLst>
          </p:cNvPr>
          <p:cNvSpPr>
            <a:spLocks noGrp="1"/>
          </p:cNvSpPr>
          <p:nvPr>
            <p:ph type="title"/>
          </p:nvPr>
        </p:nvSpPr>
        <p:spPr/>
        <p:txBody>
          <a:bodyPr/>
          <a:lstStyle/>
          <a:p>
            <a:r>
              <a:rPr lang="sv-SE" dirty="0"/>
              <a:t>Sammanfattning</a:t>
            </a:r>
          </a:p>
        </p:txBody>
      </p:sp>
      <p:sp>
        <p:nvSpPr>
          <p:cNvPr id="4" name="textruta 3">
            <a:extLst>
              <a:ext uri="{FF2B5EF4-FFF2-40B4-BE49-F238E27FC236}">
                <a16:creationId xmlns:a16="http://schemas.microsoft.com/office/drawing/2014/main" id="{CB9B94A2-033E-864F-59EB-14CE62BB17FA}"/>
              </a:ext>
            </a:extLst>
          </p:cNvPr>
          <p:cNvSpPr txBox="1"/>
          <p:nvPr/>
        </p:nvSpPr>
        <p:spPr>
          <a:xfrm>
            <a:off x="827584" y="1398191"/>
            <a:ext cx="7859216" cy="5324535"/>
          </a:xfrm>
          <a:prstGeom prst="rect">
            <a:avLst/>
          </a:prstGeom>
          <a:noFill/>
        </p:spPr>
        <p:txBody>
          <a:bodyPr wrap="square">
            <a:spAutoFit/>
          </a:bodyPr>
          <a:lstStyle/>
          <a:p>
            <a:pPr algn="l"/>
            <a:r>
              <a:rPr lang="sv-SE" b="0" i="0" dirty="0">
                <a:solidFill>
                  <a:srgbClr val="333333"/>
                </a:solidFill>
                <a:effectLst/>
                <a:latin typeface="Roboto" panose="02000000000000000000" pitchFamily="2" charset="0"/>
              </a:rPr>
              <a:t>Förskrivning av </a:t>
            </a:r>
            <a:r>
              <a:rPr lang="sv-SE" b="0" i="0" dirty="0" err="1">
                <a:solidFill>
                  <a:srgbClr val="333333"/>
                </a:solidFill>
                <a:effectLst/>
                <a:latin typeface="Roboto" panose="02000000000000000000" pitchFamily="2" charset="0"/>
              </a:rPr>
              <a:t>bupropion</a:t>
            </a:r>
            <a:r>
              <a:rPr lang="sv-SE" b="0" i="0" dirty="0">
                <a:solidFill>
                  <a:srgbClr val="333333"/>
                </a:solidFill>
                <a:effectLst/>
                <a:latin typeface="Roboto" panose="02000000000000000000" pitchFamily="2" charset="0"/>
              </a:rPr>
              <a:t> har ökat kraftigt under senare år. </a:t>
            </a:r>
          </a:p>
          <a:p>
            <a:pPr algn="l"/>
            <a:endParaRPr lang="sv-SE" b="0" dirty="0">
              <a:solidFill>
                <a:srgbClr val="333333"/>
              </a:solidFill>
              <a:latin typeface="Roboto" panose="02000000000000000000" pitchFamily="2" charset="0"/>
            </a:endParaRPr>
          </a:p>
          <a:p>
            <a:pPr algn="l"/>
            <a:r>
              <a:rPr lang="sv-SE" b="0" i="0" dirty="0">
                <a:solidFill>
                  <a:srgbClr val="333333"/>
                </a:solidFill>
                <a:effectLst/>
                <a:latin typeface="Roboto" panose="02000000000000000000" pitchFamily="2" charset="0"/>
              </a:rPr>
              <a:t>Samtidigt ses också en ökning av antalet allvarliga förgiftningar med preparatet.</a:t>
            </a:r>
          </a:p>
          <a:p>
            <a:pPr algn="l"/>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Överdoser med </a:t>
            </a:r>
            <a:r>
              <a:rPr lang="sv-SE" b="0" i="0" dirty="0" err="1">
                <a:solidFill>
                  <a:srgbClr val="333333"/>
                </a:solidFill>
                <a:effectLst/>
                <a:latin typeface="Roboto" panose="02000000000000000000" pitchFamily="2" charset="0"/>
              </a:rPr>
              <a:t>bupropion</a:t>
            </a:r>
            <a:r>
              <a:rPr lang="sv-SE" b="0" i="0" dirty="0">
                <a:solidFill>
                  <a:srgbClr val="333333"/>
                </a:solidFill>
                <a:effectLst/>
                <a:latin typeface="Roboto" panose="02000000000000000000" pitchFamily="2" charset="0"/>
              </a:rPr>
              <a:t> kan medföra livshotande och svårbehandlad cirkulationspåverkan.</a:t>
            </a:r>
          </a:p>
          <a:p>
            <a:pPr algn="l"/>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Vid hjärtstopp/</a:t>
            </a:r>
            <a:r>
              <a:rPr lang="sv-SE" b="0" i="0" dirty="0" err="1">
                <a:solidFill>
                  <a:srgbClr val="333333"/>
                </a:solidFill>
                <a:effectLst/>
                <a:latin typeface="Roboto" panose="02000000000000000000" pitchFamily="2" charset="0"/>
              </a:rPr>
              <a:t>behandlingsrefraktär</a:t>
            </a:r>
            <a:r>
              <a:rPr lang="sv-SE" b="0" i="0" dirty="0">
                <a:solidFill>
                  <a:srgbClr val="333333"/>
                </a:solidFill>
                <a:effectLst/>
                <a:latin typeface="Roboto" panose="02000000000000000000" pitchFamily="2" charset="0"/>
              </a:rPr>
              <a:t> </a:t>
            </a:r>
            <a:r>
              <a:rPr lang="sv-SE" b="0" i="0" dirty="0" err="1">
                <a:solidFill>
                  <a:srgbClr val="333333"/>
                </a:solidFill>
                <a:effectLst/>
                <a:latin typeface="Roboto" panose="02000000000000000000" pitchFamily="2" charset="0"/>
              </a:rPr>
              <a:t>kardiogen</a:t>
            </a:r>
            <a:r>
              <a:rPr lang="sv-SE" b="0" i="0" dirty="0">
                <a:solidFill>
                  <a:srgbClr val="333333"/>
                </a:solidFill>
                <a:effectLst/>
                <a:latin typeface="Roboto" panose="02000000000000000000" pitchFamily="2" charset="0"/>
              </a:rPr>
              <a:t> chock efter förgiftning – överväg behandling med ECMO (</a:t>
            </a:r>
            <a:r>
              <a:rPr lang="sv-SE" b="0" i="0" dirty="0" err="1">
                <a:solidFill>
                  <a:srgbClr val="333333"/>
                </a:solidFill>
                <a:effectLst/>
                <a:latin typeface="Roboto" panose="02000000000000000000" pitchFamily="2" charset="0"/>
              </a:rPr>
              <a:t>extrakorporeal</a:t>
            </a:r>
            <a:r>
              <a:rPr lang="sv-SE" b="0" i="0" dirty="0">
                <a:solidFill>
                  <a:srgbClr val="333333"/>
                </a:solidFill>
                <a:effectLst/>
                <a:latin typeface="Roboto" panose="02000000000000000000" pitchFamily="2" charset="0"/>
              </a:rPr>
              <a:t> </a:t>
            </a:r>
            <a:r>
              <a:rPr lang="sv-SE" b="0" i="0" dirty="0" err="1">
                <a:solidFill>
                  <a:srgbClr val="333333"/>
                </a:solidFill>
                <a:effectLst/>
                <a:latin typeface="Roboto" panose="02000000000000000000" pitchFamily="2" charset="0"/>
              </a:rPr>
              <a:t>membranoxygenering</a:t>
            </a:r>
            <a:r>
              <a:rPr lang="sv-SE" b="0" i="0" dirty="0">
                <a:solidFill>
                  <a:srgbClr val="333333"/>
                </a:solidFill>
                <a:effectLst/>
                <a:latin typeface="Roboto" panose="02000000000000000000" pitchFamily="2" charset="0"/>
              </a:rPr>
              <a:t>).</a:t>
            </a:r>
          </a:p>
          <a:p>
            <a:pPr algn="l"/>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a:t>
            </a:r>
            <a:r>
              <a:rPr lang="sv-SE" b="0" i="0" dirty="0" err="1">
                <a:solidFill>
                  <a:srgbClr val="333333"/>
                </a:solidFill>
                <a:effectLst/>
                <a:latin typeface="Roboto" panose="02000000000000000000" pitchFamily="2" charset="0"/>
              </a:rPr>
              <a:t>Slow</a:t>
            </a:r>
            <a:r>
              <a:rPr lang="sv-SE" b="0" i="0" dirty="0">
                <a:solidFill>
                  <a:srgbClr val="333333"/>
                </a:solidFill>
                <a:effectLst/>
                <a:latin typeface="Roboto" panose="02000000000000000000" pitchFamily="2" charset="0"/>
              </a:rPr>
              <a:t> release«-/depåtabletter är för stora för att kunna evakueras genom sond med ventrikelsköljning.</a:t>
            </a:r>
          </a:p>
          <a:p>
            <a:pPr algn="l"/>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Vid allvarlig förgiftning, överväg DT buköversikt och evakuering av tabletter genom gastroskopi.</a:t>
            </a:r>
          </a:p>
        </p:txBody>
      </p:sp>
    </p:spTree>
    <p:extLst>
      <p:ext uri="{BB962C8B-B14F-4D97-AF65-F5344CB8AC3E}">
        <p14:creationId xmlns:p14="http://schemas.microsoft.com/office/powerpoint/2010/main" val="2634317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err="1"/>
              <a:t>Utveckling</a:t>
            </a:r>
            <a:r>
              <a:rPr dirty="0"/>
              <a:t> </a:t>
            </a:r>
            <a:r>
              <a:rPr lang="sv-SE" dirty="0"/>
              <a:t>förskrivning av antidepressiva från </a:t>
            </a:r>
            <a:r>
              <a:rPr dirty="0"/>
              <a:t>2019 </a:t>
            </a:r>
            <a:r>
              <a:rPr lang="sv-SE" dirty="0" err="1"/>
              <a:t>j</a:t>
            </a:r>
            <a:r>
              <a:rPr dirty="0"/>
              <a:t>mf </a:t>
            </a:r>
            <a:r>
              <a:rPr lang="sv-SE" dirty="0"/>
              <a:t>mot </a:t>
            </a:r>
            <a:r>
              <a:rPr dirty="0"/>
              <a:t>2024</a:t>
            </a:r>
          </a:p>
        </p:txBody>
      </p:sp>
      <p:sp>
        <p:nvSpPr>
          <p:cNvPr id="3" name="Content Placeholder 2"/>
          <p:cNvSpPr>
            <a:spLocks noGrp="1"/>
          </p:cNvSpPr>
          <p:nvPr>
            <p:ph idx="1"/>
          </p:nvPr>
        </p:nvSpPr>
        <p:spPr>
          <a:xfrm>
            <a:off x="683568" y="1844824"/>
            <a:ext cx="8229600" cy="4525963"/>
          </a:xfrm>
        </p:spPr>
        <p:txBody>
          <a:bodyPr>
            <a:normAutofit fontScale="85000" lnSpcReduction="20000"/>
          </a:bodyPr>
          <a:lstStyle/>
          <a:p>
            <a:r>
              <a:rPr dirty="0" err="1"/>
              <a:t>Amitriptylin</a:t>
            </a:r>
            <a:r>
              <a:rPr dirty="0"/>
              <a:t>:</a:t>
            </a:r>
          </a:p>
          <a:p>
            <a:pPr lvl="1"/>
            <a:r>
              <a:rPr dirty="0" err="1"/>
              <a:t>Förskrivning</a:t>
            </a:r>
            <a:r>
              <a:rPr dirty="0"/>
              <a:t>: +40 % (11,8 → 16,6)</a:t>
            </a:r>
          </a:p>
          <a:p>
            <a:pPr lvl="1"/>
            <a:r>
              <a:rPr dirty="0"/>
              <a:t>GIC-fall: +34 % (111 → 149)</a:t>
            </a:r>
          </a:p>
          <a:p>
            <a:endParaRPr dirty="0"/>
          </a:p>
          <a:p>
            <a:r>
              <a:rPr dirty="0" err="1"/>
              <a:t>Venlafaxin</a:t>
            </a:r>
            <a:r>
              <a:rPr dirty="0"/>
              <a:t>:</a:t>
            </a:r>
          </a:p>
          <a:p>
            <a:pPr lvl="1"/>
            <a:r>
              <a:rPr dirty="0" err="1"/>
              <a:t>Förskrivning</a:t>
            </a:r>
            <a:r>
              <a:rPr dirty="0"/>
              <a:t>: -6 % (8,9 → 8,4)</a:t>
            </a:r>
          </a:p>
          <a:p>
            <a:pPr lvl="1"/>
            <a:r>
              <a:rPr dirty="0"/>
              <a:t>GIC-fall: </a:t>
            </a:r>
            <a:r>
              <a:rPr dirty="0" err="1"/>
              <a:t>Oförändrat</a:t>
            </a:r>
            <a:r>
              <a:rPr dirty="0"/>
              <a:t> (218)</a:t>
            </a:r>
          </a:p>
          <a:p>
            <a:endParaRPr dirty="0"/>
          </a:p>
          <a:p>
            <a:r>
              <a:rPr dirty="0"/>
              <a:t>Bupropion:</a:t>
            </a:r>
          </a:p>
          <a:p>
            <a:pPr lvl="1"/>
            <a:r>
              <a:rPr dirty="0" err="1"/>
              <a:t>Förskrivning</a:t>
            </a:r>
            <a:r>
              <a:rPr dirty="0"/>
              <a:t>: +59 % (4,3 → 6,9)</a:t>
            </a:r>
          </a:p>
          <a:p>
            <a:pPr lvl="1"/>
            <a:r>
              <a:rPr dirty="0"/>
              <a:t>GIC-fall: +64 % (138 → 226)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948DED6-1AD5-4773-B490-3DDF2357349C}"/>
              </a:ext>
            </a:extLst>
          </p:cNvPr>
          <p:cNvPicPr>
            <a:picLocks noChangeAspect="1"/>
          </p:cNvPicPr>
          <p:nvPr/>
        </p:nvPicPr>
        <p:blipFill>
          <a:blip r:embed="rId2"/>
          <a:stretch>
            <a:fillRect/>
          </a:stretch>
        </p:blipFill>
        <p:spPr>
          <a:xfrm>
            <a:off x="37845" y="0"/>
            <a:ext cx="9068309" cy="6858000"/>
          </a:xfrm>
          <a:prstGeom prst="rect">
            <a:avLst/>
          </a:prstGeom>
        </p:spPr>
      </p:pic>
    </p:spTree>
    <p:extLst>
      <p:ext uri="{BB962C8B-B14F-4D97-AF65-F5344CB8AC3E}">
        <p14:creationId xmlns:p14="http://schemas.microsoft.com/office/powerpoint/2010/main" val="3134578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68C035-E7E9-B454-F970-97E00F4B63AF}"/>
              </a:ext>
            </a:extLst>
          </p:cNvPr>
          <p:cNvSpPr>
            <a:spLocks noGrp="1"/>
          </p:cNvSpPr>
          <p:nvPr>
            <p:ph type="title"/>
          </p:nvPr>
        </p:nvSpPr>
        <p:spPr/>
        <p:txBody>
          <a:bodyPr/>
          <a:lstStyle/>
          <a:p>
            <a:r>
              <a:rPr lang="sv-SE" dirty="0"/>
              <a:t>Riskabla preparat</a:t>
            </a:r>
          </a:p>
        </p:txBody>
      </p:sp>
      <p:sp>
        <p:nvSpPr>
          <p:cNvPr id="4" name="textruta 3">
            <a:extLst>
              <a:ext uri="{FF2B5EF4-FFF2-40B4-BE49-F238E27FC236}">
                <a16:creationId xmlns:a16="http://schemas.microsoft.com/office/drawing/2014/main" id="{4BEAF60A-DFE2-154A-8AE4-91C1914C28B8}"/>
              </a:ext>
            </a:extLst>
          </p:cNvPr>
          <p:cNvSpPr txBox="1"/>
          <p:nvPr/>
        </p:nvSpPr>
        <p:spPr>
          <a:xfrm>
            <a:off x="323527" y="1700808"/>
            <a:ext cx="8229023" cy="2246769"/>
          </a:xfrm>
          <a:prstGeom prst="rect">
            <a:avLst/>
          </a:prstGeom>
          <a:noFill/>
        </p:spPr>
        <p:txBody>
          <a:bodyPr wrap="square">
            <a:spAutoFit/>
          </a:bodyPr>
          <a:lstStyle/>
          <a:p>
            <a:r>
              <a:rPr lang="sv-SE" dirty="0"/>
              <a:t>SGLT2-hämmare (som </a:t>
            </a:r>
            <a:r>
              <a:rPr lang="sv-SE" dirty="0" err="1"/>
              <a:t>empagliflozin</a:t>
            </a:r>
            <a:r>
              <a:rPr lang="sv-SE" dirty="0"/>
              <a:t> (</a:t>
            </a:r>
            <a:r>
              <a:rPr lang="sv-SE" dirty="0" err="1"/>
              <a:t>Jardiance</a:t>
            </a:r>
            <a:r>
              <a:rPr lang="sv-SE" dirty="0"/>
              <a:t>®) och dapagliflozin (</a:t>
            </a:r>
            <a:r>
              <a:rPr lang="sv-SE" dirty="0" err="1"/>
              <a:t>Forxiga</a:t>
            </a:r>
            <a:r>
              <a:rPr lang="sv-SE" dirty="0"/>
              <a:t>®</a:t>
            </a:r>
            <a:r>
              <a:rPr lang="sv-SE" b="0" dirty="0"/>
              <a:t>)</a:t>
            </a:r>
            <a:r>
              <a:rPr lang="sv-SE" dirty="0"/>
              <a:t>) är förknippade med en ökad risk för </a:t>
            </a:r>
            <a:r>
              <a:rPr lang="sv-SE" b="1" dirty="0">
                <a:effectLst/>
              </a:rPr>
              <a:t>diabetisk </a:t>
            </a:r>
            <a:r>
              <a:rPr lang="sv-SE" b="1" dirty="0" err="1">
                <a:effectLst/>
              </a:rPr>
              <a:t>ketoacidos</a:t>
            </a:r>
            <a:r>
              <a:rPr lang="sv-SE" b="1" dirty="0">
                <a:effectLst/>
              </a:rPr>
              <a:t> (DKA)</a:t>
            </a:r>
            <a:r>
              <a:rPr lang="sv-SE" b="0" i="0" dirty="0">
                <a:solidFill>
                  <a:srgbClr val="0A0A0A"/>
                </a:solidFill>
                <a:effectLst/>
                <a:latin typeface="Google Sans"/>
              </a:rPr>
              <a:t>, inklusive en atypisk form som kallas </a:t>
            </a:r>
            <a:r>
              <a:rPr lang="sv-SE" b="1" i="0" dirty="0" err="1">
                <a:solidFill>
                  <a:srgbClr val="0A0A0A"/>
                </a:solidFill>
                <a:effectLst/>
                <a:latin typeface="Google Sans"/>
              </a:rPr>
              <a:t>euglykemisk</a:t>
            </a:r>
            <a:r>
              <a:rPr lang="sv-SE" b="1" i="0" dirty="0">
                <a:solidFill>
                  <a:srgbClr val="0A0A0A"/>
                </a:solidFill>
                <a:effectLst/>
                <a:latin typeface="Google Sans"/>
              </a:rPr>
              <a:t> DKA</a:t>
            </a:r>
            <a:r>
              <a:rPr lang="sv-SE" b="0" i="0" dirty="0">
                <a:solidFill>
                  <a:srgbClr val="0A0A0A"/>
                </a:solidFill>
                <a:effectLst/>
                <a:latin typeface="Google Sans"/>
              </a:rPr>
              <a:t> där blodsockernivåerna kan vara nästan normala (&lt;14 </a:t>
            </a:r>
            <a:r>
              <a:rPr lang="sv-SE" b="0" i="0" dirty="0" err="1">
                <a:solidFill>
                  <a:srgbClr val="0A0A0A"/>
                </a:solidFill>
                <a:effectLst/>
                <a:latin typeface="Google Sans"/>
              </a:rPr>
              <a:t>mmol</a:t>
            </a:r>
            <a:r>
              <a:rPr lang="sv-SE" b="0" i="0" dirty="0">
                <a:solidFill>
                  <a:srgbClr val="0A0A0A"/>
                </a:solidFill>
                <a:effectLst/>
                <a:latin typeface="Google Sans"/>
              </a:rPr>
              <a:t>/L)</a:t>
            </a:r>
          </a:p>
          <a:p>
            <a:endParaRPr lang="sv-SE" b="0" dirty="0">
              <a:solidFill>
                <a:srgbClr val="0A0A0A"/>
              </a:solidFill>
              <a:latin typeface="Google Sans"/>
            </a:endParaRPr>
          </a:p>
          <a:p>
            <a:endParaRPr lang="sv-SE" dirty="0"/>
          </a:p>
        </p:txBody>
      </p:sp>
      <p:sp>
        <p:nvSpPr>
          <p:cNvPr id="5" name="Rectangle 1">
            <a:extLst>
              <a:ext uri="{FF2B5EF4-FFF2-40B4-BE49-F238E27FC236}">
                <a16:creationId xmlns:a16="http://schemas.microsoft.com/office/drawing/2014/main" id="{3E97589B-1CBE-CB8C-773B-C1FEC03FDBA6}"/>
              </a:ext>
            </a:extLst>
          </p:cNvPr>
          <p:cNvSpPr>
            <a:spLocks noChangeArrowheads="1"/>
          </p:cNvSpPr>
          <p:nvPr/>
        </p:nvSpPr>
        <p:spPr bwMode="auto">
          <a:xfrm>
            <a:off x="323527" y="3458465"/>
            <a:ext cx="8513074" cy="275707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0440" rIns="0" bIns="101568"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1" i="0" u="none" strike="noStrike" cap="none" normalizeH="0" baseline="0" dirty="0">
                <a:ln>
                  <a:noFill/>
                </a:ln>
                <a:solidFill>
                  <a:srgbClr val="0A0A0A"/>
                </a:solidFill>
                <a:effectLst/>
                <a:latin typeface="Google Sans"/>
              </a:rPr>
              <a:t>Mekanism</a:t>
            </a:r>
            <a:endParaRPr kumimoji="0" lang="sv-SE" altLang="sv-SE"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0A0A0A"/>
                </a:solidFill>
                <a:effectLst/>
                <a:latin typeface="Google Sans"/>
              </a:rPr>
              <a:t>SGLT2-hämmare sänker blodsockret genom att öka utsöndringen av glukos i urinen.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0A0A0A"/>
                </a:solidFill>
                <a:effectLst/>
                <a:latin typeface="Google Sans"/>
              </a:rPr>
              <a:t>Detta leder till lägre insulinnivåer och högre </a:t>
            </a:r>
            <a:r>
              <a:rPr kumimoji="0" lang="sv-SE" altLang="sv-SE" b="0" i="0" u="none" strike="noStrike" cap="none" normalizeH="0" baseline="0" dirty="0" err="1">
                <a:ln>
                  <a:noFill/>
                </a:ln>
                <a:solidFill>
                  <a:srgbClr val="0A0A0A"/>
                </a:solidFill>
                <a:effectLst/>
                <a:latin typeface="Google Sans"/>
              </a:rPr>
              <a:t>glukagonnivåer</a:t>
            </a:r>
            <a:r>
              <a:rPr kumimoji="0" lang="sv-SE" altLang="sv-SE" b="0" i="0" u="none" strike="noStrike" cap="none" normalizeH="0" baseline="0" dirty="0">
                <a:ln>
                  <a:noFill/>
                </a:ln>
                <a:solidFill>
                  <a:srgbClr val="0A0A0A"/>
                </a:solidFill>
                <a:effectLst/>
                <a:latin typeface="Google Sans"/>
              </a:rPr>
              <a:t> i blodet, vilket får kroppen att skifta sin metabolism från glukos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dirty="0">
                <a:ln>
                  <a:noFill/>
                </a:ln>
                <a:solidFill>
                  <a:srgbClr val="0A0A0A"/>
                </a:solidFill>
                <a:effectLst/>
                <a:latin typeface="Google Sans"/>
              </a:rPr>
              <a:t>till fettförbränning för energi. Denna ökade fettmetabolism producerar </a:t>
            </a:r>
            <a:r>
              <a:rPr kumimoji="0" lang="sv-SE" altLang="sv-SE" b="0" i="0" u="none" strike="noStrike" cap="none" normalizeH="0" baseline="0" dirty="0" err="1">
                <a:ln>
                  <a:noFill/>
                </a:ln>
                <a:solidFill>
                  <a:srgbClr val="0A0A0A"/>
                </a:solidFill>
                <a:effectLst/>
                <a:latin typeface="Google Sans"/>
              </a:rPr>
              <a:t>ketoner</a:t>
            </a:r>
            <a:r>
              <a:rPr kumimoji="0" lang="sv-SE" altLang="sv-SE" b="0" i="0" u="none" strike="noStrike" cap="none" normalizeH="0" baseline="0" dirty="0">
                <a:ln>
                  <a:noFill/>
                </a:ln>
                <a:solidFill>
                  <a:srgbClr val="0A0A0A"/>
                </a:solidFill>
                <a:effectLst/>
                <a:latin typeface="Google Sans"/>
              </a:rPr>
              <a:t>. Under vissa omständigheter, som vid sjukdom eller svält, kan </a:t>
            </a:r>
            <a:r>
              <a:rPr kumimoji="0" lang="sv-SE" altLang="sv-SE" b="0" i="0" u="none" strike="noStrike" cap="none" normalizeH="0" baseline="0" dirty="0" err="1">
                <a:ln>
                  <a:noFill/>
                </a:ln>
                <a:solidFill>
                  <a:srgbClr val="0A0A0A"/>
                </a:solidFill>
                <a:effectLst/>
                <a:latin typeface="Google Sans"/>
              </a:rPr>
              <a:t>ketonproduktionen</a:t>
            </a:r>
            <a:r>
              <a:rPr kumimoji="0" lang="sv-SE" altLang="sv-SE" b="0" i="0" u="none" strike="noStrike" cap="none" normalizeH="0" baseline="0" dirty="0">
                <a:ln>
                  <a:noFill/>
                </a:ln>
                <a:solidFill>
                  <a:srgbClr val="0A0A0A"/>
                </a:solidFill>
                <a:effectLst/>
                <a:latin typeface="Google Sans"/>
              </a:rPr>
              <a:t> bli så hög att blodet blir surt, vilket leder till </a:t>
            </a:r>
            <a:r>
              <a:rPr kumimoji="0" lang="sv-SE" altLang="sv-SE" b="0" i="0" u="none" strike="noStrike" cap="none" normalizeH="0" baseline="0" dirty="0" err="1">
                <a:ln>
                  <a:noFill/>
                </a:ln>
                <a:solidFill>
                  <a:srgbClr val="0A0A0A"/>
                </a:solidFill>
                <a:effectLst/>
                <a:latin typeface="Google Sans"/>
              </a:rPr>
              <a:t>ketoacidos</a:t>
            </a:r>
            <a:endParaRPr kumimoji="0" lang="sv-SE" altLang="sv-S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8781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16843-A584-DEC8-47CE-71683403D6E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6CE237F-F04F-BC2E-F62C-F6D525E502D4}"/>
              </a:ext>
            </a:extLst>
          </p:cNvPr>
          <p:cNvSpPr>
            <a:spLocks noGrp="1"/>
          </p:cNvSpPr>
          <p:nvPr>
            <p:ph type="title"/>
          </p:nvPr>
        </p:nvSpPr>
        <p:spPr/>
        <p:txBody>
          <a:bodyPr/>
          <a:lstStyle/>
          <a:p>
            <a:r>
              <a:rPr lang="sv-SE" dirty="0"/>
              <a:t>Riskabla preparat</a:t>
            </a:r>
          </a:p>
        </p:txBody>
      </p:sp>
      <p:sp>
        <p:nvSpPr>
          <p:cNvPr id="3" name="Rectangle 1">
            <a:extLst>
              <a:ext uri="{FF2B5EF4-FFF2-40B4-BE49-F238E27FC236}">
                <a16:creationId xmlns:a16="http://schemas.microsoft.com/office/drawing/2014/main" id="{AB3BD4D5-A6F5-A3A0-0C03-F3366B774D2F}"/>
              </a:ext>
            </a:extLst>
          </p:cNvPr>
          <p:cNvSpPr>
            <a:spLocks noChangeArrowheads="1"/>
          </p:cNvSpPr>
          <p:nvPr/>
        </p:nvSpPr>
        <p:spPr bwMode="auto">
          <a:xfrm>
            <a:off x="1043608" y="1341281"/>
            <a:ext cx="7272808" cy="417543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68" rIns="0" bIns="101568"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400" b="1" i="0" u="none" strike="noStrike" cap="none" normalizeH="0" baseline="0" dirty="0">
                <a:ln>
                  <a:noFill/>
                </a:ln>
                <a:solidFill>
                  <a:srgbClr val="0A0A0A"/>
                </a:solidFill>
                <a:effectLst/>
                <a:latin typeface="Google Sans"/>
              </a:rPr>
              <a:t>Riskfaktorer</a:t>
            </a:r>
            <a:endParaRPr kumimoji="0" lang="sv-SE" altLang="sv-SE"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400" b="0" i="0" u="none" strike="noStrike" cap="none" normalizeH="0" baseline="0" dirty="0">
                <a:ln>
                  <a:noFill/>
                </a:ln>
                <a:solidFill>
                  <a:srgbClr val="0A0A0A"/>
                </a:solidFill>
                <a:effectLst/>
                <a:latin typeface="Google Sans"/>
              </a:rPr>
              <a:t>Risken för </a:t>
            </a:r>
            <a:r>
              <a:rPr kumimoji="0" lang="sv-SE" altLang="sv-SE" sz="2400" b="0" i="0" u="none" strike="noStrike" cap="none" normalizeH="0" baseline="0" dirty="0" err="1">
                <a:ln>
                  <a:noFill/>
                </a:ln>
                <a:solidFill>
                  <a:srgbClr val="0A0A0A"/>
                </a:solidFill>
                <a:effectLst/>
                <a:latin typeface="Google Sans"/>
              </a:rPr>
              <a:t>ketoacidos</a:t>
            </a:r>
            <a:r>
              <a:rPr kumimoji="0" lang="sv-SE" altLang="sv-SE" sz="2400" b="0" i="0" u="none" strike="noStrike" cap="none" normalizeH="0" baseline="0" dirty="0">
                <a:ln>
                  <a:noFill/>
                </a:ln>
                <a:solidFill>
                  <a:srgbClr val="0A0A0A"/>
                </a:solidFill>
                <a:effectLst/>
                <a:latin typeface="Google Sans"/>
              </a:rPr>
              <a:t> ökar vid närvaro av utlösande faktorer: </a:t>
            </a:r>
            <a:endParaRPr kumimoji="0" lang="sv-SE" altLang="sv-SE"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Akut sjukdom, infektion eller kirurgiska ingrepp.</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Uttorkning.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Minskad kolhydratintag, t.ex. vid lågkolhydratkost (LCHF) eller svält.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Överdrivet alkoholintag.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Felaktig minskning av insulindosen (för patienter som också tar insulin)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818641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59A4-9FBD-3380-D33A-4C871176C0B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4E6054C-9425-E6E9-DC2A-3945F38889AB}"/>
              </a:ext>
            </a:extLst>
          </p:cNvPr>
          <p:cNvSpPr>
            <a:spLocks noGrp="1"/>
          </p:cNvSpPr>
          <p:nvPr>
            <p:ph type="title"/>
          </p:nvPr>
        </p:nvSpPr>
        <p:spPr/>
        <p:txBody>
          <a:bodyPr/>
          <a:lstStyle/>
          <a:p>
            <a:r>
              <a:rPr lang="sv-SE" dirty="0"/>
              <a:t>Riskabla preparat</a:t>
            </a:r>
          </a:p>
        </p:txBody>
      </p:sp>
      <p:sp>
        <p:nvSpPr>
          <p:cNvPr id="4" name="Rectangle 1">
            <a:extLst>
              <a:ext uri="{FF2B5EF4-FFF2-40B4-BE49-F238E27FC236}">
                <a16:creationId xmlns:a16="http://schemas.microsoft.com/office/drawing/2014/main" id="{F5C38154-59EC-CF1B-D65A-BC4E57896F52}"/>
              </a:ext>
            </a:extLst>
          </p:cNvPr>
          <p:cNvSpPr>
            <a:spLocks noChangeArrowheads="1"/>
          </p:cNvSpPr>
          <p:nvPr/>
        </p:nvSpPr>
        <p:spPr bwMode="auto">
          <a:xfrm>
            <a:off x="1331640" y="1942606"/>
            <a:ext cx="7272808" cy="38368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68" rIns="0" bIns="101568"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400" b="1" i="0" u="none" strike="noStrike" cap="none" normalizeH="0" baseline="0" dirty="0">
                <a:ln>
                  <a:noFill/>
                </a:ln>
                <a:solidFill>
                  <a:srgbClr val="0A0A0A"/>
                </a:solidFill>
                <a:effectLst/>
                <a:latin typeface="Google Sans"/>
              </a:rPr>
              <a:t>Symtom och hantering</a:t>
            </a:r>
            <a:endParaRPr kumimoji="0" lang="sv-SE" altLang="sv-SE"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400" b="0" i="0" u="none" strike="noStrike" cap="none" normalizeH="0" baseline="0" dirty="0">
                <a:ln>
                  <a:noFill/>
                </a:ln>
                <a:solidFill>
                  <a:srgbClr val="0A0A0A"/>
                </a:solidFill>
                <a:effectLst/>
                <a:latin typeface="Google Sans"/>
              </a:rPr>
              <a:t>Symtomen på DKA, även den </a:t>
            </a:r>
            <a:r>
              <a:rPr kumimoji="0" lang="sv-SE" altLang="sv-SE" sz="2400" b="0" i="0" u="none" strike="noStrike" cap="none" normalizeH="0" baseline="0" dirty="0" err="1">
                <a:ln>
                  <a:noFill/>
                </a:ln>
                <a:solidFill>
                  <a:srgbClr val="0A0A0A"/>
                </a:solidFill>
                <a:effectLst/>
                <a:latin typeface="Google Sans"/>
              </a:rPr>
              <a:t>euglykemiska</a:t>
            </a:r>
            <a:r>
              <a:rPr kumimoji="0" lang="sv-SE" altLang="sv-SE" sz="2400" b="0" i="0" u="none" strike="noStrike" cap="none" normalizeH="0" baseline="0" dirty="0">
                <a:ln>
                  <a:noFill/>
                </a:ln>
                <a:solidFill>
                  <a:srgbClr val="0A0A0A"/>
                </a:solidFill>
                <a:effectLst/>
                <a:latin typeface="Google Sans"/>
              </a:rPr>
              <a:t> formen, kan vara ospecifika och inkludera: </a:t>
            </a:r>
            <a:endParaRPr kumimoji="0" lang="sv-SE" altLang="sv-SE"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Illamående och kräkningar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Buksmärta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Överdriven törst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Andningssvårigheter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Ovanlig trötthet eller sömnighet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sv-SE" altLang="sv-SE" sz="2400" b="0" i="0" u="none" strike="noStrike" cap="none" normalizeH="0" baseline="0" dirty="0">
                <a:ln>
                  <a:noFill/>
                </a:ln>
                <a:solidFill>
                  <a:srgbClr val="0A0A0A"/>
                </a:solidFill>
                <a:effectLst/>
                <a:latin typeface="Google Sans"/>
              </a:rPr>
              <a:t>Förvirring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278493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err="1"/>
              <a:t>Tranylcypromin</a:t>
            </a:r>
            <a:r>
              <a:rPr dirty="0"/>
              <a:t> (</a:t>
            </a:r>
            <a:r>
              <a:rPr dirty="0" err="1"/>
              <a:t>Abbonate</a:t>
            </a:r>
            <a:r>
              <a:rPr lang="sv-SE" dirty="0"/>
              <a:t>®</a:t>
            </a:r>
            <a:r>
              <a:rPr dirty="0"/>
              <a:t>)</a:t>
            </a:r>
          </a:p>
        </p:txBody>
      </p:sp>
      <p:sp>
        <p:nvSpPr>
          <p:cNvPr id="3" name="Content Placeholder 2"/>
          <p:cNvSpPr>
            <a:spLocks noGrp="1"/>
          </p:cNvSpPr>
          <p:nvPr>
            <p:ph idx="1"/>
          </p:nvPr>
        </p:nvSpPr>
        <p:spPr/>
        <p:txBody>
          <a:bodyPr>
            <a:normAutofit/>
          </a:bodyPr>
          <a:lstStyle/>
          <a:p>
            <a:r>
              <a:rPr sz="2400" dirty="0" err="1"/>
              <a:t>Irreversibel</a:t>
            </a:r>
            <a:r>
              <a:rPr sz="2400" dirty="0"/>
              <a:t> MAO-</a:t>
            </a:r>
            <a:r>
              <a:rPr sz="2400" dirty="0" err="1"/>
              <a:t>hämmare</a:t>
            </a:r>
            <a:endParaRPr sz="2400" dirty="0"/>
          </a:p>
          <a:p>
            <a:r>
              <a:rPr sz="2400" dirty="0"/>
              <a:t>Risk för </a:t>
            </a:r>
            <a:r>
              <a:rPr sz="2400" dirty="0" err="1"/>
              <a:t>hypertensiv</a:t>
            </a:r>
            <a:r>
              <a:rPr sz="2400" dirty="0"/>
              <a:t> kris vid </a:t>
            </a:r>
            <a:r>
              <a:rPr sz="2400" dirty="0" err="1"/>
              <a:t>intag</a:t>
            </a:r>
            <a:r>
              <a:rPr sz="2400" dirty="0"/>
              <a:t> av </a:t>
            </a:r>
            <a:r>
              <a:rPr sz="2400" dirty="0" err="1"/>
              <a:t>tyraminrika</a:t>
            </a:r>
            <a:r>
              <a:rPr sz="2400" dirty="0"/>
              <a:t> </a:t>
            </a:r>
            <a:r>
              <a:rPr sz="2400" dirty="0" err="1"/>
              <a:t>livsmedel</a:t>
            </a:r>
            <a:endParaRPr sz="2400" dirty="0"/>
          </a:p>
          <a:p>
            <a:r>
              <a:rPr sz="2400" dirty="0" err="1"/>
              <a:t>Interaktioner</a:t>
            </a:r>
            <a:r>
              <a:rPr sz="2400" dirty="0"/>
              <a:t> med </a:t>
            </a:r>
            <a:r>
              <a:rPr sz="2400" dirty="0" err="1"/>
              <a:t>många</a:t>
            </a:r>
            <a:r>
              <a:rPr sz="2400" dirty="0"/>
              <a:t> </a:t>
            </a:r>
            <a:r>
              <a:rPr sz="2400" dirty="0" err="1"/>
              <a:t>läkemedel</a:t>
            </a:r>
            <a:endParaRPr sz="2400" dirty="0"/>
          </a:p>
          <a:p>
            <a:r>
              <a:rPr sz="2400" dirty="0" err="1"/>
              <a:t>Allvarliga</a:t>
            </a:r>
            <a:r>
              <a:rPr sz="2400" dirty="0"/>
              <a:t> </a:t>
            </a:r>
            <a:r>
              <a:rPr sz="2400" dirty="0" err="1"/>
              <a:t>intoxikationer</a:t>
            </a:r>
            <a:r>
              <a:rPr sz="2400" dirty="0"/>
              <a:t> </a:t>
            </a:r>
            <a:r>
              <a:rPr sz="2400" dirty="0" err="1"/>
              <a:t>beskrivna</a:t>
            </a:r>
            <a:r>
              <a:rPr sz="2400" dirty="0"/>
              <a:t> </a:t>
            </a:r>
            <a:r>
              <a:rPr sz="2400" dirty="0" err="1"/>
              <a:t>i</a:t>
            </a:r>
            <a:r>
              <a:rPr sz="2400" dirty="0"/>
              <a:t> </a:t>
            </a:r>
            <a:r>
              <a:rPr sz="2400" dirty="0" err="1"/>
              <a:t>litteraturen</a:t>
            </a:r>
            <a:endParaRPr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BF1C7-77B9-0D1C-E3E6-EB4E4AA2C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EA1EBA-26C4-2907-F107-2B5893EC92C6}"/>
              </a:ext>
            </a:extLst>
          </p:cNvPr>
          <p:cNvSpPr>
            <a:spLocks noGrp="1"/>
          </p:cNvSpPr>
          <p:nvPr>
            <p:ph type="title"/>
          </p:nvPr>
        </p:nvSpPr>
        <p:spPr/>
        <p:txBody>
          <a:bodyPr>
            <a:normAutofit/>
          </a:bodyPr>
          <a:lstStyle/>
          <a:p>
            <a:r>
              <a:rPr lang="sv-SE" dirty="0" err="1"/>
              <a:t>Quetiapin</a:t>
            </a:r>
            <a:r>
              <a:rPr lang="sv-SE" dirty="0"/>
              <a:t> </a:t>
            </a:r>
            <a:r>
              <a:rPr lang="sv-SE" dirty="0" err="1"/>
              <a:t>Kvetiapin</a:t>
            </a:r>
            <a:endParaRPr dirty="0"/>
          </a:p>
        </p:txBody>
      </p:sp>
      <p:sp>
        <p:nvSpPr>
          <p:cNvPr id="3" name="Content Placeholder 2">
            <a:extLst>
              <a:ext uri="{FF2B5EF4-FFF2-40B4-BE49-F238E27FC236}">
                <a16:creationId xmlns:a16="http://schemas.microsoft.com/office/drawing/2014/main" id="{DE71A61E-C18D-B1E4-D3B5-2CD5469A980F}"/>
              </a:ext>
            </a:extLst>
          </p:cNvPr>
          <p:cNvSpPr>
            <a:spLocks noGrp="1"/>
          </p:cNvSpPr>
          <p:nvPr>
            <p:ph idx="1"/>
          </p:nvPr>
        </p:nvSpPr>
        <p:spPr>
          <a:xfrm>
            <a:off x="1053952" y="1772816"/>
            <a:ext cx="7632848" cy="4289647"/>
          </a:xfrm>
        </p:spPr>
        <p:txBody>
          <a:bodyPr>
            <a:normAutofit fontScale="77500" lnSpcReduction="20000"/>
          </a:bodyPr>
          <a:lstStyle/>
          <a:p>
            <a:r>
              <a:rPr lang="sv-SE" dirty="0"/>
              <a:t>Finns som filmdragerad tablett 25/100/200/300 mg</a:t>
            </a:r>
          </a:p>
          <a:p>
            <a:r>
              <a:rPr lang="sv-SE" dirty="0"/>
              <a:t>Finns även som depottabletter 200/300/400 mg</a:t>
            </a:r>
          </a:p>
          <a:p>
            <a:r>
              <a:rPr lang="sv-SE" dirty="0" err="1"/>
              <a:t>Quetiapine</a:t>
            </a:r>
            <a:r>
              <a:rPr lang="sv-SE" dirty="0"/>
              <a:t> Accord depottabletter är indicerade för:</a:t>
            </a:r>
          </a:p>
          <a:p>
            <a:r>
              <a:rPr lang="sv-SE" dirty="0"/>
              <a:t>Behandling av schizofreni:</a:t>
            </a:r>
          </a:p>
          <a:p>
            <a:r>
              <a:rPr lang="sv-SE" dirty="0"/>
              <a:t>Behandling av bipolär sjukdom:</a:t>
            </a:r>
          </a:p>
          <a:p>
            <a:pPr lvl="1"/>
            <a:r>
              <a:rPr lang="sv-SE" dirty="0"/>
              <a:t>vid behandling av måttliga till svåra maniska episoder vid bipolär sjukdom</a:t>
            </a:r>
          </a:p>
          <a:p>
            <a:pPr lvl="1"/>
            <a:r>
              <a:rPr lang="sv-SE" dirty="0"/>
              <a:t>vid behandling av depressiva episoder vid bipolär sjukdom</a:t>
            </a:r>
          </a:p>
          <a:p>
            <a:pPr lvl="1"/>
            <a:r>
              <a:rPr lang="sv-SE" dirty="0"/>
              <a:t>för att förhindra återfall i maniska eller depressiva episoder hos patienter med bipolär sjukdom, som tidigare svarat på behandling med </a:t>
            </a:r>
            <a:r>
              <a:rPr lang="sv-SE" dirty="0" err="1"/>
              <a:t>quetiapin</a:t>
            </a:r>
            <a:r>
              <a:rPr lang="sv-SE" dirty="0"/>
              <a:t>.</a:t>
            </a:r>
          </a:p>
        </p:txBody>
      </p:sp>
      <p:pic>
        <p:nvPicPr>
          <p:cNvPr id="3074" name="Picture 2" descr="Product image">
            <a:extLst>
              <a:ext uri="{FF2B5EF4-FFF2-40B4-BE49-F238E27FC236}">
                <a16:creationId xmlns:a16="http://schemas.microsoft.com/office/drawing/2014/main" id="{C77253A9-6FA8-CC9F-91C1-A931D72CF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342386"/>
            <a:ext cx="2010569" cy="1007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4983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DAE58-3EF7-E008-9862-2EA61362B9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C3DFD-A3E0-FCDB-264A-B8193D85AF9B}"/>
              </a:ext>
            </a:extLst>
          </p:cNvPr>
          <p:cNvSpPr>
            <a:spLocks noGrp="1"/>
          </p:cNvSpPr>
          <p:nvPr>
            <p:ph type="title"/>
          </p:nvPr>
        </p:nvSpPr>
        <p:spPr/>
        <p:txBody>
          <a:bodyPr>
            <a:normAutofit/>
          </a:bodyPr>
          <a:lstStyle/>
          <a:p>
            <a:r>
              <a:rPr lang="sv-SE" dirty="0" err="1"/>
              <a:t>Quetiapin</a:t>
            </a:r>
            <a:r>
              <a:rPr lang="sv-SE" dirty="0"/>
              <a:t> </a:t>
            </a:r>
            <a:r>
              <a:rPr lang="sv-SE" dirty="0" err="1"/>
              <a:t>Kvetiapin</a:t>
            </a:r>
            <a:endParaRPr dirty="0"/>
          </a:p>
        </p:txBody>
      </p:sp>
      <p:sp>
        <p:nvSpPr>
          <p:cNvPr id="3" name="Content Placeholder 2">
            <a:extLst>
              <a:ext uri="{FF2B5EF4-FFF2-40B4-BE49-F238E27FC236}">
                <a16:creationId xmlns:a16="http://schemas.microsoft.com/office/drawing/2014/main" id="{4EA74E73-6E9F-7F27-5F7D-1BE1735515F8}"/>
              </a:ext>
            </a:extLst>
          </p:cNvPr>
          <p:cNvSpPr>
            <a:spLocks noGrp="1"/>
          </p:cNvSpPr>
          <p:nvPr>
            <p:ph idx="1"/>
          </p:nvPr>
        </p:nvSpPr>
        <p:spPr>
          <a:xfrm>
            <a:off x="1115616" y="2091681"/>
            <a:ext cx="7355160" cy="3268960"/>
          </a:xfrm>
        </p:spPr>
        <p:txBody>
          <a:bodyPr>
            <a:normAutofit/>
          </a:bodyPr>
          <a:lstStyle/>
          <a:p>
            <a:r>
              <a:rPr lang="sv-SE" dirty="0"/>
              <a:t>Dåsighet och </a:t>
            </a:r>
            <a:r>
              <a:rPr lang="sv-SE" dirty="0" err="1"/>
              <a:t>sedering</a:t>
            </a:r>
            <a:endParaRPr lang="sv-SE" dirty="0"/>
          </a:p>
          <a:p>
            <a:r>
              <a:rPr lang="sv-SE" dirty="0"/>
              <a:t>Takykardi</a:t>
            </a:r>
          </a:p>
          <a:p>
            <a:r>
              <a:rPr lang="sv-SE" dirty="0"/>
              <a:t>Hypotoni</a:t>
            </a:r>
          </a:p>
          <a:p>
            <a:r>
              <a:rPr lang="sv-SE" dirty="0" err="1"/>
              <a:t>Antikolinerga</a:t>
            </a:r>
            <a:r>
              <a:rPr lang="sv-SE" dirty="0"/>
              <a:t> effekter</a:t>
            </a:r>
            <a:endParaRPr sz="2400" dirty="0"/>
          </a:p>
        </p:txBody>
      </p:sp>
    </p:spTree>
    <p:extLst>
      <p:ext uri="{BB962C8B-B14F-4D97-AF65-F5344CB8AC3E}">
        <p14:creationId xmlns:p14="http://schemas.microsoft.com/office/powerpoint/2010/main" val="3688935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2EC07-B71E-AA24-27FB-663728FC45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E7465-4CFF-9E8B-94EA-3523E8BAAD02}"/>
              </a:ext>
            </a:extLst>
          </p:cNvPr>
          <p:cNvSpPr>
            <a:spLocks noGrp="1"/>
          </p:cNvSpPr>
          <p:nvPr>
            <p:ph type="title"/>
          </p:nvPr>
        </p:nvSpPr>
        <p:spPr/>
        <p:txBody>
          <a:bodyPr>
            <a:normAutofit/>
          </a:bodyPr>
          <a:lstStyle/>
          <a:p>
            <a:r>
              <a:rPr lang="sv-SE" dirty="0" err="1"/>
              <a:t>Quetiapin</a:t>
            </a:r>
            <a:r>
              <a:rPr lang="sv-SE" dirty="0"/>
              <a:t> </a:t>
            </a:r>
            <a:r>
              <a:rPr lang="sv-SE" dirty="0" err="1"/>
              <a:t>Kvetiapin</a:t>
            </a:r>
            <a:endParaRPr dirty="0"/>
          </a:p>
        </p:txBody>
      </p:sp>
      <p:sp>
        <p:nvSpPr>
          <p:cNvPr id="3" name="Content Placeholder 2">
            <a:extLst>
              <a:ext uri="{FF2B5EF4-FFF2-40B4-BE49-F238E27FC236}">
                <a16:creationId xmlns:a16="http://schemas.microsoft.com/office/drawing/2014/main" id="{924316FE-EFC0-EC20-3DCC-523DE808B912}"/>
              </a:ext>
            </a:extLst>
          </p:cNvPr>
          <p:cNvSpPr>
            <a:spLocks noGrp="1"/>
          </p:cNvSpPr>
          <p:nvPr>
            <p:ph idx="1"/>
          </p:nvPr>
        </p:nvSpPr>
        <p:spPr>
          <a:xfrm>
            <a:off x="1403648" y="1556792"/>
            <a:ext cx="6635080" cy="4709120"/>
          </a:xfrm>
        </p:spPr>
        <p:txBody>
          <a:bodyPr>
            <a:normAutofit fontScale="92500" lnSpcReduction="20000"/>
          </a:bodyPr>
          <a:lstStyle/>
          <a:p>
            <a:r>
              <a:rPr lang="sv-SE" dirty="0"/>
              <a:t>Förlängt QT-intervall</a:t>
            </a:r>
          </a:p>
          <a:p>
            <a:r>
              <a:rPr lang="sv-SE" dirty="0"/>
              <a:t>Kramper</a:t>
            </a:r>
          </a:p>
          <a:p>
            <a:r>
              <a:rPr lang="sv-SE" dirty="0"/>
              <a:t>Status </a:t>
            </a:r>
            <a:r>
              <a:rPr lang="sv-SE" dirty="0" err="1"/>
              <a:t>epilepticus</a:t>
            </a:r>
            <a:endParaRPr lang="sv-SE" dirty="0"/>
          </a:p>
          <a:p>
            <a:r>
              <a:rPr lang="sv-SE" dirty="0" err="1"/>
              <a:t>Rabdomyolys</a:t>
            </a:r>
            <a:endParaRPr lang="sv-SE" dirty="0"/>
          </a:p>
          <a:p>
            <a:r>
              <a:rPr lang="sv-SE" dirty="0"/>
              <a:t>Andningsdepression</a:t>
            </a:r>
          </a:p>
          <a:p>
            <a:r>
              <a:rPr lang="sv-SE" dirty="0"/>
              <a:t>Urinretention</a:t>
            </a:r>
          </a:p>
          <a:p>
            <a:r>
              <a:rPr lang="sv-SE" dirty="0"/>
              <a:t>Förvirring</a:t>
            </a:r>
          </a:p>
          <a:p>
            <a:r>
              <a:rPr lang="sv-SE" dirty="0"/>
              <a:t>Delirium och/eller agitation</a:t>
            </a:r>
          </a:p>
          <a:p>
            <a:r>
              <a:rPr lang="sv-SE" dirty="0"/>
              <a:t>Koma</a:t>
            </a:r>
          </a:p>
          <a:p>
            <a:r>
              <a:rPr lang="sv-SE" dirty="0"/>
              <a:t>Död</a:t>
            </a:r>
            <a:endParaRPr sz="2400" dirty="0"/>
          </a:p>
        </p:txBody>
      </p:sp>
    </p:spTree>
    <p:extLst>
      <p:ext uri="{BB962C8B-B14F-4D97-AF65-F5344CB8AC3E}">
        <p14:creationId xmlns:p14="http://schemas.microsoft.com/office/powerpoint/2010/main" val="3623352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608FB-5671-D66A-EDF7-8D7277082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058B6-F18E-FC39-A7CA-D5E8EC350BFB}"/>
              </a:ext>
            </a:extLst>
          </p:cNvPr>
          <p:cNvSpPr>
            <a:spLocks noGrp="1"/>
          </p:cNvSpPr>
          <p:nvPr>
            <p:ph type="title"/>
          </p:nvPr>
        </p:nvSpPr>
        <p:spPr/>
        <p:txBody>
          <a:bodyPr>
            <a:normAutofit/>
          </a:bodyPr>
          <a:lstStyle/>
          <a:p>
            <a:r>
              <a:rPr lang="sv-SE" dirty="0" err="1"/>
              <a:t>Quetiapin</a:t>
            </a:r>
            <a:r>
              <a:rPr lang="sv-SE" dirty="0"/>
              <a:t> </a:t>
            </a:r>
            <a:r>
              <a:rPr lang="sv-SE" dirty="0" err="1"/>
              <a:t>Kvetiapin</a:t>
            </a:r>
            <a:endParaRPr dirty="0"/>
          </a:p>
        </p:txBody>
      </p:sp>
      <p:sp>
        <p:nvSpPr>
          <p:cNvPr id="3" name="Content Placeholder 2">
            <a:extLst>
              <a:ext uri="{FF2B5EF4-FFF2-40B4-BE49-F238E27FC236}">
                <a16:creationId xmlns:a16="http://schemas.microsoft.com/office/drawing/2014/main" id="{A559C583-4612-10B4-A1CF-4C9165A8E00C}"/>
              </a:ext>
            </a:extLst>
          </p:cNvPr>
          <p:cNvSpPr>
            <a:spLocks noGrp="1"/>
          </p:cNvSpPr>
          <p:nvPr>
            <p:ph idx="1"/>
          </p:nvPr>
        </p:nvSpPr>
        <p:spPr>
          <a:xfrm>
            <a:off x="782093" y="1470794"/>
            <a:ext cx="7910536" cy="5112568"/>
          </a:xfrm>
        </p:spPr>
        <p:txBody>
          <a:bodyPr>
            <a:normAutofit fontScale="70000" lnSpcReduction="20000"/>
          </a:bodyPr>
          <a:lstStyle/>
          <a:p>
            <a:r>
              <a:rPr lang="sv-SE" dirty="0"/>
              <a:t>Vid överdosering av </a:t>
            </a:r>
            <a:r>
              <a:rPr lang="sv-SE" dirty="0" err="1"/>
              <a:t>quetiapin</a:t>
            </a:r>
            <a:r>
              <a:rPr lang="sv-SE" dirty="0"/>
              <a:t> ska </a:t>
            </a:r>
            <a:r>
              <a:rPr lang="sv-SE" dirty="0" err="1"/>
              <a:t>refraktär</a:t>
            </a:r>
            <a:r>
              <a:rPr lang="sv-SE" dirty="0"/>
              <a:t> hypotoni behandlas med lämpliga åtgärder såsom intravenös vätska och/eller </a:t>
            </a:r>
            <a:r>
              <a:rPr lang="sv-SE" dirty="0" err="1"/>
              <a:t>sympatomimetika</a:t>
            </a:r>
            <a:r>
              <a:rPr lang="sv-SE" dirty="0"/>
              <a:t>. </a:t>
            </a:r>
          </a:p>
          <a:p>
            <a:endParaRPr lang="sv-SE" dirty="0"/>
          </a:p>
          <a:p>
            <a:r>
              <a:rPr lang="sv-SE" dirty="0"/>
              <a:t>Adrenalin och dopamin ska undvikas, eftersom beta-stimulering kan ge förvärrad hypotoni vid </a:t>
            </a:r>
            <a:r>
              <a:rPr lang="sv-SE" dirty="0" err="1"/>
              <a:t>quetiapin</a:t>
            </a:r>
            <a:r>
              <a:rPr lang="sv-SE" dirty="0"/>
              <a:t>-inducerad alfa-blockad.</a:t>
            </a:r>
          </a:p>
          <a:p>
            <a:r>
              <a:rPr lang="sv-SE" dirty="0"/>
              <a:t>I fall av överdosering av </a:t>
            </a:r>
            <a:r>
              <a:rPr lang="sv-SE" dirty="0" err="1"/>
              <a:t>quetiapin</a:t>
            </a:r>
            <a:r>
              <a:rPr lang="sv-SE" dirty="0"/>
              <a:t> med långvarig frisättning har bildande av gastriska </a:t>
            </a:r>
            <a:r>
              <a:rPr lang="sv-SE" dirty="0" err="1"/>
              <a:t>besoarer</a:t>
            </a:r>
            <a:r>
              <a:rPr lang="sv-SE" dirty="0"/>
              <a:t> rapporterats och lämplig diagnostisk avbildning rekommenderas för att ytterligare vägleda patientbehandling. Rutinmässig magsköljning kan vara ineffektivt för att avlägsna </a:t>
            </a:r>
            <a:r>
              <a:rPr lang="sv-SE" dirty="0" err="1"/>
              <a:t>besoarer</a:t>
            </a:r>
            <a:r>
              <a:rPr lang="sv-SE" dirty="0"/>
              <a:t> p.g.a. massans gummiliknande klibbiga konsistens.</a:t>
            </a:r>
          </a:p>
          <a:p>
            <a:br>
              <a:rPr lang="sv-SE" sz="2400" dirty="0"/>
            </a:br>
            <a:r>
              <a:rPr lang="sv-SE" dirty="0"/>
              <a:t>Endoskopiskt avlägsnande av </a:t>
            </a:r>
            <a:r>
              <a:rPr lang="sv-SE" dirty="0" err="1"/>
              <a:t>farmakobesoarer</a:t>
            </a:r>
            <a:r>
              <a:rPr lang="sv-SE" dirty="0"/>
              <a:t> har utförts med framgång i en del fall.</a:t>
            </a:r>
            <a:br>
              <a:rPr lang="sv-SE" sz="2400" dirty="0"/>
            </a:br>
            <a:endParaRPr sz="2400" dirty="0"/>
          </a:p>
        </p:txBody>
      </p:sp>
    </p:spTree>
    <p:extLst>
      <p:ext uri="{BB962C8B-B14F-4D97-AF65-F5344CB8AC3E}">
        <p14:creationId xmlns:p14="http://schemas.microsoft.com/office/powerpoint/2010/main" val="103597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noFill/>
          <a:ln w="38100">
            <a:noFill/>
          </a:ln>
        </p:spPr>
        <p:txBody>
          <a:bodyPr>
            <a:normAutofit/>
          </a:bodyPr>
          <a:lstStyle/>
          <a:p>
            <a:pPr eaLnBrk="1" hangingPunct="1">
              <a:lnSpc>
                <a:spcPct val="90000"/>
              </a:lnSpc>
              <a:buFontTx/>
              <a:buNone/>
              <a:tabLst>
                <a:tab pos="901700" algn="l"/>
              </a:tabLst>
            </a:pPr>
            <a:endParaRPr lang="sv-SE" sz="1200" dirty="0"/>
          </a:p>
          <a:p>
            <a:pPr>
              <a:buNone/>
            </a:pPr>
            <a:r>
              <a:rPr lang="sv-SE" sz="1600" dirty="0"/>
              <a:t>	</a:t>
            </a:r>
            <a:r>
              <a:rPr lang="sv-SE" sz="2000" dirty="0"/>
              <a:t>Metformin rekommenderas i dag som förstahandsmedel vid typ 2-diabetes. Anledningen är </a:t>
            </a:r>
            <a:r>
              <a:rPr lang="sv-SE" sz="2000" dirty="0" err="1"/>
              <a:t>bl</a:t>
            </a:r>
            <a:r>
              <a:rPr lang="sv-SE" sz="2000" dirty="0"/>
              <a:t> a påvisad minskad morbiditet och mortalitet jämfört med behandling med andra blodsockersänkande medel .</a:t>
            </a:r>
          </a:p>
          <a:p>
            <a:pPr>
              <a:buNone/>
            </a:pPr>
            <a:r>
              <a:rPr lang="sv-SE" sz="2000" dirty="0"/>
              <a:t>	Uttalad </a:t>
            </a:r>
            <a:r>
              <a:rPr lang="sv-SE" sz="2000" dirty="0" err="1"/>
              <a:t>metformininducerad</a:t>
            </a:r>
            <a:r>
              <a:rPr lang="sv-SE" sz="2000" dirty="0"/>
              <a:t> </a:t>
            </a:r>
            <a:r>
              <a:rPr lang="sv-SE" sz="2000" dirty="0" err="1"/>
              <a:t>laktacidos</a:t>
            </a:r>
            <a:r>
              <a:rPr lang="sv-SE" sz="2000" dirty="0"/>
              <a:t> är ett allvarligt tillstånd med en betydande mortalitet. </a:t>
            </a:r>
          </a:p>
          <a:p>
            <a:pPr>
              <a:buNone/>
            </a:pPr>
            <a:r>
              <a:rPr lang="sv-SE" sz="2000" dirty="0"/>
              <a:t>	I extremt ovanliga fall kan en stor akut </a:t>
            </a:r>
            <a:r>
              <a:rPr lang="sv-SE" sz="2000" dirty="0" err="1"/>
              <a:t>metforminöverdos</a:t>
            </a:r>
            <a:r>
              <a:rPr lang="sv-SE" sz="2000" dirty="0"/>
              <a:t> hos en frisk ickediabetiker vara orsaken, men den överväldigande majoriteten av dessa fall inträffar hos </a:t>
            </a:r>
            <a:r>
              <a:rPr lang="sv-SE" sz="2000" dirty="0" err="1"/>
              <a:t>metforminbehandlade</a:t>
            </a:r>
            <a:r>
              <a:rPr lang="sv-SE" sz="2000" dirty="0"/>
              <a:t> patienter som utvecklat nedsatt njurfunktion och/eller </a:t>
            </a:r>
            <a:r>
              <a:rPr lang="sv-SE" sz="2000" dirty="0" err="1"/>
              <a:t>hypoxi</a:t>
            </a:r>
            <a:r>
              <a:rPr lang="sv-SE" sz="2000" dirty="0"/>
              <a:t> av något skäl. Förutom njursvikt utgör således flera andra sjukdomar, t ex hjärtsvikt och respiratorisk insufficiens, riskfaktorer för utveckling av </a:t>
            </a:r>
            <a:r>
              <a:rPr lang="sv-SE" sz="2000" dirty="0" err="1"/>
              <a:t>metformininducerad</a:t>
            </a:r>
            <a:r>
              <a:rPr lang="sv-SE" sz="2000" dirty="0"/>
              <a:t> </a:t>
            </a:r>
            <a:r>
              <a:rPr lang="sv-SE" sz="2000" dirty="0" err="1"/>
              <a:t>laktacidos</a:t>
            </a:r>
            <a:r>
              <a:rPr lang="sv-SE" sz="2000" dirty="0"/>
              <a:t>. Detta innebär att en betydande andel av diabetespatienterna har relativa kontraindikationer för </a:t>
            </a:r>
            <a:r>
              <a:rPr lang="sv-SE" sz="2000" dirty="0" err="1"/>
              <a:t>metformin</a:t>
            </a:r>
            <a:r>
              <a:rPr lang="sv-SE" sz="2000" dirty="0"/>
              <a:t>. </a:t>
            </a:r>
          </a:p>
          <a:p>
            <a:pPr>
              <a:buNone/>
            </a:pPr>
            <a:endParaRPr lang="sv-SE" sz="2000" b="1" dirty="0"/>
          </a:p>
        </p:txBody>
      </p:sp>
      <p:sp>
        <p:nvSpPr>
          <p:cNvPr id="12290" name="Rectangle 2"/>
          <p:cNvSpPr>
            <a:spLocks noGrp="1" noChangeArrowheads="1"/>
          </p:cNvSpPr>
          <p:nvPr>
            <p:ph type="title"/>
          </p:nvPr>
        </p:nvSpPr>
        <p:spPr>
          <a:xfrm>
            <a:off x="457200" y="404813"/>
            <a:ext cx="8147050" cy="1368425"/>
          </a:xfrm>
          <a:noFill/>
          <a:ln w="57150">
            <a:noFill/>
          </a:ln>
        </p:spPr>
        <p:txBody>
          <a:bodyPr/>
          <a:lstStyle/>
          <a:p>
            <a:r>
              <a:rPr lang="sv-SE" sz="4000" dirty="0" err="1"/>
              <a:t>Metforminassocierad</a:t>
            </a:r>
            <a:r>
              <a:rPr lang="sv-SE" sz="4000" dirty="0"/>
              <a:t> </a:t>
            </a:r>
            <a:r>
              <a:rPr lang="sv-SE" sz="4000" dirty="0" err="1"/>
              <a:t>laktacidos</a:t>
            </a:r>
            <a:br>
              <a:rPr lang="sv-SE" sz="1800" b="1" dirty="0"/>
            </a:br>
            <a:r>
              <a:rPr lang="sv-SE" sz="1400" dirty="0"/>
              <a:t>Läkartidningen 2013;110:CC6U</a:t>
            </a:r>
          </a:p>
        </p:txBody>
      </p:sp>
    </p:spTree>
    <p:extLst>
      <p:ext uri="{BB962C8B-B14F-4D97-AF65-F5344CB8AC3E}">
        <p14:creationId xmlns:p14="http://schemas.microsoft.com/office/powerpoint/2010/main" val="1792891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a:t>Metformininducerad</a:t>
            </a:r>
            <a:r>
              <a:rPr lang="sv-SE" dirty="0"/>
              <a:t> </a:t>
            </a:r>
            <a:r>
              <a:rPr lang="sv-SE" dirty="0" err="1"/>
              <a:t>laktacidos</a:t>
            </a:r>
            <a:endParaRPr lang="sv-SE" dirty="0"/>
          </a:p>
        </p:txBody>
      </p:sp>
      <p:sp>
        <p:nvSpPr>
          <p:cNvPr id="3" name="Rektangel 2"/>
          <p:cNvSpPr/>
          <p:nvPr/>
        </p:nvSpPr>
        <p:spPr>
          <a:xfrm>
            <a:off x="1331640" y="1916832"/>
            <a:ext cx="7128792" cy="3477875"/>
          </a:xfrm>
          <a:prstGeom prst="rect">
            <a:avLst/>
          </a:prstGeom>
        </p:spPr>
        <p:txBody>
          <a:bodyPr wrap="square">
            <a:spAutoFit/>
          </a:bodyPr>
          <a:lstStyle/>
          <a:p>
            <a:pPr>
              <a:buNone/>
            </a:pPr>
            <a:r>
              <a:rPr lang="sv-SE" b="0" dirty="0"/>
              <a:t>Behandling av </a:t>
            </a:r>
            <a:r>
              <a:rPr lang="sv-SE" b="0" dirty="0" err="1"/>
              <a:t>metformininducerad</a:t>
            </a:r>
            <a:r>
              <a:rPr lang="sv-SE" b="0" dirty="0"/>
              <a:t> </a:t>
            </a:r>
            <a:r>
              <a:rPr lang="sv-SE" b="0" dirty="0" err="1"/>
              <a:t>laktacidos</a:t>
            </a:r>
            <a:r>
              <a:rPr lang="sv-SE" b="0" dirty="0"/>
              <a:t> utgörs av snabb </a:t>
            </a:r>
            <a:r>
              <a:rPr lang="sv-SE" b="0" dirty="0" err="1"/>
              <a:t>rehydrering</a:t>
            </a:r>
            <a:r>
              <a:rPr lang="sv-SE" b="0" dirty="0"/>
              <a:t>, syrgasbehandling och försiktig tillförsel av buffertlösning. </a:t>
            </a:r>
          </a:p>
          <a:p>
            <a:pPr>
              <a:buNone/>
            </a:pPr>
            <a:endParaRPr lang="sv-SE" b="0" dirty="0"/>
          </a:p>
          <a:p>
            <a:pPr>
              <a:buNone/>
            </a:pPr>
            <a:r>
              <a:rPr lang="sv-SE" b="0" dirty="0"/>
              <a:t>Om tillståndet inte snabbt förbättras efter insatt behandling, måste dialys tillgripas . </a:t>
            </a:r>
          </a:p>
          <a:p>
            <a:pPr>
              <a:buNone/>
            </a:pPr>
            <a:endParaRPr lang="sv-SE" b="0" dirty="0"/>
          </a:p>
          <a:p>
            <a:pPr>
              <a:buNone/>
            </a:pPr>
            <a:endParaRPr lang="sv-SE" b="0" dirty="0"/>
          </a:p>
          <a:p>
            <a:pPr>
              <a:buNone/>
            </a:pPr>
            <a:r>
              <a:rPr lang="sv-SE" b="0" dirty="0"/>
              <a:t>I svåra fall uppkommer ibland en </a:t>
            </a:r>
            <a:r>
              <a:rPr lang="sv-SE" b="0" dirty="0" err="1"/>
              <a:t>terapirefraktär</a:t>
            </a:r>
            <a:r>
              <a:rPr lang="sv-SE" b="0" dirty="0"/>
              <a:t> </a:t>
            </a:r>
            <a:r>
              <a:rPr lang="sv-SE" b="0" dirty="0" err="1"/>
              <a:t>vasodilatorisk</a:t>
            </a:r>
            <a:r>
              <a:rPr lang="sv-SE" b="0" dirty="0"/>
              <a:t> chock, som försvårar behandlingen och förvärrar </a:t>
            </a:r>
            <a:r>
              <a:rPr lang="sv-SE" b="0" dirty="0" err="1"/>
              <a:t>laktacidosen</a:t>
            </a:r>
            <a:r>
              <a:rPr lang="sv-SE" b="0" dirty="0"/>
              <a:t> och prognosen ytterligare.</a:t>
            </a:r>
          </a:p>
        </p:txBody>
      </p:sp>
    </p:spTree>
    <p:extLst>
      <p:ext uri="{BB962C8B-B14F-4D97-AF65-F5344CB8AC3E}">
        <p14:creationId xmlns:p14="http://schemas.microsoft.com/office/powerpoint/2010/main" val="2651937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116013" y="333375"/>
            <a:ext cx="7416800" cy="1439863"/>
          </a:xfrm>
          <a:solidFill>
            <a:schemeClr val="bg1"/>
          </a:solidFill>
          <a:ln w="57150">
            <a:noFill/>
          </a:ln>
        </p:spPr>
        <p:txBody>
          <a:bodyPr lIns="90487" tIns="44450" rIns="90487" bIns="44450" anchor="b"/>
          <a:lstStyle/>
          <a:p>
            <a:r>
              <a:rPr lang="sv-SE" sz="2800" dirty="0">
                <a:solidFill>
                  <a:schemeClr val="tx1">
                    <a:lumMod val="75000"/>
                    <a:lumOff val="25000"/>
                  </a:schemeClr>
                </a:solidFill>
                <a:latin typeface="+mn-lt"/>
              </a:rPr>
              <a:t>Metylenblått hävde </a:t>
            </a:r>
            <a:r>
              <a:rPr lang="sv-SE" sz="2800" dirty="0" err="1">
                <a:solidFill>
                  <a:schemeClr val="tx1">
                    <a:lumMod val="75000"/>
                    <a:lumOff val="25000"/>
                  </a:schemeClr>
                </a:solidFill>
                <a:latin typeface="+mn-lt"/>
              </a:rPr>
              <a:t>metforminassocierad</a:t>
            </a:r>
            <a:br>
              <a:rPr lang="sv-SE" sz="2800" dirty="0">
                <a:solidFill>
                  <a:schemeClr val="tx1">
                    <a:lumMod val="75000"/>
                    <a:lumOff val="25000"/>
                  </a:schemeClr>
                </a:solidFill>
                <a:latin typeface="+mn-lt"/>
              </a:rPr>
            </a:br>
            <a:r>
              <a:rPr lang="sv-SE" sz="2800" dirty="0" err="1">
                <a:solidFill>
                  <a:schemeClr val="tx1">
                    <a:lumMod val="75000"/>
                    <a:lumOff val="25000"/>
                  </a:schemeClr>
                </a:solidFill>
                <a:latin typeface="+mn-lt"/>
              </a:rPr>
              <a:t>laktacidos</a:t>
            </a:r>
            <a:endParaRPr lang="sv-SE" sz="2800" dirty="0">
              <a:solidFill>
                <a:schemeClr val="tx1">
                  <a:lumMod val="75000"/>
                  <a:lumOff val="25000"/>
                </a:schemeClr>
              </a:solidFill>
              <a:latin typeface="+mn-lt"/>
            </a:endParaRPr>
          </a:p>
        </p:txBody>
      </p:sp>
      <p:sp>
        <p:nvSpPr>
          <p:cNvPr id="36867" name="Rectangle 3"/>
          <p:cNvSpPr>
            <a:spLocks noGrp="1" noChangeArrowheads="1"/>
          </p:cNvSpPr>
          <p:nvPr>
            <p:ph type="body" idx="1"/>
          </p:nvPr>
        </p:nvSpPr>
        <p:spPr>
          <a:xfrm>
            <a:off x="1116013" y="2057400"/>
            <a:ext cx="7416800" cy="4395788"/>
          </a:xfrm>
          <a:solidFill>
            <a:schemeClr val="bg1"/>
          </a:solidFill>
          <a:ln w="38100">
            <a:noFill/>
          </a:ln>
        </p:spPr>
        <p:txBody>
          <a:bodyPr lIns="90487" tIns="44450" rIns="90487" bIns="44450"/>
          <a:lstStyle/>
          <a:p>
            <a:pPr eaLnBrk="1" hangingPunct="1">
              <a:buFontTx/>
              <a:buNone/>
            </a:pPr>
            <a:r>
              <a:rPr lang="sv-SE" sz="1400" dirty="0">
                <a:solidFill>
                  <a:schemeClr val="tx1">
                    <a:lumMod val="75000"/>
                    <a:lumOff val="25000"/>
                  </a:schemeClr>
                </a:solidFill>
              </a:rPr>
              <a:t>	</a:t>
            </a:r>
            <a:endParaRPr lang="en-US" sz="1400" b="1" dirty="0">
              <a:solidFill>
                <a:schemeClr val="tx1">
                  <a:lumMod val="75000"/>
                  <a:lumOff val="25000"/>
                </a:schemeClr>
              </a:solidFill>
            </a:endParaRPr>
          </a:p>
          <a:p>
            <a:pPr eaLnBrk="1" hangingPunct="1"/>
            <a:r>
              <a:rPr lang="sv-SE" sz="2400" dirty="0">
                <a:solidFill>
                  <a:schemeClr val="tx1">
                    <a:lumMod val="75000"/>
                    <a:lumOff val="25000"/>
                  </a:schemeClr>
                </a:solidFill>
              </a:rPr>
              <a:t>Gav dramatiskt positiv effekt vid samtidig </a:t>
            </a:r>
            <a:r>
              <a:rPr lang="sv-SE" sz="2400" dirty="0" err="1">
                <a:solidFill>
                  <a:schemeClr val="tx1">
                    <a:lumMod val="75000"/>
                    <a:lumOff val="25000"/>
                  </a:schemeClr>
                </a:solidFill>
              </a:rPr>
              <a:t>vasodilatorisk</a:t>
            </a:r>
            <a:r>
              <a:rPr lang="sv-SE" sz="2400" dirty="0">
                <a:solidFill>
                  <a:schemeClr val="tx1">
                    <a:lumMod val="75000"/>
                    <a:lumOff val="25000"/>
                  </a:schemeClr>
                </a:solidFill>
              </a:rPr>
              <a:t> chock</a:t>
            </a:r>
          </a:p>
          <a:p>
            <a:r>
              <a:rPr lang="sv-SE" sz="2400" dirty="0">
                <a:solidFill>
                  <a:schemeClr val="tx1">
                    <a:lumMod val="75000"/>
                    <a:lumOff val="25000"/>
                  </a:schemeClr>
                </a:solidFill>
              </a:rPr>
              <a:t>Den rekommenderade doseringen av metylenblått då medlet används som </a:t>
            </a:r>
            <a:r>
              <a:rPr lang="sv-SE" sz="2400" dirty="0" err="1">
                <a:solidFill>
                  <a:schemeClr val="tx1">
                    <a:lumMod val="75000"/>
                    <a:lumOff val="25000"/>
                  </a:schemeClr>
                </a:solidFill>
              </a:rPr>
              <a:t>vasopressor</a:t>
            </a:r>
            <a:r>
              <a:rPr lang="sv-SE" sz="2400" dirty="0">
                <a:solidFill>
                  <a:schemeClr val="tx1">
                    <a:lumMod val="75000"/>
                    <a:lumOff val="25000"/>
                  </a:schemeClr>
                </a:solidFill>
              </a:rPr>
              <a:t> är en bolusdos om 1–2 mg/kg intravenöst givet under 10–20 minuter, följd av en infusion om 0,1–0,5 mg/kg/timme.</a:t>
            </a:r>
          </a:p>
          <a:p>
            <a:pPr marL="0" indent="0">
              <a:buNone/>
            </a:pPr>
            <a:endParaRPr lang="sv-SE" sz="2400" dirty="0">
              <a:solidFill>
                <a:schemeClr val="tx1">
                  <a:lumMod val="75000"/>
                  <a:lumOff val="25000"/>
                </a:schemeClr>
              </a:solidFill>
            </a:endParaRPr>
          </a:p>
          <a:p>
            <a:pPr marL="0" indent="0">
              <a:buNone/>
            </a:pPr>
            <a:r>
              <a:rPr lang="sv-SE" sz="2400" dirty="0">
                <a:solidFill>
                  <a:schemeClr val="tx1">
                    <a:lumMod val="75000"/>
                    <a:lumOff val="25000"/>
                  </a:schemeClr>
                </a:solidFill>
              </a:rPr>
              <a:t>	Läkartidningen 2013;110:CC6U</a:t>
            </a:r>
          </a:p>
        </p:txBody>
      </p:sp>
    </p:spTree>
    <p:extLst>
      <p:ext uri="{BB962C8B-B14F-4D97-AF65-F5344CB8AC3E}">
        <p14:creationId xmlns:p14="http://schemas.microsoft.com/office/powerpoint/2010/main" val="103773853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755576" y="1988840"/>
            <a:ext cx="7848872" cy="4608512"/>
          </a:xfrm>
          <a:solidFill>
            <a:schemeClr val="bg1"/>
          </a:solidFill>
          <a:ln w="38100">
            <a:noFill/>
          </a:ln>
        </p:spPr>
        <p:txBody>
          <a:bodyPr lIns="90487" tIns="44450" rIns="90487" bIns="44450"/>
          <a:lstStyle/>
          <a:p>
            <a:pPr eaLnBrk="1" hangingPunct="1">
              <a:buFontTx/>
              <a:buNone/>
            </a:pPr>
            <a:r>
              <a:rPr lang="sv-SE" sz="2800" dirty="0">
                <a:solidFill>
                  <a:schemeClr val="tx1">
                    <a:lumMod val="75000"/>
                    <a:lumOff val="25000"/>
                  </a:schemeClr>
                </a:solidFill>
              </a:rPr>
              <a:t>	</a:t>
            </a:r>
            <a:endParaRPr lang="en-US" sz="2800" b="1" dirty="0">
              <a:solidFill>
                <a:schemeClr val="tx1">
                  <a:lumMod val="75000"/>
                  <a:lumOff val="25000"/>
                </a:schemeClr>
              </a:solidFill>
            </a:endParaRPr>
          </a:p>
          <a:p>
            <a:pPr lvl="1" indent="-342900"/>
            <a:r>
              <a:rPr lang="sv-SE" sz="2400" dirty="0">
                <a:solidFill>
                  <a:schemeClr val="tx1">
                    <a:lumMod val="75000"/>
                    <a:lumOff val="25000"/>
                  </a:schemeClr>
                </a:solidFill>
              </a:rPr>
              <a:t>Metylenblått hämmar enzymet </a:t>
            </a:r>
            <a:r>
              <a:rPr lang="sv-SE" sz="2400" dirty="0" err="1">
                <a:solidFill>
                  <a:schemeClr val="tx1">
                    <a:lumMod val="75000"/>
                    <a:lumOff val="25000"/>
                  </a:schemeClr>
                </a:solidFill>
              </a:rPr>
              <a:t>guanylatcyklas</a:t>
            </a:r>
            <a:r>
              <a:rPr lang="sv-SE" sz="2400" dirty="0">
                <a:solidFill>
                  <a:schemeClr val="tx1">
                    <a:lumMod val="75000"/>
                    <a:lumOff val="25000"/>
                  </a:schemeClr>
                </a:solidFill>
              </a:rPr>
              <a:t> som krävs för produktion av cykliskt guanosinmonofosfat (</a:t>
            </a:r>
            <a:r>
              <a:rPr lang="sv-SE" sz="2400" dirty="0" err="1">
                <a:solidFill>
                  <a:schemeClr val="tx1">
                    <a:lumMod val="75000"/>
                    <a:lumOff val="25000"/>
                  </a:schemeClr>
                </a:solidFill>
              </a:rPr>
              <a:t>cGMP</a:t>
            </a:r>
            <a:r>
              <a:rPr lang="sv-SE" sz="2400" dirty="0">
                <a:solidFill>
                  <a:schemeClr val="tx1">
                    <a:lumMod val="75000"/>
                    <a:lumOff val="25000"/>
                  </a:schemeClr>
                </a:solidFill>
              </a:rPr>
              <a:t>). </a:t>
            </a:r>
          </a:p>
          <a:p>
            <a:pPr lvl="1" indent="-342900"/>
            <a:r>
              <a:rPr lang="sv-SE" sz="2400" dirty="0">
                <a:solidFill>
                  <a:schemeClr val="tx1">
                    <a:lumMod val="75000"/>
                    <a:lumOff val="25000"/>
                  </a:schemeClr>
                </a:solidFill>
              </a:rPr>
              <a:t>Denna egenskap gör att medlet kan vara effektivt i behandlingen av terapiresistent </a:t>
            </a:r>
            <a:r>
              <a:rPr lang="sv-SE" sz="2400" dirty="0" err="1">
                <a:solidFill>
                  <a:schemeClr val="tx1">
                    <a:lumMod val="75000"/>
                    <a:lumOff val="25000"/>
                  </a:schemeClr>
                </a:solidFill>
              </a:rPr>
              <a:t>vasodilatorisk</a:t>
            </a:r>
            <a:r>
              <a:rPr lang="sv-SE" sz="2400" dirty="0">
                <a:solidFill>
                  <a:schemeClr val="tx1">
                    <a:lumMod val="75000"/>
                    <a:lumOff val="25000"/>
                  </a:schemeClr>
                </a:solidFill>
              </a:rPr>
              <a:t> chock, där en kvävemonoxidutlöst accelererad </a:t>
            </a:r>
            <a:r>
              <a:rPr lang="sv-SE" sz="2400" dirty="0" err="1">
                <a:solidFill>
                  <a:schemeClr val="tx1">
                    <a:lumMod val="75000"/>
                    <a:lumOff val="25000"/>
                  </a:schemeClr>
                </a:solidFill>
              </a:rPr>
              <a:t>cGMP</a:t>
            </a:r>
            <a:r>
              <a:rPr lang="sv-SE" sz="2400" dirty="0">
                <a:solidFill>
                  <a:schemeClr val="tx1">
                    <a:lumMod val="75000"/>
                    <a:lumOff val="25000"/>
                  </a:schemeClr>
                </a:solidFill>
              </a:rPr>
              <a:t>-produktion ofta utgör en viktig delkomponent.</a:t>
            </a:r>
          </a:p>
        </p:txBody>
      </p:sp>
      <p:sp>
        <p:nvSpPr>
          <p:cNvPr id="5" name="Rectangle 2"/>
          <p:cNvSpPr txBox="1">
            <a:spLocks noChangeArrowheads="1"/>
          </p:cNvSpPr>
          <p:nvPr/>
        </p:nvSpPr>
        <p:spPr bwMode="auto">
          <a:xfrm>
            <a:off x="1116013" y="333375"/>
            <a:ext cx="7416800" cy="1439863"/>
          </a:xfrm>
          <a:prstGeom prst="rect">
            <a:avLst/>
          </a:prstGeom>
          <a:solidFill>
            <a:schemeClr val="bg1"/>
          </a:solidFill>
          <a:ln w="57150">
            <a:noFill/>
            <a:miter lim="800000"/>
            <a:headEnd/>
            <a:tailEnd/>
          </a:ln>
        </p:spPr>
        <p:txBody>
          <a:bodyPr vert="horz" wrap="square" lIns="90487" tIns="44450" rIns="90487" bIns="44450" numCol="1" anchor="b"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sv-SE" sz="2800" b="0" dirty="0">
                <a:solidFill>
                  <a:schemeClr val="tx1">
                    <a:lumMod val="75000"/>
                    <a:lumOff val="25000"/>
                  </a:schemeClr>
                </a:solidFill>
              </a:rPr>
              <a:t>Metylenblått hävde </a:t>
            </a:r>
            <a:r>
              <a:rPr lang="sv-SE" sz="2800" b="0" dirty="0" err="1">
                <a:solidFill>
                  <a:schemeClr val="tx1">
                    <a:lumMod val="75000"/>
                    <a:lumOff val="25000"/>
                  </a:schemeClr>
                </a:solidFill>
              </a:rPr>
              <a:t>metforminassocierad</a:t>
            </a:r>
            <a:br>
              <a:rPr lang="sv-SE" sz="2800" b="0" dirty="0">
                <a:solidFill>
                  <a:schemeClr val="tx1">
                    <a:lumMod val="75000"/>
                    <a:lumOff val="25000"/>
                  </a:schemeClr>
                </a:solidFill>
              </a:rPr>
            </a:br>
            <a:r>
              <a:rPr lang="sv-SE" sz="2800" b="0" dirty="0" err="1">
                <a:solidFill>
                  <a:schemeClr val="tx1">
                    <a:lumMod val="75000"/>
                    <a:lumOff val="25000"/>
                  </a:schemeClr>
                </a:solidFill>
              </a:rPr>
              <a:t>laktacidos</a:t>
            </a:r>
            <a:endParaRPr lang="sv-SE" sz="2800" b="0" dirty="0">
              <a:solidFill>
                <a:schemeClr val="tx1">
                  <a:lumMod val="75000"/>
                  <a:lumOff val="25000"/>
                </a:schemeClr>
              </a:solidFill>
            </a:endParaRPr>
          </a:p>
        </p:txBody>
      </p:sp>
    </p:spTree>
    <p:extLst>
      <p:ext uri="{BB962C8B-B14F-4D97-AF65-F5344CB8AC3E}">
        <p14:creationId xmlns:p14="http://schemas.microsoft.com/office/powerpoint/2010/main" val="48441242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solidFill>
            <a:schemeClr val="bg1"/>
          </a:solidFill>
          <a:ln w="38100">
            <a:noFill/>
          </a:ln>
        </p:spPr>
        <p:txBody>
          <a:bodyPr/>
          <a:lstStyle/>
          <a:p>
            <a:pPr eaLnBrk="1" hangingPunct="1">
              <a:lnSpc>
                <a:spcPct val="90000"/>
              </a:lnSpc>
              <a:buFontTx/>
              <a:buNone/>
              <a:tabLst>
                <a:tab pos="901700" algn="l"/>
              </a:tabLst>
            </a:pPr>
            <a:endParaRPr lang="sv-SE" sz="1200" dirty="0">
              <a:solidFill>
                <a:schemeClr val="tx1">
                  <a:lumMod val="75000"/>
                  <a:lumOff val="25000"/>
                </a:schemeClr>
              </a:solidFill>
            </a:endParaRPr>
          </a:p>
          <a:p>
            <a:pPr>
              <a:buNone/>
            </a:pPr>
            <a:r>
              <a:rPr lang="sv-SE" sz="1600" dirty="0">
                <a:solidFill>
                  <a:schemeClr val="tx1">
                    <a:lumMod val="75000"/>
                    <a:lumOff val="25000"/>
                  </a:schemeClr>
                </a:solidFill>
              </a:rPr>
              <a:t>	</a:t>
            </a:r>
            <a:r>
              <a:rPr lang="sv-SE" sz="1600" b="1" dirty="0" err="1">
                <a:solidFill>
                  <a:schemeClr val="tx1">
                    <a:lumMod val="75000"/>
                    <a:lumOff val="25000"/>
                  </a:schemeClr>
                </a:solidFill>
              </a:rPr>
              <a:t>Methylene</a:t>
            </a:r>
            <a:r>
              <a:rPr lang="sv-SE" sz="1600" b="1" dirty="0">
                <a:solidFill>
                  <a:schemeClr val="tx1">
                    <a:lumMod val="75000"/>
                    <a:lumOff val="25000"/>
                  </a:schemeClr>
                </a:solidFill>
              </a:rPr>
              <a:t> </a:t>
            </a:r>
            <a:r>
              <a:rPr lang="sv-SE" sz="1600" b="1" dirty="0" err="1">
                <a:solidFill>
                  <a:schemeClr val="tx1">
                    <a:lumMod val="75000"/>
                    <a:lumOff val="25000"/>
                  </a:schemeClr>
                </a:solidFill>
              </a:rPr>
              <a:t>blue</a:t>
            </a:r>
            <a:r>
              <a:rPr lang="sv-SE" sz="1600" b="1" dirty="0">
                <a:solidFill>
                  <a:schemeClr val="tx1">
                    <a:lumMod val="75000"/>
                    <a:lumOff val="25000"/>
                  </a:schemeClr>
                </a:solidFill>
              </a:rPr>
              <a:t> </a:t>
            </a:r>
            <a:r>
              <a:rPr lang="sv-SE" sz="1600" b="1" dirty="0" err="1">
                <a:solidFill>
                  <a:schemeClr val="tx1">
                    <a:lumMod val="75000"/>
                    <a:lumOff val="25000"/>
                  </a:schemeClr>
                </a:solidFill>
              </a:rPr>
              <a:t>reverses</a:t>
            </a:r>
            <a:r>
              <a:rPr lang="sv-SE" sz="1600" b="1" dirty="0">
                <a:solidFill>
                  <a:schemeClr val="tx1">
                    <a:lumMod val="75000"/>
                    <a:lumOff val="25000"/>
                  </a:schemeClr>
                </a:solidFill>
              </a:rPr>
              <a:t> </a:t>
            </a:r>
            <a:r>
              <a:rPr lang="sv-SE" sz="1600" b="1" dirty="0" err="1">
                <a:solidFill>
                  <a:schemeClr val="tx1">
                    <a:lumMod val="75000"/>
                    <a:lumOff val="25000"/>
                  </a:schemeClr>
                </a:solidFill>
              </a:rPr>
              <a:t>recalcitrant</a:t>
            </a:r>
            <a:r>
              <a:rPr lang="sv-SE" sz="1600" b="1" dirty="0">
                <a:solidFill>
                  <a:schemeClr val="tx1">
                    <a:lumMod val="75000"/>
                    <a:lumOff val="25000"/>
                  </a:schemeClr>
                </a:solidFill>
              </a:rPr>
              <a:t> </a:t>
            </a:r>
            <a:r>
              <a:rPr lang="sv-SE" sz="1600" b="1" dirty="0" err="1">
                <a:solidFill>
                  <a:schemeClr val="tx1">
                    <a:lumMod val="75000"/>
                    <a:lumOff val="25000"/>
                  </a:schemeClr>
                </a:solidFill>
              </a:rPr>
              <a:t>shock</a:t>
            </a:r>
            <a:r>
              <a:rPr lang="sv-SE" sz="1600" b="1" dirty="0">
                <a:solidFill>
                  <a:schemeClr val="tx1">
                    <a:lumMod val="75000"/>
                    <a:lumOff val="25000"/>
                  </a:schemeClr>
                </a:solidFill>
              </a:rPr>
              <a:t> in </a:t>
            </a:r>
            <a:r>
              <a:rPr lang="el-GR" sz="1600" b="1" dirty="0">
                <a:solidFill>
                  <a:schemeClr val="tx1">
                    <a:lumMod val="75000"/>
                    <a:lumOff val="25000"/>
                  </a:schemeClr>
                </a:solidFill>
              </a:rPr>
              <a:t>β-</a:t>
            </a:r>
            <a:r>
              <a:rPr lang="sv-SE" sz="1600" b="1" dirty="0" err="1">
                <a:solidFill>
                  <a:schemeClr val="tx1">
                    <a:lumMod val="75000"/>
                    <a:lumOff val="25000"/>
                  </a:schemeClr>
                </a:solidFill>
              </a:rPr>
              <a:t>blocker</a:t>
            </a:r>
            <a:r>
              <a:rPr lang="sv-SE" sz="1600" b="1" dirty="0">
                <a:solidFill>
                  <a:schemeClr val="tx1">
                    <a:lumMod val="75000"/>
                    <a:lumOff val="25000"/>
                  </a:schemeClr>
                </a:solidFill>
              </a:rPr>
              <a:t> and </a:t>
            </a:r>
            <a:r>
              <a:rPr lang="sv-SE" sz="1600" b="1" dirty="0" err="1">
                <a:solidFill>
                  <a:schemeClr val="tx1">
                    <a:lumMod val="75000"/>
                    <a:lumOff val="25000"/>
                  </a:schemeClr>
                </a:solidFill>
              </a:rPr>
              <a:t>calcium</a:t>
            </a:r>
            <a:r>
              <a:rPr lang="sv-SE" sz="1600" b="1" dirty="0">
                <a:solidFill>
                  <a:schemeClr val="tx1">
                    <a:lumMod val="75000"/>
                    <a:lumOff val="25000"/>
                  </a:schemeClr>
                </a:solidFill>
              </a:rPr>
              <a:t> </a:t>
            </a:r>
            <a:r>
              <a:rPr lang="sv-SE" sz="1600" b="1" dirty="0" err="1">
                <a:solidFill>
                  <a:schemeClr val="tx1">
                    <a:lumMod val="75000"/>
                    <a:lumOff val="25000"/>
                  </a:schemeClr>
                </a:solidFill>
              </a:rPr>
              <a:t>channel</a:t>
            </a:r>
            <a:r>
              <a:rPr lang="sv-SE" sz="1600" b="1" dirty="0">
                <a:solidFill>
                  <a:schemeClr val="tx1">
                    <a:lumMod val="75000"/>
                    <a:lumOff val="25000"/>
                  </a:schemeClr>
                </a:solidFill>
              </a:rPr>
              <a:t> </a:t>
            </a:r>
            <a:r>
              <a:rPr lang="sv-SE" sz="1600" b="1" dirty="0" err="1">
                <a:solidFill>
                  <a:schemeClr val="tx1">
                    <a:lumMod val="75000"/>
                    <a:lumOff val="25000"/>
                  </a:schemeClr>
                </a:solidFill>
              </a:rPr>
              <a:t>blocker</a:t>
            </a:r>
            <a:r>
              <a:rPr lang="sv-SE" sz="1600" b="1" dirty="0">
                <a:solidFill>
                  <a:schemeClr val="tx1">
                    <a:lumMod val="75000"/>
                    <a:lumOff val="25000"/>
                  </a:schemeClr>
                </a:solidFill>
              </a:rPr>
              <a:t> </a:t>
            </a:r>
            <a:r>
              <a:rPr lang="sv-SE" sz="1600" b="1" dirty="0" err="1">
                <a:solidFill>
                  <a:schemeClr val="tx1">
                    <a:lumMod val="75000"/>
                    <a:lumOff val="25000"/>
                  </a:schemeClr>
                </a:solidFill>
              </a:rPr>
              <a:t>overdose</a:t>
            </a:r>
            <a:r>
              <a:rPr lang="sv-SE" sz="1600" b="1" dirty="0">
                <a:solidFill>
                  <a:schemeClr val="tx1">
                    <a:lumMod val="75000"/>
                    <a:lumOff val="25000"/>
                  </a:schemeClr>
                </a:solidFill>
              </a:rPr>
              <a:t> </a:t>
            </a:r>
          </a:p>
          <a:p>
            <a:pPr>
              <a:buNone/>
            </a:pPr>
            <a:r>
              <a:rPr lang="sv-SE" sz="1600" b="1" dirty="0">
                <a:solidFill>
                  <a:schemeClr val="tx1">
                    <a:lumMod val="75000"/>
                    <a:lumOff val="25000"/>
                  </a:schemeClr>
                </a:solidFill>
              </a:rPr>
              <a:t>	</a:t>
            </a:r>
            <a:r>
              <a:rPr lang="sv-SE" sz="1600" b="1" dirty="0" err="1">
                <a:solidFill>
                  <a:schemeClr val="tx1">
                    <a:lumMod val="75000"/>
                    <a:lumOff val="25000"/>
                  </a:schemeClr>
                </a:solidFill>
              </a:rPr>
              <a:t>Nidhi</a:t>
            </a:r>
            <a:r>
              <a:rPr lang="sv-SE" sz="1600" b="1" dirty="0">
                <a:solidFill>
                  <a:schemeClr val="tx1">
                    <a:lumMod val="75000"/>
                    <a:lumOff val="25000"/>
                  </a:schemeClr>
                </a:solidFill>
              </a:rPr>
              <a:t> </a:t>
            </a:r>
            <a:r>
              <a:rPr lang="sv-SE" sz="1600" b="1" dirty="0" err="1">
                <a:solidFill>
                  <a:schemeClr val="tx1">
                    <a:lumMod val="75000"/>
                    <a:lumOff val="25000"/>
                  </a:schemeClr>
                </a:solidFill>
              </a:rPr>
              <a:t>Aggarwal</a:t>
            </a:r>
            <a:r>
              <a:rPr lang="sv-SE" sz="1600" b="1" dirty="0">
                <a:solidFill>
                  <a:schemeClr val="tx1">
                    <a:lumMod val="75000"/>
                    <a:lumOff val="25000"/>
                  </a:schemeClr>
                </a:solidFill>
              </a:rPr>
              <a:t>, </a:t>
            </a:r>
            <a:r>
              <a:rPr lang="sv-SE" sz="1600" b="1" dirty="0" err="1">
                <a:solidFill>
                  <a:schemeClr val="tx1">
                    <a:lumMod val="75000"/>
                    <a:lumOff val="25000"/>
                  </a:schemeClr>
                </a:solidFill>
              </a:rPr>
              <a:t>Yizhak</a:t>
            </a:r>
            <a:r>
              <a:rPr lang="sv-SE" sz="1600" b="1" dirty="0">
                <a:solidFill>
                  <a:schemeClr val="tx1">
                    <a:lumMod val="75000"/>
                    <a:lumOff val="25000"/>
                  </a:schemeClr>
                </a:solidFill>
              </a:rPr>
              <a:t> </a:t>
            </a:r>
            <a:r>
              <a:rPr lang="sv-SE" sz="1600" b="1" dirty="0" err="1">
                <a:solidFill>
                  <a:schemeClr val="tx1">
                    <a:lumMod val="75000"/>
                    <a:lumOff val="25000"/>
                  </a:schemeClr>
                </a:solidFill>
              </a:rPr>
              <a:t>Kupfer</a:t>
            </a:r>
            <a:r>
              <a:rPr lang="sv-SE" sz="1600" b="1" dirty="0">
                <a:solidFill>
                  <a:schemeClr val="tx1">
                    <a:lumMod val="75000"/>
                    <a:lumOff val="25000"/>
                  </a:schemeClr>
                </a:solidFill>
              </a:rPr>
              <a:t>, </a:t>
            </a:r>
            <a:r>
              <a:rPr lang="sv-SE" sz="1600" b="1" dirty="0" err="1">
                <a:solidFill>
                  <a:schemeClr val="tx1">
                    <a:lumMod val="75000"/>
                    <a:lumOff val="25000"/>
                  </a:schemeClr>
                </a:solidFill>
              </a:rPr>
              <a:t>Chanaka</a:t>
            </a:r>
            <a:r>
              <a:rPr lang="sv-SE" sz="1600" b="1" dirty="0">
                <a:solidFill>
                  <a:schemeClr val="tx1">
                    <a:lumMod val="75000"/>
                    <a:lumOff val="25000"/>
                  </a:schemeClr>
                </a:solidFill>
              </a:rPr>
              <a:t> </a:t>
            </a:r>
            <a:r>
              <a:rPr lang="sv-SE" sz="1600" b="1" dirty="0" err="1">
                <a:solidFill>
                  <a:schemeClr val="tx1">
                    <a:lumMod val="75000"/>
                    <a:lumOff val="25000"/>
                  </a:schemeClr>
                </a:solidFill>
              </a:rPr>
              <a:t>Seneviratne</a:t>
            </a:r>
            <a:r>
              <a:rPr lang="sv-SE" sz="1600" b="1" dirty="0">
                <a:solidFill>
                  <a:schemeClr val="tx1">
                    <a:lumMod val="75000"/>
                    <a:lumOff val="25000"/>
                  </a:schemeClr>
                </a:solidFill>
              </a:rPr>
              <a:t>, Sidney </a:t>
            </a:r>
            <a:r>
              <a:rPr lang="sv-SE" sz="1600" b="1" dirty="0" err="1">
                <a:solidFill>
                  <a:schemeClr val="tx1">
                    <a:lumMod val="75000"/>
                    <a:lumOff val="25000"/>
                  </a:schemeClr>
                </a:solidFill>
              </a:rPr>
              <a:t>Tessler</a:t>
            </a:r>
            <a:endParaRPr lang="sv-SE" sz="1600" b="1" dirty="0">
              <a:solidFill>
                <a:schemeClr val="tx1">
                  <a:lumMod val="75000"/>
                  <a:lumOff val="25000"/>
                </a:schemeClr>
              </a:solidFill>
            </a:endParaRPr>
          </a:p>
          <a:p>
            <a:pPr>
              <a:buNone/>
            </a:pPr>
            <a:r>
              <a:rPr lang="sv-SE" sz="1600" b="1" i="1" dirty="0">
                <a:solidFill>
                  <a:schemeClr val="tx1">
                    <a:lumMod val="75000"/>
                    <a:lumOff val="25000"/>
                  </a:schemeClr>
                </a:solidFill>
              </a:rPr>
              <a:t>	BMJ Case Reports 2013:published online 18 </a:t>
            </a:r>
            <a:r>
              <a:rPr lang="sv-SE" sz="1600" b="1" i="1" dirty="0" err="1">
                <a:solidFill>
                  <a:schemeClr val="tx1">
                    <a:lumMod val="75000"/>
                    <a:lumOff val="25000"/>
                  </a:schemeClr>
                </a:solidFill>
              </a:rPr>
              <a:t>January</a:t>
            </a:r>
            <a:r>
              <a:rPr lang="sv-SE" sz="1600" b="1" i="1" dirty="0">
                <a:solidFill>
                  <a:schemeClr val="tx1">
                    <a:lumMod val="75000"/>
                    <a:lumOff val="25000"/>
                  </a:schemeClr>
                </a:solidFill>
              </a:rPr>
              <a:t> 2013,</a:t>
            </a:r>
            <a:endParaRPr lang="sv-SE" sz="1600" b="1" dirty="0">
              <a:solidFill>
                <a:schemeClr val="tx1">
                  <a:lumMod val="75000"/>
                  <a:lumOff val="25000"/>
                </a:schemeClr>
              </a:solidFill>
            </a:endParaRPr>
          </a:p>
          <a:p>
            <a:pPr>
              <a:buNone/>
            </a:pPr>
            <a:endParaRPr lang="sv-SE" sz="1600" b="1" dirty="0">
              <a:solidFill>
                <a:schemeClr val="tx1">
                  <a:lumMod val="75000"/>
                  <a:lumOff val="25000"/>
                </a:schemeClr>
              </a:solidFill>
            </a:endParaRPr>
          </a:p>
          <a:p>
            <a:pPr>
              <a:buNone/>
            </a:pPr>
            <a:r>
              <a:rPr lang="sv-SE" sz="1600" b="1" dirty="0">
                <a:solidFill>
                  <a:schemeClr val="tx1">
                    <a:lumMod val="75000"/>
                    <a:lumOff val="25000"/>
                  </a:schemeClr>
                </a:solidFill>
              </a:rPr>
              <a:t>	Feeling </a:t>
            </a:r>
            <a:r>
              <a:rPr lang="sv-SE" sz="1600" b="1" dirty="0" err="1">
                <a:solidFill>
                  <a:schemeClr val="tx1">
                    <a:lumMod val="75000"/>
                    <a:lumOff val="25000"/>
                  </a:schemeClr>
                </a:solidFill>
              </a:rPr>
              <a:t>blue</a:t>
            </a:r>
            <a:r>
              <a:rPr lang="sv-SE" sz="1600" b="1" dirty="0">
                <a:solidFill>
                  <a:schemeClr val="tx1">
                    <a:lumMod val="75000"/>
                    <a:lumOff val="25000"/>
                  </a:schemeClr>
                </a:solidFill>
              </a:rPr>
              <a:t> with </a:t>
            </a:r>
            <a:r>
              <a:rPr lang="sv-SE" sz="1600" b="1" dirty="0" err="1">
                <a:solidFill>
                  <a:schemeClr val="tx1">
                    <a:lumMod val="75000"/>
                    <a:lumOff val="25000"/>
                  </a:schemeClr>
                </a:solidFill>
              </a:rPr>
              <a:t>metformin-associated</a:t>
            </a:r>
            <a:r>
              <a:rPr lang="sv-SE" sz="1600" b="1" dirty="0">
                <a:solidFill>
                  <a:schemeClr val="tx1">
                    <a:lumMod val="75000"/>
                    <a:lumOff val="25000"/>
                  </a:schemeClr>
                </a:solidFill>
              </a:rPr>
              <a:t> </a:t>
            </a:r>
            <a:r>
              <a:rPr lang="sv-SE" sz="1600" b="1" dirty="0" err="1">
                <a:solidFill>
                  <a:schemeClr val="tx1">
                    <a:lumMod val="75000"/>
                    <a:lumOff val="25000"/>
                  </a:schemeClr>
                </a:solidFill>
              </a:rPr>
              <a:t>lactic</a:t>
            </a:r>
            <a:r>
              <a:rPr lang="sv-SE" sz="1600" b="1" dirty="0">
                <a:solidFill>
                  <a:schemeClr val="tx1">
                    <a:lumMod val="75000"/>
                    <a:lumOff val="25000"/>
                  </a:schemeClr>
                </a:solidFill>
              </a:rPr>
              <a:t> </a:t>
            </a:r>
            <a:r>
              <a:rPr lang="sv-SE" sz="1600" b="1" dirty="0" err="1">
                <a:solidFill>
                  <a:schemeClr val="tx1">
                    <a:lumMod val="75000"/>
                    <a:lumOff val="25000"/>
                  </a:schemeClr>
                </a:solidFill>
              </a:rPr>
              <a:t>acidosis</a:t>
            </a:r>
            <a:r>
              <a:rPr lang="sv-SE" sz="1600" b="1" dirty="0">
                <a:solidFill>
                  <a:schemeClr val="tx1">
                    <a:lumMod val="75000"/>
                    <a:lumOff val="25000"/>
                  </a:schemeClr>
                </a:solidFill>
              </a:rPr>
              <a:t> </a:t>
            </a:r>
          </a:p>
          <a:p>
            <a:pPr>
              <a:buNone/>
            </a:pPr>
            <a:r>
              <a:rPr lang="sv-SE" sz="1600" b="1" dirty="0">
                <a:solidFill>
                  <a:schemeClr val="tx1">
                    <a:lumMod val="75000"/>
                    <a:lumOff val="25000"/>
                  </a:schemeClr>
                </a:solidFill>
              </a:rPr>
              <a:t>	Benjamin </a:t>
            </a:r>
            <a:r>
              <a:rPr lang="sv-SE" sz="1600" b="1" dirty="0" err="1">
                <a:solidFill>
                  <a:schemeClr val="tx1">
                    <a:lumMod val="75000"/>
                    <a:lumOff val="25000"/>
                  </a:schemeClr>
                </a:solidFill>
              </a:rPr>
              <a:t>Plumb</a:t>
            </a:r>
            <a:r>
              <a:rPr lang="sv-SE" sz="1600" b="1" dirty="0">
                <a:solidFill>
                  <a:schemeClr val="tx1">
                    <a:lumMod val="75000"/>
                    <a:lumOff val="25000"/>
                  </a:schemeClr>
                </a:solidFill>
              </a:rPr>
              <a:t>, Alex Parker, Paul </a:t>
            </a:r>
            <a:r>
              <a:rPr lang="sv-SE" sz="1600" b="1" dirty="0" err="1">
                <a:solidFill>
                  <a:schemeClr val="tx1">
                    <a:lumMod val="75000"/>
                    <a:lumOff val="25000"/>
                  </a:schemeClr>
                </a:solidFill>
              </a:rPr>
              <a:t>Wong</a:t>
            </a:r>
            <a:endParaRPr lang="sv-SE" sz="1600" b="1" dirty="0">
              <a:solidFill>
                <a:schemeClr val="tx1">
                  <a:lumMod val="75000"/>
                  <a:lumOff val="25000"/>
                </a:schemeClr>
              </a:solidFill>
            </a:endParaRPr>
          </a:p>
          <a:p>
            <a:pPr>
              <a:buNone/>
            </a:pPr>
            <a:r>
              <a:rPr lang="sv-SE" sz="1600" b="1" i="1" dirty="0">
                <a:solidFill>
                  <a:schemeClr val="tx1">
                    <a:lumMod val="75000"/>
                    <a:lumOff val="25000"/>
                  </a:schemeClr>
                </a:solidFill>
              </a:rPr>
              <a:t>	BMJ Case Reports 2013:published online 1 </a:t>
            </a:r>
            <a:r>
              <a:rPr lang="sv-SE" sz="1600" b="1" i="1" dirty="0" err="1">
                <a:solidFill>
                  <a:schemeClr val="tx1">
                    <a:lumMod val="75000"/>
                    <a:lumOff val="25000"/>
                  </a:schemeClr>
                </a:solidFill>
              </a:rPr>
              <a:t>March</a:t>
            </a:r>
            <a:r>
              <a:rPr lang="sv-SE" sz="1600" b="1" i="1" dirty="0">
                <a:solidFill>
                  <a:schemeClr val="tx1">
                    <a:lumMod val="75000"/>
                    <a:lumOff val="25000"/>
                  </a:schemeClr>
                </a:solidFill>
              </a:rPr>
              <a:t> 2013.</a:t>
            </a:r>
          </a:p>
          <a:p>
            <a:pPr>
              <a:buNone/>
            </a:pPr>
            <a:endParaRPr lang="sv-SE" sz="1600" b="1" i="1" dirty="0">
              <a:solidFill>
                <a:schemeClr val="tx1">
                  <a:lumMod val="75000"/>
                  <a:lumOff val="25000"/>
                </a:schemeClr>
              </a:solidFill>
            </a:endParaRPr>
          </a:p>
          <a:p>
            <a:pPr>
              <a:buNone/>
            </a:pPr>
            <a:r>
              <a:rPr lang="sv-SE" sz="1800" b="1" dirty="0">
                <a:solidFill>
                  <a:schemeClr val="tx1">
                    <a:lumMod val="75000"/>
                    <a:lumOff val="25000"/>
                  </a:schemeClr>
                </a:solidFill>
              </a:rPr>
              <a:t>	</a:t>
            </a:r>
            <a:r>
              <a:rPr lang="sv-SE" sz="1800" b="1" dirty="0" err="1">
                <a:solidFill>
                  <a:schemeClr val="tx1">
                    <a:lumMod val="75000"/>
                    <a:lumOff val="25000"/>
                  </a:schemeClr>
                </a:solidFill>
              </a:rPr>
              <a:t>Methaemoglobinaemia</a:t>
            </a:r>
            <a:r>
              <a:rPr lang="sv-SE" sz="1800" b="1" dirty="0">
                <a:solidFill>
                  <a:schemeClr val="tx1">
                    <a:lumMod val="75000"/>
                    <a:lumOff val="25000"/>
                  </a:schemeClr>
                </a:solidFill>
              </a:rPr>
              <a:t> </a:t>
            </a:r>
            <a:r>
              <a:rPr lang="sv-SE" sz="1800" b="1" dirty="0" err="1">
                <a:solidFill>
                  <a:schemeClr val="tx1">
                    <a:lumMod val="75000"/>
                    <a:lumOff val="25000"/>
                  </a:schemeClr>
                </a:solidFill>
              </a:rPr>
              <a:t>due</a:t>
            </a:r>
            <a:r>
              <a:rPr lang="sv-SE" sz="1800" b="1" dirty="0">
                <a:solidFill>
                  <a:schemeClr val="tx1">
                    <a:lumMod val="75000"/>
                    <a:lumOff val="25000"/>
                  </a:schemeClr>
                </a:solidFill>
              </a:rPr>
              <a:t> to </a:t>
            </a:r>
            <a:r>
              <a:rPr lang="sv-SE" sz="1800" b="1" dirty="0" err="1">
                <a:solidFill>
                  <a:schemeClr val="tx1">
                    <a:lumMod val="75000"/>
                    <a:lumOff val="25000"/>
                  </a:schemeClr>
                </a:solidFill>
              </a:rPr>
              <a:t>mephedrone</a:t>
            </a:r>
            <a:r>
              <a:rPr lang="sv-SE" sz="1800" b="1" dirty="0">
                <a:solidFill>
                  <a:schemeClr val="tx1">
                    <a:lumMod val="75000"/>
                    <a:lumOff val="25000"/>
                  </a:schemeClr>
                </a:solidFill>
              </a:rPr>
              <a:t> (‘</a:t>
            </a:r>
            <a:r>
              <a:rPr lang="sv-SE" sz="1800" b="1" dirty="0" err="1">
                <a:solidFill>
                  <a:schemeClr val="tx1">
                    <a:lumMod val="75000"/>
                    <a:lumOff val="25000"/>
                  </a:schemeClr>
                </a:solidFill>
              </a:rPr>
              <a:t>snow</a:t>
            </a:r>
            <a:r>
              <a:rPr lang="sv-SE" sz="1800" b="1" dirty="0">
                <a:solidFill>
                  <a:schemeClr val="tx1">
                    <a:lumMod val="75000"/>
                    <a:lumOff val="25000"/>
                  </a:schemeClr>
                </a:solidFill>
              </a:rPr>
              <a:t>’) </a:t>
            </a:r>
          </a:p>
          <a:p>
            <a:pPr>
              <a:buNone/>
            </a:pPr>
            <a:r>
              <a:rPr lang="sv-SE" sz="1800" b="1" dirty="0">
                <a:solidFill>
                  <a:schemeClr val="tx1">
                    <a:lumMod val="75000"/>
                    <a:lumOff val="25000"/>
                  </a:schemeClr>
                </a:solidFill>
              </a:rPr>
              <a:t>	</a:t>
            </a:r>
            <a:r>
              <a:rPr lang="sv-SE" sz="1800" b="1" dirty="0" err="1">
                <a:solidFill>
                  <a:schemeClr val="tx1">
                    <a:lumMod val="75000"/>
                    <a:lumOff val="25000"/>
                  </a:schemeClr>
                </a:solidFill>
              </a:rPr>
              <a:t>Noor</a:t>
            </a:r>
            <a:r>
              <a:rPr lang="sv-SE" sz="1800" b="1" dirty="0">
                <a:solidFill>
                  <a:schemeClr val="tx1">
                    <a:lumMod val="75000"/>
                    <a:lumOff val="25000"/>
                  </a:schemeClr>
                </a:solidFill>
              </a:rPr>
              <a:t> Ahmed, Brent Philip, </a:t>
            </a:r>
            <a:r>
              <a:rPr lang="sv-SE" sz="1800" b="1" dirty="0" err="1">
                <a:solidFill>
                  <a:schemeClr val="tx1">
                    <a:lumMod val="75000"/>
                    <a:lumOff val="25000"/>
                  </a:schemeClr>
                </a:solidFill>
              </a:rPr>
              <a:t>Sew</a:t>
            </a:r>
            <a:r>
              <a:rPr lang="sv-SE" sz="1800" b="1" dirty="0">
                <a:solidFill>
                  <a:schemeClr val="tx1">
                    <a:lumMod val="75000"/>
                    <a:lumOff val="25000"/>
                  </a:schemeClr>
                </a:solidFill>
              </a:rPr>
              <a:t> Hoy, J </a:t>
            </a:r>
            <a:r>
              <a:rPr lang="sv-SE" sz="1800" b="1" dirty="0" err="1">
                <a:solidFill>
                  <a:schemeClr val="tx1">
                    <a:lumMod val="75000"/>
                    <a:lumOff val="25000"/>
                  </a:schemeClr>
                </a:solidFill>
              </a:rPr>
              <a:t>McInerney</a:t>
            </a:r>
            <a:r>
              <a:rPr lang="sv-SE" sz="1800" b="1" dirty="0">
                <a:solidFill>
                  <a:schemeClr val="tx1">
                    <a:lumMod val="75000"/>
                    <a:lumOff val="25000"/>
                  </a:schemeClr>
                </a:solidFill>
              </a:rPr>
              <a:t>.</a:t>
            </a:r>
          </a:p>
          <a:p>
            <a:pPr>
              <a:buNone/>
            </a:pPr>
            <a:endParaRPr lang="sv-SE" sz="1600" b="1" dirty="0">
              <a:solidFill>
                <a:schemeClr val="tx1">
                  <a:lumMod val="75000"/>
                  <a:lumOff val="25000"/>
                </a:schemeClr>
              </a:solidFill>
            </a:endParaRPr>
          </a:p>
        </p:txBody>
      </p:sp>
      <p:sp>
        <p:nvSpPr>
          <p:cNvPr id="12290" name="Rectangle 2"/>
          <p:cNvSpPr>
            <a:spLocks noGrp="1" noChangeArrowheads="1"/>
          </p:cNvSpPr>
          <p:nvPr>
            <p:ph type="title"/>
          </p:nvPr>
        </p:nvSpPr>
        <p:spPr>
          <a:xfrm>
            <a:off x="457200" y="404813"/>
            <a:ext cx="8147050" cy="1368425"/>
          </a:xfrm>
          <a:solidFill>
            <a:schemeClr val="bg1"/>
          </a:solidFill>
          <a:ln w="57150">
            <a:noFill/>
          </a:ln>
        </p:spPr>
        <p:txBody>
          <a:bodyPr/>
          <a:lstStyle/>
          <a:p>
            <a:pPr eaLnBrk="1" hangingPunct="1"/>
            <a:r>
              <a:rPr lang="sv-SE" sz="3200" dirty="0">
                <a:solidFill>
                  <a:schemeClr val="tx1">
                    <a:lumMod val="75000"/>
                    <a:lumOff val="25000"/>
                  </a:schemeClr>
                </a:solidFill>
              </a:rPr>
              <a:t>Nya antidoter vid svåra förgiftningar </a:t>
            </a:r>
          </a:p>
        </p:txBody>
      </p:sp>
    </p:spTree>
    <p:extLst>
      <p:ext uri="{BB962C8B-B14F-4D97-AF65-F5344CB8AC3E}">
        <p14:creationId xmlns:p14="http://schemas.microsoft.com/office/powerpoint/2010/main" val="2421495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Exempel från litteraturen</a:t>
            </a:r>
          </a:p>
        </p:txBody>
      </p:sp>
      <p:sp>
        <p:nvSpPr>
          <p:cNvPr id="3" name="Content Placeholder 2"/>
          <p:cNvSpPr>
            <a:spLocks noGrp="1"/>
          </p:cNvSpPr>
          <p:nvPr>
            <p:ph idx="1"/>
          </p:nvPr>
        </p:nvSpPr>
        <p:spPr/>
        <p:txBody>
          <a:bodyPr/>
          <a:lstStyle/>
          <a:p>
            <a:r>
              <a:t>Fallrapporter med tranylcyprominintoxikationer:</a:t>
            </a:r>
          </a:p>
          <a:p>
            <a:r>
              <a:t>- Svår hypertensiv kris</a:t>
            </a:r>
          </a:p>
          <a:p>
            <a:r>
              <a:t>- Kramper</a:t>
            </a:r>
          </a:p>
          <a:p>
            <a:r>
              <a:t>- Serotonergt syndrom vid kombination med SSRI</a:t>
            </a:r>
          </a:p>
          <a:p>
            <a:r>
              <a:t>- Hög mortalitet i vissa fallserier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7200" y="1981200"/>
            <a:ext cx="8218488" cy="4543425"/>
          </a:xfrm>
          <a:noFill/>
          <a:ln w="38100">
            <a:noFill/>
          </a:ln>
        </p:spPr>
        <p:txBody>
          <a:bodyPr/>
          <a:lstStyle/>
          <a:p>
            <a:pPr eaLnBrk="1" hangingPunct="1">
              <a:lnSpc>
                <a:spcPct val="90000"/>
              </a:lnSpc>
              <a:buNone/>
              <a:tabLst>
                <a:tab pos="901700" algn="l"/>
              </a:tabLst>
            </a:pPr>
            <a:endParaRPr lang="sv-SE" sz="1200" dirty="0"/>
          </a:p>
          <a:p>
            <a:pPr>
              <a:buNone/>
            </a:pPr>
            <a:r>
              <a:rPr lang="sv-SE" sz="1600" dirty="0"/>
              <a:t>	</a:t>
            </a:r>
            <a:r>
              <a:rPr lang="sv-SE" sz="2000" b="1" dirty="0"/>
              <a:t>Metylenblått hämmar enzymet </a:t>
            </a:r>
            <a:r>
              <a:rPr lang="sv-SE" sz="2000" dirty="0" err="1"/>
              <a:t>guanylatcyklas</a:t>
            </a:r>
            <a:r>
              <a:rPr lang="sv-SE" sz="2000" dirty="0"/>
              <a:t> som krävs för</a:t>
            </a:r>
          </a:p>
          <a:p>
            <a:pPr>
              <a:buNone/>
            </a:pPr>
            <a:r>
              <a:rPr lang="sv-SE" sz="2000" dirty="0"/>
              <a:t>	produktion av cykliskt </a:t>
            </a:r>
            <a:r>
              <a:rPr lang="sv-SE" sz="2000" dirty="0" err="1"/>
              <a:t>guanosinmonofosfat</a:t>
            </a:r>
            <a:r>
              <a:rPr lang="sv-SE" sz="2000" dirty="0"/>
              <a:t> (</a:t>
            </a:r>
            <a:r>
              <a:rPr lang="sv-SE" sz="2000" dirty="0" err="1"/>
              <a:t>cGMP</a:t>
            </a:r>
            <a:r>
              <a:rPr lang="sv-SE" sz="2000" dirty="0"/>
              <a:t>). Denna egenskap gör att medlet kan vara effektivt vid terapiresistent </a:t>
            </a:r>
            <a:r>
              <a:rPr lang="sv-SE" sz="2000" dirty="0" err="1"/>
              <a:t>vasodilatorisk</a:t>
            </a:r>
            <a:r>
              <a:rPr lang="sv-SE" sz="2000" dirty="0"/>
              <a:t> chock, där </a:t>
            </a:r>
            <a:r>
              <a:rPr lang="sv-SE" sz="2000" dirty="0" err="1"/>
              <a:t>kvävemonoxidutlöst</a:t>
            </a:r>
            <a:r>
              <a:rPr lang="sv-SE" sz="2000" dirty="0"/>
              <a:t> accelererad </a:t>
            </a:r>
            <a:r>
              <a:rPr lang="sv-SE" sz="2000" dirty="0" err="1"/>
              <a:t>cGMP-produktion</a:t>
            </a:r>
            <a:r>
              <a:rPr lang="sv-SE" sz="2000" dirty="0"/>
              <a:t> ofta är en viktig mekanistisk delkomponent.</a:t>
            </a:r>
          </a:p>
          <a:p>
            <a:pPr>
              <a:buNone/>
            </a:pPr>
            <a:r>
              <a:rPr lang="sv-SE" sz="2000" dirty="0"/>
              <a:t>	</a:t>
            </a:r>
          </a:p>
          <a:p>
            <a:pPr>
              <a:buNone/>
            </a:pPr>
            <a:r>
              <a:rPr lang="sv-SE" sz="2000" dirty="0"/>
              <a:t>	</a:t>
            </a:r>
            <a:r>
              <a:rPr lang="sv-SE" sz="2000" b="1" dirty="0"/>
              <a:t>Dosering</a:t>
            </a:r>
            <a:r>
              <a:rPr lang="sv-SE" sz="2000" dirty="0"/>
              <a:t> av metylenblått är en bolusdos om 1–2 mg/kg intravenöst givet under 10–20 minuter, följd av en infusion om 0,1–0,5 mg/kg/timme.</a:t>
            </a:r>
          </a:p>
          <a:p>
            <a:pPr>
              <a:buNone/>
            </a:pPr>
            <a:r>
              <a:rPr lang="sv-SE" sz="2000" dirty="0"/>
              <a:t>	</a:t>
            </a:r>
          </a:p>
          <a:p>
            <a:pPr>
              <a:buNone/>
            </a:pPr>
            <a:r>
              <a:rPr lang="sv-SE" sz="2000" dirty="0"/>
              <a:t>	Läkemedel: Metylenblått (</a:t>
            </a:r>
            <a:r>
              <a:rPr lang="sv-SE" sz="2000" dirty="0" err="1"/>
              <a:t>Methylthioninum</a:t>
            </a:r>
            <a:r>
              <a:rPr lang="sv-SE" sz="2000" dirty="0"/>
              <a:t> </a:t>
            </a:r>
            <a:r>
              <a:rPr lang="sv-SE" sz="2000" dirty="0" err="1"/>
              <a:t>chloride</a:t>
            </a:r>
            <a:r>
              <a:rPr lang="sv-SE" sz="2000" dirty="0"/>
              <a:t> </a:t>
            </a:r>
            <a:r>
              <a:rPr lang="sv-SE" sz="2000" dirty="0" err="1"/>
              <a:t>Proveblue</a:t>
            </a:r>
            <a:r>
              <a:rPr lang="sv-SE" sz="2000" dirty="0"/>
              <a:t> 5 mg/ml)</a:t>
            </a:r>
            <a:endParaRPr lang="sv-SE" sz="2000" b="1" dirty="0"/>
          </a:p>
        </p:txBody>
      </p:sp>
      <p:sp>
        <p:nvSpPr>
          <p:cNvPr id="12290" name="Rectangle 2"/>
          <p:cNvSpPr>
            <a:spLocks noGrp="1" noChangeArrowheads="1"/>
          </p:cNvSpPr>
          <p:nvPr>
            <p:ph type="title"/>
          </p:nvPr>
        </p:nvSpPr>
        <p:spPr>
          <a:xfrm>
            <a:off x="457200" y="404813"/>
            <a:ext cx="8147050" cy="1368425"/>
          </a:xfrm>
          <a:noFill/>
          <a:ln w="57150">
            <a:noFill/>
          </a:ln>
        </p:spPr>
        <p:txBody>
          <a:bodyPr/>
          <a:lstStyle/>
          <a:p>
            <a:r>
              <a:rPr lang="sv-SE" sz="2800" b="1" dirty="0"/>
              <a:t>Metylenblått hävde </a:t>
            </a:r>
            <a:r>
              <a:rPr lang="sv-SE" sz="2800" b="1" dirty="0" err="1"/>
              <a:t>metforminassocierad</a:t>
            </a:r>
            <a:r>
              <a:rPr lang="sv-SE" sz="2800" b="1" dirty="0"/>
              <a:t> </a:t>
            </a:r>
            <a:r>
              <a:rPr lang="sv-SE" sz="2800" b="1" dirty="0" err="1"/>
              <a:t>laktacidos</a:t>
            </a:r>
            <a:br>
              <a:rPr lang="sv-SE" sz="2000" dirty="0"/>
            </a:br>
            <a:r>
              <a:rPr lang="sv-SE" sz="2000" b="1" dirty="0"/>
              <a:t>Gav dramatiskt positiv effekt vid samtidig </a:t>
            </a:r>
            <a:r>
              <a:rPr lang="sv-SE" sz="2000" b="1" dirty="0" err="1"/>
              <a:t>vasodilatorisk</a:t>
            </a:r>
            <a:r>
              <a:rPr lang="sv-SE" sz="2000" b="1" dirty="0"/>
              <a:t> chock</a:t>
            </a:r>
            <a:br>
              <a:rPr lang="sv-SE" sz="1600" b="1" dirty="0"/>
            </a:br>
            <a:r>
              <a:rPr lang="sv-SE" sz="1600" dirty="0"/>
              <a:t>Läkartidningen 2013;110:CC6U</a:t>
            </a:r>
          </a:p>
        </p:txBody>
      </p:sp>
    </p:spTree>
    <p:extLst>
      <p:ext uri="{BB962C8B-B14F-4D97-AF65-F5344CB8AC3E}">
        <p14:creationId xmlns:p14="http://schemas.microsoft.com/office/powerpoint/2010/main" val="36687912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dirty="0"/>
              <a:t>Membranstabiliserande läkemedel</a:t>
            </a:r>
          </a:p>
        </p:txBody>
      </p:sp>
      <p:sp>
        <p:nvSpPr>
          <p:cNvPr id="3" name="textruta 2"/>
          <p:cNvSpPr txBox="1"/>
          <p:nvPr/>
        </p:nvSpPr>
        <p:spPr>
          <a:xfrm>
            <a:off x="1547664" y="1844824"/>
            <a:ext cx="6624736" cy="4401205"/>
          </a:xfrm>
          <a:prstGeom prst="rect">
            <a:avLst/>
          </a:prstGeom>
          <a:noFill/>
        </p:spPr>
        <p:txBody>
          <a:bodyPr wrap="square" rtlCol="0">
            <a:spAutoFit/>
          </a:bodyPr>
          <a:lstStyle/>
          <a:p>
            <a:pPr marL="342900" indent="-342900">
              <a:buFont typeface="Arial" panose="020B0604020202020204" pitchFamily="34" charset="0"/>
              <a:buChar char="•"/>
            </a:pPr>
            <a:r>
              <a:rPr lang="sv-SE" b="0" dirty="0">
                <a:latin typeface="+mn-lt"/>
              </a:rPr>
              <a:t>TCA</a:t>
            </a:r>
          </a:p>
          <a:p>
            <a:pPr marL="342900" indent="-342900">
              <a:buFont typeface="Arial" panose="020B0604020202020204" pitchFamily="34" charset="0"/>
              <a:buChar char="•"/>
            </a:pPr>
            <a:r>
              <a:rPr lang="sv-SE" b="0" dirty="0" err="1">
                <a:latin typeface="+mn-lt"/>
              </a:rPr>
              <a:t>Klorokin</a:t>
            </a:r>
            <a:endParaRPr lang="sv-SE" b="0" dirty="0">
              <a:latin typeface="+mn-lt"/>
            </a:endParaRPr>
          </a:p>
          <a:p>
            <a:pPr marL="342900" indent="-342900">
              <a:buFont typeface="Arial" panose="020B0604020202020204" pitchFamily="34" charset="0"/>
              <a:buChar char="•"/>
            </a:pPr>
            <a:r>
              <a:rPr lang="sv-SE" b="0" dirty="0">
                <a:latin typeface="+mn-lt"/>
              </a:rPr>
              <a:t>Kinin</a:t>
            </a:r>
          </a:p>
          <a:p>
            <a:pPr marL="342900" indent="-342900">
              <a:buFont typeface="Arial" panose="020B0604020202020204" pitchFamily="34" charset="0"/>
              <a:buChar char="•"/>
            </a:pPr>
            <a:r>
              <a:rPr lang="sv-SE" b="0" dirty="0" err="1">
                <a:latin typeface="+mn-lt"/>
              </a:rPr>
              <a:t>Kinidin</a:t>
            </a:r>
            <a:endParaRPr lang="sv-SE" b="0" dirty="0">
              <a:latin typeface="+mn-lt"/>
            </a:endParaRPr>
          </a:p>
          <a:p>
            <a:pPr marL="342900" indent="-342900">
              <a:buFont typeface="Arial" panose="020B0604020202020204" pitchFamily="34" charset="0"/>
              <a:buChar char="•"/>
            </a:pPr>
            <a:r>
              <a:rPr lang="sv-SE" b="0" dirty="0" err="1">
                <a:latin typeface="+mn-lt"/>
              </a:rPr>
              <a:t>Flekainid</a:t>
            </a:r>
            <a:endParaRPr lang="sv-SE" b="0" dirty="0">
              <a:latin typeface="+mn-lt"/>
            </a:endParaRPr>
          </a:p>
          <a:p>
            <a:pPr marL="342900" indent="-342900">
              <a:buFont typeface="Arial" panose="020B0604020202020204" pitchFamily="34" charset="0"/>
              <a:buChar char="•"/>
            </a:pPr>
            <a:r>
              <a:rPr lang="sv-SE" b="0" dirty="0">
                <a:latin typeface="+mn-lt"/>
              </a:rPr>
              <a:t>Lokalanestesimedel</a:t>
            </a:r>
          </a:p>
          <a:p>
            <a:pPr marL="342900" indent="-342900">
              <a:buFont typeface="Arial" panose="020B0604020202020204" pitchFamily="34" charset="0"/>
              <a:buChar char="•"/>
            </a:pPr>
            <a:r>
              <a:rPr lang="sv-SE" b="0" dirty="0">
                <a:latin typeface="+mn-lt"/>
              </a:rPr>
              <a:t>Diisopyramid</a:t>
            </a:r>
          </a:p>
          <a:p>
            <a:pPr marL="342900" indent="-342900">
              <a:buFont typeface="Arial" panose="020B0604020202020204" pitchFamily="34" charset="0"/>
              <a:buChar char="•"/>
            </a:pPr>
            <a:r>
              <a:rPr lang="sv-SE" b="0" dirty="0" err="1">
                <a:latin typeface="+mn-lt"/>
              </a:rPr>
              <a:t>Orfenadrin</a:t>
            </a:r>
            <a:endParaRPr lang="sv-SE" b="0" dirty="0">
              <a:latin typeface="+mn-lt"/>
            </a:endParaRPr>
          </a:p>
          <a:p>
            <a:pPr marL="342900" indent="-342900">
              <a:buFont typeface="Arial" panose="020B0604020202020204" pitchFamily="34" charset="0"/>
              <a:buChar char="•"/>
            </a:pPr>
            <a:r>
              <a:rPr lang="sv-SE" b="0" dirty="0" err="1">
                <a:latin typeface="+mn-lt"/>
              </a:rPr>
              <a:t>Karbamazepin</a:t>
            </a:r>
            <a:endParaRPr lang="sv-SE" b="0" dirty="0">
              <a:latin typeface="+mn-lt"/>
            </a:endParaRPr>
          </a:p>
          <a:p>
            <a:pPr marL="342900" indent="-342900">
              <a:buFont typeface="Arial" panose="020B0604020202020204" pitchFamily="34" charset="0"/>
              <a:buChar char="•"/>
            </a:pPr>
            <a:r>
              <a:rPr lang="sv-SE" b="0" dirty="0">
                <a:latin typeface="+mn-lt"/>
              </a:rPr>
              <a:t>Kokain</a:t>
            </a:r>
          </a:p>
          <a:p>
            <a:pPr marL="342900" indent="-342900">
              <a:buFont typeface="Arial" panose="020B0604020202020204" pitchFamily="34" charset="0"/>
              <a:buChar char="•"/>
            </a:pPr>
            <a:r>
              <a:rPr lang="sv-SE" b="0" dirty="0" err="1">
                <a:latin typeface="+mn-lt"/>
              </a:rPr>
              <a:t>Isoptin</a:t>
            </a:r>
            <a:r>
              <a:rPr lang="sv-SE" b="0" dirty="0">
                <a:latin typeface="+mn-lt"/>
              </a:rPr>
              <a:t> - Calciumantagonister</a:t>
            </a:r>
          </a:p>
          <a:p>
            <a:endParaRPr lang="sv-SE" dirty="0"/>
          </a:p>
          <a:p>
            <a:endParaRPr lang="sv-SE" dirty="0"/>
          </a:p>
          <a:p>
            <a:endParaRPr lang="sv-SE" dirty="0"/>
          </a:p>
        </p:txBody>
      </p:sp>
    </p:spTree>
    <p:extLst>
      <p:ext uri="{BB962C8B-B14F-4D97-AF65-F5344CB8AC3E}">
        <p14:creationId xmlns:p14="http://schemas.microsoft.com/office/powerpoint/2010/main" val="24733021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rmAutofit fontScale="90000"/>
          </a:bodyPr>
          <a:lstStyle/>
          <a:p>
            <a:pPr marL="228600">
              <a:lnSpc>
                <a:spcPct val="107000"/>
              </a:lnSpc>
              <a:spcAft>
                <a:spcPts val="800"/>
              </a:spcAft>
            </a:pPr>
            <a:r>
              <a:rPr lang="sv-SE" sz="4000" kern="0" dirty="0" err="1">
                <a:solidFill>
                  <a:srgbClr val="000000"/>
                </a:solidFill>
                <a:ea typeface="Times New Roman" panose="02020603050405020304" pitchFamily="18" charset="0"/>
                <a:cs typeface="Times New Roman" panose="02020603050405020304" pitchFamily="18" charset="0"/>
              </a:rPr>
              <a:t>T</a:t>
            </a:r>
            <a:r>
              <a:rPr lang="sv-SE" sz="4000" u="none" strike="noStrike" kern="0" dirty="0" err="1">
                <a:solidFill>
                  <a:srgbClr val="000000"/>
                </a:solidFill>
                <a:effectLst/>
                <a:ea typeface="Times New Roman" panose="02020603050405020304" pitchFamily="18" charset="0"/>
                <a:cs typeface="Times New Roman" panose="02020603050405020304" pitchFamily="18" charset="0"/>
              </a:rPr>
              <a:t>ricykliska</a:t>
            </a:r>
            <a:r>
              <a:rPr lang="sv-SE" sz="4000" u="none" strike="noStrike" kern="0" dirty="0">
                <a:solidFill>
                  <a:srgbClr val="000000"/>
                </a:solidFill>
                <a:effectLst/>
                <a:ea typeface="Times New Roman" panose="02020603050405020304" pitchFamily="18" charset="0"/>
                <a:cs typeface="Times New Roman" panose="02020603050405020304" pitchFamily="18" charset="0"/>
              </a:rPr>
              <a:t> antidepressiva läkemedel – TCA</a:t>
            </a:r>
            <a:endParaRPr lang="sv-SE" sz="4000" kern="100" dirty="0">
              <a:effectLst/>
              <a:ea typeface="Calibri" panose="020F0502020204030204" pitchFamily="34" charset="0"/>
              <a:cs typeface="Times New Roman" panose="02020603050405020304" pitchFamily="18" charset="0"/>
            </a:endParaRPr>
          </a:p>
        </p:txBody>
      </p:sp>
      <p:sp>
        <p:nvSpPr>
          <p:cNvPr id="4" name="Rektangel 3"/>
          <p:cNvSpPr/>
          <p:nvPr/>
        </p:nvSpPr>
        <p:spPr>
          <a:xfrm>
            <a:off x="1619672" y="2420888"/>
            <a:ext cx="6696744" cy="1938992"/>
          </a:xfrm>
          <a:prstGeom prst="rect">
            <a:avLst/>
          </a:prstGeom>
        </p:spPr>
        <p:txBody>
          <a:bodyPr wrap="square">
            <a:spAutoFit/>
          </a:bodyPr>
          <a:lstStyle/>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B</a:t>
            </a:r>
            <a:r>
              <a:rPr lang="sv-SE" b="0" i="0" dirty="0">
                <a:solidFill>
                  <a:srgbClr val="222222"/>
                </a:solidFill>
                <a:effectLst/>
                <a:latin typeface="Calibri" panose="020F0502020204030204" pitchFamily="34" charset="0"/>
                <a:cs typeface="Calibri" panose="020F0502020204030204" pitchFamily="34" charset="0"/>
              </a:rPr>
              <a:t>ehandling av egentlig depression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B</a:t>
            </a:r>
            <a:r>
              <a:rPr lang="sv-SE" b="0" i="0" dirty="0">
                <a:solidFill>
                  <a:srgbClr val="222222"/>
                </a:solidFill>
                <a:effectLst/>
                <a:latin typeface="Calibri" panose="020F0502020204030204" pitchFamily="34" charset="0"/>
                <a:cs typeface="Calibri" panose="020F0502020204030204" pitchFamily="34" charset="0"/>
              </a:rPr>
              <a:t>ehandling av neuropatisk smärta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P</a:t>
            </a:r>
            <a:r>
              <a:rPr lang="sv-SE" b="0" i="0" dirty="0">
                <a:solidFill>
                  <a:srgbClr val="222222"/>
                </a:solidFill>
                <a:effectLst/>
                <a:latin typeface="Calibri" panose="020F0502020204030204" pitchFamily="34" charset="0"/>
                <a:cs typeface="Calibri" panose="020F0502020204030204" pitchFamily="34" charset="0"/>
              </a:rPr>
              <a:t>rofylaktisk behandling av kronisk huvudvärk av spänningstyp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M</a:t>
            </a:r>
            <a:r>
              <a:rPr lang="sv-SE" b="0" i="0" dirty="0">
                <a:solidFill>
                  <a:srgbClr val="222222"/>
                </a:solidFill>
                <a:effectLst/>
                <a:latin typeface="Calibri" panose="020F0502020204030204" pitchFamily="34" charset="0"/>
                <a:cs typeface="Calibri" panose="020F0502020204030204" pitchFamily="34" charset="0"/>
              </a:rPr>
              <a:t>igränprofylax hos vuxna</a:t>
            </a:r>
          </a:p>
          <a:p>
            <a:pPr marL="342900" indent="-342900" algn="l">
              <a:buFont typeface="Arial" panose="020B0604020202020204" pitchFamily="34" charset="0"/>
              <a:buChar char="•"/>
            </a:pPr>
            <a:r>
              <a:rPr lang="sv-SE" b="0" dirty="0">
                <a:solidFill>
                  <a:srgbClr val="222222"/>
                </a:solidFill>
                <a:latin typeface="Calibri" panose="020F0502020204030204" pitchFamily="34" charset="0"/>
                <a:cs typeface="Calibri" panose="020F0502020204030204" pitchFamily="34" charset="0"/>
              </a:rPr>
              <a:t>B</a:t>
            </a:r>
            <a:r>
              <a:rPr lang="sv-SE" b="0" i="0" dirty="0">
                <a:solidFill>
                  <a:srgbClr val="222222"/>
                </a:solidFill>
                <a:effectLst/>
                <a:latin typeface="Calibri" panose="020F0502020204030204" pitchFamily="34" charset="0"/>
                <a:cs typeface="Calibri" panose="020F0502020204030204" pitchFamily="34" charset="0"/>
              </a:rPr>
              <a:t>ehandling av </a:t>
            </a:r>
            <a:r>
              <a:rPr lang="sv-SE" b="0" i="0" dirty="0" err="1">
                <a:solidFill>
                  <a:srgbClr val="222222"/>
                </a:solidFill>
                <a:effectLst/>
                <a:latin typeface="Calibri" panose="020F0502020204030204" pitchFamily="34" charset="0"/>
                <a:cs typeface="Calibri" panose="020F0502020204030204" pitchFamily="34" charset="0"/>
              </a:rPr>
              <a:t>nocturn</a:t>
            </a:r>
            <a:r>
              <a:rPr lang="sv-SE" b="0" i="0" dirty="0">
                <a:solidFill>
                  <a:srgbClr val="222222"/>
                </a:solidFill>
                <a:effectLst/>
                <a:latin typeface="Calibri" panose="020F0502020204030204" pitchFamily="34" charset="0"/>
                <a:cs typeface="Calibri" panose="020F0502020204030204" pitchFamily="34" charset="0"/>
              </a:rPr>
              <a:t> </a:t>
            </a:r>
            <a:r>
              <a:rPr lang="sv-SE" b="0" i="0" dirty="0" err="1">
                <a:solidFill>
                  <a:srgbClr val="222222"/>
                </a:solidFill>
                <a:effectLst/>
                <a:latin typeface="Calibri" panose="020F0502020204030204" pitchFamily="34" charset="0"/>
                <a:cs typeface="Calibri" panose="020F0502020204030204" pitchFamily="34" charset="0"/>
              </a:rPr>
              <a:t>enures</a:t>
            </a:r>
            <a:r>
              <a:rPr lang="sv-SE" b="0" i="0" dirty="0">
                <a:solidFill>
                  <a:srgbClr val="222222"/>
                </a:solidFill>
                <a:effectLst/>
                <a:latin typeface="Calibri" panose="020F0502020204030204" pitchFamily="34" charset="0"/>
                <a:cs typeface="Calibri" panose="020F0502020204030204" pitchFamily="34" charset="0"/>
              </a:rPr>
              <a:t> hos barn från 6 år</a:t>
            </a:r>
            <a:endParaRPr lang="sv-SE" sz="2400" i="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1022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rmAutofit fontScale="90000"/>
          </a:bodyPr>
          <a:lstStyle/>
          <a:p>
            <a:pPr algn="ctr"/>
            <a:r>
              <a:rPr lang="sv-SE" sz="4000" dirty="0"/>
              <a:t>Det finns en rad olika antidepressiva</a:t>
            </a:r>
            <a:br>
              <a:rPr lang="sv-SE" sz="4000" dirty="0"/>
            </a:br>
            <a:r>
              <a:rPr lang="sv-SE" sz="4000" dirty="0"/>
              <a:t>läkemedel med varierande grad av hjärttoxicitet</a:t>
            </a:r>
          </a:p>
        </p:txBody>
      </p:sp>
      <p:sp>
        <p:nvSpPr>
          <p:cNvPr id="4" name="Rektangel 3"/>
          <p:cNvSpPr/>
          <p:nvPr/>
        </p:nvSpPr>
        <p:spPr>
          <a:xfrm>
            <a:off x="1326228" y="2708920"/>
            <a:ext cx="7380820" cy="3714863"/>
          </a:xfrm>
          <a:prstGeom prst="rect">
            <a:avLst/>
          </a:prstGeom>
        </p:spPr>
        <p:txBody>
          <a:bodyPr wrap="square">
            <a:spAutoFit/>
          </a:bodyPr>
          <a:lstStyle/>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2" tooltip="N06AA Icke-selektiva monoaminåterupptagshämmare">
                  <a:extLst>
                    <a:ext uri="{A12FA001-AC4F-418D-AE19-62706E023703}">
                      <ahyp:hlinkClr xmlns:ahyp="http://schemas.microsoft.com/office/drawing/2018/hyperlinkcolor" val="tx"/>
                    </a:ext>
                  </a:extLst>
                </a:hlinkClick>
              </a:rPr>
              <a:t>Icke-selektiva monoaminåterupptagshämmare</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3" tooltip="N06AB Selektiva serotoninåterupptagshämmare">
                  <a:extLst>
                    <a:ext uri="{A12FA001-AC4F-418D-AE19-62706E023703}">
                      <ahyp:hlinkClr xmlns:ahyp="http://schemas.microsoft.com/office/drawing/2018/hyperlinkcolor" val="tx"/>
                    </a:ext>
                  </a:extLst>
                </a:hlinkClick>
              </a:rPr>
              <a:t>Selektiva serotoninåterupptagshämmare</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4" tooltip="N06AC Tetracykliska antidepressiva">
                  <a:extLst>
                    <a:ext uri="{A12FA001-AC4F-418D-AE19-62706E023703}">
                      <ahyp:hlinkClr xmlns:ahyp="http://schemas.microsoft.com/office/drawing/2018/hyperlinkcolor" val="tx"/>
                    </a:ext>
                  </a:extLst>
                </a:hlinkClick>
              </a:rPr>
              <a:t>Tetracykliska antidepressiva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5" tooltip="N06AD Modifierade cykliska antidepressiva">
                  <a:extLst>
                    <a:ext uri="{A12FA001-AC4F-418D-AE19-62706E023703}">
                      <ahyp:hlinkClr xmlns:ahyp="http://schemas.microsoft.com/office/drawing/2018/hyperlinkcolor" val="tx"/>
                    </a:ext>
                  </a:extLst>
                </a:hlinkClick>
              </a:rPr>
              <a:t>Modifierade cykliska antidepressiva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6" tooltip="N06AE Monocykliska antidepressiva">
                  <a:extLst>
                    <a:ext uri="{A12FA001-AC4F-418D-AE19-62706E023703}">
                      <ahyp:hlinkClr xmlns:ahyp="http://schemas.microsoft.com/office/drawing/2018/hyperlinkcolor" val="tx"/>
                    </a:ext>
                  </a:extLst>
                </a:hlinkClick>
              </a:rPr>
              <a:t>Monocykliska antidepressiva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7" tooltip="N06AF MAO-hämmare, ickeselektiva">
                  <a:extLst>
                    <a:ext uri="{A12FA001-AC4F-418D-AE19-62706E023703}">
                      <ahyp:hlinkClr xmlns:ahyp="http://schemas.microsoft.com/office/drawing/2018/hyperlinkcolor" val="tx"/>
                    </a:ext>
                  </a:extLst>
                </a:hlinkClick>
              </a:rPr>
              <a:t>MAO-hämmare, ickeselektiva</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8" tooltip="N06AG MAO-hämmare, selektiva typ A-hämmare">
                  <a:extLst>
                    <a:ext uri="{A12FA001-AC4F-418D-AE19-62706E023703}">
                      <ahyp:hlinkClr xmlns:ahyp="http://schemas.microsoft.com/office/drawing/2018/hyperlinkcolor" val="tx"/>
                    </a:ext>
                  </a:extLst>
                </a:hlinkClick>
              </a:rPr>
              <a:t>MAO-hämmare, selektiva typ A-hämmare</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sv-SE" sz="1800" b="0" strike="noStrike" kern="0" dirty="0">
                <a:effectLst/>
                <a:latin typeface="Helvetica" panose="020B0604020202020204" pitchFamily="34" charset="0"/>
                <a:ea typeface="Times New Roman" panose="02020603050405020304" pitchFamily="18" charset="0"/>
                <a:cs typeface="Times New Roman" panose="02020603050405020304" pitchFamily="18" charset="0"/>
                <a:hlinkClick r:id="rId9" tooltip="N06AX Övriga antidepressiva medel">
                  <a:extLst>
                    <a:ext uri="{A12FA001-AC4F-418D-AE19-62706E023703}">
                      <ahyp:hlinkClr xmlns:ahyp="http://schemas.microsoft.com/office/drawing/2018/hyperlinkcolor" val="tx"/>
                    </a:ext>
                  </a:extLst>
                </a:hlinkClick>
              </a:rPr>
              <a:t>Övriga antidepressiva med</a:t>
            </a:r>
            <a:endParaRPr lang="sv-SE"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sv-SE" sz="2800" b="0" dirty="0">
              <a:latin typeface="+mn-lt"/>
            </a:endParaRPr>
          </a:p>
        </p:txBody>
      </p:sp>
    </p:spTree>
    <p:extLst>
      <p:ext uri="{BB962C8B-B14F-4D97-AF65-F5344CB8AC3E}">
        <p14:creationId xmlns:p14="http://schemas.microsoft.com/office/powerpoint/2010/main" val="38080897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Autofit/>
          </a:bodyPr>
          <a:lstStyle/>
          <a:p>
            <a:pPr marL="228600">
              <a:lnSpc>
                <a:spcPct val="107000"/>
              </a:lnSpc>
              <a:spcAft>
                <a:spcPts val="800"/>
              </a:spcAft>
            </a:pPr>
            <a:r>
              <a:rPr lang="sv-SE" sz="3200" u="none" strike="noStrike" kern="0" dirty="0">
                <a:effectLst/>
                <a:ea typeface="Times New Roman" panose="02020603050405020304" pitchFamily="18" charset="0"/>
                <a:cs typeface="Times New Roman" panose="02020603050405020304" pitchFamily="18" charset="0"/>
                <a:hlinkClick r:id="rId2" tooltip="N06AA Icke-selektiva monoaminåterupptagshämmare">
                  <a:extLst>
                    <a:ext uri="{A12FA001-AC4F-418D-AE19-62706E023703}">
                      <ahyp:hlinkClr xmlns:ahyp="http://schemas.microsoft.com/office/drawing/2018/hyperlinkcolor" val="tx"/>
                    </a:ext>
                  </a:extLst>
                </a:hlinkClick>
              </a:rPr>
              <a:t>Icke-selektiva monoaminåterupptagshämmare</a:t>
            </a:r>
            <a:r>
              <a:rPr lang="sv-SE" sz="3200" u="none" strike="noStrike" kern="0" dirty="0">
                <a:effectLst/>
                <a:ea typeface="Times New Roman" panose="02020603050405020304" pitchFamily="18" charset="0"/>
                <a:cs typeface="Times New Roman" panose="02020603050405020304" pitchFamily="18" charset="0"/>
              </a:rPr>
              <a:t> </a:t>
            </a:r>
            <a:r>
              <a:rPr lang="sv-SE" sz="3200" u="none" strike="noStrike" kern="0" dirty="0" err="1">
                <a:solidFill>
                  <a:srgbClr val="000000"/>
                </a:solidFill>
                <a:effectLst/>
                <a:ea typeface="Times New Roman" panose="02020603050405020304" pitchFamily="18" charset="0"/>
                <a:cs typeface="Times New Roman" panose="02020603050405020304" pitchFamily="18" charset="0"/>
              </a:rPr>
              <a:t>Tricykliska</a:t>
            </a:r>
            <a:r>
              <a:rPr lang="sv-SE" sz="3200" u="none" strike="noStrike" kern="0" dirty="0">
                <a:solidFill>
                  <a:srgbClr val="000000"/>
                </a:solidFill>
                <a:effectLst/>
                <a:ea typeface="Times New Roman" panose="02020603050405020304" pitchFamily="18" charset="0"/>
                <a:cs typeface="Times New Roman" panose="02020603050405020304" pitchFamily="18" charset="0"/>
              </a:rPr>
              <a:t> antidepressiva läkemedel – TCA</a:t>
            </a:r>
            <a:endParaRPr lang="sv-SE" sz="3200" kern="100" dirty="0">
              <a:effectLst/>
              <a:ea typeface="Calibri" panose="020F0502020204030204" pitchFamily="34" charset="0"/>
              <a:cs typeface="Times New Roman" panose="02020603050405020304" pitchFamily="18" charset="0"/>
            </a:endParaRPr>
          </a:p>
        </p:txBody>
      </p:sp>
      <p:sp>
        <p:nvSpPr>
          <p:cNvPr id="4" name="Rektangel 3"/>
          <p:cNvSpPr/>
          <p:nvPr/>
        </p:nvSpPr>
        <p:spPr>
          <a:xfrm>
            <a:off x="1691680" y="2443823"/>
            <a:ext cx="2741716" cy="3170099"/>
          </a:xfrm>
          <a:prstGeom prst="rect">
            <a:avLst/>
          </a:prstGeom>
        </p:spPr>
        <p:txBody>
          <a:bodyPr wrap="square">
            <a:spAutoFit/>
          </a:bodyPr>
          <a:lstStyle/>
          <a:p>
            <a:pPr marL="285750" indent="-285750" algn="l">
              <a:buFont typeface="Arial" panose="020B0604020202020204" pitchFamily="34" charset="0"/>
              <a:buChar char="•"/>
            </a:pPr>
            <a:r>
              <a:rPr lang="sv-SE" b="0" i="1" u="none" strike="noStrike" dirty="0" err="1">
                <a:effectLst/>
                <a:latin typeface="+mn-lt"/>
              </a:rPr>
              <a:t>Desipramin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Imipramin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Imipraminoxid</a:t>
            </a:r>
            <a:endParaRPr lang="sv-SE" b="0" dirty="0">
              <a:latin typeface="+mn-lt"/>
            </a:endParaRPr>
          </a:p>
          <a:p>
            <a:pPr marL="285750" indent="-285750" algn="l">
              <a:buFont typeface="Arial" panose="020B0604020202020204" pitchFamily="34" charset="0"/>
              <a:buChar char="•"/>
            </a:pPr>
            <a:r>
              <a:rPr lang="sv-SE" i="0" u="none" strike="noStrike" dirty="0" err="1">
                <a:effectLst/>
                <a:latin typeface="+mn-lt"/>
                <a:hlinkClick r:id="rId3" tooltip="N06AA04 Klomipramin">
                  <a:extLst>
                    <a:ext uri="{A12FA001-AC4F-418D-AE19-62706E023703}">
                      <ahyp:hlinkClr xmlns:ahyp="http://schemas.microsoft.com/office/drawing/2018/hyperlinkcolor" val="tx"/>
                    </a:ext>
                  </a:extLst>
                </a:hlinkClick>
              </a:rPr>
              <a:t>Klomipramin</a:t>
            </a:r>
            <a:endParaRPr lang="sv-SE" dirty="0">
              <a:latin typeface="+mn-lt"/>
            </a:endParaRPr>
          </a:p>
          <a:p>
            <a:pPr marL="285750" indent="-285750" algn="l">
              <a:buFont typeface="Arial" panose="020B0604020202020204" pitchFamily="34" charset="0"/>
              <a:buChar char="•"/>
            </a:pPr>
            <a:r>
              <a:rPr lang="sv-SE" b="0" i="1" u="none" strike="noStrike" dirty="0" err="1">
                <a:effectLst/>
                <a:latin typeface="+mn-lt"/>
              </a:rPr>
              <a:t>Opipramol</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Trimipramin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Lofepramin</a:t>
            </a:r>
            <a:endParaRPr lang="sv-SE" b="0" dirty="0">
              <a:latin typeface="+mn-lt"/>
            </a:endParaRPr>
          </a:p>
          <a:p>
            <a:pPr marL="285750" indent="-285750" algn="l">
              <a:buFont typeface="Arial" panose="020B0604020202020204" pitchFamily="34" charset="0"/>
              <a:buChar char="•"/>
            </a:pPr>
            <a:r>
              <a:rPr lang="sv-SE" b="0" i="1" u="none" strike="noStrike" dirty="0" err="1">
                <a:effectLst/>
                <a:latin typeface="+mn-lt"/>
              </a:rPr>
              <a:t>Dibensepin</a:t>
            </a:r>
            <a:endParaRPr lang="sv-SE" b="0" dirty="0">
              <a:latin typeface="+mn-lt"/>
            </a:endParaRPr>
          </a:p>
          <a:p>
            <a:pPr marL="285750" indent="-285750" algn="l">
              <a:buFont typeface="Arial" panose="020B0604020202020204" pitchFamily="34" charset="0"/>
              <a:buChar char="•"/>
            </a:pPr>
            <a:r>
              <a:rPr lang="sv-SE" i="0" u="none" strike="noStrike" dirty="0" err="1">
                <a:effectLst/>
                <a:latin typeface="+mn-lt"/>
                <a:hlinkClick r:id="rId4" tooltip="N06AA09 Amitriptylin">
                  <a:extLst>
                    <a:ext uri="{A12FA001-AC4F-418D-AE19-62706E023703}">
                      <ahyp:hlinkClr xmlns:ahyp="http://schemas.microsoft.com/office/drawing/2018/hyperlinkcolor" val="tx"/>
                    </a:ext>
                  </a:extLst>
                </a:hlinkClick>
              </a:rPr>
              <a:t>Amitriptylin</a:t>
            </a:r>
            <a:endParaRPr lang="sv-SE" dirty="0">
              <a:latin typeface="+mn-lt"/>
            </a:endParaRPr>
          </a:p>
          <a:p>
            <a:pPr marL="285750" indent="-285750" algn="l">
              <a:buFont typeface="Arial" panose="020B0604020202020204" pitchFamily="34" charset="0"/>
              <a:buChar char="•"/>
            </a:pPr>
            <a:r>
              <a:rPr lang="sv-SE" i="0" u="none" strike="noStrike" dirty="0" err="1">
                <a:effectLst/>
                <a:latin typeface="+mn-lt"/>
                <a:hlinkClick r:id="rId5" tooltip="N06AA10 Nortriptylin">
                  <a:extLst>
                    <a:ext uri="{A12FA001-AC4F-418D-AE19-62706E023703}">
                      <ahyp:hlinkClr xmlns:ahyp="http://schemas.microsoft.com/office/drawing/2018/hyperlinkcolor" val="tx"/>
                    </a:ext>
                  </a:extLst>
                </a:hlinkClick>
              </a:rPr>
              <a:t>Nortriptylin</a:t>
            </a:r>
            <a:endParaRPr lang="sv-SE" i="0" dirty="0">
              <a:effectLst/>
              <a:latin typeface="+mn-lt"/>
            </a:endParaRPr>
          </a:p>
        </p:txBody>
      </p:sp>
      <p:sp>
        <p:nvSpPr>
          <p:cNvPr id="3" name="Rektangel 2">
            <a:extLst>
              <a:ext uri="{FF2B5EF4-FFF2-40B4-BE49-F238E27FC236}">
                <a16:creationId xmlns:a16="http://schemas.microsoft.com/office/drawing/2014/main" id="{D2B3511E-07DB-B9E0-6553-248F1A5A0B9D}"/>
              </a:ext>
            </a:extLst>
          </p:cNvPr>
          <p:cNvSpPr/>
          <p:nvPr/>
        </p:nvSpPr>
        <p:spPr>
          <a:xfrm>
            <a:off x="5004048" y="2443823"/>
            <a:ext cx="2741716" cy="3477875"/>
          </a:xfrm>
          <a:prstGeom prst="rect">
            <a:avLst/>
          </a:prstGeom>
        </p:spPr>
        <p:txBody>
          <a:bodyPr wrap="square">
            <a:spAutoFit/>
          </a:bodyPr>
          <a:lstStyle/>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Protriptylin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Doxepin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Iprindol</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Melitracen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Butriptylin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Dosulepin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Amoxapin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Dimetakrin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Amineptin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Maprotilin</a:t>
            </a:r>
            <a:endParaRPr lang="sv-SE" b="0" i="0" dirty="0">
              <a:effectLst/>
              <a:latin typeface="+mn-lt"/>
            </a:endParaRPr>
          </a:p>
          <a:p>
            <a:pPr marL="285750" indent="-285750" algn="l">
              <a:buFont typeface="Arial" panose="020B0604020202020204" pitchFamily="34" charset="0"/>
              <a:buChar char="•"/>
            </a:pPr>
            <a:r>
              <a:rPr lang="sv-SE" b="0" i="1" u="none" strike="noStrike" dirty="0">
                <a:effectLst/>
                <a:latin typeface="+mn-lt"/>
              </a:rPr>
              <a:t> </a:t>
            </a:r>
            <a:r>
              <a:rPr lang="sv-SE" b="0" i="1" u="none" strike="noStrike" dirty="0" err="1">
                <a:effectLst/>
                <a:latin typeface="+mn-lt"/>
              </a:rPr>
              <a:t>Kinupramin</a:t>
            </a:r>
            <a:endParaRPr lang="sv-SE" b="0" i="0" dirty="0">
              <a:effectLst/>
              <a:latin typeface="+mn-lt"/>
            </a:endParaRPr>
          </a:p>
        </p:txBody>
      </p:sp>
    </p:spTree>
    <p:extLst>
      <p:ext uri="{BB962C8B-B14F-4D97-AF65-F5344CB8AC3E}">
        <p14:creationId xmlns:p14="http://schemas.microsoft.com/office/powerpoint/2010/main" val="30862433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Autofit/>
          </a:bodyPr>
          <a:lstStyle/>
          <a:p>
            <a:pPr marL="228600">
              <a:lnSpc>
                <a:spcPct val="107000"/>
              </a:lnSpc>
              <a:spcAft>
                <a:spcPts val="800"/>
              </a:spcAft>
            </a:pPr>
            <a:r>
              <a:rPr lang="sv-SE" sz="3200" u="none" strike="noStrike" kern="0" dirty="0">
                <a:effectLst/>
                <a:ea typeface="Times New Roman" panose="02020603050405020304" pitchFamily="18" charset="0"/>
                <a:cs typeface="Times New Roman" panose="02020603050405020304" pitchFamily="18" charset="0"/>
                <a:hlinkClick r:id="rId2" tooltip="N06AA Icke-selektiva monoaminåterupptagshämmare">
                  <a:extLst>
                    <a:ext uri="{A12FA001-AC4F-418D-AE19-62706E023703}">
                      <ahyp:hlinkClr xmlns:ahyp="http://schemas.microsoft.com/office/drawing/2018/hyperlinkcolor" val="tx"/>
                    </a:ext>
                  </a:extLst>
                </a:hlinkClick>
              </a:rPr>
              <a:t>Icke-selektiva monoaminåterupptagshämmare</a:t>
            </a:r>
            <a:r>
              <a:rPr lang="sv-SE" sz="3200" u="none" strike="noStrike" kern="0" dirty="0">
                <a:effectLst/>
                <a:ea typeface="Times New Roman" panose="02020603050405020304" pitchFamily="18" charset="0"/>
                <a:cs typeface="Times New Roman" panose="02020603050405020304" pitchFamily="18" charset="0"/>
              </a:rPr>
              <a:t> </a:t>
            </a:r>
            <a:r>
              <a:rPr lang="sv-SE" sz="3200" kern="0" dirty="0" err="1">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a:t>
            </a:r>
            <a:r>
              <a:rPr lang="sv-SE" sz="3200" u="none" strike="noStrike" kern="0" dirty="0" err="1">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ricykliska</a:t>
            </a:r>
            <a:r>
              <a:rPr lang="sv-SE" sz="3200" u="none" strike="noStrike" kern="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 antidepressiva läkemedel – TCA</a:t>
            </a:r>
            <a:endParaRPr lang="sv-SE"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ktangel 3"/>
          <p:cNvSpPr/>
          <p:nvPr/>
        </p:nvSpPr>
        <p:spPr>
          <a:xfrm>
            <a:off x="2555776" y="3097926"/>
            <a:ext cx="5112568" cy="1015663"/>
          </a:xfrm>
          <a:prstGeom prst="rect">
            <a:avLst/>
          </a:prstGeom>
        </p:spPr>
        <p:txBody>
          <a:bodyPr wrap="square">
            <a:spAutoFit/>
          </a:bodyPr>
          <a:lstStyle/>
          <a:p>
            <a:pPr marL="285750" indent="-285750" algn="l">
              <a:buFont typeface="Arial" panose="020B0604020202020204" pitchFamily="34" charset="0"/>
              <a:buChar char="•"/>
            </a:pPr>
            <a:r>
              <a:rPr lang="sv-SE" b="0" i="0" u="none" strike="noStrike" dirty="0" err="1">
                <a:effectLst/>
                <a:latin typeface="+mn-lt"/>
                <a:hlinkClick r:id="rId3" tooltip="N06AA04 Klomipramin">
                  <a:extLst>
                    <a:ext uri="{A12FA001-AC4F-418D-AE19-62706E023703}">
                      <ahyp:hlinkClr xmlns:ahyp="http://schemas.microsoft.com/office/drawing/2018/hyperlinkcolor" val="tx"/>
                    </a:ext>
                  </a:extLst>
                </a:hlinkClick>
              </a:rPr>
              <a:t>Klomipramin</a:t>
            </a:r>
            <a:r>
              <a:rPr lang="sv-SE" b="0" i="0" u="none" strike="noStrike" dirty="0">
                <a:effectLst/>
                <a:latin typeface="+mn-lt"/>
              </a:rPr>
              <a:t> </a:t>
            </a:r>
            <a:r>
              <a:rPr lang="sv-SE" i="0" u="none" strike="noStrike" dirty="0" err="1">
                <a:effectLst/>
                <a:latin typeface="+mn-lt"/>
              </a:rPr>
              <a:t>Anafranil</a:t>
            </a:r>
            <a:r>
              <a:rPr lang="sv-SE" i="0" u="none" strike="noStrike" dirty="0">
                <a:effectLst/>
                <a:latin typeface="+mn-lt"/>
              </a:rPr>
              <a:t> </a:t>
            </a:r>
            <a:r>
              <a:rPr lang="sv-SE" i="0" u="none" strike="noStrike" dirty="0" err="1">
                <a:effectLst/>
                <a:latin typeface="+mn-lt"/>
              </a:rPr>
              <a:t>Klomipramin</a:t>
            </a:r>
            <a:endParaRPr lang="sv-SE" dirty="0">
              <a:latin typeface="+mn-lt"/>
            </a:endParaRPr>
          </a:p>
          <a:p>
            <a:pPr marL="285750" indent="-285750" algn="l">
              <a:buFont typeface="Arial" panose="020B0604020202020204" pitchFamily="34" charset="0"/>
              <a:buChar char="•"/>
            </a:pPr>
            <a:r>
              <a:rPr lang="sv-SE" b="0" i="0" u="none" strike="noStrike" dirty="0" err="1">
                <a:effectLst/>
                <a:latin typeface="+mn-lt"/>
                <a:hlinkClick r:id="rId4" tooltip="N06AA09 Amitriptylin">
                  <a:extLst>
                    <a:ext uri="{A12FA001-AC4F-418D-AE19-62706E023703}">
                      <ahyp:hlinkClr xmlns:ahyp="http://schemas.microsoft.com/office/drawing/2018/hyperlinkcolor" val="tx"/>
                    </a:ext>
                  </a:extLst>
                </a:hlinkClick>
              </a:rPr>
              <a:t>Amitriptylin</a:t>
            </a:r>
            <a:r>
              <a:rPr lang="sv-SE" b="0" i="0" u="none" strike="noStrike" dirty="0">
                <a:effectLst/>
                <a:latin typeface="+mn-lt"/>
              </a:rPr>
              <a:t> – </a:t>
            </a:r>
            <a:r>
              <a:rPr lang="sv-SE" i="0" u="none" strike="noStrike" dirty="0" err="1">
                <a:effectLst/>
                <a:latin typeface="+mn-lt"/>
              </a:rPr>
              <a:t>Amitriptylin</a:t>
            </a:r>
            <a:r>
              <a:rPr lang="sv-SE" b="0" i="0" u="none" strike="noStrike" dirty="0">
                <a:effectLst/>
                <a:latin typeface="+mn-lt"/>
              </a:rPr>
              <a:t>, </a:t>
            </a:r>
            <a:r>
              <a:rPr lang="sv-SE" i="0" u="none" strike="noStrike" dirty="0" err="1">
                <a:effectLst/>
                <a:latin typeface="+mn-lt"/>
              </a:rPr>
              <a:t>Saroten</a:t>
            </a:r>
            <a:endParaRPr lang="sv-SE" dirty="0">
              <a:latin typeface="+mn-lt"/>
            </a:endParaRPr>
          </a:p>
          <a:p>
            <a:pPr marL="285750" indent="-285750" algn="l">
              <a:buFont typeface="Arial" panose="020B0604020202020204" pitchFamily="34" charset="0"/>
              <a:buChar char="•"/>
            </a:pPr>
            <a:r>
              <a:rPr lang="sv-SE" b="0" i="0" u="none" strike="noStrike" dirty="0" err="1">
                <a:effectLst/>
                <a:latin typeface="+mn-lt"/>
                <a:hlinkClick r:id="rId5" tooltip="N06AA10 Nortriptylin">
                  <a:extLst>
                    <a:ext uri="{A12FA001-AC4F-418D-AE19-62706E023703}">
                      <ahyp:hlinkClr xmlns:ahyp="http://schemas.microsoft.com/office/drawing/2018/hyperlinkcolor" val="tx"/>
                    </a:ext>
                  </a:extLst>
                </a:hlinkClick>
              </a:rPr>
              <a:t>Nortriptylin</a:t>
            </a:r>
            <a:r>
              <a:rPr lang="sv-SE" b="0" i="0" u="none" strike="noStrike" dirty="0">
                <a:effectLst/>
                <a:latin typeface="+mn-lt"/>
              </a:rPr>
              <a:t> - </a:t>
            </a:r>
            <a:r>
              <a:rPr lang="sv-SE" i="0" u="none" strike="noStrike" dirty="0" err="1">
                <a:effectLst/>
                <a:latin typeface="+mn-lt"/>
              </a:rPr>
              <a:t>Sensaval</a:t>
            </a:r>
            <a:endParaRPr lang="sv-SE" i="0" dirty="0">
              <a:effectLst/>
              <a:latin typeface="+mn-lt"/>
            </a:endParaRPr>
          </a:p>
        </p:txBody>
      </p:sp>
    </p:spTree>
    <p:extLst>
      <p:ext uri="{BB962C8B-B14F-4D97-AF65-F5344CB8AC3E}">
        <p14:creationId xmlns:p14="http://schemas.microsoft.com/office/powerpoint/2010/main" val="6255687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Farmakokinetik TCA</a:t>
            </a:r>
            <a:endParaRPr lang="sv-SE" sz="3200" i="0" dirty="0">
              <a:solidFill>
                <a:srgbClr val="222222"/>
              </a:solidFill>
              <a:effectLst/>
            </a:endParaRPr>
          </a:p>
        </p:txBody>
      </p:sp>
      <p:sp>
        <p:nvSpPr>
          <p:cNvPr id="4" name="Rektangel 3"/>
          <p:cNvSpPr/>
          <p:nvPr/>
        </p:nvSpPr>
        <p:spPr>
          <a:xfrm>
            <a:off x="683568" y="1206491"/>
            <a:ext cx="8136904" cy="5652748"/>
          </a:xfrm>
          <a:prstGeom prst="rect">
            <a:avLst/>
          </a:prstGeom>
        </p:spPr>
        <p:txBody>
          <a:bodyPr wrap="square">
            <a:spAutoFit/>
          </a:bodyPr>
          <a:lstStyle/>
          <a:p>
            <a:pPr algn="l"/>
            <a:r>
              <a:rPr lang="sv-SE" sz="1200" b="1" i="0" dirty="0">
                <a:solidFill>
                  <a:srgbClr val="222222"/>
                </a:solidFill>
                <a:effectLst/>
                <a:latin typeface="Droid Sans"/>
              </a:rPr>
              <a:t>Absorption</a:t>
            </a:r>
            <a:endParaRPr lang="sv-SE" sz="1200" b="0" i="0" dirty="0">
              <a:solidFill>
                <a:srgbClr val="222222"/>
              </a:solidFill>
              <a:effectLst/>
              <a:latin typeface="Droid Sans"/>
            </a:endParaRPr>
          </a:p>
          <a:p>
            <a:pPr algn="l"/>
            <a:r>
              <a:rPr lang="sv-SE" sz="1200" b="0" i="0" dirty="0">
                <a:solidFill>
                  <a:srgbClr val="222222"/>
                </a:solidFill>
                <a:effectLst/>
                <a:latin typeface="Droid Sans"/>
              </a:rPr>
              <a:t>Oral administrering av tabletter resulterade i maximala serumkoncentrationer efter cirka 4 timmar. (</a:t>
            </a:r>
            <a:r>
              <a:rPr lang="sv-SE" sz="1200" b="0" i="0" dirty="0" err="1">
                <a:solidFill>
                  <a:srgbClr val="222222"/>
                </a:solidFill>
                <a:effectLst/>
                <a:latin typeface="Droid Sans"/>
              </a:rPr>
              <a:t>t</a:t>
            </a:r>
            <a:r>
              <a:rPr lang="sv-SE" sz="1200" b="0" i="0" baseline="-25000" dirty="0" err="1">
                <a:solidFill>
                  <a:srgbClr val="222222"/>
                </a:solidFill>
                <a:effectLst/>
                <a:latin typeface="Droid Sans"/>
              </a:rPr>
              <a:t>max</a:t>
            </a:r>
            <a:r>
              <a:rPr lang="sv-SE" sz="1200" b="0" i="0" dirty="0">
                <a:solidFill>
                  <a:srgbClr val="222222"/>
                </a:solidFill>
                <a:effectLst/>
                <a:latin typeface="Droid Sans"/>
              </a:rPr>
              <a:t> = 3,89 ±1,87 timmar, intervall 1,93 ‑ 7,98 timmar). Genomsnittlig absolut oral biotillgänglighet är 53 % </a:t>
            </a:r>
          </a:p>
          <a:p>
            <a:pPr algn="l"/>
            <a:r>
              <a:rPr lang="sv-SE" sz="1200" b="1" i="0" dirty="0">
                <a:solidFill>
                  <a:srgbClr val="222222"/>
                </a:solidFill>
                <a:effectLst/>
                <a:latin typeface="Droid Sans"/>
              </a:rPr>
              <a:t>Distribution</a:t>
            </a:r>
            <a:endParaRPr lang="sv-SE" sz="1200" b="0" i="0" dirty="0">
              <a:solidFill>
                <a:srgbClr val="222222"/>
              </a:solidFill>
              <a:effectLst/>
              <a:latin typeface="Droid Sans"/>
            </a:endParaRPr>
          </a:p>
          <a:p>
            <a:pPr algn="l"/>
            <a:r>
              <a:rPr lang="sv-SE" sz="1200" b="0" i="0" dirty="0">
                <a:solidFill>
                  <a:srgbClr val="222222"/>
                </a:solidFill>
                <a:effectLst/>
                <a:latin typeface="Droid Sans"/>
              </a:rPr>
              <a:t>Distributionsvolymen (V</a:t>
            </a:r>
            <a:r>
              <a:rPr lang="sv-SE" sz="1200" b="0" i="0" baseline="-25000" dirty="0">
                <a:solidFill>
                  <a:srgbClr val="222222"/>
                </a:solidFill>
                <a:effectLst/>
                <a:latin typeface="Droid Sans"/>
              </a:rPr>
              <a:t>d</a:t>
            </a:r>
            <a:r>
              <a:rPr lang="sv-SE" sz="1200" b="0" i="0" dirty="0">
                <a:solidFill>
                  <a:srgbClr val="222222"/>
                </a:solidFill>
                <a:effectLst/>
                <a:latin typeface="Droid Sans"/>
              </a:rPr>
              <a:t>)</a:t>
            </a:r>
            <a:r>
              <a:rPr lang="el-GR" sz="1200" b="0" i="0" baseline="-25000" dirty="0">
                <a:solidFill>
                  <a:srgbClr val="222222"/>
                </a:solidFill>
                <a:effectLst/>
                <a:latin typeface="Droid Sans"/>
              </a:rPr>
              <a:t>β</a:t>
            </a:r>
            <a:r>
              <a:rPr lang="el-GR" sz="1200" b="0" i="0" dirty="0">
                <a:solidFill>
                  <a:srgbClr val="222222"/>
                </a:solidFill>
                <a:effectLst/>
                <a:latin typeface="Droid Sans"/>
              </a:rPr>
              <a:t> </a:t>
            </a:r>
            <a:r>
              <a:rPr lang="sv-SE" sz="1200" b="0" i="0" dirty="0">
                <a:solidFill>
                  <a:srgbClr val="222222"/>
                </a:solidFill>
                <a:effectLst/>
                <a:latin typeface="Droid Sans"/>
              </a:rPr>
              <a:t>beräknad efter intravenös administrering är 1221 l ±280 l; intervall 769‑1702 l (16 ±3 l/kg).</a:t>
            </a:r>
          </a:p>
          <a:p>
            <a:pPr algn="l"/>
            <a:r>
              <a:rPr lang="sv-SE" sz="1200" b="0" i="0" dirty="0">
                <a:solidFill>
                  <a:srgbClr val="222222"/>
                </a:solidFill>
                <a:effectLst/>
                <a:latin typeface="Droid Sans"/>
              </a:rPr>
              <a:t>Plasmaproteinbindningsgraden är cirka 95 %. </a:t>
            </a:r>
            <a:br>
              <a:rPr lang="sv-SE" sz="1200" dirty="0"/>
            </a:br>
            <a:r>
              <a:rPr lang="sv-SE" sz="1200" b="1" i="0" dirty="0">
                <a:solidFill>
                  <a:srgbClr val="222222"/>
                </a:solidFill>
                <a:effectLst/>
                <a:latin typeface="Droid Sans"/>
              </a:rPr>
              <a:t>Metabolism</a:t>
            </a:r>
            <a:endParaRPr lang="sv-SE" sz="1200" b="0" i="0" dirty="0">
              <a:solidFill>
                <a:srgbClr val="222222"/>
              </a:solidFill>
              <a:effectLst/>
              <a:latin typeface="Droid Sans"/>
            </a:endParaRPr>
          </a:p>
          <a:p>
            <a:pPr algn="l"/>
            <a:r>
              <a:rPr lang="sv-SE" sz="1200" b="0" i="1" dirty="0">
                <a:solidFill>
                  <a:srgbClr val="222222"/>
                </a:solidFill>
                <a:effectLst/>
                <a:latin typeface="Droid Sans"/>
              </a:rPr>
              <a:t>In vitro</a:t>
            </a:r>
            <a:r>
              <a:rPr lang="sv-SE" sz="1200" b="0" i="0" dirty="0">
                <a:solidFill>
                  <a:srgbClr val="222222"/>
                </a:solidFill>
                <a:effectLst/>
                <a:latin typeface="Droid Sans"/>
              </a:rPr>
              <a:t> fortskrider metabolism av </a:t>
            </a:r>
            <a:r>
              <a:rPr lang="sv-SE" sz="1200" b="0" i="0" dirty="0" err="1">
                <a:solidFill>
                  <a:srgbClr val="222222"/>
                </a:solidFill>
                <a:effectLst/>
                <a:latin typeface="Droid Sans"/>
              </a:rPr>
              <a:t>amitriptylin</a:t>
            </a:r>
            <a:r>
              <a:rPr lang="sv-SE" sz="1200" b="0" i="0" dirty="0">
                <a:solidFill>
                  <a:srgbClr val="222222"/>
                </a:solidFill>
                <a:effectLst/>
                <a:latin typeface="Droid Sans"/>
              </a:rPr>
              <a:t> främst genom </a:t>
            </a:r>
            <a:r>
              <a:rPr lang="sv-SE" sz="1200" b="0" i="0" dirty="0" err="1">
                <a:solidFill>
                  <a:srgbClr val="222222"/>
                </a:solidFill>
                <a:effectLst/>
                <a:latin typeface="Droid Sans"/>
              </a:rPr>
              <a:t>demetylering</a:t>
            </a:r>
            <a:r>
              <a:rPr lang="sv-SE" sz="1200" b="0" i="0" dirty="0">
                <a:solidFill>
                  <a:srgbClr val="222222"/>
                </a:solidFill>
                <a:effectLst/>
                <a:latin typeface="Droid Sans"/>
              </a:rPr>
              <a:t> (CYP2C19, CYP3A4) och </a:t>
            </a:r>
            <a:r>
              <a:rPr lang="sv-SE" sz="1200" b="0" i="0" dirty="0" err="1">
                <a:solidFill>
                  <a:srgbClr val="222222"/>
                </a:solidFill>
                <a:effectLst/>
                <a:latin typeface="Droid Sans"/>
              </a:rPr>
              <a:t>hydroxylering</a:t>
            </a:r>
            <a:r>
              <a:rPr lang="sv-SE" sz="1200" b="0" i="0" dirty="0">
                <a:solidFill>
                  <a:srgbClr val="222222"/>
                </a:solidFill>
                <a:effectLst/>
                <a:latin typeface="Droid Sans"/>
              </a:rPr>
              <a:t> (CYP2D6) följt av konjugering med </a:t>
            </a:r>
            <a:r>
              <a:rPr lang="sv-SE" sz="1200" b="0" i="0" dirty="0" err="1">
                <a:solidFill>
                  <a:srgbClr val="222222"/>
                </a:solidFill>
                <a:effectLst/>
                <a:latin typeface="Droid Sans"/>
              </a:rPr>
              <a:t>glukuronsyra</a:t>
            </a:r>
            <a:r>
              <a:rPr lang="sv-SE" sz="1200" b="0" i="0" dirty="0">
                <a:solidFill>
                  <a:srgbClr val="222222"/>
                </a:solidFill>
                <a:effectLst/>
                <a:latin typeface="Droid Sans"/>
              </a:rPr>
              <a:t>. Andra inblandade </a:t>
            </a:r>
            <a:r>
              <a:rPr lang="sv-SE" sz="1200" b="0" i="0" dirty="0" err="1">
                <a:solidFill>
                  <a:srgbClr val="222222"/>
                </a:solidFill>
                <a:effectLst/>
                <a:latin typeface="Droid Sans"/>
              </a:rPr>
              <a:t>isoenzymer</a:t>
            </a:r>
            <a:r>
              <a:rPr lang="sv-SE" sz="1200" b="0" i="0" dirty="0">
                <a:solidFill>
                  <a:srgbClr val="222222"/>
                </a:solidFill>
                <a:effectLst/>
                <a:latin typeface="Droid Sans"/>
              </a:rPr>
              <a:t> är CYP1A2 och CYP2C9. Den huvudsakliga metaboliten är den sekundära aminen, </a:t>
            </a:r>
            <a:r>
              <a:rPr lang="sv-SE" sz="1200" b="0" i="0" dirty="0" err="1">
                <a:solidFill>
                  <a:srgbClr val="222222"/>
                </a:solidFill>
                <a:effectLst/>
                <a:latin typeface="Droid Sans"/>
              </a:rPr>
              <a:t>nortriptylin</a:t>
            </a:r>
            <a:r>
              <a:rPr lang="sv-SE" sz="1200" b="0" i="0" dirty="0">
                <a:solidFill>
                  <a:srgbClr val="222222"/>
                </a:solidFill>
                <a:effectLst/>
                <a:latin typeface="Droid Sans"/>
              </a:rPr>
              <a:t>.</a:t>
            </a:r>
          </a:p>
          <a:p>
            <a:pPr algn="l"/>
            <a:br>
              <a:rPr lang="sv-SE" sz="1200" dirty="0"/>
            </a:br>
            <a:r>
              <a:rPr lang="sv-SE" sz="1200" b="0" i="0" dirty="0" err="1">
                <a:solidFill>
                  <a:srgbClr val="222222"/>
                </a:solidFill>
                <a:effectLst/>
                <a:latin typeface="Droid Sans"/>
              </a:rPr>
              <a:t>Nortriptylin</a:t>
            </a:r>
            <a:r>
              <a:rPr lang="sv-SE" sz="1200" b="0" i="0" dirty="0">
                <a:solidFill>
                  <a:srgbClr val="222222"/>
                </a:solidFill>
                <a:effectLst/>
                <a:latin typeface="Droid Sans"/>
              </a:rPr>
              <a:t> är en starkare hämmare av noradrenalin än serotoninupptag, medan </a:t>
            </a:r>
            <a:r>
              <a:rPr lang="sv-SE" sz="1200" b="0" i="0" dirty="0" err="1">
                <a:solidFill>
                  <a:srgbClr val="222222"/>
                </a:solidFill>
                <a:effectLst/>
                <a:latin typeface="Droid Sans"/>
              </a:rPr>
              <a:t>amitriptylin</a:t>
            </a:r>
            <a:r>
              <a:rPr lang="sv-SE" sz="1200" b="0" i="0" dirty="0">
                <a:solidFill>
                  <a:srgbClr val="222222"/>
                </a:solidFill>
                <a:effectLst/>
                <a:latin typeface="Droid Sans"/>
              </a:rPr>
              <a:t> hämmar upptaget av noradrenalin och serotonin i lika stor utsträckning. Andra metaboliter såsom </a:t>
            </a:r>
            <a:r>
              <a:rPr lang="sv-SE" sz="1200" b="0" i="0" dirty="0" err="1">
                <a:solidFill>
                  <a:srgbClr val="222222"/>
                </a:solidFill>
                <a:effectLst/>
                <a:latin typeface="Droid Sans"/>
              </a:rPr>
              <a:t>cis</a:t>
            </a:r>
            <a:r>
              <a:rPr lang="sv-SE" sz="1200" b="0" i="0" dirty="0">
                <a:solidFill>
                  <a:srgbClr val="222222"/>
                </a:solidFill>
                <a:effectLst/>
                <a:latin typeface="Droid Sans"/>
              </a:rPr>
              <a:t>- och trans-10-hydroxiamitriptylin och </a:t>
            </a:r>
            <a:r>
              <a:rPr lang="sv-SE" sz="1200" b="0" i="0" dirty="0" err="1">
                <a:solidFill>
                  <a:srgbClr val="222222"/>
                </a:solidFill>
                <a:effectLst/>
                <a:latin typeface="Droid Sans"/>
              </a:rPr>
              <a:t>cis</a:t>
            </a:r>
            <a:r>
              <a:rPr lang="sv-SE" sz="1200" b="0" i="0" dirty="0">
                <a:solidFill>
                  <a:srgbClr val="222222"/>
                </a:solidFill>
                <a:effectLst/>
                <a:latin typeface="Droid Sans"/>
              </a:rPr>
              <a:t>- och trans-10-hydroxinoradrenalin har samma profil som noradrenalin men är avsevärt svagare. Endast mycket små mängder </a:t>
            </a:r>
            <a:r>
              <a:rPr lang="sv-SE" sz="1200" b="0" i="0" dirty="0" err="1">
                <a:solidFill>
                  <a:srgbClr val="222222"/>
                </a:solidFill>
                <a:effectLst/>
                <a:latin typeface="Droid Sans"/>
              </a:rPr>
              <a:t>demetylnortriptylin</a:t>
            </a:r>
            <a:r>
              <a:rPr lang="sv-SE" sz="1200" b="0" i="0" dirty="0">
                <a:solidFill>
                  <a:srgbClr val="222222"/>
                </a:solidFill>
                <a:effectLst/>
                <a:latin typeface="Droid Sans"/>
              </a:rPr>
              <a:t> och </a:t>
            </a:r>
            <a:r>
              <a:rPr lang="sv-SE" sz="1200" b="0" i="0" dirty="0" err="1">
                <a:solidFill>
                  <a:srgbClr val="222222"/>
                </a:solidFill>
                <a:effectLst/>
                <a:latin typeface="Droid Sans"/>
              </a:rPr>
              <a:t>amitriptylin</a:t>
            </a:r>
            <a:r>
              <a:rPr lang="sv-SE" sz="1200" b="0" i="0" dirty="0">
                <a:solidFill>
                  <a:srgbClr val="222222"/>
                </a:solidFill>
                <a:effectLst/>
                <a:latin typeface="Droid Sans"/>
              </a:rPr>
              <a:t> N-oxid finns i plasma, den sistnämnda är nästan inaktiv. Alla metaboliter har svagare </a:t>
            </a:r>
            <a:r>
              <a:rPr lang="sv-SE" sz="1200" b="0" i="0" dirty="0" err="1">
                <a:solidFill>
                  <a:srgbClr val="222222"/>
                </a:solidFill>
                <a:effectLst/>
                <a:latin typeface="Droid Sans"/>
              </a:rPr>
              <a:t>antikolinergisk</a:t>
            </a:r>
            <a:r>
              <a:rPr lang="sv-SE" sz="1200" b="0" i="0" dirty="0">
                <a:solidFill>
                  <a:srgbClr val="222222"/>
                </a:solidFill>
                <a:effectLst/>
                <a:latin typeface="Droid Sans"/>
              </a:rPr>
              <a:t> verkan är </a:t>
            </a:r>
            <a:r>
              <a:rPr lang="sv-SE" sz="1200" b="0" i="0" dirty="0" err="1">
                <a:solidFill>
                  <a:srgbClr val="222222"/>
                </a:solidFill>
                <a:effectLst/>
                <a:latin typeface="Droid Sans"/>
              </a:rPr>
              <a:t>amitriptylin</a:t>
            </a:r>
            <a:r>
              <a:rPr lang="sv-SE" sz="1200" b="0" i="0" dirty="0">
                <a:solidFill>
                  <a:srgbClr val="222222"/>
                </a:solidFill>
                <a:effectLst/>
                <a:latin typeface="Droid Sans"/>
              </a:rPr>
              <a:t> och </a:t>
            </a:r>
            <a:r>
              <a:rPr lang="sv-SE" sz="1200" b="0" i="0" dirty="0" err="1">
                <a:solidFill>
                  <a:srgbClr val="222222"/>
                </a:solidFill>
                <a:effectLst/>
                <a:latin typeface="Droid Sans"/>
              </a:rPr>
              <a:t>nortriptylin</a:t>
            </a:r>
            <a:r>
              <a:rPr lang="sv-SE" sz="1200" b="0" i="0" dirty="0">
                <a:solidFill>
                  <a:srgbClr val="222222"/>
                </a:solidFill>
                <a:effectLst/>
                <a:latin typeface="Droid Sans"/>
              </a:rPr>
              <a:t>. I plasma dominerar mängden av totalt 10-hydroxinortriptylin men de flesta metaboliter är konjugerade.</a:t>
            </a:r>
          </a:p>
          <a:p>
            <a:pPr algn="l"/>
            <a:br>
              <a:rPr lang="sv-SE" sz="1200" dirty="0"/>
            </a:br>
            <a:r>
              <a:rPr lang="sv-SE" sz="1200" b="1" i="0" dirty="0">
                <a:solidFill>
                  <a:srgbClr val="222222"/>
                </a:solidFill>
                <a:effectLst/>
                <a:latin typeface="Droid Sans"/>
              </a:rPr>
              <a:t>Eliminering</a:t>
            </a:r>
            <a:endParaRPr lang="sv-SE" sz="1200" b="0" i="0" dirty="0">
              <a:solidFill>
                <a:srgbClr val="222222"/>
              </a:solidFill>
              <a:effectLst/>
              <a:latin typeface="Droid Sans"/>
            </a:endParaRPr>
          </a:p>
          <a:p>
            <a:pPr algn="l"/>
            <a:r>
              <a:rPr lang="sv-SE" sz="1200" b="0" i="0" dirty="0">
                <a:solidFill>
                  <a:srgbClr val="222222"/>
                </a:solidFill>
                <a:effectLst/>
                <a:latin typeface="Droid Sans"/>
              </a:rPr>
              <a:t>Halveringstiden (t</a:t>
            </a:r>
            <a:r>
              <a:rPr lang="sv-SE" sz="1200" b="0" i="0" baseline="-25000" dirty="0">
                <a:solidFill>
                  <a:srgbClr val="222222"/>
                </a:solidFill>
                <a:effectLst/>
                <a:latin typeface="Droid Sans"/>
              </a:rPr>
              <a:t>½</a:t>
            </a:r>
            <a:r>
              <a:rPr lang="sv-SE" sz="1200" b="0" i="0" dirty="0">
                <a:solidFill>
                  <a:srgbClr val="222222"/>
                </a:solidFill>
                <a:effectLst/>
                <a:latin typeface="Droid Sans"/>
              </a:rPr>
              <a:t> </a:t>
            </a:r>
            <a:r>
              <a:rPr lang="el-GR" sz="1200" b="0" i="0" baseline="-25000" dirty="0">
                <a:solidFill>
                  <a:srgbClr val="222222"/>
                </a:solidFill>
                <a:effectLst/>
                <a:latin typeface="Droid Sans"/>
              </a:rPr>
              <a:t>β</a:t>
            </a:r>
            <a:r>
              <a:rPr lang="el-GR" sz="1200" b="0" i="0" dirty="0">
                <a:solidFill>
                  <a:srgbClr val="222222"/>
                </a:solidFill>
                <a:effectLst/>
                <a:latin typeface="Droid Sans"/>
              </a:rPr>
              <a:t>) </a:t>
            </a:r>
            <a:r>
              <a:rPr lang="sv-SE" sz="1200" b="0" i="0" dirty="0">
                <a:solidFill>
                  <a:srgbClr val="222222"/>
                </a:solidFill>
                <a:effectLst/>
                <a:latin typeface="Droid Sans"/>
              </a:rPr>
              <a:t>för </a:t>
            </a:r>
            <a:r>
              <a:rPr lang="sv-SE" sz="1200" b="0" i="0" dirty="0" err="1">
                <a:solidFill>
                  <a:srgbClr val="222222"/>
                </a:solidFill>
                <a:effectLst/>
                <a:latin typeface="Droid Sans"/>
              </a:rPr>
              <a:t>amitriptylin</a:t>
            </a:r>
            <a:r>
              <a:rPr lang="sv-SE" sz="1200" b="0" i="0" dirty="0">
                <a:solidFill>
                  <a:srgbClr val="222222"/>
                </a:solidFill>
                <a:effectLst/>
                <a:latin typeface="Droid Sans"/>
              </a:rPr>
              <a:t> efter peroral administrering är cirka 25 timmar (24,65±6,31 timmar; intervall 16,49‑40,36 timmar). Genomsnittlig systemisk </a:t>
            </a:r>
            <a:r>
              <a:rPr lang="sv-SE" sz="1200" b="0" i="0" dirty="0" err="1">
                <a:solidFill>
                  <a:srgbClr val="222222"/>
                </a:solidFill>
                <a:effectLst/>
                <a:latin typeface="Droid Sans"/>
              </a:rPr>
              <a:t>clearance</a:t>
            </a:r>
            <a:r>
              <a:rPr lang="sv-SE" sz="1200" b="0" i="0" dirty="0">
                <a:solidFill>
                  <a:srgbClr val="222222"/>
                </a:solidFill>
                <a:effectLst/>
                <a:latin typeface="Droid Sans"/>
              </a:rPr>
              <a:t> (</a:t>
            </a:r>
            <a:r>
              <a:rPr lang="sv-SE" sz="1200" b="0" i="0" dirty="0" err="1">
                <a:solidFill>
                  <a:srgbClr val="222222"/>
                </a:solidFill>
                <a:effectLst/>
                <a:latin typeface="Droid Sans"/>
              </a:rPr>
              <a:t>Cl</a:t>
            </a:r>
            <a:r>
              <a:rPr lang="sv-SE" sz="1200" b="0" i="0" baseline="-25000" dirty="0" err="1">
                <a:solidFill>
                  <a:srgbClr val="222222"/>
                </a:solidFill>
                <a:effectLst/>
                <a:latin typeface="Droid Sans"/>
              </a:rPr>
              <a:t>s</a:t>
            </a:r>
            <a:r>
              <a:rPr lang="sv-SE" sz="1200" b="0" i="0" dirty="0">
                <a:solidFill>
                  <a:srgbClr val="222222"/>
                </a:solidFill>
                <a:effectLst/>
                <a:latin typeface="Droid Sans"/>
              </a:rPr>
              <a:t>) är 39,24 ±10,18 l/</a:t>
            </a:r>
            <a:r>
              <a:rPr lang="sv-SE" sz="1200" b="0" i="0" dirty="0" err="1">
                <a:solidFill>
                  <a:srgbClr val="222222"/>
                </a:solidFill>
                <a:effectLst/>
                <a:latin typeface="Droid Sans"/>
              </a:rPr>
              <a:t>tim</a:t>
            </a:r>
            <a:r>
              <a:rPr lang="sv-SE" sz="1200" b="0" i="0" dirty="0">
                <a:solidFill>
                  <a:srgbClr val="222222"/>
                </a:solidFill>
                <a:effectLst/>
                <a:latin typeface="Droid Sans"/>
              </a:rPr>
              <a:t>, intervall 24,53 ‑ 53,73 l/tim.</a:t>
            </a:r>
          </a:p>
          <a:p>
            <a:pPr algn="l"/>
            <a:br>
              <a:rPr lang="sv-SE" sz="1200" dirty="0"/>
            </a:br>
            <a:r>
              <a:rPr lang="sv-SE" sz="1200" b="0" i="0" dirty="0">
                <a:solidFill>
                  <a:srgbClr val="222222"/>
                </a:solidFill>
                <a:effectLst/>
                <a:latin typeface="Droid Sans"/>
              </a:rPr>
              <a:t>Utsöndring sker främst via urinen. </a:t>
            </a:r>
            <a:r>
              <a:rPr lang="sv-SE" sz="1200" b="0" i="0" dirty="0" err="1">
                <a:solidFill>
                  <a:srgbClr val="222222"/>
                </a:solidFill>
                <a:effectLst/>
                <a:latin typeface="Droid Sans"/>
              </a:rPr>
              <a:t>Renal</a:t>
            </a:r>
            <a:r>
              <a:rPr lang="sv-SE" sz="1200" b="0" i="0" dirty="0">
                <a:solidFill>
                  <a:srgbClr val="222222"/>
                </a:solidFill>
                <a:effectLst/>
                <a:latin typeface="Droid Sans"/>
              </a:rPr>
              <a:t> utsöndring av oförändrat </a:t>
            </a:r>
            <a:r>
              <a:rPr lang="sv-SE" sz="1200" b="0" i="0" dirty="0" err="1">
                <a:solidFill>
                  <a:srgbClr val="222222"/>
                </a:solidFill>
                <a:effectLst/>
                <a:latin typeface="Droid Sans"/>
              </a:rPr>
              <a:t>amitriptylin</a:t>
            </a:r>
            <a:r>
              <a:rPr lang="sv-SE" sz="1200" b="0" i="0" dirty="0">
                <a:solidFill>
                  <a:srgbClr val="222222"/>
                </a:solidFill>
                <a:effectLst/>
                <a:latin typeface="Droid Sans"/>
              </a:rPr>
              <a:t> är obetydlig (cirka 2 %).</a:t>
            </a:r>
          </a:p>
          <a:p>
            <a:pPr algn="l"/>
            <a:br>
              <a:rPr lang="sv-SE" sz="1200" dirty="0"/>
            </a:br>
            <a:r>
              <a:rPr lang="sv-SE" sz="1200" b="0" i="0" dirty="0" err="1">
                <a:solidFill>
                  <a:srgbClr val="222222"/>
                </a:solidFill>
                <a:effectLst/>
                <a:latin typeface="Droid Sans"/>
              </a:rPr>
              <a:t>Steady</a:t>
            </a:r>
            <a:r>
              <a:rPr lang="sv-SE" sz="1200" b="0" i="0" dirty="0">
                <a:solidFill>
                  <a:srgbClr val="222222"/>
                </a:solidFill>
                <a:effectLst/>
                <a:latin typeface="Droid Sans"/>
              </a:rPr>
              <a:t> </a:t>
            </a:r>
            <a:r>
              <a:rPr lang="sv-SE" sz="1200" b="0" i="0" dirty="0" err="1">
                <a:solidFill>
                  <a:srgbClr val="222222"/>
                </a:solidFill>
                <a:effectLst/>
                <a:latin typeface="Droid Sans"/>
              </a:rPr>
              <a:t>state</a:t>
            </a:r>
            <a:r>
              <a:rPr lang="sv-SE" sz="1200" b="0" i="0" dirty="0">
                <a:solidFill>
                  <a:srgbClr val="222222"/>
                </a:solidFill>
                <a:effectLst/>
                <a:latin typeface="Droid Sans"/>
              </a:rPr>
              <a:t> plasmakoncentrationer av </a:t>
            </a:r>
            <a:r>
              <a:rPr lang="sv-SE" sz="1200" b="0" i="0" dirty="0" err="1">
                <a:solidFill>
                  <a:srgbClr val="222222"/>
                </a:solidFill>
                <a:effectLst/>
                <a:latin typeface="Droid Sans"/>
              </a:rPr>
              <a:t>amitriptylin</a:t>
            </a:r>
            <a:r>
              <a:rPr lang="sv-SE" sz="1200" b="0" i="0" dirty="0">
                <a:solidFill>
                  <a:srgbClr val="222222"/>
                </a:solidFill>
                <a:effectLst/>
                <a:latin typeface="Droid Sans"/>
              </a:rPr>
              <a:t> + </a:t>
            </a:r>
            <a:r>
              <a:rPr lang="sv-SE" sz="1200" b="0" i="0" dirty="0" err="1">
                <a:solidFill>
                  <a:srgbClr val="222222"/>
                </a:solidFill>
                <a:effectLst/>
                <a:latin typeface="Droid Sans"/>
              </a:rPr>
              <a:t>norptriptylin</a:t>
            </a:r>
            <a:r>
              <a:rPr lang="sv-SE" sz="1200" b="0" i="0" dirty="0">
                <a:solidFill>
                  <a:srgbClr val="222222"/>
                </a:solidFill>
                <a:effectLst/>
                <a:latin typeface="Droid Sans"/>
              </a:rPr>
              <a:t> uppnås inom en vecka för de flesta patienter och i </a:t>
            </a:r>
            <a:r>
              <a:rPr lang="sv-SE" sz="1200" b="0" i="0" dirty="0" err="1">
                <a:solidFill>
                  <a:srgbClr val="222222"/>
                </a:solidFill>
                <a:effectLst/>
                <a:latin typeface="Droid Sans"/>
              </a:rPr>
              <a:t>steady</a:t>
            </a:r>
            <a:r>
              <a:rPr lang="sv-SE" sz="1200" b="0" i="0" dirty="0">
                <a:solidFill>
                  <a:srgbClr val="222222"/>
                </a:solidFill>
                <a:effectLst/>
                <a:latin typeface="Droid Sans"/>
              </a:rPr>
              <a:t> </a:t>
            </a:r>
            <a:r>
              <a:rPr lang="sv-SE" sz="1200" b="0" i="0" dirty="0" err="1">
                <a:solidFill>
                  <a:srgbClr val="222222"/>
                </a:solidFill>
                <a:effectLst/>
                <a:latin typeface="Droid Sans"/>
              </a:rPr>
              <a:t>state</a:t>
            </a:r>
            <a:r>
              <a:rPr lang="sv-SE" sz="1200" b="0" i="0" dirty="0">
                <a:solidFill>
                  <a:srgbClr val="222222"/>
                </a:solidFill>
                <a:effectLst/>
                <a:latin typeface="Droid Sans"/>
              </a:rPr>
              <a:t> i plasman finns ungefär lika stora mängder </a:t>
            </a:r>
            <a:r>
              <a:rPr lang="sv-SE" sz="1200" b="0" i="0" dirty="0" err="1">
                <a:solidFill>
                  <a:srgbClr val="222222"/>
                </a:solidFill>
                <a:effectLst/>
                <a:latin typeface="Droid Sans"/>
              </a:rPr>
              <a:t>amitriptylin</a:t>
            </a:r>
            <a:r>
              <a:rPr lang="sv-SE" sz="1200" b="0" i="0" dirty="0">
                <a:solidFill>
                  <a:srgbClr val="222222"/>
                </a:solidFill>
                <a:effectLst/>
                <a:latin typeface="Droid Sans"/>
              </a:rPr>
              <a:t> som </a:t>
            </a:r>
            <a:r>
              <a:rPr lang="sv-SE" sz="1200" b="0" i="0" dirty="0" err="1">
                <a:solidFill>
                  <a:srgbClr val="222222"/>
                </a:solidFill>
                <a:effectLst/>
                <a:latin typeface="Droid Sans"/>
              </a:rPr>
              <a:t>nortriptylin</a:t>
            </a:r>
            <a:r>
              <a:rPr lang="sv-SE" sz="1200" b="0" i="0" dirty="0">
                <a:solidFill>
                  <a:srgbClr val="222222"/>
                </a:solidFill>
                <a:effectLst/>
                <a:latin typeface="Droid Sans"/>
              </a:rPr>
              <a:t> dygnet runt efter behandling med konventionella tabletter 3 gånger dagligen.</a:t>
            </a:r>
          </a:p>
          <a:p>
            <a:br>
              <a:rPr lang="sv-SE" sz="1200" dirty="0"/>
            </a:br>
            <a:endParaRPr lang="sv-SE" sz="1200" i="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06595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764704"/>
            <a:ext cx="8280920" cy="864096"/>
          </a:xfrm>
        </p:spPr>
        <p:txBody>
          <a:bodyPr>
            <a:normAutofit fontScale="90000"/>
          </a:bodyPr>
          <a:lstStyle/>
          <a:p>
            <a:pPr algn="ctr"/>
            <a:r>
              <a:rPr lang="sv-SE" sz="4000" dirty="0"/>
              <a:t>Förgiftning med cykliska antidepressiva läkemedel</a:t>
            </a:r>
          </a:p>
        </p:txBody>
      </p:sp>
      <p:sp>
        <p:nvSpPr>
          <p:cNvPr id="4" name="Rektangel 3"/>
          <p:cNvSpPr/>
          <p:nvPr/>
        </p:nvSpPr>
        <p:spPr>
          <a:xfrm>
            <a:off x="2699792" y="2348880"/>
            <a:ext cx="3744416" cy="1938992"/>
          </a:xfrm>
          <a:prstGeom prst="rect">
            <a:avLst/>
          </a:prstGeom>
        </p:spPr>
        <p:txBody>
          <a:bodyPr wrap="square">
            <a:spAutoFit/>
          </a:bodyPr>
          <a:lstStyle/>
          <a:p>
            <a:pPr algn="ctr"/>
            <a:endParaRPr lang="sv-SE" b="1" dirty="0">
              <a:latin typeface="+mn-lt"/>
            </a:endParaRPr>
          </a:p>
          <a:p>
            <a:pPr algn="ctr"/>
            <a:r>
              <a:rPr lang="sv-SE" b="1" dirty="0">
                <a:latin typeface="+mn-lt"/>
              </a:rPr>
              <a:t>”KKA”</a:t>
            </a:r>
          </a:p>
          <a:p>
            <a:pPr algn="ctr"/>
            <a:endParaRPr lang="sv-SE" dirty="0">
              <a:latin typeface="+mn-lt"/>
            </a:endParaRPr>
          </a:p>
          <a:p>
            <a:pPr marL="342900" indent="-342900">
              <a:buFont typeface="Arial" panose="020B0604020202020204" pitchFamily="34" charset="0"/>
              <a:buChar char="•"/>
            </a:pPr>
            <a:r>
              <a:rPr lang="sv-SE" b="0" dirty="0">
                <a:latin typeface="+mn-lt"/>
              </a:rPr>
              <a:t>Koma</a:t>
            </a:r>
          </a:p>
          <a:p>
            <a:pPr marL="342900" indent="-342900">
              <a:buFont typeface="Arial" panose="020B0604020202020204" pitchFamily="34" charset="0"/>
              <a:buChar char="•"/>
            </a:pPr>
            <a:r>
              <a:rPr lang="sv-SE" b="0" dirty="0">
                <a:latin typeface="+mn-lt"/>
              </a:rPr>
              <a:t>Kramper </a:t>
            </a:r>
          </a:p>
          <a:p>
            <a:pPr marL="342900" indent="-342900">
              <a:buFont typeface="Arial" panose="020B0604020202020204" pitchFamily="34" charset="0"/>
              <a:buChar char="•"/>
            </a:pPr>
            <a:r>
              <a:rPr lang="sv-SE" b="0" dirty="0">
                <a:latin typeface="+mn-lt"/>
              </a:rPr>
              <a:t>Arytmier</a:t>
            </a:r>
          </a:p>
        </p:txBody>
      </p:sp>
    </p:spTree>
    <p:extLst>
      <p:ext uri="{BB962C8B-B14F-4D97-AF65-F5344CB8AC3E}">
        <p14:creationId xmlns:p14="http://schemas.microsoft.com/office/powerpoint/2010/main" val="3816275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Symptomatologi TCA</a:t>
            </a:r>
            <a:endParaRPr lang="sv-SE" sz="3200" i="0" dirty="0">
              <a:solidFill>
                <a:srgbClr val="222222"/>
              </a:solidFill>
              <a:effectLst/>
            </a:endParaRPr>
          </a:p>
        </p:txBody>
      </p:sp>
      <p:sp>
        <p:nvSpPr>
          <p:cNvPr id="4" name="Rektangel 3"/>
          <p:cNvSpPr/>
          <p:nvPr/>
        </p:nvSpPr>
        <p:spPr>
          <a:xfrm>
            <a:off x="575556" y="1063827"/>
            <a:ext cx="8136904" cy="6247864"/>
          </a:xfrm>
          <a:prstGeom prst="rect">
            <a:avLst/>
          </a:prstGeom>
        </p:spPr>
        <p:txBody>
          <a:bodyPr wrap="square">
            <a:spAutoFit/>
          </a:bodyPr>
          <a:lstStyle/>
          <a:p>
            <a:pPr algn="l"/>
            <a:r>
              <a:rPr lang="sv-SE" dirty="0" err="1">
                <a:solidFill>
                  <a:srgbClr val="222222"/>
                </a:solidFill>
                <a:effectLst/>
                <a:latin typeface="+mn-lt"/>
              </a:rPr>
              <a:t>Antikolinerga</a:t>
            </a:r>
            <a:r>
              <a:rPr lang="sv-SE" dirty="0">
                <a:solidFill>
                  <a:srgbClr val="222222"/>
                </a:solidFill>
                <a:effectLst/>
                <a:latin typeface="+mn-lt"/>
              </a:rPr>
              <a:t> symtom</a:t>
            </a:r>
            <a:r>
              <a:rPr lang="sv-SE" b="0" i="0" dirty="0">
                <a:solidFill>
                  <a:srgbClr val="222222"/>
                </a:solidFill>
                <a:effectLst/>
                <a:latin typeface="+mn-lt"/>
              </a:rPr>
              <a:t>: </a:t>
            </a:r>
            <a:r>
              <a:rPr lang="sv-SE" b="0" i="0" dirty="0" err="1">
                <a:solidFill>
                  <a:srgbClr val="222222"/>
                </a:solidFill>
                <a:effectLst/>
                <a:latin typeface="+mn-lt"/>
              </a:rPr>
              <a:t>Mydriasis</a:t>
            </a:r>
            <a:r>
              <a:rPr lang="sv-SE" b="0" i="0" dirty="0">
                <a:solidFill>
                  <a:srgbClr val="222222"/>
                </a:solidFill>
                <a:effectLst/>
                <a:latin typeface="+mn-lt"/>
              </a:rPr>
              <a:t>, takykardi, urinretention, torra slemhinnor, minskad peristaltik. Kramper. Feber. Plötsligt insättande CNS-depression. </a:t>
            </a:r>
          </a:p>
          <a:p>
            <a:pPr algn="l"/>
            <a:endParaRPr lang="sv-SE" b="0" dirty="0">
              <a:solidFill>
                <a:srgbClr val="222222"/>
              </a:solidFill>
              <a:latin typeface="+mn-lt"/>
            </a:endParaRPr>
          </a:p>
          <a:p>
            <a:pPr algn="l"/>
            <a:r>
              <a:rPr lang="sv-SE" i="0" dirty="0">
                <a:solidFill>
                  <a:srgbClr val="222222"/>
                </a:solidFill>
                <a:effectLst/>
                <a:latin typeface="+mn-lt"/>
              </a:rPr>
              <a:t>Sänkt medvetandegrad </a:t>
            </a:r>
            <a:r>
              <a:rPr lang="sv-SE" b="0" i="0" dirty="0">
                <a:solidFill>
                  <a:srgbClr val="222222"/>
                </a:solidFill>
                <a:effectLst/>
                <a:latin typeface="+mn-lt"/>
              </a:rPr>
              <a:t>som övergår i medvetslöshet. Andningsdepression.</a:t>
            </a:r>
          </a:p>
          <a:p>
            <a:pPr algn="l"/>
            <a:br>
              <a:rPr lang="sv-SE" dirty="0">
                <a:latin typeface="+mn-lt"/>
              </a:rPr>
            </a:br>
            <a:r>
              <a:rPr lang="sv-SE" dirty="0">
                <a:solidFill>
                  <a:srgbClr val="222222"/>
                </a:solidFill>
                <a:effectLst/>
                <a:latin typeface="+mn-lt"/>
              </a:rPr>
              <a:t>Hjärtsymtom</a:t>
            </a:r>
            <a:r>
              <a:rPr lang="sv-SE" b="0" i="0" dirty="0">
                <a:solidFill>
                  <a:srgbClr val="222222"/>
                </a:solidFill>
                <a:effectLst/>
                <a:latin typeface="+mn-lt"/>
              </a:rPr>
              <a:t>: Arytmier – </a:t>
            </a:r>
            <a:r>
              <a:rPr lang="sv-SE" b="0" i="0" dirty="0" err="1">
                <a:solidFill>
                  <a:srgbClr val="222222"/>
                </a:solidFill>
                <a:effectLst/>
                <a:latin typeface="+mn-lt"/>
              </a:rPr>
              <a:t>dysrytmier</a:t>
            </a:r>
            <a:r>
              <a:rPr lang="sv-SE" b="0" i="0" dirty="0">
                <a:solidFill>
                  <a:srgbClr val="222222"/>
                </a:solidFill>
                <a:effectLst/>
                <a:latin typeface="+mn-lt"/>
              </a:rPr>
              <a:t> (</a:t>
            </a:r>
            <a:r>
              <a:rPr lang="sv-SE" b="0" i="0" dirty="0" err="1">
                <a:solidFill>
                  <a:srgbClr val="222222"/>
                </a:solidFill>
                <a:effectLst/>
                <a:latin typeface="+mn-lt"/>
              </a:rPr>
              <a:t>ventrikulära</a:t>
            </a:r>
            <a:r>
              <a:rPr lang="sv-SE" b="0" i="0" dirty="0">
                <a:solidFill>
                  <a:srgbClr val="222222"/>
                </a:solidFill>
                <a:effectLst/>
                <a:latin typeface="+mn-lt"/>
              </a:rPr>
              <a:t> </a:t>
            </a:r>
            <a:r>
              <a:rPr lang="sv-SE" b="0" i="0" dirty="0" err="1">
                <a:solidFill>
                  <a:srgbClr val="222222"/>
                </a:solidFill>
                <a:effectLst/>
                <a:latin typeface="+mn-lt"/>
              </a:rPr>
              <a:t>takyarytmier</a:t>
            </a:r>
            <a:r>
              <a:rPr lang="sv-SE" b="0" i="0" dirty="0">
                <a:solidFill>
                  <a:srgbClr val="222222"/>
                </a:solidFill>
                <a:effectLst/>
                <a:latin typeface="+mn-lt"/>
              </a:rPr>
              <a:t>, </a:t>
            </a:r>
            <a:r>
              <a:rPr lang="sv-SE" b="0" i="0" dirty="0" err="1">
                <a:solidFill>
                  <a:srgbClr val="222222"/>
                </a:solidFill>
                <a:effectLst/>
                <a:latin typeface="+mn-lt"/>
              </a:rPr>
              <a:t>torsade</a:t>
            </a:r>
            <a:r>
              <a:rPr lang="sv-SE" b="0" i="0" dirty="0">
                <a:solidFill>
                  <a:srgbClr val="222222"/>
                </a:solidFill>
                <a:effectLst/>
                <a:latin typeface="+mn-lt"/>
              </a:rPr>
              <a:t> de </a:t>
            </a:r>
            <a:r>
              <a:rPr lang="sv-SE" b="0" i="0" dirty="0" err="1">
                <a:solidFill>
                  <a:srgbClr val="222222"/>
                </a:solidFill>
                <a:effectLst/>
                <a:latin typeface="+mn-lt"/>
              </a:rPr>
              <a:t>pointes</a:t>
            </a:r>
            <a:r>
              <a:rPr lang="sv-SE" b="0" i="0" dirty="0">
                <a:solidFill>
                  <a:srgbClr val="222222"/>
                </a:solidFill>
                <a:effectLst/>
                <a:latin typeface="+mn-lt"/>
              </a:rPr>
              <a:t>, ventrikelflimmer). </a:t>
            </a:r>
          </a:p>
          <a:p>
            <a:r>
              <a:rPr lang="sv-SE" dirty="0">
                <a:solidFill>
                  <a:srgbClr val="222222"/>
                </a:solidFill>
                <a:latin typeface="+mn-lt"/>
              </a:rPr>
              <a:t>Hjärtsvikt</a:t>
            </a:r>
            <a:r>
              <a:rPr lang="sv-SE" b="0" dirty="0">
                <a:solidFill>
                  <a:srgbClr val="222222"/>
                </a:solidFill>
                <a:latin typeface="+mn-lt"/>
              </a:rPr>
              <a:t>, </a:t>
            </a:r>
            <a:r>
              <a:rPr lang="sv-SE" b="0" dirty="0" err="1">
                <a:solidFill>
                  <a:srgbClr val="222222"/>
                </a:solidFill>
                <a:latin typeface="+mn-lt"/>
              </a:rPr>
              <a:t>hypotension</a:t>
            </a:r>
            <a:r>
              <a:rPr lang="sv-SE" b="0" dirty="0">
                <a:solidFill>
                  <a:srgbClr val="222222"/>
                </a:solidFill>
                <a:latin typeface="+mn-lt"/>
              </a:rPr>
              <a:t>, </a:t>
            </a:r>
            <a:r>
              <a:rPr lang="sv-SE" b="0" dirty="0" err="1">
                <a:solidFill>
                  <a:srgbClr val="222222"/>
                </a:solidFill>
                <a:latin typeface="+mn-lt"/>
              </a:rPr>
              <a:t>kardiogen</a:t>
            </a:r>
            <a:r>
              <a:rPr lang="sv-SE" b="0" dirty="0">
                <a:solidFill>
                  <a:srgbClr val="222222"/>
                </a:solidFill>
                <a:latin typeface="+mn-lt"/>
              </a:rPr>
              <a:t> chock. </a:t>
            </a:r>
            <a:endParaRPr lang="sv-SE" b="0" i="0" dirty="0">
              <a:solidFill>
                <a:srgbClr val="222222"/>
              </a:solidFill>
              <a:effectLst/>
              <a:latin typeface="+mn-lt"/>
            </a:endParaRPr>
          </a:p>
          <a:p>
            <a:pPr algn="l"/>
            <a:endParaRPr lang="sv-SE" b="0" i="0" dirty="0">
              <a:solidFill>
                <a:srgbClr val="222222"/>
              </a:solidFill>
              <a:effectLst/>
              <a:latin typeface="+mn-lt"/>
            </a:endParaRPr>
          </a:p>
          <a:p>
            <a:pPr algn="l"/>
            <a:r>
              <a:rPr lang="sv-SE" b="0" i="0" dirty="0" err="1">
                <a:solidFill>
                  <a:srgbClr val="222222"/>
                </a:solidFill>
                <a:effectLst/>
                <a:latin typeface="+mn-lt"/>
              </a:rPr>
              <a:t>EKG:t</a:t>
            </a:r>
            <a:r>
              <a:rPr lang="sv-SE" b="0" i="0" dirty="0">
                <a:solidFill>
                  <a:srgbClr val="222222"/>
                </a:solidFill>
                <a:effectLst/>
                <a:latin typeface="+mn-lt"/>
              </a:rPr>
              <a:t> utmärks av förlängt PR-intervall, </a:t>
            </a:r>
            <a:r>
              <a:rPr lang="sv-SE" b="0" i="0" dirty="0" err="1">
                <a:solidFill>
                  <a:srgbClr val="222222"/>
                </a:solidFill>
                <a:effectLst/>
                <a:latin typeface="+mn-lt"/>
              </a:rPr>
              <a:t>breddökat</a:t>
            </a:r>
            <a:r>
              <a:rPr lang="sv-SE" b="0" i="0" dirty="0">
                <a:solidFill>
                  <a:srgbClr val="222222"/>
                </a:solidFill>
                <a:effectLst/>
                <a:latin typeface="+mn-lt"/>
              </a:rPr>
              <a:t> QRS-komplex, QT-förlängning, flack eller inverterad T-våg, sänkt ST-segment och varierande grader av hjärtblockering som övergår i hjärtstillestånd. QRS-komplexets breddande korrelerar vanligtvis väl med toxicitetens svårighetsgrad efter en akut överdos. </a:t>
            </a:r>
          </a:p>
          <a:p>
            <a:pPr algn="l"/>
            <a:r>
              <a:rPr lang="sv-SE" b="0" i="0" dirty="0">
                <a:solidFill>
                  <a:srgbClr val="222222"/>
                </a:solidFill>
                <a:effectLst/>
                <a:latin typeface="+mn-lt"/>
              </a:rPr>
              <a:t>Metabol </a:t>
            </a:r>
            <a:r>
              <a:rPr lang="sv-SE" b="0" i="0" dirty="0" err="1">
                <a:solidFill>
                  <a:srgbClr val="222222"/>
                </a:solidFill>
                <a:effectLst/>
                <a:latin typeface="+mn-lt"/>
              </a:rPr>
              <a:t>acidos</a:t>
            </a:r>
            <a:r>
              <a:rPr lang="sv-SE" b="0" i="0" dirty="0">
                <a:solidFill>
                  <a:srgbClr val="222222"/>
                </a:solidFill>
                <a:effectLst/>
                <a:latin typeface="+mn-lt"/>
              </a:rPr>
              <a:t>, </a:t>
            </a:r>
            <a:r>
              <a:rPr lang="sv-SE" b="0" i="0" dirty="0" err="1">
                <a:solidFill>
                  <a:srgbClr val="222222"/>
                </a:solidFill>
                <a:effectLst/>
                <a:latin typeface="+mn-lt"/>
              </a:rPr>
              <a:t>hypokalemi</a:t>
            </a:r>
            <a:r>
              <a:rPr lang="sv-SE" b="0" i="0" dirty="0">
                <a:solidFill>
                  <a:srgbClr val="222222"/>
                </a:solidFill>
                <a:effectLst/>
                <a:latin typeface="+mn-lt"/>
              </a:rPr>
              <a:t>, </a:t>
            </a:r>
            <a:r>
              <a:rPr lang="sv-SE" b="0" i="0" dirty="0" err="1">
                <a:solidFill>
                  <a:srgbClr val="222222"/>
                </a:solidFill>
                <a:effectLst/>
                <a:latin typeface="+mn-lt"/>
              </a:rPr>
              <a:t>hyponatremi</a:t>
            </a:r>
            <a:r>
              <a:rPr lang="sv-SE" b="0" i="0" dirty="0">
                <a:solidFill>
                  <a:srgbClr val="222222"/>
                </a:solidFill>
                <a:effectLst/>
                <a:latin typeface="+mn-lt"/>
              </a:rPr>
              <a:t>. Fynd av </a:t>
            </a:r>
            <a:r>
              <a:rPr lang="sv-SE" b="0" i="0" dirty="0" err="1">
                <a:solidFill>
                  <a:srgbClr val="222222"/>
                </a:solidFill>
                <a:effectLst/>
                <a:latin typeface="+mn-lt"/>
              </a:rPr>
              <a:t>Brugadas</a:t>
            </a:r>
            <a:r>
              <a:rPr lang="sv-SE" b="0" i="0" dirty="0">
                <a:solidFill>
                  <a:srgbClr val="222222"/>
                </a:solidFill>
                <a:effectLst/>
                <a:latin typeface="+mn-lt"/>
              </a:rPr>
              <a:t> syndrom och EKG med </a:t>
            </a:r>
            <a:r>
              <a:rPr lang="sv-SE" b="0" i="0" dirty="0" err="1">
                <a:solidFill>
                  <a:srgbClr val="222222"/>
                </a:solidFill>
                <a:effectLst/>
                <a:latin typeface="+mn-lt"/>
              </a:rPr>
              <a:t>Brugadamönster</a:t>
            </a:r>
            <a:r>
              <a:rPr lang="sv-SE" b="0" i="0" dirty="0">
                <a:solidFill>
                  <a:srgbClr val="222222"/>
                </a:solidFill>
                <a:effectLst/>
                <a:latin typeface="+mn-lt"/>
              </a:rPr>
              <a:t> vid överdosering av </a:t>
            </a:r>
            <a:r>
              <a:rPr lang="sv-SE" b="0" i="0" dirty="0" err="1">
                <a:solidFill>
                  <a:srgbClr val="222222"/>
                </a:solidFill>
                <a:effectLst/>
                <a:latin typeface="+mn-lt"/>
              </a:rPr>
              <a:t>amitriptylin</a:t>
            </a:r>
            <a:r>
              <a:rPr lang="sv-SE" b="0" i="0" dirty="0">
                <a:solidFill>
                  <a:srgbClr val="222222"/>
                </a:solidFill>
                <a:effectLst/>
                <a:latin typeface="+mn-lt"/>
              </a:rPr>
              <a:t> har rapporterats i litteraturen och genom övervakningen efter läkemedlets introduktion på marknaden.</a:t>
            </a: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1651335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280920" cy="864096"/>
          </a:xfrm>
        </p:spPr>
        <p:txBody>
          <a:bodyPr>
            <a:normAutofit/>
          </a:bodyPr>
          <a:lstStyle/>
          <a:p>
            <a:pPr algn="ctr"/>
            <a:r>
              <a:rPr lang="sv-SE" dirty="0" err="1"/>
              <a:t>Antikolinergt</a:t>
            </a:r>
            <a:r>
              <a:rPr lang="sv-SE" dirty="0"/>
              <a:t> syndrom</a:t>
            </a:r>
          </a:p>
        </p:txBody>
      </p:sp>
      <p:sp>
        <p:nvSpPr>
          <p:cNvPr id="4" name="Rektangel 3"/>
          <p:cNvSpPr/>
          <p:nvPr/>
        </p:nvSpPr>
        <p:spPr>
          <a:xfrm>
            <a:off x="2555776" y="1412776"/>
            <a:ext cx="4734272" cy="4093428"/>
          </a:xfrm>
          <a:prstGeom prst="rect">
            <a:avLst/>
          </a:prstGeom>
        </p:spPr>
        <p:txBody>
          <a:bodyPr wrap="square">
            <a:spAutoFit/>
          </a:bodyPr>
          <a:lstStyle/>
          <a:p>
            <a:r>
              <a:rPr lang="sv-SE" b="0" dirty="0">
                <a:latin typeface="+mn-lt"/>
              </a:rPr>
              <a:t>Vanliga kliniska fynd  </a:t>
            </a:r>
          </a:p>
          <a:p>
            <a:pPr lvl="0"/>
            <a:endParaRPr lang="sv-SE" b="0" dirty="0">
              <a:latin typeface="+mn-lt"/>
            </a:endParaRPr>
          </a:p>
          <a:p>
            <a:pPr marL="285750" lvl="0" indent="-285750">
              <a:buFont typeface="Arial" panose="020B0604020202020204" pitchFamily="34" charset="0"/>
              <a:buChar char="•"/>
            </a:pPr>
            <a:r>
              <a:rPr lang="sv-SE" b="0" dirty="0" err="1">
                <a:latin typeface="+mn-lt"/>
              </a:rPr>
              <a:t>Hypertermi</a:t>
            </a:r>
            <a:r>
              <a:rPr lang="sv-SE" b="0" dirty="0">
                <a:latin typeface="+mn-lt"/>
              </a:rPr>
              <a:t> </a:t>
            </a:r>
          </a:p>
          <a:p>
            <a:pPr marL="285750" lvl="0" indent="-285750">
              <a:buFont typeface="Arial" panose="020B0604020202020204" pitchFamily="34" charset="0"/>
              <a:buChar char="•"/>
            </a:pPr>
            <a:r>
              <a:rPr lang="sv-SE" b="0" dirty="0">
                <a:latin typeface="+mn-lt"/>
              </a:rPr>
              <a:t>Förlängd QT-tid </a:t>
            </a:r>
          </a:p>
          <a:p>
            <a:pPr marL="285750" lvl="0" indent="-285750">
              <a:buFont typeface="Arial" panose="020B0604020202020204" pitchFamily="34" charset="0"/>
              <a:buChar char="•"/>
            </a:pPr>
            <a:r>
              <a:rPr lang="sv-SE" b="0" dirty="0">
                <a:latin typeface="+mn-lt"/>
              </a:rPr>
              <a:t>Torra slemhinnor </a:t>
            </a:r>
          </a:p>
          <a:p>
            <a:pPr marL="285750" lvl="0" indent="-285750">
              <a:buFont typeface="Arial" panose="020B0604020202020204" pitchFamily="34" charset="0"/>
              <a:buChar char="•"/>
            </a:pPr>
            <a:r>
              <a:rPr lang="sv-SE" b="0" dirty="0">
                <a:latin typeface="+mn-lt"/>
              </a:rPr>
              <a:t>Torr varm hud </a:t>
            </a:r>
          </a:p>
          <a:p>
            <a:pPr marL="285750" lvl="0" indent="-285750">
              <a:buFont typeface="Arial" panose="020B0604020202020204" pitchFamily="34" charset="0"/>
              <a:buChar char="•"/>
            </a:pPr>
            <a:r>
              <a:rPr lang="sv-SE" b="0" dirty="0">
                <a:latin typeface="+mn-lt"/>
              </a:rPr>
              <a:t>Stora ofta ljusstela pupiller </a:t>
            </a:r>
          </a:p>
          <a:p>
            <a:pPr marL="285750" lvl="0" indent="-285750">
              <a:buFont typeface="Arial" panose="020B0604020202020204" pitchFamily="34" charset="0"/>
              <a:buChar char="•"/>
            </a:pPr>
            <a:r>
              <a:rPr lang="sv-SE" b="0" dirty="0">
                <a:latin typeface="+mn-lt"/>
              </a:rPr>
              <a:t>Sinustakykardi </a:t>
            </a:r>
          </a:p>
          <a:p>
            <a:pPr marL="285750" lvl="0" indent="-285750">
              <a:buFont typeface="Arial" panose="020B0604020202020204" pitchFamily="34" charset="0"/>
              <a:buChar char="•"/>
            </a:pPr>
            <a:r>
              <a:rPr lang="sv-SE" b="0" dirty="0">
                <a:latin typeface="+mn-lt"/>
              </a:rPr>
              <a:t>Nedsatta tarmljud </a:t>
            </a:r>
          </a:p>
          <a:p>
            <a:pPr marL="285750" lvl="0" indent="-285750">
              <a:buFont typeface="Arial" panose="020B0604020202020204" pitchFamily="34" charset="0"/>
              <a:buChar char="•"/>
            </a:pPr>
            <a:r>
              <a:rPr lang="sv-SE" b="0" dirty="0">
                <a:latin typeface="+mn-lt"/>
              </a:rPr>
              <a:t>Urinretention </a:t>
            </a:r>
          </a:p>
          <a:p>
            <a:pPr marL="285750" lvl="0" indent="-285750">
              <a:buFont typeface="Arial" panose="020B0604020202020204" pitchFamily="34" charset="0"/>
              <a:buChar char="•"/>
            </a:pPr>
            <a:r>
              <a:rPr lang="sv-SE" b="0" dirty="0">
                <a:latin typeface="+mn-lt"/>
              </a:rPr>
              <a:t>Normalt – förhöjt blodtryck </a:t>
            </a:r>
          </a:p>
          <a:p>
            <a:pPr marL="285750" lvl="0" indent="-285750">
              <a:buFont typeface="Arial" panose="020B0604020202020204" pitchFamily="34" charset="0"/>
              <a:buChar char="•"/>
            </a:pPr>
            <a:r>
              <a:rPr lang="sv-SE" b="0" dirty="0">
                <a:latin typeface="+mn-lt"/>
              </a:rPr>
              <a:t>Kontraktioner i sträckmuskulaturen </a:t>
            </a:r>
          </a:p>
          <a:p>
            <a:pPr marL="285750" lvl="0" indent="-285750">
              <a:buFont typeface="Arial" panose="020B0604020202020204" pitchFamily="34" charset="0"/>
              <a:buChar char="•"/>
            </a:pPr>
            <a:r>
              <a:rPr lang="sv-SE" b="0" dirty="0" err="1">
                <a:latin typeface="+mn-lt"/>
              </a:rPr>
              <a:t>Opistotonus</a:t>
            </a:r>
            <a:r>
              <a:rPr lang="sv-SE" b="0" dirty="0">
                <a:latin typeface="+mn-lt"/>
              </a:rPr>
              <a:t>, positiv </a:t>
            </a:r>
            <a:r>
              <a:rPr lang="sv-SE" b="0" dirty="0" err="1">
                <a:latin typeface="+mn-lt"/>
              </a:rPr>
              <a:t>Babinski</a:t>
            </a:r>
            <a:endParaRPr lang="sv-SE" b="0" dirty="0">
              <a:latin typeface="+mn-lt"/>
            </a:endParaRPr>
          </a:p>
        </p:txBody>
      </p:sp>
    </p:spTree>
    <p:extLst>
      <p:ext uri="{BB962C8B-B14F-4D97-AF65-F5344CB8AC3E}">
        <p14:creationId xmlns:p14="http://schemas.microsoft.com/office/powerpoint/2010/main" val="20769022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Toxicitet TCA</a:t>
            </a:r>
            <a:endParaRPr lang="sv-SE" sz="3200" i="0" dirty="0">
              <a:solidFill>
                <a:srgbClr val="222222"/>
              </a:solidFill>
              <a:effectLst/>
            </a:endParaRPr>
          </a:p>
        </p:txBody>
      </p:sp>
      <p:sp>
        <p:nvSpPr>
          <p:cNvPr id="4" name="Rektangel 3"/>
          <p:cNvSpPr/>
          <p:nvPr/>
        </p:nvSpPr>
        <p:spPr>
          <a:xfrm>
            <a:off x="683568" y="1206491"/>
            <a:ext cx="8136904" cy="5016758"/>
          </a:xfrm>
          <a:prstGeom prst="rect">
            <a:avLst/>
          </a:prstGeom>
        </p:spPr>
        <p:txBody>
          <a:bodyPr wrap="square">
            <a:spAutoFit/>
          </a:bodyPr>
          <a:lstStyle/>
          <a:p>
            <a:pPr algn="l"/>
            <a:r>
              <a:rPr lang="sv-SE" b="0" i="0" dirty="0">
                <a:solidFill>
                  <a:srgbClr val="222222"/>
                </a:solidFill>
                <a:effectLst/>
                <a:latin typeface="+mn-lt"/>
              </a:rPr>
              <a:t>Intag av 750 mg eller mer av en vuxen kan resultera i allvarlig toxicitet. </a:t>
            </a:r>
          </a:p>
          <a:p>
            <a:pPr algn="l"/>
            <a:endParaRPr lang="sv-SE" b="0" dirty="0">
              <a:solidFill>
                <a:srgbClr val="222222"/>
              </a:solidFill>
              <a:latin typeface="+mn-lt"/>
            </a:endParaRPr>
          </a:p>
          <a:p>
            <a:pPr algn="l"/>
            <a:r>
              <a:rPr lang="sv-SE" b="0" i="0" dirty="0">
                <a:solidFill>
                  <a:srgbClr val="222222"/>
                </a:solidFill>
                <a:effectLst/>
                <a:latin typeface="+mn-lt"/>
              </a:rPr>
              <a:t>Effekterna vid överdosering kan förstärkas av samtidigt intag av alkohol och annan psykofarmaka. </a:t>
            </a:r>
          </a:p>
          <a:p>
            <a:pPr algn="l"/>
            <a:endParaRPr lang="sv-SE" b="0" dirty="0">
              <a:solidFill>
                <a:srgbClr val="222222"/>
              </a:solidFill>
              <a:latin typeface="+mn-lt"/>
            </a:endParaRPr>
          </a:p>
          <a:p>
            <a:pPr algn="l"/>
            <a:r>
              <a:rPr lang="sv-SE" b="0" i="0" dirty="0">
                <a:solidFill>
                  <a:srgbClr val="222222"/>
                </a:solidFill>
                <a:effectLst/>
                <a:latin typeface="+mn-lt"/>
              </a:rPr>
              <a:t>De individuella variationerna vid överdosering är stora. Överdosering av </a:t>
            </a:r>
            <a:r>
              <a:rPr lang="sv-SE" b="0" i="0" dirty="0" err="1">
                <a:solidFill>
                  <a:srgbClr val="222222"/>
                </a:solidFill>
                <a:effectLst/>
                <a:latin typeface="+mn-lt"/>
              </a:rPr>
              <a:t>amitriptylin</a:t>
            </a:r>
            <a:r>
              <a:rPr lang="sv-SE" b="0" i="0" dirty="0">
                <a:solidFill>
                  <a:srgbClr val="222222"/>
                </a:solidFill>
                <a:effectLst/>
                <a:latin typeface="+mn-lt"/>
              </a:rPr>
              <a:t> hos barn kan få allvarliga konsekvenser. </a:t>
            </a:r>
          </a:p>
          <a:p>
            <a:pPr algn="l"/>
            <a:endParaRPr lang="sv-SE" b="0" dirty="0">
              <a:solidFill>
                <a:srgbClr val="222222"/>
              </a:solidFill>
              <a:latin typeface="+mn-lt"/>
            </a:endParaRPr>
          </a:p>
          <a:p>
            <a:pPr algn="l"/>
            <a:r>
              <a:rPr lang="sv-SE" b="0" i="0" dirty="0">
                <a:solidFill>
                  <a:srgbClr val="222222"/>
                </a:solidFill>
                <a:effectLst/>
                <a:latin typeface="+mn-lt"/>
              </a:rPr>
              <a:t>Barn är särskilt känsliga för koma, hjärttoxicitet, andningsdepression, krampanfall, </a:t>
            </a:r>
            <a:r>
              <a:rPr lang="sv-SE" b="0" i="0" dirty="0" err="1">
                <a:solidFill>
                  <a:srgbClr val="222222"/>
                </a:solidFill>
                <a:effectLst/>
                <a:latin typeface="+mn-lt"/>
              </a:rPr>
              <a:t>hyponatremi</a:t>
            </a:r>
            <a:r>
              <a:rPr lang="sv-SE" b="0" i="0" dirty="0">
                <a:solidFill>
                  <a:srgbClr val="222222"/>
                </a:solidFill>
                <a:effectLst/>
                <a:latin typeface="+mn-lt"/>
              </a:rPr>
              <a:t>, letargi, sinustakykardi, dåsighet, illamående, kräkningar och hyperglykemi.</a:t>
            </a:r>
          </a:p>
          <a:p>
            <a:pPr algn="l"/>
            <a:br>
              <a:rPr lang="sv-SE" dirty="0">
                <a:latin typeface="+mn-lt"/>
              </a:rPr>
            </a:br>
            <a:r>
              <a:rPr lang="sv-SE" b="0" i="0" dirty="0">
                <a:solidFill>
                  <a:srgbClr val="222222"/>
                </a:solidFill>
                <a:effectLst/>
                <a:latin typeface="+mn-lt"/>
              </a:rPr>
              <a:t>Under uppvaknande möjligen ny förvirring, agitation, hallucinationer och ataxi.</a:t>
            </a: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895490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i="0" u="none" strike="noStrike" dirty="0">
                <a:solidFill>
                  <a:srgbClr val="222222"/>
                </a:solidFill>
                <a:effectLst/>
              </a:rPr>
              <a:t>Toxicitet TCA</a:t>
            </a:r>
            <a:endParaRPr lang="sv-SE" sz="3200" i="0" dirty="0">
              <a:solidFill>
                <a:srgbClr val="222222"/>
              </a:solidFill>
              <a:effectLst/>
            </a:endParaRPr>
          </a:p>
        </p:txBody>
      </p:sp>
      <p:sp>
        <p:nvSpPr>
          <p:cNvPr id="4" name="Rektangel 3"/>
          <p:cNvSpPr/>
          <p:nvPr/>
        </p:nvSpPr>
        <p:spPr>
          <a:xfrm>
            <a:off x="683568" y="1206491"/>
            <a:ext cx="8136904" cy="4401205"/>
          </a:xfrm>
          <a:prstGeom prst="rect">
            <a:avLst/>
          </a:prstGeom>
        </p:spPr>
        <p:txBody>
          <a:bodyPr wrap="square">
            <a:spAutoFit/>
          </a:bodyPr>
          <a:lstStyle/>
          <a:p>
            <a:pPr algn="l"/>
            <a:r>
              <a:rPr lang="sv-SE" b="0" i="0" dirty="0">
                <a:solidFill>
                  <a:srgbClr val="373A3C"/>
                </a:solidFill>
                <a:effectLst/>
                <a:latin typeface="+mn-lt"/>
              </a:rPr>
              <a:t>Efter överdosering ger följande cellulära effekter ofta viktiga kliniska konsekvenser:</a:t>
            </a:r>
          </a:p>
          <a:p>
            <a:pPr algn="l"/>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Blockering av hjärtats snabba natriumkanaler</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mellan centrala och perifera </a:t>
            </a:r>
            <a:r>
              <a:rPr lang="sv-SE" b="0" i="0" dirty="0" err="1">
                <a:solidFill>
                  <a:srgbClr val="373A3C"/>
                </a:solidFill>
                <a:effectLst/>
                <a:latin typeface="+mn-lt"/>
              </a:rPr>
              <a:t>muskarinacetylkolinreceptorer</a:t>
            </a:r>
            <a:endParaRPr lang="sv-SE" b="0" dirty="0">
              <a:solidFill>
                <a:srgbClr val="373A3C"/>
              </a:solidFill>
              <a:latin typeface="+mn-lt"/>
            </a:endParaRP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av perifera alfa-1-adrenerga receptorer</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av histaminreceptorer (H1)</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Antagonism av CNS gamma-</a:t>
            </a:r>
            <a:r>
              <a:rPr lang="sv-SE" b="0" i="0" dirty="0" err="1">
                <a:solidFill>
                  <a:srgbClr val="373A3C"/>
                </a:solidFill>
                <a:effectLst/>
                <a:latin typeface="+mn-lt"/>
              </a:rPr>
              <a:t>aminosmörsyra</a:t>
            </a:r>
            <a:r>
              <a:rPr lang="sv-SE" b="0" i="0" dirty="0">
                <a:solidFill>
                  <a:srgbClr val="373A3C"/>
                </a:solidFill>
                <a:effectLst/>
                <a:latin typeface="+mn-lt"/>
              </a:rPr>
              <a:t> (GABA) A-receptorer</a:t>
            </a: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9777452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6D70AA8-F4CA-973A-AE50-6258A717DEFB}"/>
              </a:ext>
            </a:extLst>
          </p:cNvPr>
          <p:cNvPicPr>
            <a:picLocks noChangeAspect="1"/>
          </p:cNvPicPr>
          <p:nvPr/>
        </p:nvPicPr>
        <p:blipFill>
          <a:blip r:embed="rId2"/>
          <a:stretch>
            <a:fillRect/>
          </a:stretch>
        </p:blipFill>
        <p:spPr>
          <a:xfrm rot="16200000">
            <a:off x="1476164" y="-495944"/>
            <a:ext cx="6191672" cy="7992888"/>
          </a:xfrm>
          <a:prstGeom prst="rect">
            <a:avLst/>
          </a:prstGeom>
        </p:spPr>
      </p:pic>
    </p:spTree>
    <p:extLst>
      <p:ext uri="{BB962C8B-B14F-4D97-AF65-F5344CB8AC3E}">
        <p14:creationId xmlns:p14="http://schemas.microsoft.com/office/powerpoint/2010/main" val="1494172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600" b="0" i="0" dirty="0">
                <a:solidFill>
                  <a:srgbClr val="373A3C"/>
                </a:solidFill>
                <a:effectLst/>
              </a:rPr>
              <a:t>Kardiovaskulär patofysiologi</a:t>
            </a:r>
            <a:endParaRPr lang="sv-SE" sz="3600" i="0" dirty="0">
              <a:solidFill>
                <a:srgbClr val="222222"/>
              </a:solidFill>
              <a:effectLst/>
            </a:endParaRPr>
          </a:p>
        </p:txBody>
      </p:sp>
      <p:sp>
        <p:nvSpPr>
          <p:cNvPr id="4" name="Rektangel 3"/>
          <p:cNvSpPr/>
          <p:nvPr/>
        </p:nvSpPr>
        <p:spPr>
          <a:xfrm>
            <a:off x="683568" y="1206491"/>
            <a:ext cx="8136904" cy="4401205"/>
          </a:xfrm>
          <a:prstGeom prst="rect">
            <a:avLst/>
          </a:prstGeom>
        </p:spPr>
        <p:txBody>
          <a:bodyPr wrap="square">
            <a:spAutoFit/>
          </a:bodyPr>
          <a:lstStyle/>
          <a:p>
            <a:pPr algn="l"/>
            <a:r>
              <a:rPr lang="sv-SE" b="0" i="0" dirty="0">
                <a:solidFill>
                  <a:srgbClr val="373A3C"/>
                </a:solidFill>
                <a:effectLst/>
                <a:latin typeface="+mn-lt"/>
              </a:rPr>
              <a:t>Hjärtledningsrubbningar uppstår vid TCA-förgiftning eftersom TCA hämmar de snabba natriumkanalerna i His-</a:t>
            </a:r>
            <a:r>
              <a:rPr lang="sv-SE" b="0" i="0" dirty="0" err="1">
                <a:solidFill>
                  <a:srgbClr val="373A3C"/>
                </a:solidFill>
                <a:effectLst/>
                <a:latin typeface="+mn-lt"/>
              </a:rPr>
              <a:t>Purkinje</a:t>
            </a:r>
            <a:r>
              <a:rPr lang="sv-SE" b="0" i="0" dirty="0">
                <a:solidFill>
                  <a:srgbClr val="373A3C"/>
                </a:solidFill>
                <a:effectLst/>
                <a:latin typeface="+mn-lt"/>
              </a:rPr>
              <a:t>-systemet och </a:t>
            </a:r>
            <a:r>
              <a:rPr lang="sv-SE" b="0" i="0" dirty="0" err="1">
                <a:solidFill>
                  <a:srgbClr val="373A3C"/>
                </a:solidFill>
                <a:effectLst/>
                <a:latin typeface="+mn-lt"/>
              </a:rPr>
              <a:t>myokardiet</a:t>
            </a:r>
            <a:r>
              <a:rPr lang="sv-SE" b="0" i="0" dirty="0">
                <a:solidFill>
                  <a:srgbClr val="373A3C"/>
                </a:solidFill>
                <a:effectLst/>
                <a:latin typeface="+mn-lt"/>
              </a:rPr>
              <a:t>. </a:t>
            </a:r>
          </a:p>
          <a:p>
            <a:pPr algn="l"/>
            <a:endParaRPr lang="sv-SE" b="0" dirty="0">
              <a:solidFill>
                <a:srgbClr val="373A3C"/>
              </a:solidFill>
              <a:latin typeface="+mn-lt"/>
            </a:endParaRPr>
          </a:p>
          <a:p>
            <a:pPr algn="l"/>
            <a:r>
              <a:rPr lang="sv-SE" b="0" i="0" dirty="0">
                <a:solidFill>
                  <a:srgbClr val="373A3C"/>
                </a:solidFill>
                <a:effectLst/>
                <a:latin typeface="+mn-lt"/>
              </a:rPr>
              <a:t>Denna hämning minskar ledningshastigheten, ökar durationen av </a:t>
            </a:r>
            <a:r>
              <a:rPr lang="sv-SE" b="0" i="0" dirty="0" err="1">
                <a:solidFill>
                  <a:srgbClr val="373A3C"/>
                </a:solidFill>
                <a:effectLst/>
                <a:latin typeface="+mn-lt"/>
              </a:rPr>
              <a:t>repolariseringen</a:t>
            </a:r>
            <a:r>
              <a:rPr lang="sv-SE" b="0" i="0" dirty="0">
                <a:solidFill>
                  <a:srgbClr val="373A3C"/>
                </a:solidFill>
                <a:effectLst/>
                <a:latin typeface="+mn-lt"/>
              </a:rPr>
              <a:t> och förlänger den absoluta refraktärperioden.</a:t>
            </a:r>
          </a:p>
          <a:p>
            <a:pPr algn="l"/>
            <a:endParaRPr lang="sv-SE" b="0" dirty="0">
              <a:solidFill>
                <a:srgbClr val="373A3C"/>
              </a:solidFill>
              <a:latin typeface="+mn-lt"/>
            </a:endParaRPr>
          </a:p>
          <a:p>
            <a:pPr algn="l"/>
            <a:r>
              <a:rPr lang="sv-SE" b="0" i="0" dirty="0">
                <a:solidFill>
                  <a:srgbClr val="373A3C"/>
                </a:solidFill>
                <a:effectLst/>
                <a:latin typeface="+mn-lt"/>
              </a:rPr>
              <a:t>Dessa effekter liknar dem hos Vaughan-Williams klass IA antiarytmiska läkemedel som </a:t>
            </a:r>
            <a:r>
              <a:rPr lang="sv-SE" b="0" i="0" u="sng" dirty="0" err="1">
                <a:solidFill>
                  <a:srgbClr val="2780E3"/>
                </a:solidFill>
                <a:effectLst/>
                <a:latin typeface="+mn-lt"/>
                <a:hlinkClick r:id="rId2"/>
              </a:rPr>
              <a:t>kinidin</a:t>
            </a:r>
            <a:r>
              <a:rPr lang="sv-SE" b="0" i="0" dirty="0">
                <a:solidFill>
                  <a:srgbClr val="373A3C"/>
                </a:solidFill>
                <a:effectLst/>
                <a:latin typeface="+mn-lt"/>
              </a:rPr>
              <a:t>. </a:t>
            </a:r>
          </a:p>
          <a:p>
            <a:pPr algn="l"/>
            <a:endParaRPr lang="sv-SE" b="0" dirty="0">
              <a:solidFill>
                <a:srgbClr val="373A3C"/>
              </a:solidFill>
              <a:latin typeface="+mn-lt"/>
            </a:endParaRPr>
          </a:p>
          <a:p>
            <a:pPr algn="l"/>
            <a:r>
              <a:rPr lang="sv-SE" b="0" i="0" dirty="0">
                <a:solidFill>
                  <a:srgbClr val="373A3C"/>
                </a:solidFill>
                <a:effectLst/>
                <a:latin typeface="+mn-lt"/>
              </a:rPr>
              <a:t>Mekanismer som bidrar till hypotoni vid överdosering inkluderar minskad kontraktilitet från minskat kalciuminflöde till </a:t>
            </a:r>
            <a:r>
              <a:rPr lang="sv-SE" b="0" i="0" dirty="0" err="1">
                <a:solidFill>
                  <a:srgbClr val="373A3C"/>
                </a:solidFill>
                <a:effectLst/>
                <a:latin typeface="+mn-lt"/>
              </a:rPr>
              <a:t>ventrikulära</a:t>
            </a:r>
            <a:r>
              <a:rPr lang="sv-SE" b="0" i="0" dirty="0">
                <a:solidFill>
                  <a:srgbClr val="373A3C"/>
                </a:solidFill>
                <a:effectLst/>
                <a:latin typeface="+mn-lt"/>
              </a:rPr>
              <a:t> </a:t>
            </a:r>
            <a:r>
              <a:rPr lang="sv-SE" b="0" i="0" dirty="0" err="1">
                <a:solidFill>
                  <a:srgbClr val="373A3C"/>
                </a:solidFill>
                <a:effectLst/>
                <a:latin typeface="+mn-lt"/>
              </a:rPr>
              <a:t>myocyter</a:t>
            </a:r>
            <a:r>
              <a:rPr lang="sv-SE" b="0" i="0" dirty="0">
                <a:solidFill>
                  <a:srgbClr val="373A3C"/>
                </a:solidFill>
                <a:effectLst/>
                <a:latin typeface="+mn-lt"/>
              </a:rPr>
              <a:t>, blockad av snabba natriumkanaler och perifer </a:t>
            </a:r>
            <a:r>
              <a:rPr lang="sv-SE" b="0" i="0" dirty="0" err="1">
                <a:solidFill>
                  <a:srgbClr val="373A3C"/>
                </a:solidFill>
                <a:effectLst/>
                <a:latin typeface="+mn-lt"/>
              </a:rPr>
              <a:t>vasodilatation</a:t>
            </a:r>
            <a:r>
              <a:rPr lang="sv-SE" b="0" i="0" dirty="0">
                <a:solidFill>
                  <a:srgbClr val="373A3C"/>
                </a:solidFill>
                <a:effectLst/>
                <a:latin typeface="+mn-lt"/>
              </a:rPr>
              <a:t> från blockad av alfa-1-adrenerga receptorer</a:t>
            </a:r>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2055037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1520" y="692696"/>
            <a:ext cx="8280920" cy="864096"/>
          </a:xfrm>
        </p:spPr>
        <p:txBody>
          <a:bodyPr>
            <a:normAutofit/>
          </a:bodyPr>
          <a:lstStyle/>
          <a:p>
            <a:r>
              <a:rPr lang="sv-SE" sz="3200" b="0" i="0" dirty="0">
                <a:solidFill>
                  <a:srgbClr val="373A3C"/>
                </a:solidFill>
                <a:effectLst/>
              </a:rPr>
              <a:t>Följande tecken tyder på </a:t>
            </a:r>
            <a:r>
              <a:rPr lang="sv-SE" sz="3200" b="0" i="0" dirty="0" err="1">
                <a:solidFill>
                  <a:srgbClr val="373A3C"/>
                </a:solidFill>
                <a:effectLst/>
              </a:rPr>
              <a:t>kardiotoxicitet</a:t>
            </a:r>
            <a:r>
              <a:rPr lang="sv-SE" sz="3200" b="0" i="0" dirty="0">
                <a:solidFill>
                  <a:srgbClr val="373A3C"/>
                </a:solidFill>
                <a:effectLst/>
              </a:rPr>
              <a:t>:</a:t>
            </a:r>
            <a:endParaRPr lang="sv-SE" sz="3200" i="0" dirty="0">
              <a:solidFill>
                <a:srgbClr val="222222"/>
              </a:solidFill>
              <a:effectLst/>
            </a:endParaRPr>
          </a:p>
        </p:txBody>
      </p:sp>
      <p:sp>
        <p:nvSpPr>
          <p:cNvPr id="4" name="Rektangel 3"/>
          <p:cNvSpPr/>
          <p:nvPr/>
        </p:nvSpPr>
        <p:spPr>
          <a:xfrm>
            <a:off x="1187624" y="1997839"/>
            <a:ext cx="7056784" cy="2862322"/>
          </a:xfrm>
          <a:prstGeom prst="rect">
            <a:avLst/>
          </a:prstGeom>
        </p:spPr>
        <p:txBody>
          <a:bodyPr wrap="square">
            <a:spAutoFit/>
          </a:bodyPr>
          <a:lstStyle/>
          <a:p>
            <a:pPr marL="342900" indent="-342900" algn="l">
              <a:buFont typeface="Arial" panose="020B0604020202020204" pitchFamily="34" charset="0"/>
              <a:buChar char="•"/>
            </a:pPr>
            <a:r>
              <a:rPr lang="sv-SE" b="0" i="0" dirty="0">
                <a:solidFill>
                  <a:srgbClr val="373A3C"/>
                </a:solidFill>
                <a:effectLst/>
                <a:latin typeface="+mn-lt"/>
              </a:rPr>
              <a:t>Förlängning av QRS &gt;100 </a:t>
            </a:r>
            <a:r>
              <a:rPr lang="sv-SE" b="0" i="0" dirty="0" err="1">
                <a:solidFill>
                  <a:srgbClr val="373A3C"/>
                </a:solidFill>
                <a:effectLst/>
                <a:latin typeface="+mn-lt"/>
              </a:rPr>
              <a:t>msek</a:t>
            </a:r>
            <a:endParaRPr lang="sv-SE" b="0" i="0" dirty="0">
              <a:solidFill>
                <a:srgbClr val="373A3C"/>
              </a:solidFill>
              <a:effectLst/>
              <a:latin typeface="+mn-lt"/>
            </a:endParaRPr>
          </a:p>
          <a:p>
            <a:pPr marL="342900" indent="-342900" algn="l">
              <a:buFont typeface="Arial" panose="020B0604020202020204" pitchFamily="34" charset="0"/>
              <a:buChar char="•"/>
            </a:pPr>
            <a:endParaRPr lang="sv-SE" b="0" dirty="0">
              <a:solidFill>
                <a:srgbClr val="373A3C"/>
              </a:solidFill>
              <a:latin typeface="+mn-lt"/>
            </a:endParaRPr>
          </a:p>
          <a:p>
            <a:pPr marL="342900" indent="-342900" algn="l">
              <a:buFont typeface="Arial" panose="020B0604020202020204" pitchFamily="34" charset="0"/>
              <a:buChar char="•"/>
            </a:pPr>
            <a:r>
              <a:rPr lang="sv-SE" b="0" i="0" dirty="0">
                <a:solidFill>
                  <a:srgbClr val="373A3C"/>
                </a:solidFill>
                <a:effectLst/>
                <a:latin typeface="+mn-lt"/>
              </a:rPr>
              <a:t>Onormal morfologi av QRS (t.ex. djup, sluddrig S-våg i avledningarna I och </a:t>
            </a:r>
            <a:r>
              <a:rPr lang="sv-SE" b="0" i="0" dirty="0" err="1">
                <a:solidFill>
                  <a:srgbClr val="373A3C"/>
                </a:solidFill>
                <a:effectLst/>
                <a:latin typeface="+mn-lt"/>
              </a:rPr>
              <a:t>aVL</a:t>
            </a:r>
            <a:r>
              <a:rPr lang="sv-SE" b="0" i="0" dirty="0">
                <a:solidFill>
                  <a:srgbClr val="373A3C"/>
                </a:solidFill>
                <a:effectLst/>
                <a:latin typeface="+mn-lt"/>
              </a:rPr>
              <a:t>)</a:t>
            </a:r>
          </a:p>
          <a:p>
            <a:pPr marL="342900" indent="-342900" algn="l">
              <a:buFont typeface="Arial" panose="020B0604020202020204" pitchFamily="34" charset="0"/>
              <a:buChar char="•"/>
            </a:pPr>
            <a:endParaRPr lang="sv-SE" b="0" i="0" dirty="0">
              <a:solidFill>
                <a:srgbClr val="373A3C"/>
              </a:solidFill>
              <a:effectLst/>
              <a:latin typeface="+mn-lt"/>
            </a:endParaRPr>
          </a:p>
          <a:p>
            <a:pPr marL="342900" indent="-342900" algn="l">
              <a:buFont typeface="Arial" panose="020B0604020202020204" pitchFamily="34" charset="0"/>
              <a:buChar char="•"/>
            </a:pPr>
            <a:r>
              <a:rPr lang="sv-SE" b="0" i="0" dirty="0">
                <a:solidFill>
                  <a:srgbClr val="373A3C"/>
                </a:solidFill>
                <a:effectLst/>
                <a:latin typeface="+mn-lt"/>
              </a:rPr>
              <a:t>Onormal storlek och förhållande mellan R- och S-vågorna i </a:t>
            </a:r>
            <a:r>
              <a:rPr lang="sv-SE" b="0" i="0" dirty="0" err="1">
                <a:solidFill>
                  <a:srgbClr val="373A3C"/>
                </a:solidFill>
                <a:effectLst/>
                <a:latin typeface="+mn-lt"/>
              </a:rPr>
              <a:t>extermitetsavledningarna</a:t>
            </a:r>
            <a:r>
              <a:rPr lang="sv-SE" b="0" i="0" dirty="0">
                <a:solidFill>
                  <a:srgbClr val="373A3C"/>
                </a:solidFill>
                <a:effectLst/>
                <a:latin typeface="+mn-lt"/>
              </a:rPr>
              <a:t> </a:t>
            </a:r>
          </a:p>
          <a:p>
            <a:pPr marL="342900" indent="-342900" algn="l">
              <a:buFont typeface="Arial" panose="020B0604020202020204" pitchFamily="34" charset="0"/>
              <a:buChar char="•"/>
            </a:pPr>
            <a:endParaRPr lang="sv-SE" b="0" dirty="0">
              <a:solidFill>
                <a:srgbClr val="373A3C"/>
              </a:solidFill>
              <a:latin typeface="+mn-lt"/>
            </a:endParaRPr>
          </a:p>
          <a:p>
            <a:pPr marL="342900" indent="-342900" algn="l">
              <a:buFont typeface="Arial" panose="020B0604020202020204" pitchFamily="34" charset="0"/>
              <a:buChar char="•"/>
            </a:pPr>
            <a:r>
              <a:rPr lang="sv-SE" b="0" i="0" dirty="0">
                <a:solidFill>
                  <a:srgbClr val="373A3C"/>
                </a:solidFill>
                <a:effectLst/>
                <a:latin typeface="+mn-lt"/>
              </a:rPr>
              <a:t>-</a:t>
            </a:r>
            <a:r>
              <a:rPr lang="sv-SE" b="0" i="0" dirty="0" err="1">
                <a:solidFill>
                  <a:srgbClr val="373A3C"/>
                </a:solidFill>
                <a:effectLst/>
                <a:latin typeface="+mn-lt"/>
              </a:rPr>
              <a:t>aVR</a:t>
            </a:r>
            <a:r>
              <a:rPr lang="sv-SE" b="0" i="0" dirty="0">
                <a:solidFill>
                  <a:srgbClr val="373A3C"/>
                </a:solidFill>
                <a:effectLst/>
                <a:latin typeface="+mn-lt"/>
              </a:rPr>
              <a:t>: R-våg i </a:t>
            </a:r>
            <a:r>
              <a:rPr lang="sv-SE" b="0" i="0" dirty="0" err="1">
                <a:solidFill>
                  <a:srgbClr val="373A3C"/>
                </a:solidFill>
                <a:effectLst/>
                <a:latin typeface="+mn-lt"/>
              </a:rPr>
              <a:t>aVR</a:t>
            </a:r>
            <a:r>
              <a:rPr lang="sv-SE" b="0" i="0" dirty="0">
                <a:solidFill>
                  <a:srgbClr val="373A3C"/>
                </a:solidFill>
                <a:effectLst/>
                <a:latin typeface="+mn-lt"/>
              </a:rPr>
              <a:t> &gt;3 mm; R/S-förhållande i </a:t>
            </a:r>
            <a:r>
              <a:rPr lang="sv-SE" b="0" i="0" dirty="0" err="1">
                <a:solidFill>
                  <a:srgbClr val="373A3C"/>
                </a:solidFill>
                <a:effectLst/>
                <a:latin typeface="+mn-lt"/>
              </a:rPr>
              <a:t>aVR</a:t>
            </a:r>
            <a:r>
              <a:rPr lang="sv-SE" b="0" i="0" dirty="0">
                <a:solidFill>
                  <a:srgbClr val="373A3C"/>
                </a:solidFill>
                <a:effectLst/>
                <a:latin typeface="+mn-lt"/>
              </a:rPr>
              <a:t> &gt;0,7</a:t>
            </a:r>
          </a:p>
        </p:txBody>
      </p:sp>
    </p:spTree>
    <p:extLst>
      <p:ext uri="{BB962C8B-B14F-4D97-AF65-F5344CB8AC3E}">
        <p14:creationId xmlns:p14="http://schemas.microsoft.com/office/powerpoint/2010/main" val="17235294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39" y="447266"/>
            <a:ext cx="8280920" cy="864096"/>
          </a:xfrm>
        </p:spPr>
        <p:txBody>
          <a:bodyPr>
            <a:noAutofit/>
          </a:bodyPr>
          <a:lstStyle/>
          <a:p>
            <a:r>
              <a:rPr lang="sv-SE" sz="3200" b="0" i="0" dirty="0">
                <a:solidFill>
                  <a:srgbClr val="373A3C"/>
                </a:solidFill>
                <a:effectLst/>
              </a:rPr>
              <a:t>EKG förändringar vid överdosering av </a:t>
            </a:r>
            <a:r>
              <a:rPr lang="sv-SE" sz="3200" b="0" i="0" dirty="0" err="1">
                <a:solidFill>
                  <a:srgbClr val="373A3C"/>
                </a:solidFill>
                <a:effectLst/>
              </a:rPr>
              <a:t>tricyklisk</a:t>
            </a:r>
            <a:r>
              <a:rPr lang="sv-SE" sz="3200" dirty="0" err="1">
                <a:solidFill>
                  <a:srgbClr val="373A3C"/>
                </a:solidFill>
              </a:rPr>
              <a:t>a</a:t>
            </a:r>
            <a:r>
              <a:rPr lang="sv-SE" sz="3200" dirty="0">
                <a:solidFill>
                  <a:srgbClr val="373A3C"/>
                </a:solidFill>
              </a:rPr>
              <a:t> </a:t>
            </a:r>
            <a:r>
              <a:rPr lang="sv-SE" sz="3200" b="0" i="0" dirty="0">
                <a:solidFill>
                  <a:srgbClr val="373A3C"/>
                </a:solidFill>
                <a:effectLst/>
              </a:rPr>
              <a:t>antidepressiva medel (mild förgiftning)</a:t>
            </a:r>
            <a:endParaRPr lang="sv-SE" sz="3200" i="0" dirty="0">
              <a:solidFill>
                <a:srgbClr val="222222"/>
              </a:solidFill>
              <a:effectLst/>
            </a:endParaRPr>
          </a:p>
        </p:txBody>
      </p:sp>
      <p:pic>
        <p:nvPicPr>
          <p:cNvPr id="6" name="Bildobjekt 5">
            <a:extLst>
              <a:ext uri="{FF2B5EF4-FFF2-40B4-BE49-F238E27FC236}">
                <a16:creationId xmlns:a16="http://schemas.microsoft.com/office/drawing/2014/main" id="{6E196FD7-B8D8-66AE-BF1B-EF8749314E93}"/>
              </a:ext>
            </a:extLst>
          </p:cNvPr>
          <p:cNvPicPr>
            <a:picLocks noChangeAspect="1"/>
          </p:cNvPicPr>
          <p:nvPr/>
        </p:nvPicPr>
        <p:blipFill>
          <a:blip r:embed="rId2"/>
          <a:stretch>
            <a:fillRect/>
          </a:stretch>
        </p:blipFill>
        <p:spPr>
          <a:xfrm>
            <a:off x="1328737" y="1895475"/>
            <a:ext cx="6486525" cy="3067050"/>
          </a:xfrm>
          <a:prstGeom prst="rect">
            <a:avLst/>
          </a:prstGeom>
        </p:spPr>
      </p:pic>
      <p:sp>
        <p:nvSpPr>
          <p:cNvPr id="8" name="textruta 7">
            <a:extLst>
              <a:ext uri="{FF2B5EF4-FFF2-40B4-BE49-F238E27FC236}">
                <a16:creationId xmlns:a16="http://schemas.microsoft.com/office/drawing/2014/main" id="{0CD2281C-D9DE-14CC-C9A1-65E182C984F0}"/>
              </a:ext>
            </a:extLst>
          </p:cNvPr>
          <p:cNvSpPr txBox="1"/>
          <p:nvPr/>
        </p:nvSpPr>
        <p:spPr>
          <a:xfrm>
            <a:off x="323528" y="5266655"/>
            <a:ext cx="8679901" cy="1077218"/>
          </a:xfrm>
          <a:prstGeom prst="rect">
            <a:avLst/>
          </a:prstGeom>
          <a:noFill/>
        </p:spPr>
        <p:txBody>
          <a:bodyPr wrap="square">
            <a:spAutoFit/>
          </a:bodyPr>
          <a:lstStyle/>
          <a:p>
            <a:r>
              <a:rPr lang="sv-SE" sz="1600" b="0" i="0" dirty="0">
                <a:solidFill>
                  <a:srgbClr val="373A3C"/>
                </a:solidFill>
                <a:effectLst/>
                <a:latin typeface="+mn-lt"/>
              </a:rPr>
              <a:t>QRS-komplexet förlängs med fördröjd högerkammaraktivering och </a:t>
            </a:r>
            <a:r>
              <a:rPr lang="sv-SE" sz="1600" b="0" i="0" dirty="0" err="1">
                <a:solidFill>
                  <a:srgbClr val="373A3C"/>
                </a:solidFill>
                <a:effectLst/>
                <a:latin typeface="+mn-lt"/>
              </a:rPr>
              <a:t>intraventrikulär</a:t>
            </a:r>
            <a:r>
              <a:rPr lang="sv-SE" sz="1600" b="0" i="0" dirty="0">
                <a:solidFill>
                  <a:srgbClr val="373A3C"/>
                </a:solidFill>
                <a:effectLst/>
                <a:latin typeface="+mn-lt"/>
              </a:rPr>
              <a:t> ledningsfördröjning, vilket resulterar i högerförskjutning i den terminala 40 </a:t>
            </a:r>
            <a:r>
              <a:rPr lang="sv-SE" sz="1600" b="0" i="0" dirty="0" err="1">
                <a:solidFill>
                  <a:srgbClr val="373A3C"/>
                </a:solidFill>
                <a:effectLst/>
                <a:latin typeface="+mn-lt"/>
              </a:rPr>
              <a:t>msek</a:t>
            </a:r>
            <a:r>
              <a:rPr lang="sv-SE" sz="1600" b="0" i="0" dirty="0">
                <a:solidFill>
                  <a:srgbClr val="373A3C"/>
                </a:solidFill>
                <a:effectLst/>
                <a:latin typeface="+mn-lt"/>
              </a:rPr>
              <a:t> QRS-vektorn i frontalplanet. I kvalitativa termer manifesterar sig denna förändring som en djup, sluddrig S-våg i avledningarna I och AVL, och en R-våg i avledningarna AVR (blå pilar).</a:t>
            </a:r>
            <a:endParaRPr lang="sv-SE" sz="1600" dirty="0">
              <a:latin typeface="+mn-lt"/>
            </a:endParaRPr>
          </a:p>
        </p:txBody>
      </p:sp>
    </p:spTree>
    <p:extLst>
      <p:ext uri="{BB962C8B-B14F-4D97-AF65-F5344CB8AC3E}">
        <p14:creationId xmlns:p14="http://schemas.microsoft.com/office/powerpoint/2010/main" val="2601464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31440"/>
            <a:ext cx="1020127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ubrik 1">
            <a:extLst>
              <a:ext uri="{FF2B5EF4-FFF2-40B4-BE49-F238E27FC236}">
                <a16:creationId xmlns:a16="http://schemas.microsoft.com/office/drawing/2014/main" id="{B428B085-F403-1BF3-2E07-0CDC43380D52}"/>
              </a:ext>
            </a:extLst>
          </p:cNvPr>
          <p:cNvSpPr txBox="1">
            <a:spLocks/>
          </p:cNvSpPr>
          <p:nvPr/>
        </p:nvSpPr>
        <p:spPr>
          <a:xfrm>
            <a:off x="377534" y="531440"/>
            <a:ext cx="8388932" cy="1340768"/>
          </a:xfrm>
          <a:prstGeom prst="rect">
            <a:avLst/>
          </a:prstGeom>
          <a:solidFill>
            <a:schemeClr val="bg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sv-SE" sz="3200" b="0" dirty="0">
                <a:solidFill>
                  <a:srgbClr val="373A3C"/>
                </a:solidFill>
              </a:rPr>
              <a:t>EKG förändringar vid överdosering av </a:t>
            </a:r>
            <a:r>
              <a:rPr lang="sv-SE" sz="3200" b="0" dirty="0" err="1">
                <a:solidFill>
                  <a:srgbClr val="373A3C"/>
                </a:solidFill>
              </a:rPr>
              <a:t>tricykliska</a:t>
            </a:r>
            <a:r>
              <a:rPr lang="sv-SE" sz="3200" b="0" dirty="0">
                <a:solidFill>
                  <a:srgbClr val="373A3C"/>
                </a:solidFill>
              </a:rPr>
              <a:t> antidepressiva medel (allvarlig förgiftning)</a:t>
            </a:r>
            <a:endParaRPr lang="sv-SE" sz="3200" b="0" dirty="0">
              <a:solidFill>
                <a:srgbClr val="222222"/>
              </a:solidFill>
            </a:endParaRPr>
          </a:p>
        </p:txBody>
      </p:sp>
    </p:spTree>
    <p:extLst>
      <p:ext uri="{BB962C8B-B14F-4D97-AF65-F5344CB8AC3E}">
        <p14:creationId xmlns:p14="http://schemas.microsoft.com/office/powerpoint/2010/main" val="1998128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idx="4294967295"/>
          </p:nvPr>
        </p:nvSpPr>
        <p:spPr>
          <a:xfrm>
            <a:off x="1057895" y="1556792"/>
            <a:ext cx="7020272" cy="1070942"/>
          </a:xfrm>
        </p:spPr>
        <p:txBody>
          <a:bodyPr>
            <a:normAutofit fontScale="90000"/>
          </a:bodyPr>
          <a:lstStyle/>
          <a:p>
            <a:pPr algn="ctr" eaLnBrk="1" hangingPunct="1">
              <a:defRPr/>
            </a:pPr>
            <a:r>
              <a:rPr lang="en-GB" sz="3600" dirty="0" err="1"/>
              <a:t>Drog</a:t>
            </a:r>
            <a:r>
              <a:rPr lang="en-GB" sz="3600" dirty="0"/>
              <a:t> </a:t>
            </a:r>
            <a:r>
              <a:rPr lang="en-GB" sz="3600" dirty="0" err="1"/>
              <a:t>inducerat</a:t>
            </a:r>
            <a:r>
              <a:rPr lang="en-GB" sz="3600" dirty="0"/>
              <a:t> </a:t>
            </a:r>
            <a:r>
              <a:rPr lang="en-GB" sz="3600" dirty="0" err="1"/>
              <a:t>förlängt</a:t>
            </a:r>
            <a:r>
              <a:rPr lang="en-GB" sz="3600" dirty="0"/>
              <a:t> QT-interval</a:t>
            </a:r>
            <a:r>
              <a:rPr lang="sv-SE" sz="3600" dirty="0"/>
              <a:t> </a:t>
            </a:r>
            <a:br>
              <a:rPr lang="sv-SE" sz="3600" dirty="0"/>
            </a:br>
            <a:r>
              <a:rPr lang="sv-SE" sz="3600" dirty="0"/>
              <a:t> Vilken typ av arytmi?</a:t>
            </a:r>
          </a:p>
        </p:txBody>
      </p:sp>
      <p:pic>
        <p:nvPicPr>
          <p:cNvPr id="14339" name="Picture 6" descr=" ">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8438" y="2913063"/>
            <a:ext cx="6199187"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73743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549275"/>
            <a:ext cx="8229600" cy="1143000"/>
          </a:xfrm>
        </p:spPr>
        <p:txBody>
          <a:bodyPr>
            <a:normAutofit/>
          </a:bodyPr>
          <a:lstStyle/>
          <a:p>
            <a:pPr algn="ctr" eaLnBrk="1" hangingPunct="1">
              <a:defRPr/>
            </a:pPr>
            <a:r>
              <a:rPr lang="en-GB" sz="2800" dirty="0" err="1">
                <a:solidFill>
                  <a:schemeClr val="tx1"/>
                </a:solidFill>
              </a:rPr>
              <a:t>Förlängt</a:t>
            </a:r>
            <a:r>
              <a:rPr lang="en-GB" sz="2800" dirty="0">
                <a:solidFill>
                  <a:schemeClr val="tx1"/>
                </a:solidFill>
              </a:rPr>
              <a:t> QT-</a:t>
            </a:r>
            <a:r>
              <a:rPr lang="en-GB" sz="2800" dirty="0" err="1">
                <a:solidFill>
                  <a:schemeClr val="tx1"/>
                </a:solidFill>
              </a:rPr>
              <a:t>intervall</a:t>
            </a:r>
            <a:r>
              <a:rPr lang="sv-SE" sz="2800" dirty="0">
                <a:solidFill>
                  <a:schemeClr val="tx1"/>
                </a:solidFill>
              </a:rPr>
              <a:t> </a:t>
            </a:r>
            <a:br>
              <a:rPr lang="sv-SE" sz="2800" dirty="0">
                <a:solidFill>
                  <a:schemeClr val="tx1"/>
                </a:solidFill>
              </a:rPr>
            </a:br>
            <a:r>
              <a:rPr lang="sv-SE" sz="2800" dirty="0">
                <a:solidFill>
                  <a:schemeClr val="tx1"/>
                </a:solidFill>
              </a:rPr>
              <a:t> ”</a:t>
            </a:r>
            <a:r>
              <a:rPr lang="en-GB" sz="2800" b="1" dirty="0">
                <a:solidFill>
                  <a:schemeClr val="tx1"/>
                </a:solidFill>
              </a:rPr>
              <a:t>Torsade-de-Pointes</a:t>
            </a:r>
            <a:r>
              <a:rPr lang="sv-SE" sz="2800" b="1" dirty="0">
                <a:solidFill>
                  <a:schemeClr val="tx1"/>
                </a:solidFill>
              </a:rPr>
              <a:t> arytmi</a:t>
            </a:r>
            <a:r>
              <a:rPr lang="sv-SE" sz="2800" dirty="0">
                <a:solidFill>
                  <a:schemeClr val="tx1"/>
                </a:solidFill>
              </a:rPr>
              <a:t>”</a:t>
            </a:r>
          </a:p>
        </p:txBody>
      </p:sp>
      <p:sp>
        <p:nvSpPr>
          <p:cNvPr id="157699" name="Rectangle 3"/>
          <p:cNvSpPr>
            <a:spLocks noGrp="1" noChangeArrowheads="1"/>
          </p:cNvSpPr>
          <p:nvPr>
            <p:ph idx="1"/>
          </p:nvPr>
        </p:nvSpPr>
        <p:spPr>
          <a:xfrm>
            <a:off x="1042988" y="1844675"/>
            <a:ext cx="7921625" cy="4537075"/>
          </a:xfrm>
        </p:spPr>
        <p:txBody>
          <a:bodyPr/>
          <a:lstStyle/>
          <a:p>
            <a:pPr eaLnBrk="1" hangingPunct="1">
              <a:lnSpc>
                <a:spcPct val="80000"/>
              </a:lnSpc>
              <a:defRPr/>
            </a:pPr>
            <a:r>
              <a:rPr lang="en-GB" sz="2000" dirty="0" err="1">
                <a:latin typeface="+mj-lt"/>
              </a:rPr>
              <a:t>Polymorf</a:t>
            </a:r>
            <a:r>
              <a:rPr lang="en-GB" sz="2000" dirty="0">
                <a:latin typeface="+mj-lt"/>
              </a:rPr>
              <a:t> </a:t>
            </a:r>
            <a:r>
              <a:rPr lang="en-GB" sz="2000" dirty="0" err="1">
                <a:latin typeface="+mj-lt"/>
              </a:rPr>
              <a:t>ventrikulär</a:t>
            </a:r>
            <a:r>
              <a:rPr lang="en-GB" sz="2000" dirty="0">
                <a:latin typeface="+mj-lt"/>
              </a:rPr>
              <a:t> </a:t>
            </a:r>
            <a:r>
              <a:rPr lang="en-GB" sz="2000" dirty="0" err="1">
                <a:latin typeface="+mj-lt"/>
              </a:rPr>
              <a:t>takykardi</a:t>
            </a:r>
            <a:endParaRPr lang="en-GB" sz="2000" dirty="0">
              <a:latin typeface="+mj-lt"/>
            </a:endParaRPr>
          </a:p>
          <a:p>
            <a:pPr eaLnBrk="1" hangingPunct="1">
              <a:lnSpc>
                <a:spcPct val="80000"/>
              </a:lnSpc>
              <a:defRPr/>
            </a:pPr>
            <a:r>
              <a:rPr lang="en-GB" sz="2000" dirty="0" err="1">
                <a:latin typeface="+mj-lt"/>
              </a:rPr>
              <a:t>Vanligen</a:t>
            </a:r>
            <a:r>
              <a:rPr lang="en-GB" sz="2000" dirty="0">
                <a:latin typeface="+mj-lt"/>
              </a:rPr>
              <a:t> </a:t>
            </a:r>
            <a:r>
              <a:rPr lang="en-GB" sz="2000" dirty="0" err="1">
                <a:latin typeface="+mj-lt"/>
              </a:rPr>
              <a:t>läkemedelsinducerat</a:t>
            </a:r>
            <a:endParaRPr lang="en-GB" sz="2000" dirty="0">
              <a:latin typeface="+mj-lt"/>
            </a:endParaRPr>
          </a:p>
          <a:p>
            <a:pPr lvl="1">
              <a:lnSpc>
                <a:spcPct val="80000"/>
              </a:lnSpc>
              <a:defRPr/>
            </a:pPr>
            <a:r>
              <a:rPr lang="sv-SE" sz="2000" dirty="0">
                <a:latin typeface="+mj-lt"/>
              </a:rPr>
              <a:t>SSRI-preparat som </a:t>
            </a:r>
            <a:r>
              <a:rPr lang="sv-SE" sz="2000" dirty="0" err="1">
                <a:latin typeface="+mj-lt"/>
              </a:rPr>
              <a:t>fluoxetin</a:t>
            </a:r>
            <a:r>
              <a:rPr lang="sv-SE" sz="2000" dirty="0">
                <a:latin typeface="+mj-lt"/>
              </a:rPr>
              <a:t> och </a:t>
            </a:r>
            <a:r>
              <a:rPr lang="sv-SE" sz="2000" dirty="0" err="1">
                <a:latin typeface="+mj-lt"/>
              </a:rPr>
              <a:t>sertralin</a:t>
            </a:r>
            <a:r>
              <a:rPr lang="sv-SE" sz="2000" dirty="0">
                <a:latin typeface="+mj-lt"/>
              </a:rPr>
              <a:t>, traditionella </a:t>
            </a:r>
            <a:r>
              <a:rPr lang="sv-SE" sz="2000" dirty="0" err="1">
                <a:latin typeface="+mj-lt"/>
              </a:rPr>
              <a:t>neuroleptika</a:t>
            </a:r>
            <a:r>
              <a:rPr lang="sv-SE" sz="2000" dirty="0">
                <a:latin typeface="+mj-lt"/>
              </a:rPr>
              <a:t> som </a:t>
            </a:r>
            <a:r>
              <a:rPr lang="sv-SE" sz="2000" dirty="0" err="1">
                <a:latin typeface="+mj-lt"/>
              </a:rPr>
              <a:t>haloperidol</a:t>
            </a:r>
            <a:r>
              <a:rPr lang="sv-SE" sz="2000" dirty="0">
                <a:latin typeface="+mj-lt"/>
              </a:rPr>
              <a:t> och </a:t>
            </a:r>
            <a:r>
              <a:rPr lang="sv-SE" sz="2000" dirty="0" err="1">
                <a:latin typeface="+mj-lt"/>
              </a:rPr>
              <a:t>droperidol</a:t>
            </a:r>
            <a:r>
              <a:rPr lang="sv-SE" sz="2000" dirty="0">
                <a:latin typeface="+mj-lt"/>
              </a:rPr>
              <a:t>, atypiska </a:t>
            </a:r>
            <a:r>
              <a:rPr lang="sv-SE" sz="2000" dirty="0" err="1">
                <a:latin typeface="+mj-lt"/>
              </a:rPr>
              <a:t>antipsykotika</a:t>
            </a:r>
            <a:r>
              <a:rPr lang="sv-SE" sz="2000" dirty="0">
                <a:latin typeface="+mj-lt"/>
              </a:rPr>
              <a:t> som </a:t>
            </a:r>
            <a:r>
              <a:rPr lang="sv-SE" sz="2000" dirty="0" err="1">
                <a:latin typeface="+mj-lt"/>
              </a:rPr>
              <a:t>ziprasidon</a:t>
            </a:r>
            <a:r>
              <a:rPr lang="sv-SE" sz="2000" dirty="0">
                <a:latin typeface="+mj-lt"/>
              </a:rPr>
              <a:t> och </a:t>
            </a:r>
            <a:r>
              <a:rPr lang="sv-SE" sz="2000" dirty="0" err="1">
                <a:latin typeface="+mj-lt"/>
              </a:rPr>
              <a:t>quetiapin</a:t>
            </a:r>
            <a:r>
              <a:rPr lang="sv-SE" sz="2000" dirty="0">
                <a:latin typeface="+mj-lt"/>
              </a:rPr>
              <a:t> samt antibiotika som </a:t>
            </a:r>
            <a:r>
              <a:rPr lang="sv-SE" sz="2000" dirty="0" err="1">
                <a:latin typeface="+mj-lt"/>
              </a:rPr>
              <a:t>erytromycin</a:t>
            </a:r>
            <a:r>
              <a:rPr lang="sv-SE" sz="2000" dirty="0">
                <a:latin typeface="+mj-lt"/>
              </a:rPr>
              <a:t>. </a:t>
            </a:r>
            <a:endParaRPr lang="en-GB" sz="2000" dirty="0">
              <a:latin typeface="+mj-lt"/>
            </a:endParaRPr>
          </a:p>
          <a:p>
            <a:pPr eaLnBrk="1" hangingPunct="1">
              <a:lnSpc>
                <a:spcPct val="80000"/>
              </a:lnSpc>
              <a:defRPr/>
            </a:pPr>
            <a:r>
              <a:rPr lang="en-GB" sz="2000" dirty="0" err="1">
                <a:latin typeface="+mj-lt"/>
              </a:rPr>
              <a:t>Behandling</a:t>
            </a:r>
            <a:endParaRPr lang="en-GB" sz="2000" dirty="0">
              <a:latin typeface="+mj-lt"/>
            </a:endParaRPr>
          </a:p>
          <a:p>
            <a:pPr lvl="1" eaLnBrk="1" hangingPunct="1">
              <a:lnSpc>
                <a:spcPct val="80000"/>
              </a:lnSpc>
              <a:defRPr/>
            </a:pPr>
            <a:r>
              <a:rPr lang="en-GB" sz="2000" dirty="0" err="1">
                <a:latin typeface="+mj-lt"/>
              </a:rPr>
              <a:t>Magnesiumsulfat</a:t>
            </a:r>
            <a:r>
              <a:rPr lang="en-GB" sz="2000" dirty="0">
                <a:latin typeface="+mj-lt"/>
              </a:rPr>
              <a:t> </a:t>
            </a:r>
          </a:p>
          <a:p>
            <a:pPr lvl="2" eaLnBrk="1" hangingPunct="1">
              <a:lnSpc>
                <a:spcPct val="80000"/>
              </a:lnSpc>
              <a:defRPr/>
            </a:pPr>
            <a:r>
              <a:rPr lang="en-GB" sz="2000" dirty="0">
                <a:latin typeface="+mj-lt"/>
              </a:rPr>
              <a:t>20 </a:t>
            </a:r>
            <a:r>
              <a:rPr lang="en-GB" sz="2000" dirty="0" err="1">
                <a:latin typeface="+mj-lt"/>
              </a:rPr>
              <a:t>mmol</a:t>
            </a:r>
            <a:r>
              <a:rPr lang="en-GB" sz="2000" dirty="0">
                <a:latin typeface="+mj-lt"/>
              </a:rPr>
              <a:t> </a:t>
            </a:r>
            <a:r>
              <a:rPr lang="en-GB" sz="2000" dirty="0" err="1">
                <a:latin typeface="+mj-lt"/>
              </a:rPr>
              <a:t>i</a:t>
            </a:r>
            <a:r>
              <a:rPr lang="en-GB" sz="2000" dirty="0">
                <a:latin typeface="+mj-lt"/>
              </a:rPr>
              <a:t> 100 </a:t>
            </a:r>
            <a:r>
              <a:rPr lang="en-GB" sz="2000" dirty="0" err="1">
                <a:latin typeface="+mj-lt"/>
              </a:rPr>
              <a:t>NaCl</a:t>
            </a:r>
            <a:r>
              <a:rPr lang="en-GB" sz="2000" dirty="0">
                <a:latin typeface="+mj-lt"/>
              </a:rPr>
              <a:t> under 20 </a:t>
            </a:r>
            <a:r>
              <a:rPr lang="en-GB" sz="2000" dirty="0" err="1">
                <a:latin typeface="+mj-lt"/>
              </a:rPr>
              <a:t>minuter</a:t>
            </a:r>
            <a:r>
              <a:rPr lang="en-GB" sz="2000" dirty="0">
                <a:latin typeface="+mj-lt"/>
              </a:rPr>
              <a:t> </a:t>
            </a:r>
            <a:r>
              <a:rPr lang="en-GB" sz="2000" dirty="0" err="1">
                <a:latin typeface="+mj-lt"/>
              </a:rPr>
              <a:t>följt</a:t>
            </a:r>
            <a:r>
              <a:rPr lang="en-GB" sz="2000" dirty="0">
                <a:latin typeface="+mj-lt"/>
              </a:rPr>
              <a:t> </a:t>
            </a:r>
            <a:r>
              <a:rPr lang="en-GB" sz="2000" dirty="0" err="1">
                <a:latin typeface="+mj-lt"/>
              </a:rPr>
              <a:t>av</a:t>
            </a:r>
            <a:r>
              <a:rPr lang="en-GB" sz="2000" dirty="0">
                <a:latin typeface="+mj-lt"/>
              </a:rPr>
              <a:t> 20 </a:t>
            </a:r>
            <a:r>
              <a:rPr lang="en-GB" sz="2000" dirty="0" err="1">
                <a:latin typeface="+mj-lt"/>
              </a:rPr>
              <a:t>mmol</a:t>
            </a:r>
            <a:r>
              <a:rPr lang="en-GB" sz="2000" dirty="0">
                <a:latin typeface="+mj-lt"/>
              </a:rPr>
              <a:t> Mg under 12 </a:t>
            </a:r>
            <a:r>
              <a:rPr lang="en-GB" sz="2000" dirty="0" err="1">
                <a:latin typeface="+mj-lt"/>
              </a:rPr>
              <a:t>timmar</a:t>
            </a:r>
            <a:endParaRPr lang="en-GB" sz="2000" dirty="0">
              <a:latin typeface="+mj-lt"/>
            </a:endParaRPr>
          </a:p>
          <a:p>
            <a:pPr lvl="1">
              <a:lnSpc>
                <a:spcPct val="80000"/>
              </a:lnSpc>
              <a:defRPr/>
            </a:pPr>
            <a:r>
              <a:rPr lang="en-GB" sz="2000" dirty="0" err="1">
                <a:latin typeface="+mj-lt"/>
              </a:rPr>
              <a:t>Kalium</a:t>
            </a:r>
            <a:endParaRPr lang="en-GB" sz="2000" dirty="0">
              <a:latin typeface="+mj-lt"/>
            </a:endParaRPr>
          </a:p>
          <a:p>
            <a:pPr lvl="2">
              <a:lnSpc>
                <a:spcPct val="80000"/>
              </a:lnSpc>
              <a:defRPr/>
            </a:pPr>
            <a:r>
              <a:rPr lang="en-GB" sz="1700" dirty="0">
                <a:latin typeface="+mj-lt"/>
              </a:rPr>
              <a:t>10 </a:t>
            </a:r>
            <a:r>
              <a:rPr lang="en-GB" sz="1700" dirty="0" err="1">
                <a:latin typeface="+mj-lt"/>
              </a:rPr>
              <a:t>mmol</a:t>
            </a:r>
            <a:r>
              <a:rPr lang="en-GB" sz="1700" dirty="0">
                <a:latin typeface="+mj-lt"/>
              </a:rPr>
              <a:t>/h tills </a:t>
            </a:r>
            <a:r>
              <a:rPr lang="en-GB" sz="1700" dirty="0" err="1">
                <a:latin typeface="+mj-lt"/>
              </a:rPr>
              <a:t>Kalium</a:t>
            </a:r>
            <a:r>
              <a:rPr lang="en-GB" sz="1700" dirty="0">
                <a:latin typeface="+mj-lt"/>
              </a:rPr>
              <a:t> </a:t>
            </a:r>
            <a:r>
              <a:rPr lang="en-GB" sz="1700" dirty="0" err="1">
                <a:latin typeface="+mj-lt"/>
              </a:rPr>
              <a:t>blir</a:t>
            </a:r>
            <a:r>
              <a:rPr lang="en-GB" sz="1700" dirty="0">
                <a:latin typeface="+mj-lt"/>
              </a:rPr>
              <a:t> 4,5-5 </a:t>
            </a:r>
            <a:r>
              <a:rPr lang="en-GB" sz="1700" dirty="0" err="1">
                <a:latin typeface="+mj-lt"/>
              </a:rPr>
              <a:t>mmol</a:t>
            </a:r>
            <a:r>
              <a:rPr lang="en-GB" sz="1700" dirty="0">
                <a:latin typeface="+mj-lt"/>
              </a:rPr>
              <a:t>/l</a:t>
            </a:r>
            <a:endParaRPr lang="en-GB" sz="2000" dirty="0">
              <a:latin typeface="+mj-lt"/>
            </a:endParaRPr>
          </a:p>
          <a:p>
            <a:pPr lvl="1" eaLnBrk="1" hangingPunct="1">
              <a:lnSpc>
                <a:spcPct val="80000"/>
              </a:lnSpc>
              <a:defRPr/>
            </a:pPr>
            <a:r>
              <a:rPr lang="en-GB" sz="2000" dirty="0" err="1">
                <a:latin typeface="+mj-lt"/>
              </a:rPr>
              <a:t>Betablockad</a:t>
            </a:r>
            <a:r>
              <a:rPr lang="en-GB" sz="2000" dirty="0">
                <a:latin typeface="+mj-lt"/>
              </a:rPr>
              <a:t> (</a:t>
            </a:r>
            <a:r>
              <a:rPr lang="en-GB" sz="2000" dirty="0" err="1">
                <a:latin typeface="+mj-lt"/>
              </a:rPr>
              <a:t>försiktigt</a:t>
            </a:r>
            <a:r>
              <a:rPr lang="en-GB" sz="2000" dirty="0">
                <a:latin typeface="+mj-lt"/>
              </a:rPr>
              <a:t> vid </a:t>
            </a:r>
            <a:r>
              <a:rPr lang="en-GB" sz="2000" dirty="0" err="1">
                <a:latin typeface="+mj-lt"/>
              </a:rPr>
              <a:t>intoxikation</a:t>
            </a:r>
            <a:r>
              <a:rPr lang="en-GB" sz="2000" dirty="0">
                <a:latin typeface="+mj-lt"/>
              </a:rPr>
              <a:t>)</a:t>
            </a:r>
          </a:p>
          <a:p>
            <a:pPr lvl="1" eaLnBrk="1" hangingPunct="1">
              <a:lnSpc>
                <a:spcPct val="80000"/>
              </a:lnSpc>
              <a:defRPr/>
            </a:pPr>
            <a:r>
              <a:rPr lang="en-GB" sz="2000" dirty="0" err="1">
                <a:latin typeface="+mj-lt"/>
              </a:rPr>
              <a:t>Isoprenalininfusion</a:t>
            </a:r>
            <a:endParaRPr lang="en-GB" sz="2000" dirty="0">
              <a:latin typeface="+mj-lt"/>
            </a:endParaRPr>
          </a:p>
          <a:p>
            <a:pPr lvl="1" eaLnBrk="1" hangingPunct="1">
              <a:lnSpc>
                <a:spcPct val="80000"/>
              </a:lnSpc>
              <a:defRPr/>
            </a:pPr>
            <a:r>
              <a:rPr lang="en-GB" sz="2000" dirty="0">
                <a:latin typeface="+mj-lt"/>
              </a:rPr>
              <a:t>Overdrive pacing</a:t>
            </a:r>
          </a:p>
          <a:p>
            <a:pPr lvl="2" eaLnBrk="1" hangingPunct="1">
              <a:lnSpc>
                <a:spcPct val="80000"/>
              </a:lnSpc>
              <a:defRPr/>
            </a:pPr>
            <a:endParaRPr lang="en-GB" sz="2000" dirty="0">
              <a:latin typeface="+mj-lt"/>
            </a:endParaRPr>
          </a:p>
          <a:p>
            <a:pPr lvl="2" eaLnBrk="1" hangingPunct="1">
              <a:lnSpc>
                <a:spcPct val="80000"/>
              </a:lnSpc>
              <a:defRPr/>
            </a:pPr>
            <a:endParaRPr lang="en-GB" sz="2000" dirty="0">
              <a:latin typeface="+mj-lt"/>
            </a:endParaRPr>
          </a:p>
          <a:p>
            <a:pPr eaLnBrk="1" hangingPunct="1">
              <a:lnSpc>
                <a:spcPct val="80000"/>
              </a:lnSpc>
              <a:defRPr/>
            </a:pPr>
            <a:endParaRPr lang="en-GB" dirty="0"/>
          </a:p>
          <a:p>
            <a:pPr marL="0" indent="0" eaLnBrk="1" hangingPunct="1">
              <a:lnSpc>
                <a:spcPct val="80000"/>
              </a:lnSpc>
              <a:buNone/>
              <a:defRPr/>
            </a:pPr>
            <a:endParaRPr lang="en-GB" sz="2400" dirty="0"/>
          </a:p>
          <a:p>
            <a:pPr eaLnBrk="1" hangingPunct="1">
              <a:lnSpc>
                <a:spcPct val="80000"/>
              </a:lnSpc>
              <a:defRPr/>
            </a:pPr>
            <a:endParaRPr lang="en-GB" sz="2400" dirty="0"/>
          </a:p>
          <a:p>
            <a:pPr eaLnBrk="1" hangingPunct="1">
              <a:lnSpc>
                <a:spcPct val="80000"/>
              </a:lnSpc>
              <a:defRPr/>
            </a:pPr>
            <a:endParaRPr lang="en-GB" sz="2400" dirty="0"/>
          </a:p>
        </p:txBody>
      </p:sp>
    </p:spTree>
    <p:extLst>
      <p:ext uri="{BB962C8B-B14F-4D97-AF65-F5344CB8AC3E}">
        <p14:creationId xmlns:p14="http://schemas.microsoft.com/office/powerpoint/2010/main" val="32681714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95939"/>
            <a:ext cx="7920881" cy="4735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81380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44624"/>
            <a:ext cx="8280920" cy="864096"/>
          </a:xfrm>
        </p:spPr>
        <p:txBody>
          <a:bodyPr>
            <a:normAutofit/>
          </a:bodyPr>
          <a:lstStyle/>
          <a:p>
            <a:r>
              <a:rPr lang="sv-SE" sz="3200" i="0" u="none" strike="noStrike" dirty="0">
                <a:solidFill>
                  <a:srgbClr val="222222"/>
                </a:solidFill>
                <a:effectLst/>
              </a:rPr>
              <a:t>Behandling TCA</a:t>
            </a:r>
            <a:endParaRPr lang="sv-SE" sz="3200" i="0" dirty="0">
              <a:solidFill>
                <a:srgbClr val="222222"/>
              </a:solidFill>
              <a:effectLst/>
            </a:endParaRPr>
          </a:p>
        </p:txBody>
      </p:sp>
      <p:sp>
        <p:nvSpPr>
          <p:cNvPr id="4" name="Rektangel 3"/>
          <p:cNvSpPr/>
          <p:nvPr/>
        </p:nvSpPr>
        <p:spPr>
          <a:xfrm>
            <a:off x="431540" y="906991"/>
            <a:ext cx="8388932" cy="6463308"/>
          </a:xfrm>
          <a:prstGeom prst="rect">
            <a:avLst/>
          </a:prstGeom>
        </p:spPr>
        <p:txBody>
          <a:bodyPr wrap="square">
            <a:spAutoFit/>
          </a:bodyPr>
          <a:lstStyle/>
          <a:p>
            <a:pPr algn="l">
              <a:buFont typeface="+mj-lt"/>
              <a:buAutoNum type="arabicPeriod"/>
            </a:pPr>
            <a:r>
              <a:rPr lang="sv-SE" sz="1800" b="0" i="0" dirty="0">
                <a:solidFill>
                  <a:srgbClr val="222222"/>
                </a:solidFill>
                <a:effectLst/>
                <a:latin typeface="+mn-lt"/>
              </a:rPr>
              <a:t>Intagning på sjukhus (intensivvårdsavdelning) vid behov. Behandling är symtomatisk och understödjande.</a:t>
            </a:r>
          </a:p>
          <a:p>
            <a:pPr algn="l">
              <a:buFont typeface="+mj-lt"/>
              <a:buAutoNum type="arabicPeriod"/>
            </a:pPr>
            <a:r>
              <a:rPr lang="sv-SE" sz="1800" b="0" i="0" dirty="0">
                <a:solidFill>
                  <a:srgbClr val="222222"/>
                </a:solidFill>
                <a:effectLst/>
                <a:latin typeface="+mn-lt"/>
              </a:rPr>
              <a:t>Bedöm och behandla luftvägar, andning och cirkulation vid indikation. Säkerställ en intravenös infart. Noggrann övervakning även i till synes okomplicerade fall.</a:t>
            </a:r>
          </a:p>
          <a:p>
            <a:pPr algn="l">
              <a:buFont typeface="+mj-lt"/>
              <a:buAutoNum type="arabicPeriod"/>
            </a:pPr>
            <a:r>
              <a:rPr lang="sv-SE" sz="1800" b="0" i="0" dirty="0">
                <a:solidFill>
                  <a:srgbClr val="222222"/>
                </a:solidFill>
                <a:effectLst/>
                <a:latin typeface="+mn-lt"/>
              </a:rPr>
              <a:t>Undersök kliniska tecken. Kontrollera elektrolyter – var uppmärksam på lågt kalium och övervaka urinproduktion. Kontrollera arteriella blodgaser – var uppmärksam på </a:t>
            </a:r>
            <a:r>
              <a:rPr lang="sv-SE" sz="1800" b="0" i="0" dirty="0" err="1">
                <a:solidFill>
                  <a:srgbClr val="222222"/>
                </a:solidFill>
                <a:effectLst/>
                <a:latin typeface="+mn-lt"/>
              </a:rPr>
              <a:t>acidos</a:t>
            </a:r>
            <a:r>
              <a:rPr lang="sv-SE" sz="1800" b="0" i="0" dirty="0">
                <a:solidFill>
                  <a:srgbClr val="222222"/>
                </a:solidFill>
                <a:effectLst/>
                <a:latin typeface="+mn-lt"/>
              </a:rPr>
              <a:t>. Gör en EKG-undersökning – var uppmärksam på </a:t>
            </a:r>
            <a:r>
              <a:rPr lang="sv-SE" sz="1800" i="0" dirty="0">
                <a:solidFill>
                  <a:srgbClr val="222222"/>
                </a:solidFill>
                <a:effectLst/>
                <a:latin typeface="+mn-lt"/>
              </a:rPr>
              <a:t>QRS &gt; 0,16 sekunder</a:t>
            </a:r>
          </a:p>
          <a:p>
            <a:pPr algn="l">
              <a:buFont typeface="+mj-lt"/>
              <a:buAutoNum type="arabicPeriod"/>
            </a:pPr>
            <a:r>
              <a:rPr lang="sv-SE" sz="1800" b="0" i="0" dirty="0">
                <a:solidFill>
                  <a:srgbClr val="222222"/>
                </a:solidFill>
                <a:effectLst/>
                <a:latin typeface="+mn-lt"/>
              </a:rPr>
              <a:t>Ge inte </a:t>
            </a:r>
            <a:r>
              <a:rPr lang="sv-SE" sz="1800" b="0" i="0" dirty="0" err="1">
                <a:solidFill>
                  <a:srgbClr val="222222"/>
                </a:solidFill>
                <a:effectLst/>
                <a:latin typeface="+mn-lt"/>
              </a:rPr>
              <a:t>flumazenil</a:t>
            </a:r>
            <a:r>
              <a:rPr lang="sv-SE" sz="1800" b="0" i="0" dirty="0">
                <a:solidFill>
                  <a:srgbClr val="222222"/>
                </a:solidFill>
                <a:effectLst/>
                <a:latin typeface="+mn-lt"/>
              </a:rPr>
              <a:t> för att upphäva </a:t>
            </a:r>
            <a:r>
              <a:rPr lang="sv-SE" sz="1800" b="0" i="0" dirty="0" err="1">
                <a:solidFill>
                  <a:srgbClr val="222222"/>
                </a:solidFill>
                <a:effectLst/>
                <a:latin typeface="+mn-lt"/>
              </a:rPr>
              <a:t>bensodiazepintoxiciet</a:t>
            </a:r>
            <a:r>
              <a:rPr lang="sv-SE" sz="1800" b="0" i="0" dirty="0">
                <a:solidFill>
                  <a:srgbClr val="222222"/>
                </a:solidFill>
                <a:effectLst/>
                <a:latin typeface="+mn-lt"/>
              </a:rPr>
              <a:t> vid överdosering av flera läkemedel.</a:t>
            </a:r>
          </a:p>
          <a:p>
            <a:pPr algn="l">
              <a:buFont typeface="+mj-lt"/>
              <a:buAutoNum type="arabicPeriod"/>
            </a:pPr>
            <a:r>
              <a:rPr lang="sv-SE" sz="1800" b="0" i="0" dirty="0">
                <a:solidFill>
                  <a:srgbClr val="222222"/>
                </a:solidFill>
                <a:effectLst/>
                <a:latin typeface="+mn-lt"/>
              </a:rPr>
              <a:t>Överväg ventrikeltömning endast om inom timme efter en potentiellt dödlig överdos.</a:t>
            </a:r>
          </a:p>
          <a:p>
            <a:pPr algn="l">
              <a:buFont typeface="+mj-lt"/>
              <a:buAutoNum type="arabicPeriod"/>
            </a:pPr>
            <a:r>
              <a:rPr lang="sv-SE" sz="1800" b="0" i="0" dirty="0">
                <a:solidFill>
                  <a:srgbClr val="222222"/>
                </a:solidFill>
                <a:effectLst/>
                <a:latin typeface="+mn-lt"/>
              </a:rPr>
              <a:t>Ge 50 mg kol om inom en timme efter intag.</a:t>
            </a:r>
          </a:p>
          <a:p>
            <a:pPr algn="l">
              <a:buFont typeface="+mj-lt"/>
              <a:buAutoNum type="arabicPeriod"/>
            </a:pPr>
            <a:r>
              <a:rPr lang="sv-SE" sz="1800" b="0" i="0" dirty="0">
                <a:solidFill>
                  <a:srgbClr val="222222"/>
                </a:solidFill>
                <a:effectLst/>
                <a:latin typeface="+mn-lt"/>
              </a:rPr>
              <a:t>Öppna luftvägar upprätthålls med intubation vid indikation. Respiratorbehandling rekommenderas för att förhindra eventuellt andningsstillestånd. Kontinuerlig EKG-övervakning av hjärtfunktion i 3–5 dagar. Rastlöshet och konvulsioner kan behandlas med </a:t>
            </a:r>
            <a:r>
              <a:rPr lang="sv-SE" sz="1800" b="0" i="0" dirty="0" err="1">
                <a:solidFill>
                  <a:srgbClr val="222222"/>
                </a:solidFill>
                <a:effectLst/>
                <a:latin typeface="+mn-lt"/>
              </a:rPr>
              <a:t>diazepam</a:t>
            </a:r>
            <a:r>
              <a:rPr lang="sv-SE" sz="1800" b="0" i="0" dirty="0">
                <a:solidFill>
                  <a:srgbClr val="222222"/>
                </a:solidFill>
                <a:effectLst/>
                <a:latin typeface="+mn-lt"/>
              </a:rPr>
              <a:t>.</a:t>
            </a:r>
          </a:p>
          <a:p>
            <a:pPr algn="l">
              <a:buFont typeface="+mj-lt"/>
              <a:buAutoNum type="arabicPeriod"/>
            </a:pPr>
            <a:r>
              <a:rPr lang="sv-SE" sz="1800" b="0" i="0" dirty="0">
                <a:solidFill>
                  <a:srgbClr val="222222"/>
                </a:solidFill>
                <a:effectLst/>
                <a:latin typeface="+mn-lt"/>
              </a:rPr>
              <a:t>Patienter som uppvisar tecken på toxicitet ska övervakas i minst 12 timmar.</a:t>
            </a:r>
          </a:p>
          <a:p>
            <a:pPr algn="l">
              <a:buFont typeface="+mj-lt"/>
              <a:buAutoNum type="arabicPeriod"/>
            </a:pPr>
            <a:r>
              <a:rPr lang="sv-SE" sz="1800" b="0" i="0" dirty="0">
                <a:solidFill>
                  <a:srgbClr val="222222"/>
                </a:solidFill>
                <a:effectLst/>
                <a:latin typeface="+mn-lt"/>
              </a:rPr>
              <a:t>Övervaka för </a:t>
            </a:r>
            <a:r>
              <a:rPr lang="sv-SE" sz="1800" b="0" i="0" dirty="0" err="1">
                <a:solidFill>
                  <a:srgbClr val="222222"/>
                </a:solidFill>
                <a:effectLst/>
                <a:latin typeface="+mn-lt"/>
              </a:rPr>
              <a:t>rabdomyolys</a:t>
            </a:r>
            <a:r>
              <a:rPr lang="sv-SE" sz="1800" b="0" i="0" dirty="0">
                <a:solidFill>
                  <a:srgbClr val="222222"/>
                </a:solidFill>
                <a:effectLst/>
                <a:latin typeface="+mn-lt"/>
              </a:rPr>
              <a:t> om patienten har varit medvetslös under en längre tid.</a:t>
            </a:r>
          </a:p>
          <a:p>
            <a:pPr algn="l">
              <a:buFont typeface="+mj-lt"/>
              <a:buAutoNum type="arabicPeriod"/>
            </a:pPr>
            <a:r>
              <a:rPr lang="sv-SE" sz="1800" b="0" i="0" dirty="0">
                <a:solidFill>
                  <a:srgbClr val="222222"/>
                </a:solidFill>
                <a:effectLst/>
                <a:latin typeface="+mn-lt"/>
              </a:rPr>
              <a:t>Eftersom överdosering ofta är avsiktlig kan andra typer självmordsförsök på andra sätt förekomma under återhämtningsfasen. Dödsfall på grund av avsiktlig eller oavsiktlig överdosering har förekommit med denna läkemedelsgrupp.</a:t>
            </a:r>
          </a:p>
          <a:p>
            <a:br>
              <a:rPr lang="sv-SE" sz="1800" dirty="0">
                <a:latin typeface="+mn-lt"/>
              </a:rPr>
            </a:br>
            <a:endParaRPr lang="sv-SE" sz="1800" i="0" dirty="0">
              <a:effectLst/>
              <a:latin typeface="+mn-lt"/>
              <a:cs typeface="Calibri" panose="020F0502020204030204" pitchFamily="34" charset="0"/>
            </a:endParaRPr>
          </a:p>
        </p:txBody>
      </p:sp>
    </p:spTree>
    <p:extLst>
      <p:ext uri="{BB962C8B-B14F-4D97-AF65-F5344CB8AC3E}">
        <p14:creationId xmlns:p14="http://schemas.microsoft.com/office/powerpoint/2010/main" val="9562296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5324535"/>
          </a:xfrm>
          <a:prstGeom prst="rect">
            <a:avLst/>
          </a:prstGeom>
        </p:spPr>
        <p:txBody>
          <a:bodyPr wrap="square">
            <a:spAutoFit/>
          </a:bodyPr>
          <a:lstStyle/>
          <a:p>
            <a:pPr algn="ctr"/>
            <a:r>
              <a:rPr lang="sv-SE" dirty="0">
                <a:latin typeface="+mn-lt"/>
              </a:rPr>
              <a:t>BEHANDLING</a:t>
            </a:r>
            <a:r>
              <a:rPr lang="sv-SE" b="0" dirty="0">
                <a:latin typeface="+mn-lt"/>
              </a:rPr>
              <a:t> </a:t>
            </a:r>
            <a:br>
              <a:rPr lang="sv-SE" b="0" dirty="0">
                <a:latin typeface="+mn-lt"/>
              </a:rPr>
            </a:br>
            <a:r>
              <a:rPr lang="sv-SE" b="0" dirty="0">
                <a:latin typeface="+mn-lt"/>
              </a:rPr>
              <a:t> </a:t>
            </a:r>
          </a:p>
          <a:p>
            <a:pPr marL="285750" lvl="0" indent="-285750">
              <a:buFont typeface="Arial" panose="020B0604020202020204" pitchFamily="34" charset="0"/>
              <a:buChar char="•"/>
            </a:pPr>
            <a:r>
              <a:rPr lang="sv-SE" b="0" dirty="0">
                <a:latin typeface="+mn-lt"/>
              </a:rPr>
              <a:t>Identifiera toxiskt agens </a:t>
            </a:r>
          </a:p>
          <a:p>
            <a:pPr marL="285750" lvl="0" indent="-285750">
              <a:buFont typeface="Arial" panose="020B0604020202020204" pitchFamily="34" charset="0"/>
              <a:buChar char="•"/>
            </a:pPr>
            <a:r>
              <a:rPr lang="sv-SE" b="0" dirty="0">
                <a:latin typeface="+mn-lt"/>
              </a:rPr>
              <a:t>Noggrant övervaka vakenhet och andning </a:t>
            </a:r>
          </a:p>
          <a:p>
            <a:pPr marL="285750" lvl="0" indent="-285750">
              <a:buFont typeface="Arial" panose="020B0604020202020204" pitchFamily="34" charset="0"/>
              <a:buChar char="•"/>
            </a:pPr>
            <a:r>
              <a:rPr lang="sv-SE" b="0" dirty="0">
                <a:latin typeface="+mn-lt"/>
              </a:rPr>
              <a:t>Understödja andning och cirkulation vid behov </a:t>
            </a:r>
          </a:p>
          <a:p>
            <a:pPr marL="285750" lvl="0" indent="-285750">
              <a:buFont typeface="Arial" panose="020B0604020202020204" pitchFamily="34" charset="0"/>
              <a:buChar char="•"/>
            </a:pPr>
            <a:r>
              <a:rPr lang="sv-SE" b="0" dirty="0">
                <a:latin typeface="+mn-lt"/>
              </a:rPr>
              <a:t>Genomföra aktiv elimination när så är indicerat, t ex genom ventrikeltömning och tillförsel av medicinskt kol </a:t>
            </a:r>
          </a:p>
          <a:p>
            <a:pPr marL="285750" lvl="0" indent="-285750">
              <a:buFont typeface="Arial" panose="020B0604020202020204" pitchFamily="34" charset="0"/>
              <a:buChar char="•"/>
            </a:pPr>
            <a:r>
              <a:rPr lang="sv-SE" b="0" dirty="0">
                <a:latin typeface="+mn-lt"/>
              </a:rPr>
              <a:t>Behandla akut förvirring och motorisk oro på ett lugnt och säkert sätt </a:t>
            </a:r>
          </a:p>
          <a:p>
            <a:pPr marL="285750" lvl="0" indent="-285750">
              <a:buFont typeface="Arial" panose="020B0604020202020204" pitchFamily="34" charset="0"/>
              <a:buChar char="•"/>
            </a:pPr>
            <a:r>
              <a:rPr lang="sv-SE" b="0" dirty="0">
                <a:latin typeface="+mn-lt"/>
              </a:rPr>
              <a:t>Antidotbehandling när tydlig indikation föreligger och nyttan överväger riskerna som vid antikolinergt syndrom med delirium</a:t>
            </a:r>
          </a:p>
          <a:p>
            <a:pPr marL="285750" lvl="0" indent="-285750">
              <a:buFont typeface="Arial" panose="020B0604020202020204" pitchFamily="34" charset="0"/>
              <a:buChar char="•"/>
            </a:pPr>
            <a:r>
              <a:rPr lang="sv-SE" b="0" dirty="0">
                <a:latin typeface="+mn-lt"/>
              </a:rPr>
              <a:t>Behandling av hjärtsvikt och </a:t>
            </a:r>
            <a:r>
              <a:rPr lang="sv-SE" b="0" dirty="0" err="1">
                <a:latin typeface="+mn-lt"/>
              </a:rPr>
              <a:t>hypotension</a:t>
            </a:r>
            <a:r>
              <a:rPr lang="sv-SE" b="0" dirty="0">
                <a:latin typeface="+mn-lt"/>
              </a:rPr>
              <a:t> med sedvanliga </a:t>
            </a:r>
            <a:r>
              <a:rPr lang="sv-SE" b="0" dirty="0" err="1">
                <a:latin typeface="+mn-lt"/>
              </a:rPr>
              <a:t>inotropa</a:t>
            </a:r>
            <a:r>
              <a:rPr lang="sv-SE" b="0" dirty="0">
                <a:latin typeface="+mn-lt"/>
              </a:rPr>
              <a:t> droger som noradrenalin eller adrenalin </a:t>
            </a:r>
          </a:p>
          <a:p>
            <a:pPr marL="285750" lvl="0" indent="-285750">
              <a:buFont typeface="Arial" panose="020B0604020202020204" pitchFamily="34" charset="0"/>
              <a:buChar char="•"/>
            </a:pPr>
            <a:r>
              <a:rPr lang="sv-SE" b="0" dirty="0">
                <a:latin typeface="+mn-lt"/>
              </a:rPr>
              <a:t>Behandling med intravenös fettemulsion (ILE) (Intralipid) kan prövas som sista utväg vid kardiovaskulär kollaps  </a:t>
            </a:r>
          </a:p>
          <a:p>
            <a:pPr marL="285750" lvl="0" indent="-285750">
              <a:buFont typeface="Arial" panose="020B0604020202020204" pitchFamily="34" charset="0"/>
              <a:buChar char="•"/>
            </a:pPr>
            <a:r>
              <a:rPr lang="sv-SE" b="0" dirty="0">
                <a:latin typeface="+mn-lt"/>
              </a:rPr>
              <a:t>Lägga in patienten på en avdelning med rätt vårdnivå och undvika för låg vårdnivå när medvetandet är sänkt eller andningen är nedsatt </a:t>
            </a:r>
          </a:p>
          <a:p>
            <a:pPr marL="285750" lvl="0" indent="-285750">
              <a:buFont typeface="Arial" panose="020B0604020202020204" pitchFamily="34" charset="0"/>
              <a:buChar char="•"/>
            </a:pPr>
            <a:r>
              <a:rPr lang="sv-SE" b="0" dirty="0">
                <a:latin typeface="+mn-lt"/>
              </a:rPr>
              <a:t>Ordna en uppföljning genom psykiatrin och socialtjänsten</a:t>
            </a:r>
          </a:p>
        </p:txBody>
      </p:sp>
    </p:spTree>
    <p:extLst>
      <p:ext uri="{BB962C8B-B14F-4D97-AF65-F5344CB8AC3E}">
        <p14:creationId xmlns:p14="http://schemas.microsoft.com/office/powerpoint/2010/main" val="34500880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kumimoji="0" lang="sv-SE" altLang="sv-SE" sz="3600" b="0" i="0" u="none" strike="noStrike" cap="none" normalizeH="0" baseline="0" dirty="0">
                <a:ln>
                  <a:noFill/>
                </a:ln>
                <a:solidFill>
                  <a:srgbClr val="202124"/>
                </a:solidFill>
                <a:effectLst/>
                <a:latin typeface="+mn-lt"/>
              </a:rPr>
              <a:t>Natriumbikarbonat för hjärttoxicitet</a:t>
            </a:r>
            <a:endParaRPr lang="sv-SE" sz="3600" i="0" dirty="0">
              <a:solidFill>
                <a:srgbClr val="222222"/>
              </a:solidFill>
              <a:effectLst/>
            </a:endParaRPr>
          </a:p>
        </p:txBody>
      </p:sp>
      <p:sp>
        <p:nvSpPr>
          <p:cNvPr id="3" name="Rectangle 1">
            <a:extLst>
              <a:ext uri="{FF2B5EF4-FFF2-40B4-BE49-F238E27FC236}">
                <a16:creationId xmlns:a16="http://schemas.microsoft.com/office/drawing/2014/main" id="{2EB16048-20D4-4F6C-5A6E-E76531BA8E45}"/>
              </a:ext>
            </a:extLst>
          </p:cNvPr>
          <p:cNvSpPr>
            <a:spLocks noChangeArrowheads="1"/>
          </p:cNvSpPr>
          <p:nvPr/>
        </p:nvSpPr>
        <p:spPr bwMode="auto">
          <a:xfrm>
            <a:off x="269522" y="1155023"/>
            <a:ext cx="8604956" cy="551433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Natriumbikarbonat är standardbehandlingen för hypotoni eller arytmi på grund av TCA-toxicitet.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Behandling med natriumbikarbonat är indicerat för patienter med TCA-förgiftning som utvecklar breddning av QRS-intervallet &gt;100 </a:t>
            </a:r>
            <a:r>
              <a:rPr kumimoji="0" lang="sv-SE" altLang="sv-SE" sz="1800" b="0" i="0" u="none" strike="noStrike" cap="none" normalizeH="0" baseline="0" dirty="0" err="1">
                <a:ln>
                  <a:noFill/>
                </a:ln>
                <a:solidFill>
                  <a:srgbClr val="202124"/>
                </a:solidFill>
                <a:effectLst/>
                <a:latin typeface="+mn-lt"/>
              </a:rPr>
              <a:t>msek</a:t>
            </a:r>
            <a:r>
              <a:rPr kumimoji="0" lang="sv-SE" altLang="sv-SE" sz="1800" b="0" i="0" u="none" strike="noStrike" cap="none" normalizeH="0" baseline="0" dirty="0">
                <a:ln>
                  <a:noFill/>
                </a:ln>
                <a:solidFill>
                  <a:srgbClr val="202124"/>
                </a:solidFill>
                <a:effectLst/>
                <a:latin typeface="+mn-lt"/>
              </a:rPr>
              <a:t> eller en </a:t>
            </a:r>
            <a:r>
              <a:rPr kumimoji="0" lang="sv-SE" altLang="sv-SE" sz="1800" b="0" i="0" u="none" strike="noStrike" cap="none" normalizeH="0" baseline="0" dirty="0" err="1">
                <a:ln>
                  <a:noFill/>
                </a:ln>
                <a:solidFill>
                  <a:srgbClr val="202124"/>
                </a:solidFill>
                <a:effectLst/>
                <a:latin typeface="+mn-lt"/>
              </a:rPr>
              <a:t>ventrikulär</a:t>
            </a:r>
            <a:r>
              <a:rPr kumimoji="0" lang="sv-SE" altLang="sv-SE" sz="1800" b="0" i="0" u="none" strike="noStrike" cap="none" normalizeH="0" baseline="0" dirty="0">
                <a:ln>
                  <a:noFill/>
                </a:ln>
                <a:solidFill>
                  <a:srgbClr val="202124"/>
                </a:solidFill>
                <a:effectLst/>
                <a:latin typeface="+mn-lt"/>
              </a:rPr>
              <a:t> arytmi.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1800" b="0" dirty="0">
              <a:solidFill>
                <a:srgbClr val="202124"/>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Den initiala dosen av </a:t>
            </a:r>
            <a:r>
              <a:rPr kumimoji="0" lang="sv-SE" altLang="sv-SE" sz="1800" b="0" i="0" u="none" strike="noStrike" cap="none" normalizeH="0" baseline="0" dirty="0" err="1">
                <a:ln>
                  <a:noFill/>
                </a:ln>
                <a:solidFill>
                  <a:srgbClr val="202124"/>
                </a:solidFill>
                <a:effectLst/>
                <a:latin typeface="+mn-lt"/>
              </a:rPr>
              <a:t>hyperton</a:t>
            </a:r>
            <a:r>
              <a:rPr kumimoji="0" lang="sv-SE" altLang="sv-SE" sz="1800" b="0" i="0" u="none" strike="noStrike" cap="none" normalizeH="0" baseline="0" dirty="0">
                <a:ln>
                  <a:noFill/>
                </a:ln>
                <a:solidFill>
                  <a:srgbClr val="202124"/>
                </a:solidFill>
                <a:effectLst/>
                <a:latin typeface="+mn-lt"/>
              </a:rPr>
              <a:t> natriumbikarbonat är 1 till 2 </a:t>
            </a:r>
            <a:r>
              <a:rPr kumimoji="0" lang="sv-SE" altLang="sv-SE" sz="1800" b="0" i="0" u="none" strike="noStrike" cap="none" normalizeH="0" baseline="0" dirty="0" err="1">
                <a:ln>
                  <a:noFill/>
                </a:ln>
                <a:solidFill>
                  <a:srgbClr val="202124"/>
                </a:solidFill>
                <a:effectLst/>
                <a:latin typeface="+mn-lt"/>
              </a:rPr>
              <a:t>mEq</a:t>
            </a:r>
            <a:r>
              <a:rPr kumimoji="0" lang="sv-SE" altLang="sv-SE" sz="1800" b="0" i="0" u="none" strike="noStrike" cap="none" normalizeH="0" baseline="0" dirty="0">
                <a:ln>
                  <a:noFill/>
                </a:ln>
                <a:solidFill>
                  <a:srgbClr val="202124"/>
                </a:solidFill>
                <a:effectLst/>
                <a:latin typeface="+mn-lt"/>
              </a:rPr>
              <a:t>/kg, ges som en snabb IV-push genom en stor IV-kateter.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Hos vuxna är ett vanligt tillvägagångssätt att ge två till tre injektionsflaskor eller </a:t>
            </a:r>
            <a:r>
              <a:rPr kumimoji="0" lang="sv-SE" altLang="sv-SE" sz="1800" b="0" i="0" u="none" strike="noStrike" cap="none" normalizeH="0" baseline="0" dirty="0" err="1">
                <a:ln>
                  <a:noFill/>
                </a:ln>
                <a:solidFill>
                  <a:srgbClr val="202124"/>
                </a:solidFill>
                <a:effectLst/>
                <a:latin typeface="+mn-lt"/>
              </a:rPr>
              <a:t>förfyllda</a:t>
            </a:r>
            <a:r>
              <a:rPr kumimoji="0" lang="sv-SE" altLang="sv-SE" sz="1800" b="0" i="0" u="none" strike="noStrike" cap="none" normalizeH="0" baseline="0" dirty="0">
                <a:ln>
                  <a:noFill/>
                </a:ln>
                <a:solidFill>
                  <a:srgbClr val="202124"/>
                </a:solidFill>
                <a:effectLst/>
                <a:latin typeface="+mn-lt"/>
              </a:rPr>
              <a:t> sprutor (50 ml vardera) med 8,4 procent natriumbikarbonat. Om det inte kommer något svar på den initiala dosen kan den upprepas efter fem minuter.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Det är bra att köra ett kontinuerligt 12-avlednings-EKG under infusionen för att visa effekten (eller frånvaron) av förkortning av QRS-komplexet, en minskning av R-vågsamplituden i avlednings-</a:t>
            </a:r>
            <a:r>
              <a:rPr kumimoji="0" lang="sv-SE" altLang="sv-SE" sz="1800" b="0" i="0" u="none" strike="noStrike" cap="none" normalizeH="0" baseline="0" dirty="0" err="1">
                <a:ln>
                  <a:noFill/>
                </a:ln>
                <a:solidFill>
                  <a:srgbClr val="202124"/>
                </a:solidFill>
                <a:effectLst/>
                <a:latin typeface="+mn-lt"/>
              </a:rPr>
              <a:t>aVR</a:t>
            </a:r>
            <a:r>
              <a:rPr kumimoji="0" lang="sv-SE" altLang="sv-SE" sz="1800" b="0" i="0" u="none" strike="noStrike" cap="none" normalizeH="0" baseline="0" dirty="0">
                <a:ln>
                  <a:noFill/>
                </a:ln>
                <a:solidFill>
                  <a:srgbClr val="202124"/>
                </a:solidFill>
                <a:effectLst/>
                <a:latin typeface="+mn-lt"/>
              </a:rPr>
              <a:t> ​​eller upplösning av någon arytmi.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Om QRS minskar efter bolusbehandling, påbörja en kontinuerlig IV-infusion av natriumbikarbonat. Vi administrerar en lösning av 150 </a:t>
            </a:r>
            <a:r>
              <a:rPr kumimoji="0" lang="sv-SE" altLang="sv-SE" sz="1800" b="0" i="0" u="none" strike="noStrike" cap="none" normalizeH="0" baseline="0" dirty="0" err="1">
                <a:ln>
                  <a:noFill/>
                </a:ln>
                <a:solidFill>
                  <a:srgbClr val="202124"/>
                </a:solidFill>
                <a:effectLst/>
                <a:latin typeface="+mn-lt"/>
              </a:rPr>
              <a:t>mEq</a:t>
            </a:r>
            <a:r>
              <a:rPr kumimoji="0" lang="sv-SE" altLang="sv-SE" sz="1800" b="0" i="0" u="none" strike="noStrike" cap="none" normalizeH="0" baseline="0" dirty="0">
                <a:ln>
                  <a:noFill/>
                </a:ln>
                <a:solidFill>
                  <a:srgbClr val="202124"/>
                </a:solidFill>
                <a:effectLst/>
                <a:latin typeface="+mn-lt"/>
              </a:rPr>
              <a:t> natriumbikarbonat i 1 L 5 procent glukos </a:t>
            </a:r>
            <a:r>
              <a:rPr kumimoji="0" lang="sv-SE" altLang="sv-SE" sz="1800" b="0" i="0" u="none" strike="noStrike" cap="none" normalizeH="0" baseline="0" dirty="0" err="1">
                <a:ln>
                  <a:noFill/>
                </a:ln>
                <a:solidFill>
                  <a:srgbClr val="202124"/>
                </a:solidFill>
                <a:effectLst/>
                <a:latin typeface="+mn-lt"/>
              </a:rPr>
              <a:t>infunderad</a:t>
            </a:r>
            <a:r>
              <a:rPr kumimoji="0" lang="sv-SE" altLang="sv-SE" sz="1800" b="0" i="0" u="none" strike="noStrike" cap="none" normalizeH="0" baseline="0" dirty="0">
                <a:ln>
                  <a:noFill/>
                </a:ln>
                <a:solidFill>
                  <a:srgbClr val="202124"/>
                </a:solidFill>
                <a:effectLst/>
                <a:latin typeface="+mn-lt"/>
              </a:rPr>
              <a:t> med 250 ml/timme hos vuxna. Samma vätska bör ges till barn med dubbelt så stor mängd underhållsvätska. </a:t>
            </a:r>
            <a:endParaRPr kumimoji="0" lang="sv-SE" altLang="sv-SE"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32323876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kumimoji="0" lang="sv-SE" altLang="sv-SE" sz="3600" b="0" i="0" u="none" strike="noStrike" cap="none" normalizeH="0" baseline="0" dirty="0" err="1">
                <a:ln>
                  <a:noFill/>
                </a:ln>
                <a:solidFill>
                  <a:srgbClr val="202124"/>
                </a:solidFill>
                <a:effectLst/>
                <a:latin typeface="+mn-lt"/>
              </a:rPr>
              <a:t>Hyperton</a:t>
            </a:r>
            <a:r>
              <a:rPr kumimoji="0" lang="sv-SE" altLang="sv-SE" sz="3600" b="0" i="0" u="none" strike="noStrike" cap="none" normalizeH="0" baseline="0" dirty="0">
                <a:ln>
                  <a:noFill/>
                </a:ln>
                <a:solidFill>
                  <a:srgbClr val="202124"/>
                </a:solidFill>
                <a:effectLst/>
                <a:latin typeface="+mn-lt"/>
              </a:rPr>
              <a:t> koksalt för hjärttoxicitet</a:t>
            </a:r>
            <a:endParaRPr lang="sv-SE" sz="3600" i="0" dirty="0">
              <a:solidFill>
                <a:srgbClr val="222222"/>
              </a:solidFill>
              <a:effectLst/>
            </a:endParaRPr>
          </a:p>
        </p:txBody>
      </p:sp>
      <p:sp>
        <p:nvSpPr>
          <p:cNvPr id="5" name="textruta 4">
            <a:extLst>
              <a:ext uri="{FF2B5EF4-FFF2-40B4-BE49-F238E27FC236}">
                <a16:creationId xmlns:a16="http://schemas.microsoft.com/office/drawing/2014/main" id="{7B707F7D-88CC-CEEA-E314-A35F80F1E374}"/>
              </a:ext>
            </a:extLst>
          </p:cNvPr>
          <p:cNvSpPr txBox="1"/>
          <p:nvPr/>
        </p:nvSpPr>
        <p:spPr>
          <a:xfrm>
            <a:off x="470516" y="1052736"/>
            <a:ext cx="7989915" cy="5215146"/>
          </a:xfrm>
          <a:prstGeom prst="rect">
            <a:avLst/>
          </a:prstGeom>
          <a:noFill/>
        </p:spPr>
        <p:txBody>
          <a:bodyPr wrap="square">
            <a:spAutoFit/>
          </a:bodyPr>
          <a:lstStyle/>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(3 procent) saltlösning </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Vi föreslår att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saltlösning endast används när hypotoni är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refraktär</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mot alla andra förstahandsbehandlingar, inklusive natriumbikarbonat och aggressiv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resuscitering</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med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kristalloida</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vätskor. </a:t>
            </a: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Patienter som förblir instabila efter adekvat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alkalinisering</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bestämt av arteriellt pH, och vars hypotoni inte har förbättrats trots aggressiv vätskebehandling och behandling med en direktverkande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vasopressor</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(t.ex. noradrenalin) kan behandlas med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saltlösning. </a:t>
            </a: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Vi ger en </a:t>
            </a:r>
            <a:r>
              <a:rPr lang="sv-SE" sz="160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100 ml IV-bolus med 3 procent koksaltlösning</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om symtomen kvarstår kan ytterligare två doser ges med tio minuters mellanrum. Ingen ytterligare </a:t>
            </a:r>
            <a:r>
              <a:rPr lang="sv-SE" sz="1600" b="0" kern="0" dirty="0" err="1">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hyperton</a:t>
            </a: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saltlösning bör ges och serumnatriumkoncentrationen bör övervakas.</a:t>
            </a:r>
            <a:endParaRPr lang="sv-SE" sz="1600" b="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27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v-SE" sz="1600" b="0" kern="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Vissa toxikologer förespråkar hypertonisk (3 procent) saltlösning som ett alternativ till natriumbikarbonatbehandling. Rapporter om dess effektivitet är dock motstridiga och det finns ingen tydlig fördel jämfört med natriumbikarbonat. Hypertonisk koksaltlösning förbättrar hypotoni, men med undantag för en fallrapport finns det få bevis för att det förbättrar arytmier.</a:t>
            </a:r>
            <a:endParaRPr lang="sv-SE" sz="1600" b="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78304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188640"/>
            <a:ext cx="8280920" cy="864096"/>
          </a:xfrm>
        </p:spPr>
        <p:txBody>
          <a:bodyPr>
            <a:normAutofit/>
          </a:bodyPr>
          <a:lstStyle/>
          <a:p>
            <a:r>
              <a:rPr lang="sv-SE" sz="3200" b="0" i="0" dirty="0">
                <a:solidFill>
                  <a:srgbClr val="373A3C"/>
                </a:solidFill>
                <a:effectLst/>
              </a:rPr>
              <a:t>Behandling TCA </a:t>
            </a:r>
            <a:endParaRPr lang="sv-SE" sz="3200" i="0" dirty="0">
              <a:solidFill>
                <a:srgbClr val="222222"/>
              </a:solidFill>
              <a:effectLst/>
            </a:endParaRPr>
          </a:p>
        </p:txBody>
      </p:sp>
      <p:sp>
        <p:nvSpPr>
          <p:cNvPr id="3" name="Rectangle 1">
            <a:extLst>
              <a:ext uri="{FF2B5EF4-FFF2-40B4-BE49-F238E27FC236}">
                <a16:creationId xmlns:a16="http://schemas.microsoft.com/office/drawing/2014/main" id="{25A12BFC-58EE-C9E5-E8B4-581A492123B0}"/>
              </a:ext>
            </a:extLst>
          </p:cNvPr>
          <p:cNvSpPr>
            <a:spLocks noChangeArrowheads="1"/>
          </p:cNvSpPr>
          <p:nvPr/>
        </p:nvSpPr>
        <p:spPr bwMode="auto">
          <a:xfrm>
            <a:off x="252525" y="1628800"/>
            <a:ext cx="8638949" cy="41293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Initial behandling av patienten med en överdos av </a:t>
            </a:r>
            <a:r>
              <a:rPr kumimoji="0" lang="sv-SE" altLang="sv-SE" sz="1800" b="0" i="0" u="none" strike="noStrike" cap="none" normalizeH="0" baseline="0" dirty="0" err="1">
                <a:ln>
                  <a:noFill/>
                </a:ln>
                <a:solidFill>
                  <a:srgbClr val="202124"/>
                </a:solidFill>
                <a:effectLst/>
                <a:latin typeface="+mn-lt"/>
              </a:rPr>
              <a:t>tricykliskt</a:t>
            </a:r>
            <a:r>
              <a:rPr kumimoji="0" lang="sv-SE" altLang="sv-SE" sz="1800" b="0" i="0" u="none" strike="noStrike" cap="none" normalizeH="0" baseline="0" dirty="0">
                <a:ln>
                  <a:noFill/>
                </a:ln>
                <a:solidFill>
                  <a:srgbClr val="202124"/>
                </a:solidFill>
                <a:effectLst/>
                <a:latin typeface="+mn-lt"/>
              </a:rPr>
              <a:t> antidepressivt medel (TCA) handlar om säkra patientens luftvägar, andning och cirkulation.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TCA-förgiftade patienter är ofta komatösa och kräver intubation för luftvägsskydd och ventilation. Hos </a:t>
            </a:r>
            <a:r>
              <a:rPr kumimoji="0" lang="sv-SE" altLang="sv-SE" sz="1800" b="0" i="0" u="none" strike="noStrike" cap="none" normalizeH="0" baseline="0" dirty="0" err="1">
                <a:ln>
                  <a:noFill/>
                </a:ln>
                <a:solidFill>
                  <a:srgbClr val="202124"/>
                </a:solidFill>
                <a:effectLst/>
                <a:latin typeface="+mn-lt"/>
              </a:rPr>
              <a:t>hypotensiva</a:t>
            </a:r>
            <a:r>
              <a:rPr kumimoji="0" lang="sv-SE" altLang="sv-SE" sz="1800" b="0" i="0" u="none" strike="noStrike" cap="none" normalizeH="0" baseline="0" dirty="0">
                <a:ln>
                  <a:noFill/>
                </a:ln>
                <a:solidFill>
                  <a:srgbClr val="202124"/>
                </a:solidFill>
                <a:effectLst/>
                <a:latin typeface="+mn-lt"/>
              </a:rPr>
              <a:t> patienter, undvik induktionsmedel som kan förvärra hypotoni. </a:t>
            </a:r>
            <a:endParaRPr lang="sv-SE" altLang="sv-SE" sz="1800" b="0" dirty="0">
              <a:solidFill>
                <a:srgbClr val="202124"/>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202124"/>
                </a:solidFill>
                <a:effectLst/>
                <a:latin typeface="+mn-lt"/>
              </a:rPr>
              <a:t>Inledande återupplivning omfattar följande åtgärder: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rgbClr val="202124"/>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1800" b="0" i="0" u="none" strike="noStrike" cap="none" normalizeH="0" baseline="0" dirty="0">
                <a:ln>
                  <a:noFill/>
                </a:ln>
                <a:solidFill>
                  <a:srgbClr val="202124"/>
                </a:solidFill>
                <a:effectLst/>
                <a:latin typeface="+mn-lt"/>
              </a:rPr>
              <a:t>Natriumbikarbonat för att behandla hjärttoxicitet, som manifesteras av ett förlängt QRS-komplex eller </a:t>
            </a:r>
            <a:r>
              <a:rPr kumimoji="0" lang="sv-SE" altLang="sv-SE" sz="1800" b="0" i="0" u="none" strike="noStrike" cap="none" normalizeH="0" baseline="0" dirty="0" err="1">
                <a:ln>
                  <a:noFill/>
                </a:ln>
                <a:solidFill>
                  <a:srgbClr val="202124"/>
                </a:solidFill>
                <a:effectLst/>
                <a:latin typeface="+mn-lt"/>
              </a:rPr>
              <a:t>ventrikulär</a:t>
            </a:r>
            <a:r>
              <a:rPr kumimoji="0" lang="sv-SE" altLang="sv-SE" sz="1800" b="0" i="0" u="none" strike="noStrike" cap="none" normalizeH="0" baseline="0" dirty="0">
                <a:ln>
                  <a:noFill/>
                </a:ln>
                <a:solidFill>
                  <a:srgbClr val="202124"/>
                </a:solidFill>
                <a:effectLst/>
                <a:latin typeface="+mn-lt"/>
              </a:rPr>
              <a:t> arytmi.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1800" b="0" i="0" u="none" strike="noStrike" cap="none" normalizeH="0" baseline="0" dirty="0" err="1">
                <a:ln>
                  <a:noFill/>
                </a:ln>
                <a:solidFill>
                  <a:srgbClr val="202124"/>
                </a:solidFill>
                <a:effectLst/>
                <a:latin typeface="+mn-lt"/>
              </a:rPr>
              <a:t>Isoton</a:t>
            </a:r>
            <a:r>
              <a:rPr kumimoji="0" lang="sv-SE" altLang="sv-SE" sz="1800" b="0" i="0" u="none" strike="noStrike" cap="none" normalizeH="0" baseline="0" dirty="0">
                <a:ln>
                  <a:noFill/>
                </a:ln>
                <a:solidFill>
                  <a:srgbClr val="202124"/>
                </a:solidFill>
                <a:effectLst/>
                <a:latin typeface="+mn-lt"/>
              </a:rPr>
              <a:t> koksaltlösning ges som intravenösa (IV) bolusdoser för att behandla hypotoni. IV bolus på 250 till 500 ml kan ges och upprepas baserat på patientens svar.</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sv-SE" altLang="sv-SE" sz="1800" b="0" i="0" u="none" strike="noStrike" cap="none" normalizeH="0" baseline="0" dirty="0" err="1">
                <a:ln>
                  <a:noFill/>
                </a:ln>
                <a:solidFill>
                  <a:srgbClr val="202124"/>
                </a:solidFill>
                <a:effectLst/>
                <a:latin typeface="+mn-lt"/>
              </a:rPr>
              <a:t>Bensodiazepiner</a:t>
            </a:r>
            <a:r>
              <a:rPr kumimoji="0" lang="sv-SE" altLang="sv-SE" sz="1800" b="0" i="0" u="none" strike="noStrike" cap="none" normalizeH="0" baseline="0" dirty="0">
                <a:ln>
                  <a:noFill/>
                </a:ln>
                <a:solidFill>
                  <a:srgbClr val="202124"/>
                </a:solidFill>
                <a:effectLst/>
                <a:latin typeface="+mn-lt"/>
              </a:rPr>
              <a:t> för kontroll av agitation. Vi föreslår </a:t>
            </a:r>
            <a:r>
              <a:rPr kumimoji="0" lang="sv-SE" altLang="sv-SE" sz="1800" b="0" i="0" u="none" strike="noStrike" cap="none" normalizeH="0" baseline="0" dirty="0" err="1">
                <a:ln>
                  <a:noFill/>
                </a:ln>
                <a:solidFill>
                  <a:srgbClr val="202124"/>
                </a:solidFill>
                <a:effectLst/>
                <a:latin typeface="+mn-lt"/>
              </a:rPr>
              <a:t>lorazepam</a:t>
            </a:r>
            <a:r>
              <a:rPr kumimoji="0" lang="sv-SE" altLang="sv-SE" sz="1800" b="0" i="0" u="none" strike="noStrike" cap="none" normalizeH="0" baseline="0" dirty="0">
                <a:ln>
                  <a:noFill/>
                </a:ln>
                <a:solidFill>
                  <a:srgbClr val="202124"/>
                </a:solidFill>
                <a:effectLst/>
                <a:latin typeface="+mn-lt"/>
              </a:rPr>
              <a:t> (1 mg IV) eller </a:t>
            </a:r>
            <a:r>
              <a:rPr kumimoji="0" lang="sv-SE" altLang="sv-SE" sz="1800" b="0" i="0" u="none" strike="noStrike" cap="none" normalizeH="0" baseline="0" dirty="0" err="1">
                <a:ln>
                  <a:noFill/>
                </a:ln>
                <a:solidFill>
                  <a:srgbClr val="202124"/>
                </a:solidFill>
                <a:effectLst/>
                <a:latin typeface="+mn-lt"/>
              </a:rPr>
              <a:t>diazepam</a:t>
            </a:r>
            <a:r>
              <a:rPr kumimoji="0" lang="sv-SE" altLang="sv-SE" sz="1800" b="0" i="0" u="none" strike="noStrike" cap="none" normalizeH="0" baseline="0" dirty="0">
                <a:ln>
                  <a:noFill/>
                </a:ln>
                <a:solidFill>
                  <a:srgbClr val="202124"/>
                </a:solidFill>
                <a:effectLst/>
                <a:latin typeface="+mn-lt"/>
              </a:rPr>
              <a:t> (5 mg IV), upprepade med 5 till 10 minuters intervall efter behov. </a:t>
            </a:r>
            <a:r>
              <a:rPr kumimoji="0" lang="sv-SE" altLang="sv-SE" sz="1800" b="0" i="0" u="none" strike="noStrike" cap="none" normalizeH="0" baseline="0" dirty="0" err="1">
                <a:ln>
                  <a:noFill/>
                </a:ln>
                <a:solidFill>
                  <a:srgbClr val="202124"/>
                </a:solidFill>
                <a:effectLst/>
                <a:latin typeface="+mn-lt"/>
              </a:rPr>
              <a:t>Bensodiazepiner</a:t>
            </a:r>
            <a:r>
              <a:rPr kumimoji="0" lang="sv-SE" altLang="sv-SE" sz="1800" b="0" i="0" u="none" strike="noStrike" cap="none" normalizeH="0" baseline="0" dirty="0">
                <a:ln>
                  <a:noFill/>
                </a:ln>
                <a:solidFill>
                  <a:srgbClr val="202124"/>
                </a:solidFill>
                <a:effectLst/>
                <a:latin typeface="+mn-lt"/>
              </a:rPr>
              <a:t> bör användas med omtanke, eftersom agitation snabbt kan ge vika för djup </a:t>
            </a:r>
            <a:r>
              <a:rPr kumimoji="0" lang="sv-SE" altLang="sv-SE" sz="1800" b="0" i="0" u="none" strike="noStrike" cap="none" normalizeH="0" baseline="0" dirty="0" err="1">
                <a:ln>
                  <a:noFill/>
                </a:ln>
                <a:solidFill>
                  <a:srgbClr val="202124"/>
                </a:solidFill>
                <a:effectLst/>
                <a:latin typeface="+mn-lt"/>
              </a:rPr>
              <a:t>sedering</a:t>
            </a:r>
            <a:r>
              <a:rPr kumimoji="0" lang="sv-SE" altLang="sv-SE" sz="1800" b="0" i="0" u="none" strike="noStrike" cap="none" normalizeH="0" baseline="0" dirty="0">
                <a:ln>
                  <a:noFill/>
                </a:ln>
                <a:solidFill>
                  <a:srgbClr val="202124"/>
                </a:solidFill>
                <a:effectLst/>
                <a:latin typeface="+mn-lt"/>
              </a:rPr>
              <a:t> (från </a:t>
            </a:r>
            <a:r>
              <a:rPr kumimoji="0" lang="sv-SE" altLang="sv-SE" sz="1800" b="0" i="0" u="none" strike="noStrike" cap="none" normalizeH="0" baseline="0" dirty="0" err="1">
                <a:ln>
                  <a:noFill/>
                </a:ln>
                <a:solidFill>
                  <a:srgbClr val="202124"/>
                </a:solidFill>
                <a:effectLst/>
                <a:latin typeface="+mn-lt"/>
              </a:rPr>
              <a:t>antihistaminiska</a:t>
            </a:r>
            <a:r>
              <a:rPr kumimoji="0" lang="sv-SE" altLang="sv-SE" sz="1800" b="0" i="0" u="none" strike="noStrike" cap="none" normalizeH="0" baseline="0" dirty="0">
                <a:ln>
                  <a:noFill/>
                </a:ln>
                <a:solidFill>
                  <a:srgbClr val="202124"/>
                </a:solidFill>
                <a:effectLst/>
                <a:latin typeface="+mn-lt"/>
              </a:rPr>
              <a:t> effekter).</a:t>
            </a:r>
            <a:r>
              <a:rPr kumimoji="0" lang="sv-SE" altLang="sv-SE" sz="1800" b="0" i="0" u="none" strike="noStrike" cap="none" normalizeH="0" baseline="0" dirty="0">
                <a:ln>
                  <a:noFill/>
                </a:ln>
                <a:solidFill>
                  <a:schemeClr val="tx1"/>
                </a:solidFill>
                <a:effectLst/>
                <a:latin typeface="+mn-lt"/>
              </a:rPr>
              <a:t> </a:t>
            </a:r>
          </a:p>
        </p:txBody>
      </p:sp>
    </p:spTree>
    <p:extLst>
      <p:ext uri="{BB962C8B-B14F-4D97-AF65-F5344CB8AC3E}">
        <p14:creationId xmlns:p14="http://schemas.microsoft.com/office/powerpoint/2010/main" val="14855162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55576" y="548680"/>
            <a:ext cx="7848872" cy="5447645"/>
          </a:xfrm>
          <a:prstGeom prst="rect">
            <a:avLst/>
          </a:prstGeom>
        </p:spPr>
        <p:txBody>
          <a:bodyPr wrap="square">
            <a:spAutoFit/>
          </a:bodyPr>
          <a:lstStyle/>
          <a:p>
            <a:r>
              <a:rPr lang="sv-SE" b="1" dirty="0"/>
              <a:t>BEHANDLING </a:t>
            </a:r>
            <a:br>
              <a:rPr lang="sv-SE" b="1" dirty="0"/>
            </a:br>
            <a:r>
              <a:rPr lang="sv-SE" b="1" dirty="0"/>
              <a:t> </a:t>
            </a:r>
          </a:p>
          <a:p>
            <a:r>
              <a:rPr lang="sv-SE" sz="1800" b="0" dirty="0">
                <a:latin typeface="+mn-lt"/>
              </a:rPr>
              <a:t>Det viktigaste i de flesta fall av förgiftning med </a:t>
            </a:r>
            <a:r>
              <a:rPr lang="sv-SE" sz="1800" b="0" dirty="0" err="1">
                <a:latin typeface="+mn-lt"/>
              </a:rPr>
              <a:t>fentiazinderivat</a:t>
            </a:r>
            <a:r>
              <a:rPr lang="sv-SE" sz="1800" b="0" dirty="0">
                <a:latin typeface="+mn-lt"/>
              </a:rPr>
              <a:t> är att: </a:t>
            </a:r>
            <a:br>
              <a:rPr lang="sv-SE" sz="1800" b="0" dirty="0">
                <a:latin typeface="+mn-lt"/>
              </a:rPr>
            </a:br>
            <a:r>
              <a:rPr lang="sv-SE" sz="1800" b="0" dirty="0">
                <a:latin typeface="+mn-lt"/>
              </a:rPr>
              <a:t> </a:t>
            </a:r>
          </a:p>
          <a:p>
            <a:pPr marL="285750" lvl="0" indent="-285750">
              <a:buFont typeface="Arial" panose="020B0604020202020204" pitchFamily="34" charset="0"/>
              <a:buChar char="•"/>
            </a:pPr>
            <a:r>
              <a:rPr lang="sv-SE" sz="1800" b="0" dirty="0">
                <a:latin typeface="+mn-lt"/>
              </a:rPr>
              <a:t>Identifiera toxiskt agens </a:t>
            </a:r>
          </a:p>
          <a:p>
            <a:pPr marL="285750" lvl="0" indent="-285750">
              <a:buFont typeface="Arial" panose="020B0604020202020204" pitchFamily="34" charset="0"/>
              <a:buChar char="•"/>
            </a:pPr>
            <a:r>
              <a:rPr lang="sv-SE" sz="1800" b="0" dirty="0">
                <a:latin typeface="+mn-lt"/>
              </a:rPr>
              <a:t>Noggrant övervaka vakenhet och andning </a:t>
            </a:r>
          </a:p>
          <a:p>
            <a:pPr marL="285750" lvl="0" indent="-285750">
              <a:buFont typeface="Arial" panose="020B0604020202020204" pitchFamily="34" charset="0"/>
              <a:buChar char="•"/>
            </a:pPr>
            <a:r>
              <a:rPr lang="sv-SE" sz="1800" b="0" dirty="0">
                <a:latin typeface="+mn-lt"/>
              </a:rPr>
              <a:t>Understödja andning och cirkulation vid behov </a:t>
            </a:r>
          </a:p>
          <a:p>
            <a:pPr marL="285750" lvl="0" indent="-285750">
              <a:buFont typeface="Arial" panose="020B0604020202020204" pitchFamily="34" charset="0"/>
              <a:buChar char="•"/>
            </a:pPr>
            <a:r>
              <a:rPr lang="sv-SE" sz="1800" b="0" dirty="0">
                <a:latin typeface="+mn-lt"/>
              </a:rPr>
              <a:t>Genomföra aktiv elimination när så är indicerat, t ex genom ventrikeltömning och tillförsel av medicinskt kol </a:t>
            </a:r>
          </a:p>
          <a:p>
            <a:pPr marL="285750" lvl="0" indent="-285750">
              <a:buFont typeface="Arial" panose="020B0604020202020204" pitchFamily="34" charset="0"/>
              <a:buChar char="•"/>
            </a:pPr>
            <a:r>
              <a:rPr lang="sv-SE" sz="1800" b="0" dirty="0">
                <a:latin typeface="+mn-lt"/>
              </a:rPr>
              <a:t>Behandla akut förvirring och motorisk oro på ett lugnt och säkert sätt </a:t>
            </a:r>
          </a:p>
          <a:p>
            <a:pPr marL="285750" lvl="0" indent="-285750">
              <a:buFont typeface="Arial" panose="020B0604020202020204" pitchFamily="34" charset="0"/>
              <a:buChar char="•"/>
            </a:pPr>
            <a:r>
              <a:rPr lang="sv-SE" sz="1800" b="0" dirty="0">
                <a:latin typeface="+mn-lt"/>
              </a:rPr>
              <a:t>Antidotbehandling med </a:t>
            </a:r>
            <a:r>
              <a:rPr lang="sv-SE" sz="1800" b="0" u="sng" dirty="0" err="1">
                <a:latin typeface="+mn-lt"/>
                <a:hlinkClick r:id="rId2"/>
              </a:rPr>
              <a:t>fysostigmin</a:t>
            </a:r>
            <a:r>
              <a:rPr lang="sv-SE" sz="1800" b="0" dirty="0">
                <a:latin typeface="+mn-lt"/>
              </a:rPr>
              <a:t> när tydlig indikation föreligger och nyttan överväger riskerna som vid </a:t>
            </a:r>
            <a:r>
              <a:rPr lang="sv-SE" sz="1800" b="0" dirty="0" err="1">
                <a:latin typeface="+mn-lt"/>
              </a:rPr>
              <a:t>antikolinergt</a:t>
            </a:r>
            <a:r>
              <a:rPr lang="sv-SE" sz="1800" b="0" dirty="0">
                <a:latin typeface="+mn-lt"/>
              </a:rPr>
              <a:t> syndrom med </a:t>
            </a:r>
            <a:r>
              <a:rPr lang="sv-SE" sz="1800" b="0" dirty="0" err="1">
                <a:latin typeface="+mn-lt"/>
              </a:rPr>
              <a:t>delirirum</a:t>
            </a:r>
            <a:endParaRPr lang="sv-SE" sz="1800" b="0" dirty="0">
              <a:latin typeface="+mn-lt"/>
            </a:endParaRPr>
          </a:p>
          <a:p>
            <a:pPr marL="285750" lvl="0" indent="-285750">
              <a:buFont typeface="Arial" panose="020B0604020202020204" pitchFamily="34" charset="0"/>
              <a:buChar char="•"/>
            </a:pPr>
            <a:r>
              <a:rPr lang="sv-SE" sz="1800" b="0" dirty="0">
                <a:latin typeface="+mn-lt"/>
              </a:rPr>
              <a:t>Behandling av hjärtsvikt och </a:t>
            </a:r>
            <a:r>
              <a:rPr lang="sv-SE" sz="1800" b="0" dirty="0" err="1">
                <a:latin typeface="+mn-lt"/>
              </a:rPr>
              <a:t>hypotension</a:t>
            </a:r>
            <a:r>
              <a:rPr lang="sv-SE" sz="1800" b="0" dirty="0">
                <a:latin typeface="+mn-lt"/>
              </a:rPr>
              <a:t> med sedvanliga </a:t>
            </a:r>
            <a:r>
              <a:rPr lang="sv-SE" sz="1800" b="0" dirty="0" err="1">
                <a:latin typeface="+mn-lt"/>
              </a:rPr>
              <a:t>inotropa</a:t>
            </a:r>
            <a:r>
              <a:rPr lang="sv-SE" sz="1800" b="0" dirty="0">
                <a:latin typeface="+mn-lt"/>
              </a:rPr>
              <a:t> droger som noradrenalin eller adrenalin </a:t>
            </a:r>
          </a:p>
          <a:p>
            <a:pPr marL="285750" lvl="0" indent="-285750">
              <a:buFont typeface="Arial" panose="020B0604020202020204" pitchFamily="34" charset="0"/>
              <a:buChar char="•"/>
            </a:pPr>
            <a:r>
              <a:rPr lang="sv-SE" sz="1800" b="0" u="sng" dirty="0">
                <a:latin typeface="+mn-lt"/>
              </a:rPr>
              <a:t>Behandling med intravenös fettemulsion (ILE) (Intralipid) kan prövas som sista utväg vid kardiovaskulär kollaps </a:t>
            </a:r>
            <a:r>
              <a:rPr lang="sv-SE" sz="1800" b="0" dirty="0">
                <a:latin typeface="+mn-lt"/>
              </a:rPr>
              <a:t> </a:t>
            </a:r>
          </a:p>
          <a:p>
            <a:pPr marL="285750" lvl="0" indent="-285750">
              <a:buFont typeface="Arial" panose="020B0604020202020204" pitchFamily="34" charset="0"/>
              <a:buChar char="•"/>
            </a:pPr>
            <a:r>
              <a:rPr lang="sv-SE" sz="1800" b="0" dirty="0">
                <a:latin typeface="+mn-lt"/>
              </a:rPr>
              <a:t>Lägga in patienten på en avdelning med rätt vårdnivå och undvika för låg vårdnivå när medvetandet är sänkt eller andningen är nedsatt </a:t>
            </a:r>
          </a:p>
          <a:p>
            <a:pPr marL="285750" lvl="0" indent="-285750">
              <a:buFont typeface="Arial" panose="020B0604020202020204" pitchFamily="34" charset="0"/>
              <a:buChar char="•"/>
            </a:pPr>
            <a:r>
              <a:rPr lang="sv-SE" sz="1800" b="0" dirty="0">
                <a:latin typeface="+mn-lt"/>
              </a:rPr>
              <a:t>Ordna en uppföljning genom psykiatrin och socialtjänsten</a:t>
            </a:r>
          </a:p>
        </p:txBody>
      </p:sp>
    </p:spTree>
    <p:extLst>
      <p:ext uri="{BB962C8B-B14F-4D97-AF65-F5344CB8AC3E}">
        <p14:creationId xmlns:p14="http://schemas.microsoft.com/office/powerpoint/2010/main" val="38544996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260648"/>
            <a:ext cx="8280920" cy="864096"/>
          </a:xfrm>
        </p:spPr>
        <p:txBody>
          <a:bodyPr>
            <a:noAutofit/>
          </a:bodyPr>
          <a:lstStyle/>
          <a:p>
            <a:r>
              <a:rPr lang="sv-SE" sz="2800" b="0" i="0" dirty="0">
                <a:solidFill>
                  <a:srgbClr val="222222"/>
                </a:solidFill>
                <a:effectLst/>
                <a:latin typeface="+mn-lt"/>
              </a:rPr>
              <a:t>Beslut om behandling av följande tas på en fall-till-fall-basis:</a:t>
            </a:r>
          </a:p>
        </p:txBody>
      </p:sp>
      <p:sp>
        <p:nvSpPr>
          <p:cNvPr id="4" name="Rektangel 3"/>
          <p:cNvSpPr/>
          <p:nvPr/>
        </p:nvSpPr>
        <p:spPr>
          <a:xfrm>
            <a:off x="683568" y="1412776"/>
            <a:ext cx="8388932" cy="5632311"/>
          </a:xfrm>
          <a:prstGeom prst="rect">
            <a:avLst/>
          </a:prstGeom>
        </p:spPr>
        <p:txBody>
          <a:bodyPr wrap="square">
            <a:spAutoFit/>
          </a:bodyPr>
          <a:lstStyle/>
          <a:p>
            <a:pPr lvl="1" algn="l"/>
            <a:r>
              <a:rPr lang="sv-SE" b="0" i="0" dirty="0">
                <a:solidFill>
                  <a:srgbClr val="222222"/>
                </a:solidFill>
                <a:effectLst/>
                <a:latin typeface="+mn-lt"/>
              </a:rPr>
              <a:t>Breddökade QRS-komplex, hjärtsvikt och </a:t>
            </a:r>
            <a:r>
              <a:rPr lang="sv-SE" b="0" i="0" dirty="0" err="1">
                <a:solidFill>
                  <a:srgbClr val="222222"/>
                </a:solidFill>
                <a:effectLst/>
                <a:latin typeface="+mn-lt"/>
              </a:rPr>
              <a:t>ventrikulära</a:t>
            </a:r>
            <a:r>
              <a:rPr lang="sv-SE" b="0" i="0" dirty="0">
                <a:solidFill>
                  <a:srgbClr val="222222"/>
                </a:solidFill>
                <a:effectLst/>
                <a:latin typeface="+mn-lt"/>
              </a:rPr>
              <a:t> arytmier</a:t>
            </a:r>
          </a:p>
          <a:p>
            <a:pPr lvl="1" algn="l"/>
            <a:r>
              <a:rPr lang="sv-SE" b="0" dirty="0">
                <a:solidFill>
                  <a:srgbClr val="222222"/>
                </a:solidFill>
                <a:latin typeface="+mn-lt"/>
              </a:rPr>
              <a:t>- ge </a:t>
            </a:r>
            <a:r>
              <a:rPr lang="sv-SE" b="0" dirty="0" err="1">
                <a:solidFill>
                  <a:srgbClr val="222222"/>
                </a:solidFill>
                <a:latin typeface="+mn-lt"/>
              </a:rPr>
              <a:t>hyperton</a:t>
            </a:r>
            <a:r>
              <a:rPr lang="sv-SE" b="0" dirty="0">
                <a:solidFill>
                  <a:srgbClr val="222222"/>
                </a:solidFill>
                <a:latin typeface="+mn-lt"/>
              </a:rPr>
              <a:t> koksalt</a:t>
            </a:r>
            <a:endParaRPr lang="sv-SE" b="0" i="0" dirty="0">
              <a:solidFill>
                <a:srgbClr val="222222"/>
              </a:solidFill>
              <a:effectLst/>
              <a:latin typeface="+mn-lt"/>
            </a:endParaRPr>
          </a:p>
          <a:p>
            <a:pPr lvl="1" algn="l"/>
            <a:r>
              <a:rPr lang="sv-SE" b="0" i="0" dirty="0">
                <a:solidFill>
                  <a:srgbClr val="222222"/>
                </a:solidFill>
                <a:effectLst/>
                <a:latin typeface="+mn-lt"/>
              </a:rPr>
              <a:t>Cirkulationssvikt</a:t>
            </a:r>
          </a:p>
          <a:p>
            <a:pPr lvl="1" algn="l"/>
            <a:r>
              <a:rPr lang="sv-SE" b="0" dirty="0">
                <a:solidFill>
                  <a:srgbClr val="222222"/>
                </a:solidFill>
                <a:latin typeface="+mn-lt"/>
              </a:rPr>
              <a:t>- ge </a:t>
            </a:r>
            <a:r>
              <a:rPr lang="sv-SE" b="0" dirty="0" err="1">
                <a:solidFill>
                  <a:srgbClr val="222222"/>
                </a:solidFill>
                <a:latin typeface="+mn-lt"/>
              </a:rPr>
              <a:t>isoton</a:t>
            </a:r>
            <a:r>
              <a:rPr lang="sv-SE" b="0" dirty="0">
                <a:solidFill>
                  <a:srgbClr val="222222"/>
                </a:solidFill>
                <a:latin typeface="+mn-lt"/>
              </a:rPr>
              <a:t> vätska i den dos som säkerställer adekvat cirkulation</a:t>
            </a:r>
            <a:endParaRPr lang="sv-SE" b="0" i="0" dirty="0">
              <a:solidFill>
                <a:srgbClr val="222222"/>
              </a:solidFill>
              <a:effectLst/>
              <a:latin typeface="+mn-lt"/>
            </a:endParaRPr>
          </a:p>
          <a:p>
            <a:pPr lvl="1" algn="l"/>
            <a:r>
              <a:rPr lang="sv-SE" b="0" i="0" dirty="0" err="1">
                <a:solidFill>
                  <a:srgbClr val="222222"/>
                </a:solidFill>
                <a:effectLst/>
                <a:latin typeface="+mn-lt"/>
              </a:rPr>
              <a:t>Hypotension</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inotropa</a:t>
            </a:r>
            <a:r>
              <a:rPr lang="sv-SE" b="0" dirty="0">
                <a:solidFill>
                  <a:srgbClr val="222222"/>
                </a:solidFill>
                <a:latin typeface="+mn-lt"/>
              </a:rPr>
              <a:t> medel som noradrenalin, adrenalin eller isoprenalin</a:t>
            </a:r>
            <a:endParaRPr lang="sv-SE" b="0" i="0" dirty="0">
              <a:solidFill>
                <a:srgbClr val="222222"/>
              </a:solidFill>
              <a:effectLst/>
              <a:latin typeface="+mn-lt"/>
            </a:endParaRPr>
          </a:p>
          <a:p>
            <a:pPr lvl="1" algn="l"/>
            <a:r>
              <a:rPr lang="sv-SE" b="0" i="0" dirty="0" err="1">
                <a:solidFill>
                  <a:srgbClr val="222222"/>
                </a:solidFill>
                <a:effectLst/>
                <a:latin typeface="+mn-lt"/>
              </a:rPr>
              <a:t>Hypertermi</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sedering</a:t>
            </a:r>
            <a:r>
              <a:rPr lang="sv-SE" b="0" dirty="0">
                <a:solidFill>
                  <a:srgbClr val="222222"/>
                </a:solidFill>
                <a:latin typeface="+mn-lt"/>
              </a:rPr>
              <a:t>, avkylning</a:t>
            </a:r>
            <a:endParaRPr lang="sv-SE" b="0" i="0" dirty="0">
              <a:solidFill>
                <a:srgbClr val="222222"/>
              </a:solidFill>
              <a:effectLst/>
              <a:latin typeface="+mn-lt"/>
            </a:endParaRPr>
          </a:p>
          <a:p>
            <a:pPr lvl="1" algn="l"/>
            <a:r>
              <a:rPr lang="sv-SE" b="0" i="0" dirty="0">
                <a:solidFill>
                  <a:srgbClr val="222222"/>
                </a:solidFill>
                <a:effectLst/>
                <a:latin typeface="+mn-lt"/>
              </a:rPr>
              <a:t>Konvulsioner</a:t>
            </a:r>
          </a:p>
          <a:p>
            <a:pPr lvl="1" algn="l"/>
            <a:r>
              <a:rPr lang="sv-SE" b="0" dirty="0">
                <a:solidFill>
                  <a:srgbClr val="222222"/>
                </a:solidFill>
                <a:latin typeface="+mn-lt"/>
              </a:rPr>
              <a:t>- behandla med </a:t>
            </a:r>
            <a:r>
              <a:rPr lang="sv-SE" b="0" dirty="0" err="1">
                <a:solidFill>
                  <a:srgbClr val="222222"/>
                </a:solidFill>
                <a:latin typeface="+mn-lt"/>
              </a:rPr>
              <a:t>diazepam</a:t>
            </a:r>
            <a:r>
              <a:rPr lang="sv-SE" b="0" dirty="0">
                <a:solidFill>
                  <a:srgbClr val="222222"/>
                </a:solidFill>
                <a:latin typeface="+mn-lt"/>
              </a:rPr>
              <a:t> i första hand. Undvik </a:t>
            </a:r>
            <a:r>
              <a:rPr lang="sv-SE" b="0" dirty="0" err="1">
                <a:solidFill>
                  <a:srgbClr val="222222"/>
                </a:solidFill>
                <a:latin typeface="+mn-lt"/>
              </a:rPr>
              <a:t>proepanutin</a:t>
            </a:r>
            <a:r>
              <a:rPr lang="sv-SE" b="0" dirty="0">
                <a:solidFill>
                  <a:srgbClr val="222222"/>
                </a:solidFill>
                <a:latin typeface="+mn-lt"/>
              </a:rPr>
              <a:t> och </a:t>
            </a:r>
            <a:r>
              <a:rPr lang="sv-SE" b="0" dirty="0" err="1">
                <a:solidFill>
                  <a:srgbClr val="222222"/>
                </a:solidFill>
                <a:latin typeface="+mn-lt"/>
              </a:rPr>
              <a:t>fenytoin</a:t>
            </a:r>
            <a:r>
              <a:rPr lang="sv-SE" b="0" dirty="0">
                <a:solidFill>
                  <a:srgbClr val="222222"/>
                </a:solidFill>
                <a:latin typeface="+mn-lt"/>
              </a:rPr>
              <a:t>.</a:t>
            </a:r>
            <a:endParaRPr lang="sv-SE" b="0" i="0" dirty="0">
              <a:solidFill>
                <a:srgbClr val="222222"/>
              </a:solidFill>
              <a:effectLst/>
              <a:latin typeface="+mn-lt"/>
            </a:endParaRPr>
          </a:p>
          <a:p>
            <a:pPr lvl="1" algn="l"/>
            <a:r>
              <a:rPr lang="sv-SE" b="0" i="0" dirty="0">
                <a:solidFill>
                  <a:srgbClr val="222222"/>
                </a:solidFill>
                <a:effectLst/>
                <a:latin typeface="+mn-lt"/>
              </a:rPr>
              <a:t>Metabol </a:t>
            </a:r>
            <a:r>
              <a:rPr lang="sv-SE" b="0" i="0" dirty="0" err="1">
                <a:solidFill>
                  <a:srgbClr val="222222"/>
                </a:solidFill>
                <a:effectLst/>
                <a:latin typeface="+mn-lt"/>
              </a:rPr>
              <a:t>acidos</a:t>
            </a:r>
            <a:endParaRPr lang="sv-SE" b="0" i="0" dirty="0">
              <a:solidFill>
                <a:srgbClr val="222222"/>
              </a:solidFill>
              <a:effectLst/>
              <a:latin typeface="+mn-lt"/>
            </a:endParaRPr>
          </a:p>
          <a:p>
            <a:pPr lvl="1" algn="l"/>
            <a:r>
              <a:rPr lang="sv-SE" b="0" dirty="0">
                <a:solidFill>
                  <a:srgbClr val="222222"/>
                </a:solidFill>
                <a:latin typeface="+mn-lt"/>
              </a:rPr>
              <a:t>- ge natriumbikarbonat till pH över 7,45 och positiv </a:t>
            </a:r>
            <a:r>
              <a:rPr lang="sv-SE" b="0" dirty="0" err="1">
                <a:solidFill>
                  <a:srgbClr val="222222"/>
                </a:solidFill>
                <a:latin typeface="+mn-lt"/>
              </a:rPr>
              <a:t>Base</a:t>
            </a:r>
            <a:r>
              <a:rPr lang="sv-SE" b="0" dirty="0">
                <a:solidFill>
                  <a:srgbClr val="222222"/>
                </a:solidFill>
                <a:latin typeface="+mn-lt"/>
              </a:rPr>
              <a:t> Excess</a:t>
            </a:r>
          </a:p>
          <a:p>
            <a:pPr lvl="1" algn="l"/>
            <a:r>
              <a:rPr lang="sv-SE" b="0" i="0" dirty="0">
                <a:solidFill>
                  <a:srgbClr val="222222"/>
                </a:solidFill>
                <a:effectLst/>
                <a:latin typeface="+mn-lt"/>
              </a:rPr>
              <a:t>Hjärtarytmier</a:t>
            </a:r>
          </a:p>
          <a:p>
            <a:pPr lvl="1" algn="l"/>
            <a:r>
              <a:rPr lang="sv-SE" b="0" dirty="0">
                <a:solidFill>
                  <a:srgbClr val="222222"/>
                </a:solidFill>
                <a:latin typeface="+mn-lt"/>
              </a:rPr>
              <a:t> - </a:t>
            </a:r>
            <a:r>
              <a:rPr lang="sv-SE" b="0" dirty="0" err="1">
                <a:solidFill>
                  <a:srgbClr val="222222"/>
                </a:solidFill>
                <a:latin typeface="+mn-lt"/>
              </a:rPr>
              <a:t>inotropt</a:t>
            </a:r>
            <a:r>
              <a:rPr lang="sv-SE" b="0" dirty="0">
                <a:solidFill>
                  <a:srgbClr val="222222"/>
                </a:solidFill>
                <a:latin typeface="+mn-lt"/>
              </a:rPr>
              <a:t> understöd, magnesium 20-40 </a:t>
            </a:r>
            <a:r>
              <a:rPr lang="sv-SE" b="0" dirty="0" err="1">
                <a:solidFill>
                  <a:srgbClr val="222222"/>
                </a:solidFill>
                <a:latin typeface="+mn-lt"/>
              </a:rPr>
              <a:t>mmol</a:t>
            </a:r>
            <a:r>
              <a:rPr lang="sv-SE" b="0" dirty="0">
                <a:solidFill>
                  <a:srgbClr val="222222"/>
                </a:solidFill>
                <a:latin typeface="+mn-lt"/>
              </a:rPr>
              <a:t> iv. Försiktighet med </a:t>
            </a:r>
            <a:r>
              <a:rPr lang="sv-SE" b="0" dirty="0" err="1">
                <a:solidFill>
                  <a:srgbClr val="222222"/>
                </a:solidFill>
                <a:latin typeface="+mn-lt"/>
              </a:rPr>
              <a:t>amiodaron</a:t>
            </a:r>
            <a:r>
              <a:rPr lang="sv-SE" b="0" dirty="0">
                <a:solidFill>
                  <a:srgbClr val="222222"/>
                </a:solidFill>
                <a:latin typeface="+mn-lt"/>
              </a:rPr>
              <a:t> (</a:t>
            </a:r>
            <a:r>
              <a:rPr lang="sv-SE" b="0" dirty="0" err="1">
                <a:solidFill>
                  <a:srgbClr val="222222"/>
                </a:solidFill>
                <a:latin typeface="+mn-lt"/>
              </a:rPr>
              <a:t>Cordarone</a:t>
            </a:r>
            <a:r>
              <a:rPr lang="sv-SE" b="0" dirty="0">
                <a:solidFill>
                  <a:srgbClr val="222222"/>
                </a:solidFill>
                <a:latin typeface="+mn-lt"/>
              </a:rPr>
              <a:t>)</a:t>
            </a:r>
            <a:endParaRPr lang="sv-SE" b="0" i="0" dirty="0">
              <a:solidFill>
                <a:srgbClr val="222222"/>
              </a:solidFill>
              <a:effectLst/>
              <a:latin typeface="+mn-lt"/>
            </a:endParaRPr>
          </a:p>
          <a:p>
            <a:pPr lvl="1" algn="l"/>
            <a:endParaRPr lang="sv-SE" b="0" i="0" dirty="0">
              <a:solidFill>
                <a:srgbClr val="222222"/>
              </a:solidFill>
              <a:effectLst/>
              <a:latin typeface="+mn-lt"/>
            </a:endParaRP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29980376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31540" y="260648"/>
            <a:ext cx="8280920" cy="864096"/>
          </a:xfrm>
        </p:spPr>
        <p:txBody>
          <a:bodyPr>
            <a:noAutofit/>
          </a:bodyPr>
          <a:lstStyle/>
          <a:p>
            <a:r>
              <a:rPr lang="sv-SE" sz="2800" b="0" i="0" dirty="0">
                <a:solidFill>
                  <a:srgbClr val="222222"/>
                </a:solidFill>
                <a:effectLst/>
                <a:latin typeface="+mn-lt"/>
              </a:rPr>
              <a:t>Beslut om behandling av följande tas på en fall-till-fall-basis:</a:t>
            </a:r>
          </a:p>
        </p:txBody>
      </p:sp>
      <p:sp>
        <p:nvSpPr>
          <p:cNvPr id="4" name="Rektangel 3"/>
          <p:cNvSpPr/>
          <p:nvPr/>
        </p:nvSpPr>
        <p:spPr>
          <a:xfrm>
            <a:off x="683568" y="1412776"/>
            <a:ext cx="8388932" cy="5632311"/>
          </a:xfrm>
          <a:prstGeom prst="rect">
            <a:avLst/>
          </a:prstGeom>
        </p:spPr>
        <p:txBody>
          <a:bodyPr wrap="square">
            <a:spAutoFit/>
          </a:bodyPr>
          <a:lstStyle/>
          <a:p>
            <a:pPr lvl="1" algn="l"/>
            <a:r>
              <a:rPr lang="sv-SE" b="0" i="0" dirty="0">
                <a:solidFill>
                  <a:srgbClr val="222222"/>
                </a:solidFill>
                <a:effectLst/>
                <a:latin typeface="+mn-lt"/>
              </a:rPr>
              <a:t>Breddökade QRS-komplex, hjärtsvikt och </a:t>
            </a:r>
            <a:r>
              <a:rPr lang="sv-SE" b="0" i="0" dirty="0" err="1">
                <a:solidFill>
                  <a:srgbClr val="222222"/>
                </a:solidFill>
                <a:effectLst/>
                <a:latin typeface="+mn-lt"/>
              </a:rPr>
              <a:t>ventrikulära</a:t>
            </a:r>
            <a:r>
              <a:rPr lang="sv-SE" b="0" i="0" dirty="0">
                <a:solidFill>
                  <a:srgbClr val="222222"/>
                </a:solidFill>
                <a:effectLst/>
                <a:latin typeface="+mn-lt"/>
              </a:rPr>
              <a:t> arytmier</a:t>
            </a:r>
          </a:p>
          <a:p>
            <a:pPr lvl="1" algn="l"/>
            <a:r>
              <a:rPr lang="sv-SE" b="0" dirty="0">
                <a:solidFill>
                  <a:srgbClr val="222222"/>
                </a:solidFill>
                <a:latin typeface="+mn-lt"/>
              </a:rPr>
              <a:t>- ge </a:t>
            </a:r>
            <a:r>
              <a:rPr lang="sv-SE" b="0" dirty="0" err="1">
                <a:solidFill>
                  <a:srgbClr val="222222"/>
                </a:solidFill>
                <a:latin typeface="+mn-lt"/>
              </a:rPr>
              <a:t>hyperton</a:t>
            </a:r>
            <a:r>
              <a:rPr lang="sv-SE" b="0" dirty="0">
                <a:solidFill>
                  <a:srgbClr val="222222"/>
                </a:solidFill>
                <a:latin typeface="+mn-lt"/>
              </a:rPr>
              <a:t> koksalt</a:t>
            </a:r>
            <a:endParaRPr lang="sv-SE" b="0" i="0" dirty="0">
              <a:solidFill>
                <a:srgbClr val="222222"/>
              </a:solidFill>
              <a:effectLst/>
              <a:latin typeface="+mn-lt"/>
            </a:endParaRPr>
          </a:p>
          <a:p>
            <a:pPr lvl="1" algn="l"/>
            <a:r>
              <a:rPr lang="sv-SE" b="0" i="0" dirty="0">
                <a:solidFill>
                  <a:srgbClr val="222222"/>
                </a:solidFill>
                <a:effectLst/>
                <a:latin typeface="+mn-lt"/>
              </a:rPr>
              <a:t>Cirkulationssvikt</a:t>
            </a:r>
          </a:p>
          <a:p>
            <a:pPr lvl="1" algn="l"/>
            <a:r>
              <a:rPr lang="sv-SE" b="0" dirty="0">
                <a:solidFill>
                  <a:srgbClr val="222222"/>
                </a:solidFill>
                <a:latin typeface="+mn-lt"/>
              </a:rPr>
              <a:t>- ge </a:t>
            </a:r>
            <a:r>
              <a:rPr lang="sv-SE" b="0" dirty="0" err="1">
                <a:solidFill>
                  <a:srgbClr val="222222"/>
                </a:solidFill>
                <a:latin typeface="+mn-lt"/>
              </a:rPr>
              <a:t>isoton</a:t>
            </a:r>
            <a:r>
              <a:rPr lang="sv-SE" b="0" dirty="0">
                <a:solidFill>
                  <a:srgbClr val="222222"/>
                </a:solidFill>
                <a:latin typeface="+mn-lt"/>
              </a:rPr>
              <a:t> vätska i den dos som säkerställer adekvat cirkulation</a:t>
            </a:r>
            <a:endParaRPr lang="sv-SE" b="0" i="0" dirty="0">
              <a:solidFill>
                <a:srgbClr val="222222"/>
              </a:solidFill>
              <a:effectLst/>
              <a:latin typeface="+mn-lt"/>
            </a:endParaRPr>
          </a:p>
          <a:p>
            <a:pPr lvl="1" algn="l"/>
            <a:r>
              <a:rPr lang="sv-SE" b="0" i="0" dirty="0" err="1">
                <a:solidFill>
                  <a:srgbClr val="222222"/>
                </a:solidFill>
                <a:effectLst/>
                <a:latin typeface="+mn-lt"/>
              </a:rPr>
              <a:t>Hypotension</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inotropa</a:t>
            </a:r>
            <a:r>
              <a:rPr lang="sv-SE" b="0" dirty="0">
                <a:solidFill>
                  <a:srgbClr val="222222"/>
                </a:solidFill>
                <a:latin typeface="+mn-lt"/>
              </a:rPr>
              <a:t> medel som noradrenalin, adrenalin eller isoprenalin</a:t>
            </a:r>
            <a:endParaRPr lang="sv-SE" b="0" i="0" dirty="0">
              <a:solidFill>
                <a:srgbClr val="222222"/>
              </a:solidFill>
              <a:effectLst/>
              <a:latin typeface="+mn-lt"/>
            </a:endParaRPr>
          </a:p>
          <a:p>
            <a:pPr lvl="1" algn="l"/>
            <a:r>
              <a:rPr lang="sv-SE" b="0" i="0" dirty="0" err="1">
                <a:solidFill>
                  <a:srgbClr val="222222"/>
                </a:solidFill>
                <a:effectLst/>
                <a:latin typeface="+mn-lt"/>
              </a:rPr>
              <a:t>Hypertermi</a:t>
            </a:r>
            <a:endParaRPr lang="sv-SE" b="0" i="0" dirty="0">
              <a:solidFill>
                <a:srgbClr val="222222"/>
              </a:solidFill>
              <a:effectLst/>
              <a:latin typeface="+mn-lt"/>
            </a:endParaRPr>
          </a:p>
          <a:p>
            <a:pPr lvl="1" algn="l"/>
            <a:r>
              <a:rPr lang="sv-SE" b="0" dirty="0">
                <a:solidFill>
                  <a:srgbClr val="222222"/>
                </a:solidFill>
                <a:latin typeface="+mn-lt"/>
              </a:rPr>
              <a:t>- ge </a:t>
            </a:r>
            <a:r>
              <a:rPr lang="sv-SE" b="0" dirty="0" err="1">
                <a:solidFill>
                  <a:srgbClr val="222222"/>
                </a:solidFill>
                <a:latin typeface="+mn-lt"/>
              </a:rPr>
              <a:t>sedering</a:t>
            </a:r>
            <a:r>
              <a:rPr lang="sv-SE" b="0" dirty="0">
                <a:solidFill>
                  <a:srgbClr val="222222"/>
                </a:solidFill>
                <a:latin typeface="+mn-lt"/>
              </a:rPr>
              <a:t>, avkylning</a:t>
            </a:r>
            <a:endParaRPr lang="sv-SE" b="0" i="0" dirty="0">
              <a:solidFill>
                <a:srgbClr val="222222"/>
              </a:solidFill>
              <a:effectLst/>
              <a:latin typeface="+mn-lt"/>
            </a:endParaRPr>
          </a:p>
          <a:p>
            <a:pPr lvl="1" algn="l"/>
            <a:r>
              <a:rPr lang="sv-SE" b="0" i="0" dirty="0">
                <a:solidFill>
                  <a:srgbClr val="222222"/>
                </a:solidFill>
                <a:effectLst/>
                <a:latin typeface="+mn-lt"/>
              </a:rPr>
              <a:t>Konvulsioner</a:t>
            </a:r>
          </a:p>
          <a:p>
            <a:pPr lvl="1" algn="l"/>
            <a:r>
              <a:rPr lang="sv-SE" b="0" dirty="0">
                <a:solidFill>
                  <a:srgbClr val="222222"/>
                </a:solidFill>
                <a:latin typeface="+mn-lt"/>
              </a:rPr>
              <a:t>- behandla med </a:t>
            </a:r>
            <a:r>
              <a:rPr lang="sv-SE" b="0" dirty="0" err="1">
                <a:solidFill>
                  <a:srgbClr val="222222"/>
                </a:solidFill>
                <a:latin typeface="+mn-lt"/>
              </a:rPr>
              <a:t>diazepam</a:t>
            </a:r>
            <a:r>
              <a:rPr lang="sv-SE" b="0" dirty="0">
                <a:solidFill>
                  <a:srgbClr val="222222"/>
                </a:solidFill>
                <a:latin typeface="+mn-lt"/>
              </a:rPr>
              <a:t> i första hand. Undvik </a:t>
            </a:r>
            <a:r>
              <a:rPr lang="sv-SE" b="0" dirty="0" err="1">
                <a:solidFill>
                  <a:srgbClr val="222222"/>
                </a:solidFill>
                <a:latin typeface="+mn-lt"/>
              </a:rPr>
              <a:t>proepanutin</a:t>
            </a:r>
            <a:r>
              <a:rPr lang="sv-SE" b="0" dirty="0">
                <a:solidFill>
                  <a:srgbClr val="222222"/>
                </a:solidFill>
                <a:latin typeface="+mn-lt"/>
              </a:rPr>
              <a:t> och </a:t>
            </a:r>
            <a:r>
              <a:rPr lang="sv-SE" b="0" dirty="0" err="1">
                <a:solidFill>
                  <a:srgbClr val="222222"/>
                </a:solidFill>
                <a:latin typeface="+mn-lt"/>
              </a:rPr>
              <a:t>fenytoin</a:t>
            </a:r>
            <a:r>
              <a:rPr lang="sv-SE" b="0" dirty="0">
                <a:solidFill>
                  <a:srgbClr val="222222"/>
                </a:solidFill>
                <a:latin typeface="+mn-lt"/>
              </a:rPr>
              <a:t>.</a:t>
            </a:r>
            <a:endParaRPr lang="sv-SE" b="0" i="0" dirty="0">
              <a:solidFill>
                <a:srgbClr val="222222"/>
              </a:solidFill>
              <a:effectLst/>
              <a:latin typeface="+mn-lt"/>
            </a:endParaRPr>
          </a:p>
          <a:p>
            <a:pPr lvl="1" algn="l"/>
            <a:r>
              <a:rPr lang="sv-SE" b="0" i="0" dirty="0">
                <a:solidFill>
                  <a:srgbClr val="222222"/>
                </a:solidFill>
                <a:effectLst/>
                <a:latin typeface="+mn-lt"/>
              </a:rPr>
              <a:t>Metabol </a:t>
            </a:r>
            <a:r>
              <a:rPr lang="sv-SE" b="0" i="0" dirty="0" err="1">
                <a:solidFill>
                  <a:srgbClr val="222222"/>
                </a:solidFill>
                <a:effectLst/>
                <a:latin typeface="+mn-lt"/>
              </a:rPr>
              <a:t>acidos</a:t>
            </a:r>
            <a:endParaRPr lang="sv-SE" b="0" i="0" dirty="0">
              <a:solidFill>
                <a:srgbClr val="222222"/>
              </a:solidFill>
              <a:effectLst/>
              <a:latin typeface="+mn-lt"/>
            </a:endParaRPr>
          </a:p>
          <a:p>
            <a:pPr lvl="1" algn="l"/>
            <a:r>
              <a:rPr lang="sv-SE" b="0" dirty="0">
                <a:solidFill>
                  <a:srgbClr val="222222"/>
                </a:solidFill>
                <a:latin typeface="+mn-lt"/>
              </a:rPr>
              <a:t>- ge natriumbikarbonat till pH över 7,45 och positiv </a:t>
            </a:r>
            <a:r>
              <a:rPr lang="sv-SE" b="0" dirty="0" err="1">
                <a:solidFill>
                  <a:srgbClr val="222222"/>
                </a:solidFill>
                <a:latin typeface="+mn-lt"/>
              </a:rPr>
              <a:t>Base</a:t>
            </a:r>
            <a:r>
              <a:rPr lang="sv-SE" b="0" dirty="0">
                <a:solidFill>
                  <a:srgbClr val="222222"/>
                </a:solidFill>
                <a:latin typeface="+mn-lt"/>
              </a:rPr>
              <a:t> Excess</a:t>
            </a:r>
          </a:p>
          <a:p>
            <a:pPr lvl="1" algn="l"/>
            <a:r>
              <a:rPr lang="sv-SE" b="0" i="0" dirty="0">
                <a:solidFill>
                  <a:srgbClr val="222222"/>
                </a:solidFill>
                <a:effectLst/>
                <a:latin typeface="+mn-lt"/>
              </a:rPr>
              <a:t>Hjärtarytmier</a:t>
            </a:r>
          </a:p>
          <a:p>
            <a:pPr lvl="1" algn="l"/>
            <a:r>
              <a:rPr lang="sv-SE" b="0" dirty="0">
                <a:solidFill>
                  <a:srgbClr val="222222"/>
                </a:solidFill>
                <a:latin typeface="+mn-lt"/>
              </a:rPr>
              <a:t> - </a:t>
            </a:r>
            <a:r>
              <a:rPr lang="sv-SE" b="0" dirty="0" err="1">
                <a:solidFill>
                  <a:srgbClr val="222222"/>
                </a:solidFill>
                <a:latin typeface="+mn-lt"/>
              </a:rPr>
              <a:t>inotropt</a:t>
            </a:r>
            <a:r>
              <a:rPr lang="sv-SE" b="0" dirty="0">
                <a:solidFill>
                  <a:srgbClr val="222222"/>
                </a:solidFill>
                <a:latin typeface="+mn-lt"/>
              </a:rPr>
              <a:t> understöd, magnesium 20-40 </a:t>
            </a:r>
            <a:r>
              <a:rPr lang="sv-SE" b="0" dirty="0" err="1">
                <a:solidFill>
                  <a:srgbClr val="222222"/>
                </a:solidFill>
                <a:latin typeface="+mn-lt"/>
              </a:rPr>
              <a:t>mmol</a:t>
            </a:r>
            <a:r>
              <a:rPr lang="sv-SE" b="0" dirty="0">
                <a:solidFill>
                  <a:srgbClr val="222222"/>
                </a:solidFill>
                <a:latin typeface="+mn-lt"/>
              </a:rPr>
              <a:t> iv. Försiktighet med </a:t>
            </a:r>
            <a:r>
              <a:rPr lang="sv-SE" b="0" dirty="0" err="1">
                <a:solidFill>
                  <a:srgbClr val="222222"/>
                </a:solidFill>
                <a:latin typeface="+mn-lt"/>
              </a:rPr>
              <a:t>amiodaron</a:t>
            </a:r>
            <a:r>
              <a:rPr lang="sv-SE" b="0" dirty="0">
                <a:solidFill>
                  <a:srgbClr val="222222"/>
                </a:solidFill>
                <a:latin typeface="+mn-lt"/>
              </a:rPr>
              <a:t> (</a:t>
            </a:r>
            <a:r>
              <a:rPr lang="sv-SE" b="0" dirty="0" err="1">
                <a:solidFill>
                  <a:srgbClr val="222222"/>
                </a:solidFill>
                <a:latin typeface="+mn-lt"/>
              </a:rPr>
              <a:t>Cordarone</a:t>
            </a:r>
            <a:r>
              <a:rPr lang="sv-SE" b="0" dirty="0">
                <a:solidFill>
                  <a:srgbClr val="222222"/>
                </a:solidFill>
                <a:latin typeface="+mn-lt"/>
              </a:rPr>
              <a:t>)</a:t>
            </a:r>
            <a:endParaRPr lang="sv-SE" b="0" i="0" dirty="0">
              <a:solidFill>
                <a:srgbClr val="222222"/>
              </a:solidFill>
              <a:effectLst/>
              <a:latin typeface="+mn-lt"/>
            </a:endParaRPr>
          </a:p>
          <a:p>
            <a:pPr lvl="1" algn="l"/>
            <a:endParaRPr lang="sv-SE" b="0" i="0" dirty="0">
              <a:solidFill>
                <a:srgbClr val="222222"/>
              </a:solidFill>
              <a:effectLst/>
              <a:latin typeface="+mn-lt"/>
            </a:endParaRPr>
          </a:p>
          <a:p>
            <a:br>
              <a:rPr lang="sv-SE" dirty="0">
                <a:latin typeface="+mn-lt"/>
              </a:rPr>
            </a:br>
            <a:endParaRPr lang="sv-SE" i="0" dirty="0">
              <a:effectLst/>
              <a:latin typeface="+mn-lt"/>
              <a:cs typeface="Calibri" panose="020F0502020204030204" pitchFamily="34" charset="0"/>
            </a:endParaRPr>
          </a:p>
        </p:txBody>
      </p:sp>
    </p:spTree>
    <p:extLst>
      <p:ext uri="{BB962C8B-B14F-4D97-AF65-F5344CB8AC3E}">
        <p14:creationId xmlns:p14="http://schemas.microsoft.com/office/powerpoint/2010/main" val="9572834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404664"/>
            <a:ext cx="8280920" cy="864096"/>
          </a:xfrm>
        </p:spPr>
        <p:txBody>
          <a:bodyPr>
            <a:normAutofit/>
          </a:bodyPr>
          <a:lstStyle/>
          <a:p>
            <a:pPr algn="ctr"/>
            <a:r>
              <a:rPr lang="sv-SE" sz="4000" dirty="0" err="1"/>
              <a:t>Antikolinergt</a:t>
            </a:r>
            <a:r>
              <a:rPr lang="sv-SE" sz="4000" dirty="0"/>
              <a:t> syndrom -behandling</a:t>
            </a:r>
          </a:p>
        </p:txBody>
      </p:sp>
      <p:sp>
        <p:nvSpPr>
          <p:cNvPr id="4" name="Rektangel 3"/>
          <p:cNvSpPr/>
          <p:nvPr/>
        </p:nvSpPr>
        <p:spPr>
          <a:xfrm>
            <a:off x="323528" y="1314048"/>
            <a:ext cx="8640960" cy="4893647"/>
          </a:xfrm>
          <a:prstGeom prst="rect">
            <a:avLst/>
          </a:prstGeom>
        </p:spPr>
        <p:txBody>
          <a:bodyPr wrap="square">
            <a:spAutoFit/>
          </a:bodyPr>
          <a:lstStyle/>
          <a:p>
            <a:pPr algn="ctr"/>
            <a:r>
              <a:rPr lang="sv-SE" sz="3200" b="0" dirty="0" err="1">
                <a:latin typeface="+mn-lt"/>
              </a:rPr>
              <a:t>Fysostigmin</a:t>
            </a:r>
            <a:endParaRPr lang="sv-SE" sz="2000" b="0" dirty="0">
              <a:latin typeface="+mn-lt"/>
            </a:endParaRPr>
          </a:p>
          <a:p>
            <a:pPr algn="ctr"/>
            <a:endParaRPr lang="sv-SE" b="1" dirty="0">
              <a:latin typeface="+mn-lt"/>
            </a:endParaRPr>
          </a:p>
          <a:p>
            <a:r>
              <a:rPr lang="sv-SE" b="0" dirty="0" err="1">
                <a:latin typeface="+mn-lt"/>
              </a:rPr>
              <a:t>Fysostigmin</a:t>
            </a:r>
            <a:r>
              <a:rPr lang="sv-SE" b="0" dirty="0">
                <a:latin typeface="+mn-lt"/>
              </a:rPr>
              <a:t> (</a:t>
            </a:r>
            <a:r>
              <a:rPr lang="sv-SE" b="0" dirty="0" err="1">
                <a:latin typeface="+mn-lt"/>
              </a:rPr>
              <a:t>Anticholium</a:t>
            </a:r>
            <a:r>
              <a:rPr lang="sv-SE" b="0" dirty="0">
                <a:latin typeface="+mn-lt"/>
              </a:rPr>
              <a:t>) är ett licensläkemedel som lagerhålls på de flesta akutsjukhus i Sverige som injektionsvätska 0,4 mg/ml i förpackningar om 5 x 5 ml. </a:t>
            </a:r>
            <a:br>
              <a:rPr lang="sv-SE" b="0" dirty="0">
                <a:latin typeface="+mn-lt"/>
              </a:rPr>
            </a:br>
            <a:br>
              <a:rPr lang="sv-SE" b="0" dirty="0">
                <a:latin typeface="+mn-lt"/>
              </a:rPr>
            </a:br>
            <a:r>
              <a:rPr lang="sv-SE" dirty="0">
                <a:latin typeface="+mn-lt"/>
              </a:rPr>
              <a:t>Dosering av </a:t>
            </a:r>
            <a:r>
              <a:rPr lang="sv-SE" dirty="0" err="1">
                <a:latin typeface="+mn-lt"/>
              </a:rPr>
              <a:t>fysostigmin</a:t>
            </a:r>
            <a:br>
              <a:rPr lang="sv-SE" b="0" dirty="0">
                <a:latin typeface="+mn-lt"/>
              </a:rPr>
            </a:br>
            <a:br>
              <a:rPr lang="sv-SE" b="0" dirty="0">
                <a:latin typeface="+mn-lt"/>
              </a:rPr>
            </a:br>
            <a:r>
              <a:rPr lang="sv-SE" b="0" u="sng" dirty="0">
                <a:latin typeface="+mn-lt"/>
              </a:rPr>
              <a:t>1-2 mg </a:t>
            </a:r>
            <a:r>
              <a:rPr lang="sv-SE" b="0" dirty="0">
                <a:latin typeface="+mn-lt"/>
              </a:rPr>
              <a:t>ges långsamt </a:t>
            </a:r>
            <a:r>
              <a:rPr lang="sv-SE" b="0" dirty="0" err="1">
                <a:latin typeface="+mn-lt"/>
              </a:rPr>
              <a:t>i.v</a:t>
            </a:r>
            <a:r>
              <a:rPr lang="sv-SE" b="0" dirty="0">
                <a:latin typeface="+mn-lt"/>
              </a:rPr>
              <a:t>. till vuxna och 0,02-0,04 mg/kg </a:t>
            </a:r>
            <a:r>
              <a:rPr lang="sv-SE" b="0" dirty="0" err="1">
                <a:latin typeface="+mn-lt"/>
              </a:rPr>
              <a:t>i.v</a:t>
            </a:r>
            <a:r>
              <a:rPr lang="sv-SE" b="0" dirty="0">
                <a:latin typeface="+mn-lt"/>
              </a:rPr>
              <a:t>. till barn. </a:t>
            </a:r>
          </a:p>
          <a:p>
            <a:endParaRPr lang="sv-SE" b="0" dirty="0">
              <a:latin typeface="+mn-lt"/>
            </a:endParaRPr>
          </a:p>
          <a:p>
            <a:r>
              <a:rPr lang="sv-SE" b="0" dirty="0">
                <a:latin typeface="+mn-lt"/>
              </a:rPr>
              <a:t>I uttalade fall kan även en infusion prövas. Effekt kan förväntas inom några minuter, och durationen är ca 90 minuter. Dosen kan ibland behöva upprepas med någon timmes intervall om uttalade symtom återkommer, men den kliniska erfarenheten är att man sällan behöver ge någon ytterligare dos senare än 8 timmar efter den första. Patienten bör vid </a:t>
            </a:r>
            <a:r>
              <a:rPr lang="sv-SE" b="0" dirty="0" err="1">
                <a:latin typeface="+mn-lt"/>
              </a:rPr>
              <a:t>fysostigmininjektionen</a:t>
            </a:r>
            <a:r>
              <a:rPr lang="sv-SE" b="0" dirty="0">
                <a:latin typeface="+mn-lt"/>
              </a:rPr>
              <a:t> vara uppkopplad till </a:t>
            </a:r>
            <a:r>
              <a:rPr lang="sv-SE" b="0" dirty="0" err="1">
                <a:latin typeface="+mn-lt"/>
              </a:rPr>
              <a:t>kardioskop</a:t>
            </a:r>
            <a:r>
              <a:rPr lang="sv-SE" b="0" dirty="0">
                <a:latin typeface="+mn-lt"/>
              </a:rPr>
              <a:t> och atropin bör finnas tillgängligt. </a:t>
            </a:r>
          </a:p>
        </p:txBody>
      </p:sp>
    </p:spTree>
    <p:extLst>
      <p:ext uri="{BB962C8B-B14F-4D97-AF65-F5344CB8AC3E}">
        <p14:creationId xmlns:p14="http://schemas.microsoft.com/office/powerpoint/2010/main" val="2087883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Summering – antidepressiva</a:t>
            </a:r>
          </a:p>
        </p:txBody>
      </p:sp>
      <p:sp>
        <p:nvSpPr>
          <p:cNvPr id="3" name="Content Placeholder 2"/>
          <p:cNvSpPr>
            <a:spLocks noGrp="1"/>
          </p:cNvSpPr>
          <p:nvPr>
            <p:ph idx="1"/>
          </p:nvPr>
        </p:nvSpPr>
        <p:spPr/>
        <p:txBody>
          <a:bodyPr/>
          <a:lstStyle/>
          <a:p>
            <a:pPr marL="0" indent="0">
              <a:buNone/>
            </a:pPr>
            <a:r>
              <a:rPr dirty="0"/>
              <a:t>• </a:t>
            </a:r>
            <a:r>
              <a:rPr dirty="0" err="1"/>
              <a:t>Fortsatt</a:t>
            </a:r>
            <a:r>
              <a:rPr dirty="0"/>
              <a:t> problem med </a:t>
            </a:r>
            <a:r>
              <a:rPr dirty="0" err="1"/>
              <a:t>allvarliga</a:t>
            </a:r>
            <a:r>
              <a:rPr dirty="0"/>
              <a:t> </a:t>
            </a:r>
            <a:r>
              <a:rPr dirty="0" err="1"/>
              <a:t>intoxikationer</a:t>
            </a:r>
            <a:endParaRPr dirty="0"/>
          </a:p>
          <a:p>
            <a:pPr marL="0" indent="0">
              <a:buNone/>
            </a:pPr>
            <a:r>
              <a:rPr dirty="0"/>
              <a:t>• </a:t>
            </a:r>
            <a:r>
              <a:rPr dirty="0" err="1"/>
              <a:t>Venlafaxin</a:t>
            </a:r>
            <a:r>
              <a:rPr dirty="0"/>
              <a:t> </a:t>
            </a:r>
            <a:r>
              <a:rPr dirty="0" err="1"/>
              <a:t>och</a:t>
            </a:r>
            <a:r>
              <a:rPr dirty="0"/>
              <a:t> bupropion sticker </a:t>
            </a:r>
            <a:r>
              <a:rPr dirty="0" err="1"/>
              <a:t>ut</a:t>
            </a:r>
            <a:endParaRPr dirty="0"/>
          </a:p>
          <a:p>
            <a:pPr marL="0" indent="0">
              <a:buNone/>
            </a:pPr>
            <a:r>
              <a:rPr dirty="0"/>
              <a:t>• </a:t>
            </a:r>
            <a:r>
              <a:rPr dirty="0" err="1"/>
              <a:t>Tranylcypromin</a:t>
            </a:r>
            <a:r>
              <a:rPr dirty="0"/>
              <a:t> </a:t>
            </a:r>
            <a:r>
              <a:rPr dirty="0" err="1"/>
              <a:t>potentiellt</a:t>
            </a:r>
            <a:r>
              <a:rPr dirty="0"/>
              <a:t> </a:t>
            </a:r>
            <a:r>
              <a:rPr dirty="0" err="1"/>
              <a:t>farligt</a:t>
            </a:r>
            <a:r>
              <a:rPr dirty="0"/>
              <a:t> </a:t>
            </a:r>
            <a:r>
              <a:rPr dirty="0" err="1"/>
              <a:t>preparat</a:t>
            </a:r>
            <a:endParaRPr dirty="0"/>
          </a:p>
          <a:p>
            <a:pPr marL="0" indent="0">
              <a:buNone/>
            </a:pPr>
            <a:r>
              <a:rPr dirty="0"/>
              <a:t>• </a:t>
            </a:r>
            <a:r>
              <a:rPr dirty="0" err="1"/>
              <a:t>Viktigt</a:t>
            </a:r>
            <a:r>
              <a:rPr dirty="0"/>
              <a:t> med </a:t>
            </a:r>
            <a:r>
              <a:rPr dirty="0" err="1"/>
              <a:t>riskvärdering</a:t>
            </a:r>
            <a:r>
              <a:rPr dirty="0"/>
              <a:t> vid </a:t>
            </a:r>
            <a:r>
              <a:rPr dirty="0" err="1"/>
              <a:t>förskrivning</a:t>
            </a:r>
            <a:endParaRP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stretch>
            <a:fillRect/>
          </a:stretch>
        </p:blipFill>
        <p:spPr>
          <a:xfrm>
            <a:off x="785812" y="633412"/>
            <a:ext cx="7572375" cy="5591175"/>
          </a:xfrm>
          <a:prstGeom prst="rect">
            <a:avLst/>
          </a:prstGeom>
        </p:spPr>
      </p:pic>
    </p:spTree>
    <p:extLst>
      <p:ext uri="{BB962C8B-B14F-4D97-AF65-F5344CB8AC3E}">
        <p14:creationId xmlns:p14="http://schemas.microsoft.com/office/powerpoint/2010/main" val="5173351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766762" y="638175"/>
            <a:ext cx="7610475" cy="5581650"/>
          </a:xfrm>
          <a:prstGeom prst="rect">
            <a:avLst/>
          </a:prstGeom>
        </p:spPr>
      </p:pic>
    </p:spTree>
    <p:extLst>
      <p:ext uri="{BB962C8B-B14F-4D97-AF65-F5344CB8AC3E}">
        <p14:creationId xmlns:p14="http://schemas.microsoft.com/office/powerpoint/2010/main" val="32378137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9050" y="271462"/>
            <a:ext cx="9105900" cy="6315075"/>
          </a:xfrm>
          <a:prstGeom prst="rect">
            <a:avLst/>
          </a:prstGeom>
        </p:spPr>
      </p:pic>
    </p:spTree>
    <p:extLst>
      <p:ext uri="{BB962C8B-B14F-4D97-AF65-F5344CB8AC3E}">
        <p14:creationId xmlns:p14="http://schemas.microsoft.com/office/powerpoint/2010/main" val="243273080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20255</TotalTime>
  <Words>4807</Words>
  <Application>Microsoft Office PowerPoint</Application>
  <PresentationFormat>Bildspel på skärmen (4:3)</PresentationFormat>
  <Paragraphs>671</Paragraphs>
  <Slides>80</Slides>
  <Notes>10</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80</vt:i4>
      </vt:variant>
    </vt:vector>
  </HeadingPairs>
  <TitlesOfParts>
    <vt:vector size="88" baseType="lpstr">
      <vt:lpstr>Arial</vt:lpstr>
      <vt:lpstr>Calibri</vt:lpstr>
      <vt:lpstr>Droid Sans</vt:lpstr>
      <vt:lpstr>Google Sans</vt:lpstr>
      <vt:lpstr>Helvetica</vt:lpstr>
      <vt:lpstr>Roboto</vt:lpstr>
      <vt:lpstr>Times New Roman</vt:lpstr>
      <vt:lpstr>Office-tema</vt:lpstr>
      <vt:lpstr>Akuta förgiftningar i Sverige</vt:lpstr>
      <vt:lpstr>Mortalitet vid förgiftningar</vt:lpstr>
      <vt:lpstr>Svåra förgiftningar </vt:lpstr>
      <vt:lpstr>Förgiftningsmedel Antal frågor från sjukhus till GIC år 2023</vt:lpstr>
      <vt:lpstr>PowerPoint-presentation</vt:lpstr>
      <vt:lpstr>PowerPoint-presentation</vt:lpstr>
      <vt:lpstr>Läkemedel med risk för medvetandesänkning och/eller kramper</vt:lpstr>
      <vt:lpstr>GICs "Shit list"</vt:lpstr>
      <vt:lpstr>Antal fall med antidepressiva 2019</vt:lpstr>
      <vt:lpstr>PowerPoint-presentation</vt:lpstr>
      <vt:lpstr>Suiciddödsfall Antidepressiva 2019 (RMV) </vt:lpstr>
      <vt:lpstr>Fentiazinderivat</vt:lpstr>
      <vt:lpstr>PowerPoint-presentation</vt:lpstr>
      <vt:lpstr>Särskilt riskabla preparat</vt:lpstr>
      <vt:lpstr>Venlafaxin – Efexor överdos: symtom och verkningsmekanism</vt:lpstr>
      <vt:lpstr>Neurologiska symtom intox Efexor</vt:lpstr>
      <vt:lpstr>PowerPoint-presentation</vt:lpstr>
      <vt:lpstr>Kardiovaskulära effekter</vt:lpstr>
      <vt:lpstr>Autonoma och övriga symtom</vt:lpstr>
      <vt:lpstr>Fördröjd toxicitet</vt:lpstr>
      <vt:lpstr>Allvarliga komplikationer</vt:lpstr>
      <vt:lpstr>Handläggningsprinciper</vt:lpstr>
      <vt:lpstr>Bupropion (Voxra®)</vt:lpstr>
      <vt:lpstr>Voxra förgiftning</vt:lpstr>
      <vt:lpstr>Voxra intoxikationer</vt:lpstr>
      <vt:lpstr>PowerPoint-presentation</vt:lpstr>
      <vt:lpstr>Bupropion överdos: symtom och verkningsmekanism</vt:lpstr>
      <vt:lpstr>Buproprion (Voxra)</vt:lpstr>
      <vt:lpstr>Bupropion överdos: symtom och verkningsmekanism</vt:lpstr>
      <vt:lpstr>PowerPoint-presentation</vt:lpstr>
      <vt:lpstr>Sammanfattning</vt:lpstr>
      <vt:lpstr>Utveckling förskrivning av antidepressiva från 2019 jmf mot 2024</vt:lpstr>
      <vt:lpstr>PowerPoint-presentation</vt:lpstr>
      <vt:lpstr>Riskabla preparat</vt:lpstr>
      <vt:lpstr>Riskabla preparat</vt:lpstr>
      <vt:lpstr>Riskabla preparat</vt:lpstr>
      <vt:lpstr>Tranylcypromin (Abbonate®)</vt:lpstr>
      <vt:lpstr>Quetiapin Kvetiapin</vt:lpstr>
      <vt:lpstr>Quetiapin Kvetiapin</vt:lpstr>
      <vt:lpstr>Quetiapin Kvetiapin</vt:lpstr>
      <vt:lpstr>Quetiapin Kvetiapin</vt:lpstr>
      <vt:lpstr>Metforminassocierad laktacidos Läkartidningen 2013;110:CC6U</vt:lpstr>
      <vt:lpstr>Metformininducerad laktacidos</vt:lpstr>
      <vt:lpstr>Metylenblått hävde metforminassocierad laktacidos</vt:lpstr>
      <vt:lpstr>PowerPoint-presentation</vt:lpstr>
      <vt:lpstr>Nya antidoter vid svåra förgiftningar </vt:lpstr>
      <vt:lpstr>Exempel från litteraturen</vt:lpstr>
      <vt:lpstr>Metylenblått hävde metforminassocierad laktacidos Gav dramatiskt positiv effekt vid samtidig vasodilatorisk chock Läkartidningen 2013;110:CC6U</vt:lpstr>
      <vt:lpstr>Membranstabiliserande läkemedel</vt:lpstr>
      <vt:lpstr>Tricykliska antidepressiva läkemedel – TCA</vt:lpstr>
      <vt:lpstr>Det finns en rad olika antidepressiva läkemedel med varierande grad av hjärttoxicitet</vt:lpstr>
      <vt:lpstr>Icke-selektiva monoaminåterupptagshämmare Tricykliska antidepressiva läkemedel – TCA</vt:lpstr>
      <vt:lpstr>Icke-selektiva monoaminåterupptagshämmare Tricykliska antidepressiva läkemedel – TCA</vt:lpstr>
      <vt:lpstr>Farmakokinetik TCA</vt:lpstr>
      <vt:lpstr>Förgiftning med cykliska antidepressiva läkemedel</vt:lpstr>
      <vt:lpstr>Symptomatologi TCA</vt:lpstr>
      <vt:lpstr>Antikolinergt syndrom</vt:lpstr>
      <vt:lpstr>Toxicitet TCA</vt:lpstr>
      <vt:lpstr>Toxicitet TCA</vt:lpstr>
      <vt:lpstr>PowerPoint-presentation</vt:lpstr>
      <vt:lpstr>Kardiovaskulär patofysiologi</vt:lpstr>
      <vt:lpstr>Följande tecken tyder på kardiotoxicitet:</vt:lpstr>
      <vt:lpstr>EKG förändringar vid överdosering av tricykliska antidepressiva medel (mild förgiftning)</vt:lpstr>
      <vt:lpstr>PowerPoint-presentation</vt:lpstr>
      <vt:lpstr>Drog inducerat förlängt QT-interval   Vilken typ av arytmi?</vt:lpstr>
      <vt:lpstr>Förlängt QT-intervall   ”Torsade-de-Pointes arytmi”</vt:lpstr>
      <vt:lpstr>PowerPoint-presentation</vt:lpstr>
      <vt:lpstr>Behandling TCA</vt:lpstr>
      <vt:lpstr>PowerPoint-presentation</vt:lpstr>
      <vt:lpstr>Natriumbikarbonat för hjärttoxicitet</vt:lpstr>
      <vt:lpstr>Hyperton koksalt för hjärttoxicitet</vt:lpstr>
      <vt:lpstr>Behandling TCA </vt:lpstr>
      <vt:lpstr>PowerPoint-presentation</vt:lpstr>
      <vt:lpstr>Beslut om behandling av följande tas på en fall-till-fall-basis:</vt:lpstr>
      <vt:lpstr>Beslut om behandling av följande tas på en fall-till-fall-basis:</vt:lpstr>
      <vt:lpstr>Antikolinergt syndrom -behandling</vt:lpstr>
      <vt:lpstr>Summering – antidepressiva</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Kai Knudsen</dc:creator>
  <cp:lastModifiedBy>Kai Knudsen</cp:lastModifiedBy>
  <cp:revision>1190</cp:revision>
  <cp:lastPrinted>2006-12-29T12:14:29Z</cp:lastPrinted>
  <dcterms:created xsi:type="dcterms:W3CDTF">2006-03-27T10:49:49Z</dcterms:created>
  <dcterms:modified xsi:type="dcterms:W3CDTF">2026-10-02T08:57:40Z</dcterms:modified>
</cp:coreProperties>
</file>