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0" r:id="rId1"/>
  </p:sldMasterIdLst>
  <p:notesMasterIdLst>
    <p:notesMasterId r:id="rId59"/>
  </p:notesMasterIdLst>
  <p:handoutMasterIdLst>
    <p:handoutMasterId r:id="rId60"/>
  </p:handoutMasterIdLst>
  <p:sldIdLst>
    <p:sldId id="1352" r:id="rId2"/>
    <p:sldId id="1355" r:id="rId3"/>
    <p:sldId id="1367" r:id="rId4"/>
    <p:sldId id="1373" r:id="rId5"/>
    <p:sldId id="1540" r:id="rId6"/>
    <p:sldId id="1356" r:id="rId7"/>
    <p:sldId id="1357" r:id="rId8"/>
    <p:sldId id="1374" r:id="rId9"/>
    <p:sldId id="1375" r:id="rId10"/>
    <p:sldId id="1376" r:id="rId11"/>
    <p:sldId id="1402" r:id="rId12"/>
    <p:sldId id="1563" r:id="rId13"/>
    <p:sldId id="1484" r:id="rId14"/>
    <p:sldId id="1468" r:id="rId15"/>
    <p:sldId id="1562" r:id="rId16"/>
    <p:sldId id="1359" r:id="rId17"/>
    <p:sldId id="1361" r:id="rId18"/>
    <p:sldId id="1362" r:id="rId19"/>
    <p:sldId id="1363" r:id="rId20"/>
    <p:sldId id="1364" r:id="rId21"/>
    <p:sldId id="1365" r:id="rId22"/>
    <p:sldId id="1515" r:id="rId23"/>
    <p:sldId id="1366" r:id="rId24"/>
    <p:sldId id="1430" r:id="rId25"/>
    <p:sldId id="1568" r:id="rId26"/>
    <p:sldId id="1565" r:id="rId27"/>
    <p:sldId id="1566" r:id="rId28"/>
    <p:sldId id="1567" r:id="rId29"/>
    <p:sldId id="1569" r:id="rId30"/>
    <p:sldId id="1564" r:id="rId31"/>
    <p:sldId id="1571" r:id="rId32"/>
    <p:sldId id="1466" r:id="rId33"/>
    <p:sldId id="1570" r:id="rId34"/>
    <p:sldId id="1575" r:id="rId35"/>
    <p:sldId id="1585" r:id="rId36"/>
    <p:sldId id="1577" r:id="rId37"/>
    <p:sldId id="1578" r:id="rId38"/>
    <p:sldId id="1579" r:id="rId39"/>
    <p:sldId id="1431" r:id="rId40"/>
    <p:sldId id="1495" r:id="rId41"/>
    <p:sldId id="1496" r:id="rId42"/>
    <p:sldId id="1497" r:id="rId43"/>
    <p:sldId id="1572" r:id="rId44"/>
    <p:sldId id="1500" r:id="rId45"/>
    <p:sldId id="1580" r:id="rId46"/>
    <p:sldId id="1582" r:id="rId47"/>
    <p:sldId id="1581" r:id="rId48"/>
    <p:sldId id="1472" r:id="rId49"/>
    <p:sldId id="1573" r:id="rId50"/>
    <p:sldId id="1574" r:id="rId51"/>
    <p:sldId id="1538" r:id="rId52"/>
    <p:sldId id="1369" r:id="rId53"/>
    <p:sldId id="1370" r:id="rId54"/>
    <p:sldId id="1371" r:id="rId55"/>
    <p:sldId id="1378" r:id="rId56"/>
    <p:sldId id="1379" r:id="rId57"/>
    <p:sldId id="1380" r:id="rId58"/>
  </p:sldIdLst>
  <p:sldSz cx="9144000" cy="6858000" type="screen4x3"/>
  <p:notesSz cx="6669088" cy="9928225"/>
  <p:defaultTextStyle>
    <a:defPPr>
      <a:defRPr lang="sv-SE"/>
    </a:defPPr>
    <a:lvl1pPr algn="l" rtl="0" fontAlgn="base">
      <a:spcBef>
        <a:spcPct val="0"/>
      </a:spcBef>
      <a:spcAft>
        <a:spcPct val="0"/>
      </a:spcAft>
      <a:defRPr sz="2000" b="1" kern="1200">
        <a:solidFill>
          <a:schemeClr val="tx1"/>
        </a:solidFill>
        <a:latin typeface="Arial" pitchFamily="34" charset="0"/>
        <a:ea typeface="+mn-ea"/>
        <a:cs typeface="+mn-cs"/>
      </a:defRPr>
    </a:lvl1pPr>
    <a:lvl2pPr marL="457200" algn="l" rtl="0" fontAlgn="base">
      <a:spcBef>
        <a:spcPct val="0"/>
      </a:spcBef>
      <a:spcAft>
        <a:spcPct val="0"/>
      </a:spcAft>
      <a:defRPr sz="2000" b="1" kern="1200">
        <a:solidFill>
          <a:schemeClr val="tx1"/>
        </a:solidFill>
        <a:latin typeface="Arial" pitchFamily="34" charset="0"/>
        <a:ea typeface="+mn-ea"/>
        <a:cs typeface="+mn-cs"/>
      </a:defRPr>
    </a:lvl2pPr>
    <a:lvl3pPr marL="914400" algn="l" rtl="0" fontAlgn="base">
      <a:spcBef>
        <a:spcPct val="0"/>
      </a:spcBef>
      <a:spcAft>
        <a:spcPct val="0"/>
      </a:spcAft>
      <a:defRPr sz="2000" b="1" kern="1200">
        <a:solidFill>
          <a:schemeClr val="tx1"/>
        </a:solidFill>
        <a:latin typeface="Arial" pitchFamily="34" charset="0"/>
        <a:ea typeface="+mn-ea"/>
        <a:cs typeface="+mn-cs"/>
      </a:defRPr>
    </a:lvl3pPr>
    <a:lvl4pPr marL="1371600" algn="l" rtl="0" fontAlgn="base">
      <a:spcBef>
        <a:spcPct val="0"/>
      </a:spcBef>
      <a:spcAft>
        <a:spcPct val="0"/>
      </a:spcAft>
      <a:defRPr sz="2000" b="1" kern="1200">
        <a:solidFill>
          <a:schemeClr val="tx1"/>
        </a:solidFill>
        <a:latin typeface="Arial" pitchFamily="34" charset="0"/>
        <a:ea typeface="+mn-ea"/>
        <a:cs typeface="+mn-cs"/>
      </a:defRPr>
    </a:lvl4pPr>
    <a:lvl5pPr marL="1828800" algn="l" rtl="0" fontAlgn="base">
      <a:spcBef>
        <a:spcPct val="0"/>
      </a:spcBef>
      <a:spcAft>
        <a:spcPct val="0"/>
      </a:spcAft>
      <a:defRPr sz="2000" b="1" kern="1200">
        <a:solidFill>
          <a:schemeClr val="tx1"/>
        </a:solidFill>
        <a:latin typeface="Arial" pitchFamily="34" charset="0"/>
        <a:ea typeface="+mn-ea"/>
        <a:cs typeface="+mn-cs"/>
      </a:defRPr>
    </a:lvl5pPr>
    <a:lvl6pPr marL="2286000" algn="l" defTabSz="914400" rtl="0" eaLnBrk="1" latinLnBrk="0" hangingPunct="1">
      <a:defRPr sz="2000" b="1" kern="1200">
        <a:solidFill>
          <a:schemeClr val="tx1"/>
        </a:solidFill>
        <a:latin typeface="Arial" pitchFamily="34" charset="0"/>
        <a:ea typeface="+mn-ea"/>
        <a:cs typeface="+mn-cs"/>
      </a:defRPr>
    </a:lvl6pPr>
    <a:lvl7pPr marL="2743200" algn="l" defTabSz="914400" rtl="0" eaLnBrk="1" latinLnBrk="0" hangingPunct="1">
      <a:defRPr sz="2000" b="1" kern="1200">
        <a:solidFill>
          <a:schemeClr val="tx1"/>
        </a:solidFill>
        <a:latin typeface="Arial" pitchFamily="34" charset="0"/>
        <a:ea typeface="+mn-ea"/>
        <a:cs typeface="+mn-cs"/>
      </a:defRPr>
    </a:lvl7pPr>
    <a:lvl8pPr marL="3200400" algn="l" defTabSz="914400" rtl="0" eaLnBrk="1" latinLnBrk="0" hangingPunct="1">
      <a:defRPr sz="2000" b="1" kern="1200">
        <a:solidFill>
          <a:schemeClr val="tx1"/>
        </a:solidFill>
        <a:latin typeface="Arial" pitchFamily="34" charset="0"/>
        <a:ea typeface="+mn-ea"/>
        <a:cs typeface="+mn-cs"/>
      </a:defRPr>
    </a:lvl8pPr>
    <a:lvl9pPr marL="3657600" algn="l" defTabSz="914400" rtl="0" eaLnBrk="1" latinLnBrk="0" hangingPunct="1">
      <a:defRPr sz="2000" b="1"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CC"/>
    <a:srgbClr val="FEF29C"/>
    <a:srgbClr val="660066"/>
    <a:srgbClr val="CC00CC"/>
    <a:srgbClr val="CC0000"/>
    <a:srgbClr val="0066CC"/>
    <a:srgbClr val="000066"/>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34569" autoAdjust="0"/>
    <p:restoredTop sz="86426" autoAdjust="0"/>
  </p:normalViewPr>
  <p:slideViewPr>
    <p:cSldViewPr>
      <p:cViewPr varScale="1">
        <p:scale>
          <a:sx n="93" d="100"/>
          <a:sy n="93" d="100"/>
        </p:scale>
        <p:origin x="510" y="78"/>
      </p:cViewPr>
      <p:guideLst>
        <p:guide orient="horz" pos="2160"/>
        <p:guide pos="2880"/>
      </p:guideLst>
    </p:cSldViewPr>
  </p:slideViewPr>
  <p:outlineViewPr>
    <p:cViewPr>
      <p:scale>
        <a:sx n="33" d="100"/>
        <a:sy n="33" d="100"/>
      </p:scale>
      <p:origin x="0" y="-4662"/>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78" d="100"/>
          <a:sy n="78" d="100"/>
        </p:scale>
        <p:origin x="-2154" y="-84"/>
      </p:cViewPr>
      <p:guideLst>
        <p:guide orient="horz" pos="3127"/>
        <p:guide pos="210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pPr>
              <a:defRPr/>
            </a:pPr>
            <a:endParaRPr lang="sv-SE"/>
          </a:p>
        </p:txBody>
      </p:sp>
      <p:sp>
        <p:nvSpPr>
          <p:cNvPr id="77827" name="Rectangle 3"/>
          <p:cNvSpPr>
            <a:spLocks noGrp="1" noChangeArrowheads="1"/>
          </p:cNvSpPr>
          <p:nvPr>
            <p:ph type="dt" sz="quarter" idx="1"/>
          </p:nvPr>
        </p:nvSpPr>
        <p:spPr bwMode="auto">
          <a:xfrm>
            <a:off x="377825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sv-SE"/>
          </a:p>
        </p:txBody>
      </p:sp>
      <p:sp>
        <p:nvSpPr>
          <p:cNvPr id="77828" name="Rectangle 4"/>
          <p:cNvSpPr>
            <a:spLocks noGrp="1" noChangeArrowheads="1"/>
          </p:cNvSpPr>
          <p:nvPr>
            <p:ph type="ftr" sz="quarter" idx="2"/>
          </p:nvPr>
        </p:nvSpPr>
        <p:spPr bwMode="auto">
          <a:xfrm>
            <a:off x="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pPr>
              <a:defRPr/>
            </a:pPr>
            <a:endParaRPr lang="sv-SE"/>
          </a:p>
        </p:txBody>
      </p:sp>
      <p:sp>
        <p:nvSpPr>
          <p:cNvPr id="77829" name="Rectangle 5"/>
          <p:cNvSpPr>
            <a:spLocks noGrp="1" noChangeArrowheads="1"/>
          </p:cNvSpPr>
          <p:nvPr>
            <p:ph type="sldNum" sz="quarter" idx="3"/>
          </p:nvPr>
        </p:nvSpPr>
        <p:spPr bwMode="auto">
          <a:xfrm>
            <a:off x="377825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pPr>
              <a:defRPr/>
            </a:pPr>
            <a:fld id="{9E765FE6-A4FC-48F6-BC64-9E168769DCAF}" type="slidenum">
              <a:rPr lang="sv-SE"/>
              <a:pPr>
                <a:defRPr/>
              </a:pPr>
              <a:t>‹#›</a:t>
            </a:fld>
            <a:endParaRPr lang="sv-SE"/>
          </a:p>
        </p:txBody>
      </p:sp>
    </p:spTree>
    <p:extLst>
      <p:ext uri="{BB962C8B-B14F-4D97-AF65-F5344CB8AC3E}">
        <p14:creationId xmlns:p14="http://schemas.microsoft.com/office/powerpoint/2010/main" val="22649861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0" y="0"/>
            <a:ext cx="28956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sv-SE"/>
          </a:p>
        </p:txBody>
      </p:sp>
      <p:sp>
        <p:nvSpPr>
          <p:cNvPr id="99331" name="Rectangle 3"/>
          <p:cNvSpPr>
            <a:spLocks noGrp="1" noChangeArrowheads="1"/>
          </p:cNvSpPr>
          <p:nvPr>
            <p:ph type="dt" idx="1"/>
          </p:nvPr>
        </p:nvSpPr>
        <p:spPr bwMode="auto">
          <a:xfrm>
            <a:off x="3810000" y="0"/>
            <a:ext cx="28956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sv-SE"/>
          </a:p>
        </p:txBody>
      </p:sp>
      <p:sp>
        <p:nvSpPr>
          <p:cNvPr id="74756" name="Rectangle 4"/>
          <p:cNvSpPr>
            <a:spLocks noGrp="1" noRot="1" noChangeAspect="1" noChangeArrowheads="1" noTextEdit="1"/>
          </p:cNvSpPr>
          <p:nvPr>
            <p:ph type="sldImg" idx="2"/>
          </p:nvPr>
        </p:nvSpPr>
        <p:spPr bwMode="auto">
          <a:xfrm>
            <a:off x="908050" y="765175"/>
            <a:ext cx="4891088" cy="3668713"/>
          </a:xfrm>
          <a:prstGeom prst="rect">
            <a:avLst/>
          </a:prstGeom>
          <a:noFill/>
          <a:ln w="9525">
            <a:solidFill>
              <a:srgbClr val="000000"/>
            </a:solidFill>
            <a:miter lim="800000"/>
            <a:headEnd/>
            <a:tailEnd/>
          </a:ln>
          <a:effectLst/>
        </p:spPr>
      </p:sp>
      <p:sp>
        <p:nvSpPr>
          <p:cNvPr id="99333" name="Rectangle 5"/>
          <p:cNvSpPr>
            <a:spLocks noGrp="1" noChangeArrowheads="1"/>
          </p:cNvSpPr>
          <p:nvPr>
            <p:ph type="body" sz="quarter" idx="3"/>
          </p:nvPr>
        </p:nvSpPr>
        <p:spPr bwMode="auto">
          <a:xfrm>
            <a:off x="914400" y="4740275"/>
            <a:ext cx="4876800"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99334" name="Rectangle 6"/>
          <p:cNvSpPr>
            <a:spLocks noGrp="1" noChangeArrowheads="1"/>
          </p:cNvSpPr>
          <p:nvPr>
            <p:ph type="ftr" sz="quarter" idx="4"/>
          </p:nvPr>
        </p:nvSpPr>
        <p:spPr bwMode="auto">
          <a:xfrm>
            <a:off x="0" y="9402763"/>
            <a:ext cx="28956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sv-SE"/>
          </a:p>
        </p:txBody>
      </p:sp>
      <p:sp>
        <p:nvSpPr>
          <p:cNvPr id="99335" name="Rectangle 7"/>
          <p:cNvSpPr>
            <a:spLocks noGrp="1" noChangeArrowheads="1"/>
          </p:cNvSpPr>
          <p:nvPr>
            <p:ph type="sldNum" sz="quarter" idx="5"/>
          </p:nvPr>
        </p:nvSpPr>
        <p:spPr bwMode="auto">
          <a:xfrm>
            <a:off x="3810000" y="9402763"/>
            <a:ext cx="28956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AD3C9C97-C4EF-46B2-8B01-D6460A9D300D}" type="slidenum">
              <a:rPr lang="sv-SE"/>
              <a:pPr>
                <a:defRPr/>
              </a:pPr>
              <a:t>‹#›</a:t>
            </a:fld>
            <a:endParaRPr lang="sv-SE"/>
          </a:p>
        </p:txBody>
      </p:sp>
    </p:spTree>
    <p:extLst>
      <p:ext uri="{BB962C8B-B14F-4D97-AF65-F5344CB8AC3E}">
        <p14:creationId xmlns:p14="http://schemas.microsoft.com/office/powerpoint/2010/main" val="22332590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5FB130-D61C-4D0C-B70D-AA398D6DAFCE}" type="slidenum">
              <a:rPr lang="sv-SE"/>
              <a:pPr/>
              <a:t>1</a:t>
            </a:fld>
            <a:endParaRPr lang="sv-SE"/>
          </a:p>
        </p:txBody>
      </p:sp>
      <p:sp>
        <p:nvSpPr>
          <p:cNvPr id="991234" name="Rectangle 2"/>
          <p:cNvSpPr>
            <a:spLocks noGrp="1" noRot="1" noChangeAspect="1" noChangeArrowheads="1" noTextEdit="1"/>
          </p:cNvSpPr>
          <p:nvPr>
            <p:ph type="sldImg"/>
          </p:nvPr>
        </p:nvSpPr>
        <p:spPr>
          <a:ln/>
        </p:spPr>
      </p:sp>
      <p:sp>
        <p:nvSpPr>
          <p:cNvPr id="99123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542190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106560F2-6D0B-447B-A122-D396CA2C74A7}" type="slidenum">
              <a:rPr lang="sv-SE"/>
              <a:pPr/>
              <a:t>11</a:t>
            </a:fld>
            <a:endParaRPr lang="sv-SE"/>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3209132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a:defRPr/>
            </a:pPr>
            <a:fld id="{AD3C9C97-C4EF-46B2-8B01-D6460A9D300D}" type="slidenum">
              <a:rPr lang="sv-SE" smtClean="0"/>
              <a:pPr>
                <a:defRPr/>
              </a:pPr>
              <a:t>55</a:t>
            </a:fld>
            <a:endParaRPr lang="sv-SE"/>
          </a:p>
        </p:txBody>
      </p:sp>
    </p:spTree>
    <p:extLst>
      <p:ext uri="{BB962C8B-B14F-4D97-AF65-F5344CB8AC3E}">
        <p14:creationId xmlns:p14="http://schemas.microsoft.com/office/powerpoint/2010/main" val="3504167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0FAF9249-CBAC-4999-A829-CB9183856069}" type="slidenum">
              <a:rPr lang="sv-SE" smtClean="0"/>
              <a:pPr>
                <a:defRPr/>
              </a:pPr>
              <a:t>‹#›</a:t>
            </a:fld>
            <a:endParaRPr lang="sv-SE"/>
          </a:p>
        </p:txBody>
      </p:sp>
    </p:spTree>
    <p:extLst>
      <p:ext uri="{BB962C8B-B14F-4D97-AF65-F5344CB8AC3E}">
        <p14:creationId xmlns:p14="http://schemas.microsoft.com/office/powerpoint/2010/main" val="3999744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6E2F47BF-39AE-4FFF-AB42-C483297E5F55}" type="slidenum">
              <a:rPr lang="sv-SE" smtClean="0"/>
              <a:pPr>
                <a:defRPr/>
              </a:pPr>
              <a:t>‹#›</a:t>
            </a:fld>
            <a:endParaRPr lang="sv-SE"/>
          </a:p>
        </p:txBody>
      </p:sp>
    </p:spTree>
    <p:extLst>
      <p:ext uri="{BB962C8B-B14F-4D97-AF65-F5344CB8AC3E}">
        <p14:creationId xmlns:p14="http://schemas.microsoft.com/office/powerpoint/2010/main" val="1466324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F85F5C0C-A14A-4831-A1FB-02F06B2B9E64}" type="slidenum">
              <a:rPr lang="sv-SE" smtClean="0"/>
              <a:pPr>
                <a:defRPr/>
              </a:pPr>
              <a:t>‹#›</a:t>
            </a:fld>
            <a:endParaRPr lang="sv-SE"/>
          </a:p>
        </p:txBody>
      </p:sp>
    </p:spTree>
    <p:extLst>
      <p:ext uri="{BB962C8B-B14F-4D97-AF65-F5344CB8AC3E}">
        <p14:creationId xmlns:p14="http://schemas.microsoft.com/office/powerpoint/2010/main" val="3366264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3C5E7E75-6457-4EB8-A516-506A0ED5DBF3}" type="slidenum">
              <a:rPr lang="sv-SE" smtClean="0"/>
              <a:pPr>
                <a:defRPr/>
              </a:pPr>
              <a:t>‹#›</a:t>
            </a:fld>
            <a:endParaRPr lang="sv-SE"/>
          </a:p>
        </p:txBody>
      </p:sp>
    </p:spTree>
    <p:extLst>
      <p:ext uri="{BB962C8B-B14F-4D97-AF65-F5344CB8AC3E}">
        <p14:creationId xmlns:p14="http://schemas.microsoft.com/office/powerpoint/2010/main" val="3551160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pPr>
              <a:defRPr/>
            </a:pPr>
            <a:endParaRPr lang="sv-SE"/>
          </a:p>
        </p:txBody>
      </p:sp>
      <p:sp>
        <p:nvSpPr>
          <p:cNvPr id="8" name="Platshållare för sidfot 7"/>
          <p:cNvSpPr>
            <a:spLocks noGrp="1"/>
          </p:cNvSpPr>
          <p:nvPr>
            <p:ph type="ftr" sz="quarter" idx="11"/>
          </p:nvPr>
        </p:nvSpPr>
        <p:spPr/>
        <p:txBody>
          <a:bodyPr/>
          <a:lstStyle/>
          <a:p>
            <a:pPr>
              <a:defRPr/>
            </a:pPr>
            <a:endParaRPr lang="sv-SE"/>
          </a:p>
        </p:txBody>
      </p:sp>
      <p:sp>
        <p:nvSpPr>
          <p:cNvPr id="9" name="Platshållare för bildnummer 8"/>
          <p:cNvSpPr>
            <a:spLocks noGrp="1"/>
          </p:cNvSpPr>
          <p:nvPr>
            <p:ph type="sldNum" sz="quarter" idx="12"/>
          </p:nvPr>
        </p:nvSpPr>
        <p:spPr/>
        <p:txBody>
          <a:bodyPr/>
          <a:lstStyle/>
          <a:p>
            <a:pPr>
              <a:defRPr/>
            </a:pPr>
            <a:fld id="{98A7BDFA-57F6-4279-9150-B991DE4B31DE}" type="slidenum">
              <a:rPr lang="sv-SE" smtClean="0"/>
              <a:pPr>
                <a:defRPr/>
              </a:pPr>
              <a:t>‹#›</a:t>
            </a:fld>
            <a:endParaRPr lang="sv-SE"/>
          </a:p>
        </p:txBody>
      </p:sp>
    </p:spTree>
    <p:extLst>
      <p:ext uri="{BB962C8B-B14F-4D97-AF65-F5344CB8AC3E}">
        <p14:creationId xmlns:p14="http://schemas.microsoft.com/office/powerpoint/2010/main" val="3477387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pPr>
              <a:defRPr/>
            </a:pPr>
            <a:endParaRPr lang="sv-SE"/>
          </a:p>
        </p:txBody>
      </p:sp>
      <p:sp>
        <p:nvSpPr>
          <p:cNvPr id="4" name="Platshållare för sidfot 3"/>
          <p:cNvSpPr>
            <a:spLocks noGrp="1"/>
          </p:cNvSpPr>
          <p:nvPr>
            <p:ph type="ftr" sz="quarter" idx="11"/>
          </p:nvPr>
        </p:nvSpPr>
        <p:spPr/>
        <p:txBody>
          <a:bodyPr/>
          <a:lstStyle/>
          <a:p>
            <a:pPr>
              <a:defRPr/>
            </a:pPr>
            <a:endParaRPr lang="sv-SE"/>
          </a:p>
        </p:txBody>
      </p:sp>
      <p:sp>
        <p:nvSpPr>
          <p:cNvPr id="5" name="Platshållare för bildnummer 4"/>
          <p:cNvSpPr>
            <a:spLocks noGrp="1"/>
          </p:cNvSpPr>
          <p:nvPr>
            <p:ph type="sldNum" sz="quarter" idx="12"/>
          </p:nvPr>
        </p:nvSpPr>
        <p:spPr/>
        <p:txBody>
          <a:bodyPr/>
          <a:lstStyle/>
          <a:p>
            <a:pPr>
              <a:defRPr/>
            </a:pPr>
            <a:fld id="{12C0C2F3-9B68-4951-86D6-5D3D6452BE58}" type="slidenum">
              <a:rPr lang="sv-SE" smtClean="0"/>
              <a:pPr>
                <a:defRPr/>
              </a:pPr>
              <a:t>‹#›</a:t>
            </a:fld>
            <a:endParaRPr lang="sv-SE"/>
          </a:p>
        </p:txBody>
      </p:sp>
    </p:spTree>
    <p:extLst>
      <p:ext uri="{BB962C8B-B14F-4D97-AF65-F5344CB8AC3E}">
        <p14:creationId xmlns:p14="http://schemas.microsoft.com/office/powerpoint/2010/main" val="300112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pPr>
              <a:defRPr/>
            </a:pPr>
            <a:endParaRPr lang="sv-SE"/>
          </a:p>
        </p:txBody>
      </p:sp>
      <p:sp>
        <p:nvSpPr>
          <p:cNvPr id="3" name="Platshållare för sidfot 2"/>
          <p:cNvSpPr>
            <a:spLocks noGrp="1"/>
          </p:cNvSpPr>
          <p:nvPr>
            <p:ph type="ftr" sz="quarter" idx="11"/>
          </p:nvPr>
        </p:nvSpPr>
        <p:spPr/>
        <p:txBody>
          <a:bodyPr/>
          <a:lstStyle/>
          <a:p>
            <a:pPr>
              <a:defRPr/>
            </a:pPr>
            <a:endParaRPr lang="sv-SE"/>
          </a:p>
        </p:txBody>
      </p:sp>
      <p:sp>
        <p:nvSpPr>
          <p:cNvPr id="4" name="Platshållare för bildnummer 3"/>
          <p:cNvSpPr>
            <a:spLocks noGrp="1"/>
          </p:cNvSpPr>
          <p:nvPr>
            <p:ph type="sldNum" sz="quarter" idx="12"/>
          </p:nvPr>
        </p:nvSpPr>
        <p:spPr/>
        <p:txBody>
          <a:bodyPr/>
          <a:lstStyle/>
          <a:p>
            <a:pPr>
              <a:defRPr/>
            </a:pPr>
            <a:fld id="{D530277B-2EDC-48BF-9A71-6E7312EF09F7}" type="slidenum">
              <a:rPr lang="sv-SE" smtClean="0"/>
              <a:pPr>
                <a:defRPr/>
              </a:pPr>
              <a:t>‹#›</a:t>
            </a:fld>
            <a:endParaRPr lang="sv-SE"/>
          </a:p>
        </p:txBody>
      </p:sp>
    </p:spTree>
    <p:extLst>
      <p:ext uri="{BB962C8B-B14F-4D97-AF65-F5344CB8AC3E}">
        <p14:creationId xmlns:p14="http://schemas.microsoft.com/office/powerpoint/2010/main" val="348830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2D12BC30-897E-401C-9289-9D2C08FBC428}" type="slidenum">
              <a:rPr lang="sv-SE" smtClean="0"/>
              <a:pPr>
                <a:defRPr/>
              </a:pPr>
              <a:t>‹#›</a:t>
            </a:fld>
            <a:endParaRPr lang="sv-SE"/>
          </a:p>
        </p:txBody>
      </p:sp>
    </p:spTree>
    <p:extLst>
      <p:ext uri="{BB962C8B-B14F-4D97-AF65-F5344CB8AC3E}">
        <p14:creationId xmlns:p14="http://schemas.microsoft.com/office/powerpoint/2010/main" val="793606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06C4ABFD-E580-42D6-B998-034251A2F487}" type="slidenum">
              <a:rPr lang="sv-SE" smtClean="0"/>
              <a:pPr>
                <a:defRPr/>
              </a:pPr>
              <a:t>‹#›</a:t>
            </a:fld>
            <a:endParaRPr lang="sv-SE"/>
          </a:p>
        </p:txBody>
      </p:sp>
    </p:spTree>
    <p:extLst>
      <p:ext uri="{BB962C8B-B14F-4D97-AF65-F5344CB8AC3E}">
        <p14:creationId xmlns:p14="http://schemas.microsoft.com/office/powerpoint/2010/main" val="464379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416D5583-5FBE-43F7-B9A7-A14947A696C8}" type="slidenum">
              <a:rPr lang="sv-SE" smtClean="0"/>
              <a:pPr>
                <a:defRPr/>
              </a:pPr>
              <a:t>‹#›</a:t>
            </a:fld>
            <a:endParaRPr lang="sv-SE"/>
          </a:p>
        </p:txBody>
      </p:sp>
    </p:spTree>
    <p:extLst>
      <p:ext uri="{BB962C8B-B14F-4D97-AF65-F5344CB8AC3E}">
        <p14:creationId xmlns:p14="http://schemas.microsoft.com/office/powerpoint/2010/main" val="3186687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EB2A7435-7089-44F3-9296-D9985A4E8FB9}" type="slidenum">
              <a:rPr lang="sv-SE" smtClean="0"/>
              <a:pPr>
                <a:defRPr/>
              </a:pPr>
              <a:t>‹#›</a:t>
            </a:fld>
            <a:endParaRPr lang="sv-SE"/>
          </a:p>
        </p:txBody>
      </p:sp>
    </p:spTree>
    <p:extLst>
      <p:ext uri="{BB962C8B-B14F-4D97-AF65-F5344CB8AC3E}">
        <p14:creationId xmlns:p14="http://schemas.microsoft.com/office/powerpoint/2010/main" val="880530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Anpassad layout">
    <p:spTree>
      <p:nvGrpSpPr>
        <p:cNvPr id="1" name=""/>
        <p:cNvGrpSpPr/>
        <p:nvPr/>
      </p:nvGrpSpPr>
      <p:grpSpPr>
        <a:xfrm>
          <a:off x="0" y="0"/>
          <a:ext cx="0" cy="0"/>
          <a:chOff x="0" y="0"/>
          <a:chExt cx="0" cy="0"/>
        </a:xfrm>
      </p:grpSpPr>
      <p:sp>
        <p:nvSpPr>
          <p:cNvPr id="2" name="Rubrik 1"/>
          <p:cNvSpPr>
            <a:spLocks noGrp="1"/>
          </p:cNvSpPr>
          <p:nvPr>
            <p:ph type="title"/>
          </p:nvPr>
        </p:nvSpPr>
        <p:spPr>
          <a:xfrm>
            <a:off x="457489" y="274544"/>
            <a:ext cx="8229023" cy="1143000"/>
          </a:xfrm>
          <a:prstGeom prst="rect">
            <a:avLst/>
          </a:prstGeom>
        </p:spPr>
        <p:txBody>
          <a:bodyPr tIns="41029"/>
          <a:lstStyle/>
          <a:p>
            <a:r>
              <a:rPr lang="sv-SE"/>
              <a:t>Klicka här för att ändra format</a:t>
            </a:r>
          </a:p>
        </p:txBody>
      </p:sp>
    </p:spTree>
    <p:extLst>
      <p:ext uri="{BB962C8B-B14F-4D97-AF65-F5344CB8AC3E}">
        <p14:creationId xmlns:p14="http://schemas.microsoft.com/office/powerpoint/2010/main" val="2661862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5C03026-2539-4BD9-B0B6-81A2C06EB6AC}" type="slidenum">
              <a:rPr lang="sv-SE" smtClean="0"/>
              <a:pPr>
                <a:defRPr/>
              </a:pPr>
              <a:t>‹#›</a:t>
            </a:fld>
            <a:endParaRPr lang="sv-SE"/>
          </a:p>
        </p:txBody>
      </p:sp>
    </p:spTree>
    <p:extLst>
      <p:ext uri="{BB962C8B-B14F-4D97-AF65-F5344CB8AC3E}">
        <p14:creationId xmlns:p14="http://schemas.microsoft.com/office/powerpoint/2010/main" val="3655658492"/>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hyperlink" Target="http://old.internetmedicin.se/fasslink.asp?s1=Propiomazin&amp;t=s&amp;pageid=7972" TargetMode="External"/><Relationship Id="rId3" Type="http://schemas.openxmlformats.org/officeDocument/2006/relationships/hyperlink" Target="http://old.internetmedicin.se/fasslink.asp?s1=Theralen&amp;t=p&amp;pageid=7972" TargetMode="External"/><Relationship Id="rId7" Type="http://schemas.openxmlformats.org/officeDocument/2006/relationships/hyperlink" Target="http://old.internetmedicin.se/fasslink.asp?s1=Prometazin&amp;t=p&amp;pageid=7972" TargetMode="External"/><Relationship Id="rId2" Type="http://schemas.openxmlformats.org/officeDocument/2006/relationships/hyperlink" Target="http://old.internetmedicin.se/fasslink.asp?s1=Alimemazin&amp;t=s&amp;pageid=7972" TargetMode="External"/><Relationship Id="rId1" Type="http://schemas.openxmlformats.org/officeDocument/2006/relationships/slideLayout" Target="../slideLayouts/slideLayout12.xml"/><Relationship Id="rId6" Type="http://schemas.openxmlformats.org/officeDocument/2006/relationships/hyperlink" Target="http://old.internetmedicin.se/fasslink.asp?s1=Lergigan&amp;t=p&amp;pageid=7972" TargetMode="External"/><Relationship Id="rId5" Type="http://schemas.openxmlformats.org/officeDocument/2006/relationships/hyperlink" Target="http://old.internetmedicin.se/fasslink.asp?s1=Prometazin&amp;t=s&amp;pageid=7972" TargetMode="External"/><Relationship Id="rId4" Type="http://schemas.openxmlformats.org/officeDocument/2006/relationships/hyperlink" Target="http://old.internetmedicin.se/fasslink.asp?s1=Alimemazin&amp;t=p&amp;pageid=7972" TargetMode="External"/><Relationship Id="rId9" Type="http://schemas.openxmlformats.org/officeDocument/2006/relationships/hyperlink" Target="http://old.internetmedicin.se/fasslink.asp?s1=Propavan&amp;t=p&amp;pageid=7972"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hyperlink" Target="https://www.fass.se/LIF/atcregister?4-1.-atccontainer-atcnavigatepanel3-listcontainer-atccodelistview-6-atclink&amp;atcCode=N06AA09" TargetMode="External"/><Relationship Id="rId3" Type="http://schemas.openxmlformats.org/officeDocument/2006/relationships/hyperlink" Target="https://www.fass.se/LIF/atcregister?4-1.-atccontainer-atcnavigatepanel3-listcontainer-atccodelistview-1-atclink&amp;atcCode=N06AA09" TargetMode="External"/><Relationship Id="rId7" Type="http://schemas.openxmlformats.org/officeDocument/2006/relationships/hyperlink" Target="https://www.fass.se/LIF/atcregister?4-1.-atccontainer-atcnavigatepanel3-listcontainer-atccodelistview-5-atclink&amp;atcCode=N06AA09" TargetMode="External"/><Relationship Id="rId2" Type="http://schemas.openxmlformats.org/officeDocument/2006/relationships/hyperlink" Target="https://www.fass.se/LIF/atcregister?4-1.-atccontainer-atcnavigatepanel3-listcontainer-atccodelistview-0-atclink&amp;atcCode=N06AA09" TargetMode="External"/><Relationship Id="rId1" Type="http://schemas.openxmlformats.org/officeDocument/2006/relationships/slideLayout" Target="../slideLayouts/slideLayout6.xml"/><Relationship Id="rId6" Type="http://schemas.openxmlformats.org/officeDocument/2006/relationships/hyperlink" Target="https://www.fass.se/LIF/atcregister?4-1.-atccontainer-atcnavigatepanel3-listcontainer-atccodelistview-4-atclink&amp;atcCode=N06AA09" TargetMode="External"/><Relationship Id="rId5" Type="http://schemas.openxmlformats.org/officeDocument/2006/relationships/hyperlink" Target="https://www.fass.se/LIF/atcregister?4-1.-atccontainer-atcnavigatepanel3-listcontainer-atccodelistview-3-atclink&amp;atcCode=N06AA09" TargetMode="External"/><Relationship Id="rId4" Type="http://schemas.openxmlformats.org/officeDocument/2006/relationships/hyperlink" Target="https://www.fass.se/LIF/atcregister?4-1.-atccontainer-atcnavigatepanel3-listcontainer-atccodelistview-2-atclink&amp;atcCode=N06AA09" TargetMode="External"/><Relationship Id="rId9" Type="http://schemas.openxmlformats.org/officeDocument/2006/relationships/hyperlink" Target="https://www.fass.se/LIF/atcregister?4-1.-atccontainer-atcnavigatepanel3-listcontainer-atccodelistview-7-atclink&amp;atcCode=N06AA09"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fass.se/LIF/atcregister?4-1.-atccontainer-atcnavigatepanel4-listcontainer-atccodelistview-3-atclink&amp;atcCode=N06AA09" TargetMode="External"/><Relationship Id="rId2" Type="http://schemas.openxmlformats.org/officeDocument/2006/relationships/hyperlink" Target="https://www.fass.se/LIF/atcregister?4-1.-atccontainer-atcnavigatepanel3-listcontainer-atccodelistview-0-atclink&amp;atcCode=N06AA09" TargetMode="External"/><Relationship Id="rId1" Type="http://schemas.openxmlformats.org/officeDocument/2006/relationships/slideLayout" Target="../slideLayouts/slideLayout6.xml"/><Relationship Id="rId5" Type="http://schemas.openxmlformats.org/officeDocument/2006/relationships/hyperlink" Target="https://www.fass.se/LIF/atcregister?4-1.-atccontainer-atcnavigatepanel4-listcontainer-atccodelistview-9-atclink&amp;atcCode=N06AA09" TargetMode="External"/><Relationship Id="rId4" Type="http://schemas.openxmlformats.org/officeDocument/2006/relationships/hyperlink" Target="https://www.fass.se/LIF/atcregister?4-1.-atccontainer-atcnavigatepanel4-listcontainer-atccodelistview-8-atclink&amp;atcCode=N06AA09"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fass.se/LIF/atcregister?4-1.-atccontainer-atcnavigatepanel4-listcontainer-atccodelistview-3-atclink&amp;atcCode=N06AA09" TargetMode="External"/><Relationship Id="rId2" Type="http://schemas.openxmlformats.org/officeDocument/2006/relationships/hyperlink" Target="https://www.fass.se/LIF/atcregister?4-1.-atccontainer-atcnavigatepanel3-listcontainer-atccodelistview-0-atclink&amp;atcCode=N06AA09" TargetMode="External"/><Relationship Id="rId1" Type="http://schemas.openxmlformats.org/officeDocument/2006/relationships/slideLayout" Target="../slideLayouts/slideLayout6.xml"/><Relationship Id="rId5" Type="http://schemas.openxmlformats.org/officeDocument/2006/relationships/hyperlink" Target="https://www.fass.se/LIF/atcregister?4-1.-atccontainer-atcnavigatepanel4-listcontainer-atccodelistview-9-atclink&amp;atcCode=N06AA09" TargetMode="External"/><Relationship Id="rId4" Type="http://schemas.openxmlformats.org/officeDocument/2006/relationships/hyperlink" Target="https://www.fass.se/LIF/atcregister?4-1.-atccontainer-atcnavigatepanel4-listcontainer-atccodelistview-8-atclink&amp;atcCode=N06AA09"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hyperlink" Target="https://pro.uptodatefree.ir/Show/9846" TargetMode="Externa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annals.org/content/vol122/issue9/images/large/9FF2.jpeg"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hyperlink" Target="http://old.internetmedicin.se/fasslink.asp?s1=fysostigmin&amp;t=s&amp;pageid=7972"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1" name="Rectangle 3"/>
          <p:cNvSpPr>
            <a:spLocks noGrp="1" noChangeArrowheads="1"/>
          </p:cNvSpPr>
          <p:nvPr>
            <p:ph idx="1"/>
          </p:nvPr>
        </p:nvSpPr>
        <p:spPr>
          <a:xfrm>
            <a:off x="457200" y="1981200"/>
            <a:ext cx="8147050" cy="4327525"/>
          </a:xfrm>
          <a:noFill/>
          <a:ln w="38100">
            <a:noFill/>
          </a:ln>
        </p:spPr>
        <p:txBody>
          <a:bodyPr>
            <a:normAutofit/>
          </a:bodyPr>
          <a:lstStyle/>
          <a:p>
            <a:pPr>
              <a:tabLst>
                <a:tab pos="901700" algn="l"/>
              </a:tabLst>
            </a:pPr>
            <a:endParaRPr lang="en-GB" sz="2400" dirty="0"/>
          </a:p>
          <a:p>
            <a:pPr>
              <a:tabLst>
                <a:tab pos="901700" algn="l"/>
              </a:tabLst>
            </a:pPr>
            <a:r>
              <a:rPr lang="sv-SE" sz="2400" dirty="0"/>
              <a:t>		9 000 sjukhusvårdas årligen, varav ca </a:t>
            </a:r>
          </a:p>
          <a:p>
            <a:pPr>
              <a:tabLst>
                <a:tab pos="901700" algn="l"/>
              </a:tabLst>
            </a:pPr>
            <a:r>
              <a:rPr lang="sv-SE" sz="2400" dirty="0"/>
              <a:t>		600 barn &lt; 10 år</a:t>
            </a:r>
          </a:p>
          <a:p>
            <a:pPr>
              <a:tabLst>
                <a:tab pos="901700" algn="l"/>
              </a:tabLst>
            </a:pPr>
            <a:r>
              <a:rPr lang="sv-SE" sz="2400" dirty="0"/>
              <a:t>		Vanligast i 20-40 års ålder</a:t>
            </a:r>
          </a:p>
          <a:p>
            <a:pPr>
              <a:tabLst>
                <a:tab pos="901700" algn="l"/>
              </a:tabLst>
            </a:pPr>
            <a:r>
              <a:rPr lang="sv-SE" sz="2400" dirty="0"/>
              <a:t>		Låg mortalitet på sjukhus (&lt;1%)</a:t>
            </a:r>
          </a:p>
          <a:p>
            <a:pPr>
              <a:tabLst>
                <a:tab pos="901700" algn="l"/>
              </a:tabLst>
            </a:pPr>
            <a:r>
              <a:rPr lang="sv-SE" sz="2400" dirty="0"/>
              <a:t>		15 % kräver intensivvård</a:t>
            </a:r>
          </a:p>
          <a:p>
            <a:pPr>
              <a:tabLst>
                <a:tab pos="901700" algn="l"/>
              </a:tabLst>
            </a:pPr>
            <a:r>
              <a:rPr lang="sv-SE" sz="2400" dirty="0"/>
              <a:t>		Ca 800 dör årligen totalt</a:t>
            </a:r>
          </a:p>
        </p:txBody>
      </p:sp>
      <p:sp>
        <p:nvSpPr>
          <p:cNvPr id="990210" name="Rectangle 2"/>
          <p:cNvSpPr>
            <a:spLocks noGrp="1" noChangeArrowheads="1"/>
          </p:cNvSpPr>
          <p:nvPr>
            <p:ph type="title"/>
          </p:nvPr>
        </p:nvSpPr>
        <p:spPr>
          <a:xfrm>
            <a:off x="457200" y="404813"/>
            <a:ext cx="8147050" cy="1368425"/>
          </a:xfrm>
          <a:noFill/>
          <a:ln w="57150">
            <a:noFill/>
          </a:ln>
        </p:spPr>
        <p:txBody>
          <a:bodyPr>
            <a:normAutofit/>
          </a:bodyPr>
          <a:lstStyle/>
          <a:p>
            <a:pPr algn="ctr"/>
            <a:r>
              <a:rPr lang="sv-SE" sz="3600" dirty="0">
                <a:solidFill>
                  <a:srgbClr val="000066"/>
                </a:solidFill>
                <a:latin typeface="+mn-lt"/>
              </a:rPr>
              <a:t>Akuta förgiftningar i Sverige</a:t>
            </a:r>
          </a:p>
        </p:txBody>
      </p:sp>
    </p:spTree>
    <p:extLst>
      <p:ext uri="{BB962C8B-B14F-4D97-AF65-F5344CB8AC3E}">
        <p14:creationId xmlns:p14="http://schemas.microsoft.com/office/powerpoint/2010/main" val="1411118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Mortalitet vid förgiftningar</a:t>
            </a:r>
          </a:p>
        </p:txBody>
      </p:sp>
      <p:sp>
        <p:nvSpPr>
          <p:cNvPr id="3" name="Content Placeholder 2"/>
          <p:cNvSpPr>
            <a:spLocks noGrp="1"/>
          </p:cNvSpPr>
          <p:nvPr>
            <p:ph idx="1"/>
          </p:nvPr>
        </p:nvSpPr>
        <p:spPr/>
        <p:txBody>
          <a:bodyPr/>
          <a:lstStyle/>
          <a:p>
            <a:r>
              <a:rPr dirty="0" err="1"/>
              <a:t>Fler</a:t>
            </a:r>
            <a:r>
              <a:rPr dirty="0"/>
              <a:t> </a:t>
            </a:r>
            <a:r>
              <a:rPr dirty="0" err="1"/>
              <a:t>än</a:t>
            </a:r>
            <a:r>
              <a:rPr dirty="0"/>
              <a:t> 800 </a:t>
            </a:r>
            <a:r>
              <a:rPr dirty="0" err="1"/>
              <a:t>dödsfall</a:t>
            </a:r>
            <a:r>
              <a:rPr dirty="0"/>
              <a:t> </a:t>
            </a:r>
            <a:r>
              <a:rPr dirty="0" err="1"/>
              <a:t>p.g.a</a:t>
            </a:r>
            <a:r>
              <a:rPr dirty="0"/>
              <a:t>. </a:t>
            </a:r>
            <a:r>
              <a:rPr dirty="0" err="1"/>
              <a:t>akuta</a:t>
            </a:r>
            <a:r>
              <a:rPr dirty="0"/>
              <a:t> </a:t>
            </a:r>
            <a:r>
              <a:rPr dirty="0" err="1"/>
              <a:t>intoxikationer</a:t>
            </a:r>
            <a:r>
              <a:rPr dirty="0"/>
              <a:t>/</a:t>
            </a:r>
            <a:r>
              <a:rPr dirty="0" err="1"/>
              <a:t>överdoser</a:t>
            </a:r>
            <a:r>
              <a:rPr dirty="0"/>
              <a:t> – </a:t>
            </a:r>
            <a:r>
              <a:rPr dirty="0" err="1"/>
              <a:t>dödsrisk</a:t>
            </a:r>
            <a:r>
              <a:rPr dirty="0"/>
              <a:t> 55–60 %</a:t>
            </a:r>
          </a:p>
          <a:p>
            <a:r>
              <a:rPr dirty="0" err="1"/>
              <a:t>Sömnmedelsförgiftning</a:t>
            </a:r>
            <a:r>
              <a:rPr dirty="0"/>
              <a:t>, </a:t>
            </a:r>
            <a:r>
              <a:rPr dirty="0" err="1"/>
              <a:t>blandförgiftningar</a:t>
            </a:r>
            <a:r>
              <a:rPr dirty="0"/>
              <a:t>, </a:t>
            </a:r>
            <a:r>
              <a:rPr dirty="0" err="1"/>
              <a:t>etanol</a:t>
            </a:r>
            <a:endParaRPr dirty="0"/>
          </a:p>
          <a:p>
            <a:r>
              <a:rPr dirty="0" err="1"/>
              <a:t>På</a:t>
            </a:r>
            <a:r>
              <a:rPr dirty="0"/>
              <a:t> </a:t>
            </a:r>
            <a:r>
              <a:rPr dirty="0" err="1"/>
              <a:t>sjukhus</a:t>
            </a:r>
            <a:r>
              <a:rPr dirty="0"/>
              <a:t> dock </a:t>
            </a:r>
            <a:r>
              <a:rPr dirty="0" err="1"/>
              <a:t>låg</a:t>
            </a:r>
            <a:r>
              <a:rPr dirty="0"/>
              <a:t> </a:t>
            </a:r>
            <a:r>
              <a:rPr dirty="0" err="1"/>
              <a:t>mortalitet</a:t>
            </a:r>
            <a:r>
              <a:rPr dirty="0"/>
              <a:t>, ca 0,2–0,3 %</a:t>
            </a:r>
          </a:p>
          <a:p>
            <a:r>
              <a:rPr dirty="0"/>
              <a:t>IVA-</a:t>
            </a:r>
            <a:r>
              <a:rPr dirty="0" err="1"/>
              <a:t>mortalitet</a:t>
            </a:r>
            <a:r>
              <a:rPr dirty="0"/>
              <a:t> 1,9 % (</a:t>
            </a:r>
            <a:r>
              <a:rPr dirty="0" err="1"/>
              <a:t>Lindqvist</a:t>
            </a:r>
            <a:r>
              <a:rPr dirty="0"/>
              <a:t> et al)</a:t>
            </a:r>
          </a:p>
          <a:p>
            <a:r>
              <a:rPr dirty="0"/>
              <a:t>4</a:t>
            </a:r>
            <a:r>
              <a:rPr lang="sv-SE" dirty="0"/>
              <a:t>,</a:t>
            </a:r>
            <a:r>
              <a:rPr dirty="0"/>
              <a:t>5 % (</a:t>
            </a:r>
            <a:r>
              <a:rPr dirty="0" err="1"/>
              <a:t>Untoxicate</a:t>
            </a:r>
            <a:r>
              <a:rPr dirty="0"/>
              <a:t> study)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Antidepressiva – problempreparat</a:t>
            </a:r>
          </a:p>
        </p:txBody>
      </p:sp>
      <p:sp>
        <p:nvSpPr>
          <p:cNvPr id="3" name="Content Placeholder 2"/>
          <p:cNvSpPr>
            <a:spLocks noGrp="1"/>
          </p:cNvSpPr>
          <p:nvPr>
            <p:ph idx="1"/>
          </p:nvPr>
        </p:nvSpPr>
        <p:spPr/>
        <p:txBody>
          <a:bodyPr/>
          <a:lstStyle/>
          <a:p>
            <a:r>
              <a:t>MAO-hämmare – 1960-talet</a:t>
            </a:r>
          </a:p>
          <a:p>
            <a:r>
              <a:t>TCA – 1970-tal</a:t>
            </a:r>
          </a:p>
          <a:p>
            <a:r>
              <a:t>Venlafaxin – Sverige 1997</a:t>
            </a:r>
          </a:p>
          <a:p>
            <a:r>
              <a:t>Bupropion – Sverige 2007</a:t>
            </a:r>
          </a:p>
          <a:p>
            <a:r>
              <a:t>Tranylcypromin – Sverige återregistrerat 2021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E8D8B491-9431-4160-5E1C-B11596DC3841}"/>
              </a:ext>
            </a:extLst>
          </p:cNvPr>
          <p:cNvPicPr>
            <a:picLocks noChangeAspect="1"/>
          </p:cNvPicPr>
          <p:nvPr/>
        </p:nvPicPr>
        <p:blipFill>
          <a:blip r:embed="rId2"/>
          <a:stretch>
            <a:fillRect/>
          </a:stretch>
        </p:blipFill>
        <p:spPr>
          <a:xfrm>
            <a:off x="775075" y="1270063"/>
            <a:ext cx="7313877" cy="4461029"/>
          </a:xfrm>
          <a:prstGeom prst="rect">
            <a:avLst/>
          </a:prstGeom>
        </p:spPr>
      </p:pic>
    </p:spTree>
    <p:extLst>
      <p:ext uri="{BB962C8B-B14F-4D97-AF65-F5344CB8AC3E}">
        <p14:creationId xmlns:p14="http://schemas.microsoft.com/office/powerpoint/2010/main" val="302494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D183F568-6E07-4D99-8401-901D2CD0E6AA}"/>
              </a:ext>
            </a:extLst>
          </p:cNvPr>
          <p:cNvPicPr>
            <a:picLocks noChangeAspect="1"/>
          </p:cNvPicPr>
          <p:nvPr/>
        </p:nvPicPr>
        <p:blipFill>
          <a:blip r:embed="rId2"/>
          <a:stretch>
            <a:fillRect/>
          </a:stretch>
        </p:blipFill>
        <p:spPr>
          <a:xfrm>
            <a:off x="800100" y="19050"/>
            <a:ext cx="7543800" cy="6819900"/>
          </a:xfrm>
          <a:prstGeom prst="rect">
            <a:avLst/>
          </a:prstGeom>
        </p:spPr>
      </p:pic>
    </p:spTree>
    <p:extLst>
      <p:ext uri="{BB962C8B-B14F-4D97-AF65-F5344CB8AC3E}">
        <p14:creationId xmlns:p14="http://schemas.microsoft.com/office/powerpoint/2010/main" val="1078809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808"/>
            <a:ext cx="8229600" cy="1143000"/>
          </a:xfrm>
        </p:spPr>
        <p:txBody>
          <a:bodyPr>
            <a:noAutofit/>
          </a:bodyPr>
          <a:lstStyle/>
          <a:p>
            <a:r>
              <a:rPr sz="3600" dirty="0" err="1"/>
              <a:t>Läkemedel</a:t>
            </a:r>
            <a:r>
              <a:rPr sz="3600" dirty="0"/>
              <a:t> med risk </a:t>
            </a:r>
            <a:r>
              <a:rPr sz="3600" dirty="0" err="1"/>
              <a:t>för</a:t>
            </a:r>
            <a:r>
              <a:rPr sz="3600" dirty="0"/>
              <a:t> </a:t>
            </a:r>
            <a:r>
              <a:rPr sz="3600" dirty="0" err="1"/>
              <a:t>medvetandesänkning</a:t>
            </a:r>
            <a:r>
              <a:rPr sz="3600" dirty="0"/>
              <a:t> </a:t>
            </a:r>
            <a:r>
              <a:rPr sz="3600" dirty="0" err="1"/>
              <a:t>och</a:t>
            </a:r>
            <a:r>
              <a:rPr sz="3600" dirty="0"/>
              <a:t>/</a:t>
            </a:r>
            <a:r>
              <a:rPr sz="3600" dirty="0" err="1"/>
              <a:t>eller</a:t>
            </a:r>
            <a:r>
              <a:rPr sz="3600" dirty="0"/>
              <a:t> </a:t>
            </a:r>
            <a:r>
              <a:rPr sz="3600" dirty="0" err="1"/>
              <a:t>kramper</a:t>
            </a:r>
            <a:endParaRPr sz="3600" dirty="0"/>
          </a:p>
        </p:txBody>
      </p:sp>
      <p:sp>
        <p:nvSpPr>
          <p:cNvPr id="3" name="Content Placeholder 2"/>
          <p:cNvSpPr>
            <a:spLocks noGrp="1"/>
          </p:cNvSpPr>
          <p:nvPr>
            <p:ph idx="1"/>
          </p:nvPr>
        </p:nvSpPr>
        <p:spPr>
          <a:xfrm>
            <a:off x="827584" y="2132856"/>
            <a:ext cx="8229600" cy="4525963"/>
          </a:xfrm>
        </p:spPr>
        <p:txBody>
          <a:bodyPr>
            <a:normAutofit lnSpcReduction="10000"/>
          </a:bodyPr>
          <a:lstStyle/>
          <a:p>
            <a:r>
              <a:rPr dirty="0" err="1"/>
              <a:t>Opioider</a:t>
            </a:r>
            <a:endParaRPr dirty="0"/>
          </a:p>
          <a:p>
            <a:r>
              <a:rPr dirty="0" err="1"/>
              <a:t>Bensodiazepiner</a:t>
            </a:r>
            <a:endParaRPr dirty="0"/>
          </a:p>
          <a:p>
            <a:r>
              <a:rPr dirty="0" err="1"/>
              <a:t>Sedativa</a:t>
            </a:r>
            <a:r>
              <a:rPr dirty="0"/>
              <a:t> </a:t>
            </a:r>
            <a:r>
              <a:rPr dirty="0" err="1"/>
              <a:t>antihistaminer</a:t>
            </a:r>
            <a:endParaRPr dirty="0"/>
          </a:p>
          <a:p>
            <a:r>
              <a:rPr dirty="0"/>
              <a:t>Z-</a:t>
            </a:r>
            <a:r>
              <a:rPr dirty="0" err="1"/>
              <a:t>preparat</a:t>
            </a:r>
            <a:endParaRPr dirty="0"/>
          </a:p>
          <a:p>
            <a:r>
              <a:rPr dirty="0" err="1"/>
              <a:t>Neuroleptika</a:t>
            </a:r>
            <a:endParaRPr dirty="0"/>
          </a:p>
          <a:p>
            <a:r>
              <a:rPr dirty="0"/>
              <a:t>α₂-</a:t>
            </a:r>
            <a:r>
              <a:rPr dirty="0" err="1"/>
              <a:t>receptoragonister</a:t>
            </a:r>
            <a:r>
              <a:rPr dirty="0"/>
              <a:t> (</a:t>
            </a:r>
            <a:r>
              <a:rPr dirty="0" err="1"/>
              <a:t>klonidin</a:t>
            </a:r>
            <a:r>
              <a:rPr dirty="0"/>
              <a:t>, </a:t>
            </a:r>
            <a:r>
              <a:rPr dirty="0" err="1"/>
              <a:t>guanfacin</a:t>
            </a:r>
            <a:r>
              <a:rPr dirty="0"/>
              <a:t>)</a:t>
            </a:r>
          </a:p>
          <a:p>
            <a:r>
              <a:rPr dirty="0" err="1"/>
              <a:t>Antidepressiva</a:t>
            </a:r>
            <a:r>
              <a:rPr lang="sv-SE" dirty="0"/>
              <a:t> </a:t>
            </a:r>
            <a:r>
              <a:rPr dirty="0" err="1"/>
              <a:t>m.fl</a:t>
            </a:r>
            <a:r>
              <a:rPr dirty="0"/>
              <a:t>.</a:t>
            </a:r>
          </a:p>
          <a:p>
            <a:r>
              <a:rPr dirty="0" err="1"/>
              <a:t>Exempel</a:t>
            </a:r>
            <a:r>
              <a:rPr dirty="0"/>
              <a:t>: </a:t>
            </a:r>
            <a:r>
              <a:rPr dirty="0" err="1"/>
              <a:t>Theralen</a:t>
            </a:r>
            <a:r>
              <a:rPr dirty="0"/>
              <a:t>, </a:t>
            </a:r>
            <a:r>
              <a:rPr dirty="0" err="1"/>
              <a:t>Lergigan</a:t>
            </a:r>
            <a:r>
              <a:rPr dirty="0"/>
              <a:t>, </a:t>
            </a:r>
            <a:r>
              <a:rPr dirty="0" err="1"/>
              <a:t>Propavan</a:t>
            </a:r>
            <a:r>
              <a:rPr dirty="0"/>
              <a:t>, </a:t>
            </a:r>
            <a:r>
              <a:rPr dirty="0" err="1"/>
              <a:t>Atarax</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GICs "Shit list"</a:t>
            </a:r>
          </a:p>
        </p:txBody>
      </p:sp>
      <p:sp>
        <p:nvSpPr>
          <p:cNvPr id="3" name="Content Placeholder 2"/>
          <p:cNvSpPr>
            <a:spLocks noGrp="1"/>
          </p:cNvSpPr>
          <p:nvPr>
            <p:ph idx="1"/>
          </p:nvPr>
        </p:nvSpPr>
        <p:spPr/>
        <p:txBody>
          <a:bodyPr>
            <a:normAutofit fontScale="92500" lnSpcReduction="20000"/>
          </a:bodyPr>
          <a:lstStyle/>
          <a:p>
            <a:r>
              <a:t>Antidepressiva: Tricykliska antidepressiva – framför allt amitriptylin, venlafaxin, bupropion, MAO-hämmare (135 allvarliga fall 2022)</a:t>
            </a:r>
          </a:p>
          <a:p>
            <a:r>
              <a:t>Kalciumflödeshämmare (16 allvarliga fall 2022)</a:t>
            </a:r>
          </a:p>
          <a:p>
            <a:r>
              <a:t>Betablockerare (framför allt propranolol + sotalol)</a:t>
            </a:r>
          </a:p>
          <a:p>
            <a:r>
              <a:t>TdP (QT-förlängande) riskdroger – metadon, loperamid</a:t>
            </a:r>
          </a:p>
          <a:p>
            <a:r>
              <a:t>Antiarytmika inklusive digitalis</a:t>
            </a:r>
          </a:p>
          <a:p>
            <a:r>
              <a:t>Koffein (teofyllin)</a:t>
            </a:r>
          </a:p>
          <a:p>
            <a:r>
              <a:t>Klorokin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dirty="0" err="1"/>
              <a:t>Enstaka</a:t>
            </a:r>
            <a:r>
              <a:rPr dirty="0"/>
              <a:t> fall </a:t>
            </a:r>
            <a:r>
              <a:rPr dirty="0" err="1"/>
              <a:t>antidepressiva</a:t>
            </a:r>
            <a:r>
              <a:rPr dirty="0"/>
              <a:t> GIC 2019</a:t>
            </a:r>
          </a:p>
        </p:txBody>
      </p:sp>
      <p:pic>
        <p:nvPicPr>
          <p:cNvPr id="3" name="Picture 2" descr="diagram_overdoser_GIC2019.png"/>
          <p:cNvPicPr>
            <a:picLocks noChangeAspect="1"/>
          </p:cNvPicPr>
          <p:nvPr/>
        </p:nvPicPr>
        <p:blipFill>
          <a:blip r:embed="rId2"/>
          <a:stretch>
            <a:fillRect/>
          </a:stretch>
        </p:blipFill>
        <p:spPr>
          <a:xfrm>
            <a:off x="683568" y="1556792"/>
            <a:ext cx="7509453" cy="4505672"/>
          </a:xfrm>
          <a:prstGeom prst="rect">
            <a:avLst/>
          </a:prstGeom>
        </p:spPr>
      </p:pic>
    </p:spTree>
    <p:extLst>
      <p:ext uri="{BB962C8B-B14F-4D97-AF65-F5344CB8AC3E}">
        <p14:creationId xmlns:p14="http://schemas.microsoft.com/office/powerpoint/2010/main" val="3646817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82880"/>
            <a:ext cx="6479466" cy="830997"/>
          </a:xfrm>
          <a:prstGeom prst="rect">
            <a:avLst/>
          </a:prstGeom>
          <a:noFill/>
        </p:spPr>
        <p:txBody>
          <a:bodyPr wrap="none">
            <a:spAutoFit/>
          </a:bodyPr>
          <a:lstStyle/>
          <a:p>
            <a:pPr>
              <a:defRPr sz="2400" b="1"/>
            </a:pPr>
            <a:r>
              <a:rPr dirty="0" err="1"/>
              <a:t>Riskindex</a:t>
            </a:r>
            <a:r>
              <a:rPr dirty="0"/>
              <a:t>: </a:t>
            </a:r>
            <a:r>
              <a:rPr dirty="0" err="1"/>
              <a:t>Antal</a:t>
            </a:r>
            <a:r>
              <a:rPr dirty="0"/>
              <a:t> </a:t>
            </a:r>
            <a:r>
              <a:rPr dirty="0" err="1"/>
              <a:t>allvarliga</a:t>
            </a:r>
            <a:r>
              <a:rPr dirty="0"/>
              <a:t> fall/</a:t>
            </a:r>
            <a:r>
              <a:rPr dirty="0" err="1"/>
              <a:t>förskrivning</a:t>
            </a:r>
            <a:r>
              <a:rPr dirty="0"/>
              <a:t> </a:t>
            </a:r>
            <a:endParaRPr lang="sv-SE" dirty="0"/>
          </a:p>
          <a:p>
            <a:pPr>
              <a:defRPr sz="2400" b="1"/>
            </a:pPr>
            <a:r>
              <a:rPr dirty="0"/>
              <a:t>per 1000 </a:t>
            </a:r>
            <a:r>
              <a:rPr dirty="0" err="1"/>
              <a:t>invånare</a:t>
            </a:r>
            <a:endParaRPr dirty="0"/>
          </a:p>
        </p:txBody>
      </p:sp>
      <p:graphicFrame>
        <p:nvGraphicFramePr>
          <p:cNvPr id="4" name="Table 3"/>
          <p:cNvGraphicFramePr>
            <a:graphicFrameLocks noGrp="1"/>
          </p:cNvGraphicFramePr>
          <p:nvPr>
            <p:extLst>
              <p:ext uri="{D42A27DB-BD31-4B8C-83A1-F6EECF244321}">
                <p14:modId xmlns:p14="http://schemas.microsoft.com/office/powerpoint/2010/main" val="978476329"/>
              </p:ext>
            </p:extLst>
          </p:nvPr>
        </p:nvGraphicFramePr>
        <p:xfrm>
          <a:off x="457200" y="1097280"/>
          <a:ext cx="8229600" cy="5695851"/>
        </p:xfrm>
        <a:graphic>
          <a:graphicData uri="http://schemas.openxmlformats.org/drawingml/2006/table">
            <a:tbl>
              <a:tblPr firstRow="1" bandRow="1">
                <a:tableStyleId>{5C22544A-7EE6-4342-B048-85BDC9FD1C3A}</a:tableStyleId>
              </a:tblPr>
              <a:tblGrid>
                <a:gridCol w="2420471">
                  <a:extLst>
                    <a:ext uri="{9D8B030D-6E8A-4147-A177-3AD203B41FA5}">
                      <a16:colId xmlns:a16="http://schemas.microsoft.com/office/drawing/2014/main" val="20000"/>
                    </a:ext>
                  </a:extLst>
                </a:gridCol>
                <a:gridCol w="1452282">
                  <a:extLst>
                    <a:ext uri="{9D8B030D-6E8A-4147-A177-3AD203B41FA5}">
                      <a16:colId xmlns:a16="http://schemas.microsoft.com/office/drawing/2014/main" val="20001"/>
                    </a:ext>
                  </a:extLst>
                </a:gridCol>
                <a:gridCol w="2904565">
                  <a:extLst>
                    <a:ext uri="{9D8B030D-6E8A-4147-A177-3AD203B41FA5}">
                      <a16:colId xmlns:a16="http://schemas.microsoft.com/office/drawing/2014/main" val="20002"/>
                    </a:ext>
                  </a:extLst>
                </a:gridCol>
                <a:gridCol w="1452282">
                  <a:extLst>
                    <a:ext uri="{9D8B030D-6E8A-4147-A177-3AD203B41FA5}">
                      <a16:colId xmlns:a16="http://schemas.microsoft.com/office/drawing/2014/main" val="20003"/>
                    </a:ext>
                  </a:extLst>
                </a:gridCol>
              </a:tblGrid>
              <a:tr h="500006">
                <a:tc>
                  <a:txBody>
                    <a:bodyPr/>
                    <a:lstStyle/>
                    <a:p>
                      <a:pPr>
                        <a:defRPr sz="1400" b="1"/>
                      </a:pPr>
                      <a:r>
                        <a:rPr dirty="0" err="1"/>
                        <a:t>Substans</a:t>
                      </a:r>
                      <a:endParaRPr dirty="0"/>
                    </a:p>
                  </a:txBody>
                  <a:tcPr/>
                </a:tc>
                <a:tc>
                  <a:txBody>
                    <a:bodyPr/>
                    <a:lstStyle/>
                    <a:p>
                      <a:pPr>
                        <a:defRPr sz="1400" b="1"/>
                      </a:pPr>
                      <a:r>
                        <a:t>Antal fall</a:t>
                      </a:r>
                    </a:p>
                  </a:txBody>
                  <a:tcPr/>
                </a:tc>
                <a:tc>
                  <a:txBody>
                    <a:bodyPr/>
                    <a:lstStyle/>
                    <a:p>
                      <a:pPr>
                        <a:defRPr sz="1400" b="1"/>
                      </a:pPr>
                      <a:r>
                        <a:t>Antal allvarliga fall (andel %)</a:t>
                      </a:r>
                    </a:p>
                  </a:txBody>
                  <a:tcPr/>
                </a:tc>
                <a:tc>
                  <a:txBody>
                    <a:bodyPr/>
                    <a:lstStyle/>
                    <a:p>
                      <a:pPr>
                        <a:defRPr sz="1400" b="1"/>
                      </a:pPr>
                      <a:r>
                        <a:t>Riskindex</a:t>
                      </a:r>
                    </a:p>
                  </a:txBody>
                  <a:tcPr/>
                </a:tc>
                <a:extLst>
                  <a:ext uri="{0D108BD9-81ED-4DB2-BD59-A6C34878D82A}">
                    <a16:rowId xmlns:a16="http://schemas.microsoft.com/office/drawing/2014/main" val="10000"/>
                  </a:ext>
                </a:extLst>
              </a:tr>
              <a:tr h="500006">
                <a:tc>
                  <a:txBody>
                    <a:bodyPr/>
                    <a:lstStyle/>
                    <a:p>
                      <a:pPr>
                        <a:defRPr sz="1400"/>
                      </a:pPr>
                      <a:r>
                        <a:t>Sertralin</a:t>
                      </a:r>
                    </a:p>
                  </a:txBody>
                  <a:tcPr/>
                </a:tc>
                <a:tc>
                  <a:txBody>
                    <a:bodyPr/>
                    <a:lstStyle/>
                    <a:p>
                      <a:pPr>
                        <a:defRPr sz="1400"/>
                      </a:pPr>
                      <a:r>
                        <a:t>307</a:t>
                      </a:r>
                    </a:p>
                  </a:txBody>
                  <a:tcPr/>
                </a:tc>
                <a:tc>
                  <a:txBody>
                    <a:bodyPr/>
                    <a:lstStyle/>
                    <a:p>
                      <a:pPr>
                        <a:defRPr sz="1400"/>
                      </a:pPr>
                      <a:r>
                        <a:t>8 (2,6 %)</a:t>
                      </a:r>
                    </a:p>
                  </a:txBody>
                  <a:tcPr/>
                </a:tc>
                <a:tc>
                  <a:txBody>
                    <a:bodyPr/>
                    <a:lstStyle/>
                    <a:p>
                      <a:pPr>
                        <a:defRPr sz="1400"/>
                      </a:pPr>
                      <a:r>
                        <a:t>0,3</a:t>
                      </a:r>
                    </a:p>
                  </a:txBody>
                  <a:tcPr/>
                </a:tc>
                <a:extLst>
                  <a:ext uri="{0D108BD9-81ED-4DB2-BD59-A6C34878D82A}">
                    <a16:rowId xmlns:a16="http://schemas.microsoft.com/office/drawing/2014/main" val="10001"/>
                  </a:ext>
                </a:extLst>
              </a:tr>
              <a:tr h="500006">
                <a:tc>
                  <a:txBody>
                    <a:bodyPr/>
                    <a:lstStyle/>
                    <a:p>
                      <a:pPr>
                        <a:defRPr sz="1400"/>
                      </a:pPr>
                      <a:r>
                        <a:t>Venlafaxin</a:t>
                      </a:r>
                    </a:p>
                  </a:txBody>
                  <a:tcPr/>
                </a:tc>
                <a:tc>
                  <a:txBody>
                    <a:bodyPr/>
                    <a:lstStyle/>
                    <a:p>
                      <a:pPr>
                        <a:defRPr sz="1400"/>
                      </a:pPr>
                      <a:r>
                        <a:t>193</a:t>
                      </a:r>
                    </a:p>
                  </a:txBody>
                  <a:tcPr/>
                </a:tc>
                <a:tc>
                  <a:txBody>
                    <a:bodyPr/>
                    <a:lstStyle/>
                    <a:p>
                      <a:pPr>
                        <a:defRPr sz="1400"/>
                      </a:pPr>
                      <a:r>
                        <a:t>33 (17,1 %)</a:t>
                      </a:r>
                    </a:p>
                  </a:txBody>
                  <a:tcPr/>
                </a:tc>
                <a:tc>
                  <a:txBody>
                    <a:bodyPr/>
                    <a:lstStyle/>
                    <a:p>
                      <a:pPr>
                        <a:defRPr sz="1400"/>
                      </a:pPr>
                      <a:r>
                        <a:t>3,7</a:t>
                      </a:r>
                    </a:p>
                  </a:txBody>
                  <a:tcPr/>
                </a:tc>
                <a:extLst>
                  <a:ext uri="{0D108BD9-81ED-4DB2-BD59-A6C34878D82A}">
                    <a16:rowId xmlns:a16="http://schemas.microsoft.com/office/drawing/2014/main" val="10002"/>
                  </a:ext>
                </a:extLst>
              </a:tr>
              <a:tr h="500006">
                <a:tc>
                  <a:txBody>
                    <a:bodyPr/>
                    <a:lstStyle/>
                    <a:p>
                      <a:pPr>
                        <a:defRPr sz="1400"/>
                      </a:pPr>
                      <a:r>
                        <a:t>Bupropion</a:t>
                      </a:r>
                    </a:p>
                  </a:txBody>
                  <a:tcPr/>
                </a:tc>
                <a:tc>
                  <a:txBody>
                    <a:bodyPr/>
                    <a:lstStyle/>
                    <a:p>
                      <a:pPr>
                        <a:defRPr sz="1400"/>
                      </a:pPr>
                      <a:r>
                        <a:t>126</a:t>
                      </a:r>
                    </a:p>
                  </a:txBody>
                  <a:tcPr/>
                </a:tc>
                <a:tc>
                  <a:txBody>
                    <a:bodyPr/>
                    <a:lstStyle/>
                    <a:p>
                      <a:pPr>
                        <a:defRPr sz="1400"/>
                      </a:pPr>
                      <a:r>
                        <a:rPr dirty="0"/>
                        <a:t>17 (13,5 %)</a:t>
                      </a:r>
                    </a:p>
                  </a:txBody>
                  <a:tcPr/>
                </a:tc>
                <a:tc>
                  <a:txBody>
                    <a:bodyPr/>
                    <a:lstStyle/>
                    <a:p>
                      <a:pPr>
                        <a:defRPr sz="1400"/>
                      </a:pPr>
                      <a:r>
                        <a:rPr dirty="0"/>
                        <a:t>3,9</a:t>
                      </a:r>
                    </a:p>
                  </a:txBody>
                  <a:tcPr/>
                </a:tc>
                <a:extLst>
                  <a:ext uri="{0D108BD9-81ED-4DB2-BD59-A6C34878D82A}">
                    <a16:rowId xmlns:a16="http://schemas.microsoft.com/office/drawing/2014/main" val="10003"/>
                  </a:ext>
                </a:extLst>
              </a:tr>
              <a:tr h="500006">
                <a:tc>
                  <a:txBody>
                    <a:bodyPr/>
                    <a:lstStyle/>
                    <a:p>
                      <a:pPr>
                        <a:defRPr sz="1400"/>
                      </a:pPr>
                      <a:r>
                        <a:t>Mirtazapin</a:t>
                      </a:r>
                    </a:p>
                  </a:txBody>
                  <a:tcPr/>
                </a:tc>
                <a:tc>
                  <a:txBody>
                    <a:bodyPr/>
                    <a:lstStyle/>
                    <a:p>
                      <a:pPr>
                        <a:defRPr sz="1400"/>
                      </a:pPr>
                      <a:r>
                        <a:t>110</a:t>
                      </a:r>
                    </a:p>
                  </a:txBody>
                  <a:tcPr/>
                </a:tc>
                <a:tc>
                  <a:txBody>
                    <a:bodyPr/>
                    <a:lstStyle/>
                    <a:p>
                      <a:pPr>
                        <a:defRPr sz="1400"/>
                      </a:pPr>
                      <a:r>
                        <a:t>1 (0,9 %)</a:t>
                      </a:r>
                    </a:p>
                  </a:txBody>
                  <a:tcPr/>
                </a:tc>
                <a:tc>
                  <a:txBody>
                    <a:bodyPr/>
                    <a:lstStyle/>
                    <a:p>
                      <a:pPr>
                        <a:defRPr sz="1400"/>
                      </a:pPr>
                      <a:r>
                        <a:t>0,04</a:t>
                      </a:r>
                    </a:p>
                  </a:txBody>
                  <a:tcPr/>
                </a:tc>
                <a:extLst>
                  <a:ext uri="{0D108BD9-81ED-4DB2-BD59-A6C34878D82A}">
                    <a16:rowId xmlns:a16="http://schemas.microsoft.com/office/drawing/2014/main" val="10004"/>
                  </a:ext>
                </a:extLst>
              </a:tr>
              <a:tr h="695786">
                <a:tc>
                  <a:txBody>
                    <a:bodyPr/>
                    <a:lstStyle/>
                    <a:p>
                      <a:pPr>
                        <a:defRPr sz="1400"/>
                      </a:pPr>
                      <a:r>
                        <a:t>Fluoxetin</a:t>
                      </a:r>
                    </a:p>
                  </a:txBody>
                  <a:tcPr/>
                </a:tc>
                <a:tc>
                  <a:txBody>
                    <a:bodyPr/>
                    <a:lstStyle/>
                    <a:p>
                      <a:pPr>
                        <a:defRPr sz="1400"/>
                      </a:pPr>
                      <a:r>
                        <a:t>98</a:t>
                      </a:r>
                    </a:p>
                  </a:txBody>
                  <a:tcPr/>
                </a:tc>
                <a:tc>
                  <a:txBody>
                    <a:bodyPr/>
                    <a:lstStyle/>
                    <a:p>
                      <a:pPr>
                        <a:defRPr sz="1400"/>
                      </a:pPr>
                      <a:r>
                        <a:t>3 (3,1 %)</a:t>
                      </a:r>
                    </a:p>
                  </a:txBody>
                  <a:tcPr/>
                </a:tc>
                <a:tc>
                  <a:txBody>
                    <a:bodyPr/>
                    <a:lstStyle/>
                    <a:p>
                      <a:pPr>
                        <a:defRPr sz="1400"/>
                      </a:pPr>
                      <a:r>
                        <a:t>0,1</a:t>
                      </a:r>
                    </a:p>
                  </a:txBody>
                  <a:tcPr/>
                </a:tc>
                <a:extLst>
                  <a:ext uri="{0D108BD9-81ED-4DB2-BD59-A6C34878D82A}">
                    <a16:rowId xmlns:a16="http://schemas.microsoft.com/office/drawing/2014/main" val="10005"/>
                  </a:ext>
                </a:extLst>
              </a:tr>
              <a:tr h="500006">
                <a:tc>
                  <a:txBody>
                    <a:bodyPr/>
                    <a:lstStyle/>
                    <a:p>
                      <a:pPr>
                        <a:defRPr sz="1400"/>
                      </a:pPr>
                      <a:r>
                        <a:t>Amitriptylin</a:t>
                      </a:r>
                    </a:p>
                  </a:txBody>
                  <a:tcPr/>
                </a:tc>
                <a:tc>
                  <a:txBody>
                    <a:bodyPr/>
                    <a:lstStyle/>
                    <a:p>
                      <a:pPr>
                        <a:defRPr sz="1400"/>
                      </a:pPr>
                      <a:r>
                        <a:t>88</a:t>
                      </a:r>
                    </a:p>
                  </a:txBody>
                  <a:tcPr/>
                </a:tc>
                <a:tc>
                  <a:txBody>
                    <a:bodyPr/>
                    <a:lstStyle/>
                    <a:p>
                      <a:pPr>
                        <a:defRPr sz="1400"/>
                      </a:pPr>
                      <a:r>
                        <a:t>20 (22,7 %)</a:t>
                      </a:r>
                    </a:p>
                  </a:txBody>
                  <a:tcPr/>
                </a:tc>
                <a:tc>
                  <a:txBody>
                    <a:bodyPr/>
                    <a:lstStyle/>
                    <a:p>
                      <a:pPr>
                        <a:defRPr sz="1400"/>
                      </a:pPr>
                      <a:r>
                        <a:t>1,7</a:t>
                      </a:r>
                    </a:p>
                  </a:txBody>
                  <a:tcPr/>
                </a:tc>
                <a:extLst>
                  <a:ext uri="{0D108BD9-81ED-4DB2-BD59-A6C34878D82A}">
                    <a16:rowId xmlns:a16="http://schemas.microsoft.com/office/drawing/2014/main" val="10006"/>
                  </a:ext>
                </a:extLst>
              </a:tr>
              <a:tr h="500006">
                <a:tc>
                  <a:txBody>
                    <a:bodyPr/>
                    <a:lstStyle/>
                    <a:p>
                      <a:pPr>
                        <a:defRPr sz="1400"/>
                      </a:pPr>
                      <a:r>
                        <a:t>Escitalopram</a:t>
                      </a:r>
                    </a:p>
                  </a:txBody>
                  <a:tcPr/>
                </a:tc>
                <a:tc>
                  <a:txBody>
                    <a:bodyPr/>
                    <a:lstStyle/>
                    <a:p>
                      <a:pPr>
                        <a:defRPr sz="1400"/>
                      </a:pPr>
                      <a:r>
                        <a:t>81</a:t>
                      </a:r>
                    </a:p>
                  </a:txBody>
                  <a:tcPr/>
                </a:tc>
                <a:tc>
                  <a:txBody>
                    <a:bodyPr/>
                    <a:lstStyle/>
                    <a:p>
                      <a:pPr>
                        <a:defRPr sz="1400"/>
                      </a:pPr>
                      <a:r>
                        <a:t>3 (3,7 %)</a:t>
                      </a:r>
                    </a:p>
                  </a:txBody>
                  <a:tcPr/>
                </a:tc>
                <a:tc>
                  <a:txBody>
                    <a:bodyPr/>
                    <a:lstStyle/>
                    <a:p>
                      <a:pPr>
                        <a:defRPr sz="1400"/>
                      </a:pPr>
                      <a:r>
                        <a:t>0,1</a:t>
                      </a:r>
                    </a:p>
                  </a:txBody>
                  <a:tcPr/>
                </a:tc>
                <a:extLst>
                  <a:ext uri="{0D108BD9-81ED-4DB2-BD59-A6C34878D82A}">
                    <a16:rowId xmlns:a16="http://schemas.microsoft.com/office/drawing/2014/main" val="10007"/>
                  </a:ext>
                </a:extLst>
              </a:tr>
              <a:tr h="500006">
                <a:tc>
                  <a:txBody>
                    <a:bodyPr/>
                    <a:lstStyle/>
                    <a:p>
                      <a:pPr>
                        <a:defRPr sz="1400"/>
                      </a:pPr>
                      <a:r>
                        <a:t>Citalopram</a:t>
                      </a:r>
                    </a:p>
                  </a:txBody>
                  <a:tcPr/>
                </a:tc>
                <a:tc>
                  <a:txBody>
                    <a:bodyPr/>
                    <a:lstStyle/>
                    <a:p>
                      <a:pPr>
                        <a:defRPr sz="1400"/>
                      </a:pPr>
                      <a:r>
                        <a:t>62</a:t>
                      </a:r>
                    </a:p>
                  </a:txBody>
                  <a:tcPr/>
                </a:tc>
                <a:tc>
                  <a:txBody>
                    <a:bodyPr/>
                    <a:lstStyle/>
                    <a:p>
                      <a:pPr>
                        <a:defRPr sz="1400"/>
                      </a:pPr>
                      <a:r>
                        <a:t>6 (9,6 %)</a:t>
                      </a:r>
                    </a:p>
                  </a:txBody>
                  <a:tcPr/>
                </a:tc>
                <a:tc>
                  <a:txBody>
                    <a:bodyPr/>
                    <a:lstStyle/>
                    <a:p>
                      <a:pPr>
                        <a:defRPr sz="1400"/>
                      </a:pPr>
                      <a:r>
                        <a:t>0,4</a:t>
                      </a:r>
                    </a:p>
                  </a:txBody>
                  <a:tcPr/>
                </a:tc>
                <a:extLst>
                  <a:ext uri="{0D108BD9-81ED-4DB2-BD59-A6C34878D82A}">
                    <a16:rowId xmlns:a16="http://schemas.microsoft.com/office/drawing/2014/main" val="10008"/>
                  </a:ext>
                </a:extLst>
              </a:tr>
              <a:tr h="500006">
                <a:tc>
                  <a:txBody>
                    <a:bodyPr/>
                    <a:lstStyle/>
                    <a:p>
                      <a:pPr>
                        <a:defRPr sz="1400"/>
                      </a:pPr>
                      <a:r>
                        <a:t>Klomipramin</a:t>
                      </a:r>
                    </a:p>
                  </a:txBody>
                  <a:tcPr/>
                </a:tc>
                <a:tc>
                  <a:txBody>
                    <a:bodyPr/>
                    <a:lstStyle/>
                    <a:p>
                      <a:pPr>
                        <a:defRPr sz="1400"/>
                      </a:pPr>
                      <a:r>
                        <a:t>52</a:t>
                      </a:r>
                    </a:p>
                  </a:txBody>
                  <a:tcPr/>
                </a:tc>
                <a:tc>
                  <a:txBody>
                    <a:bodyPr/>
                    <a:lstStyle/>
                    <a:p>
                      <a:pPr>
                        <a:defRPr sz="1400"/>
                      </a:pPr>
                      <a:r>
                        <a:t>8 (15,5 %)</a:t>
                      </a:r>
                    </a:p>
                  </a:txBody>
                  <a:tcPr/>
                </a:tc>
                <a:tc>
                  <a:txBody>
                    <a:bodyPr/>
                    <a:lstStyle/>
                    <a:p>
                      <a:pPr>
                        <a:defRPr sz="1400"/>
                      </a:pPr>
                      <a:r>
                        <a:t>6,0</a:t>
                      </a:r>
                    </a:p>
                  </a:txBody>
                  <a:tcPr/>
                </a:tc>
                <a:extLst>
                  <a:ext uri="{0D108BD9-81ED-4DB2-BD59-A6C34878D82A}">
                    <a16:rowId xmlns:a16="http://schemas.microsoft.com/office/drawing/2014/main" val="10009"/>
                  </a:ext>
                </a:extLst>
              </a:tr>
              <a:tr h="500011">
                <a:tc>
                  <a:txBody>
                    <a:bodyPr/>
                    <a:lstStyle/>
                    <a:p>
                      <a:pPr>
                        <a:defRPr sz="1400"/>
                      </a:pPr>
                      <a:r>
                        <a:t>Duloxetin</a:t>
                      </a:r>
                    </a:p>
                  </a:txBody>
                  <a:tcPr/>
                </a:tc>
                <a:tc>
                  <a:txBody>
                    <a:bodyPr/>
                    <a:lstStyle/>
                    <a:p>
                      <a:pPr>
                        <a:defRPr sz="1400"/>
                      </a:pPr>
                      <a:r>
                        <a:t>41</a:t>
                      </a:r>
                    </a:p>
                  </a:txBody>
                  <a:tcPr/>
                </a:tc>
                <a:tc>
                  <a:txBody>
                    <a:bodyPr/>
                    <a:lstStyle/>
                    <a:p>
                      <a:pPr>
                        <a:defRPr sz="1400"/>
                      </a:pPr>
                      <a:r>
                        <a:rPr dirty="0"/>
                        <a:t>2 (4,9 %)</a:t>
                      </a:r>
                    </a:p>
                  </a:txBody>
                  <a:tcPr/>
                </a:tc>
                <a:tc>
                  <a:txBody>
                    <a:bodyPr/>
                    <a:lstStyle/>
                    <a:p>
                      <a:pPr>
                        <a:defRPr sz="1400"/>
                      </a:pPr>
                      <a:r>
                        <a:rPr dirty="0"/>
                        <a:t>0,35</a:t>
                      </a:r>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776979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521087"/>
            <a:ext cx="8229600" cy="1143000"/>
          </a:xfrm>
        </p:spPr>
        <p:txBody>
          <a:bodyPr>
            <a:noAutofit/>
          </a:bodyPr>
          <a:lstStyle/>
          <a:p>
            <a:r>
              <a:rPr lang="sv-SE" sz="3600" dirty="0"/>
              <a:t>Suiciddödsfall Antidepressiva 2019 (RMV)</a:t>
            </a:r>
            <a:br>
              <a:rPr lang="sv-SE" sz="3600" dirty="0"/>
            </a:br>
            <a:endParaRPr sz="3600" dirty="0"/>
          </a:p>
        </p:txBody>
      </p:sp>
      <p:graphicFrame>
        <p:nvGraphicFramePr>
          <p:cNvPr id="4" name="Table 3"/>
          <p:cNvGraphicFramePr>
            <a:graphicFrameLocks noGrp="1"/>
          </p:cNvGraphicFramePr>
          <p:nvPr>
            <p:extLst>
              <p:ext uri="{D42A27DB-BD31-4B8C-83A1-F6EECF244321}">
                <p14:modId xmlns:p14="http://schemas.microsoft.com/office/powerpoint/2010/main" val="2245280522"/>
              </p:ext>
            </p:extLst>
          </p:nvPr>
        </p:nvGraphicFramePr>
        <p:xfrm>
          <a:off x="413984" y="1340768"/>
          <a:ext cx="8323494" cy="4389120"/>
        </p:xfrm>
        <a:graphic>
          <a:graphicData uri="http://schemas.openxmlformats.org/drawingml/2006/table">
            <a:tbl>
              <a:tblPr firstRow="1" bandRow="1">
                <a:tableStyleId>{5C22544A-7EE6-4342-B048-85BDC9FD1C3A}</a:tableStyleId>
              </a:tblPr>
              <a:tblGrid>
                <a:gridCol w="2774498">
                  <a:extLst>
                    <a:ext uri="{9D8B030D-6E8A-4147-A177-3AD203B41FA5}">
                      <a16:colId xmlns:a16="http://schemas.microsoft.com/office/drawing/2014/main" val="20000"/>
                    </a:ext>
                  </a:extLst>
                </a:gridCol>
                <a:gridCol w="2774498">
                  <a:extLst>
                    <a:ext uri="{9D8B030D-6E8A-4147-A177-3AD203B41FA5}">
                      <a16:colId xmlns:a16="http://schemas.microsoft.com/office/drawing/2014/main" val="20001"/>
                    </a:ext>
                  </a:extLst>
                </a:gridCol>
                <a:gridCol w="2774498">
                  <a:extLst>
                    <a:ext uri="{9D8B030D-6E8A-4147-A177-3AD203B41FA5}">
                      <a16:colId xmlns:a16="http://schemas.microsoft.com/office/drawing/2014/main" val="20002"/>
                    </a:ext>
                  </a:extLst>
                </a:gridCol>
              </a:tblGrid>
              <a:tr h="312035">
                <a:tc>
                  <a:txBody>
                    <a:bodyPr/>
                    <a:lstStyle/>
                    <a:p>
                      <a:r>
                        <a:rPr b="1" dirty="0" err="1"/>
                        <a:t>Substans</a:t>
                      </a:r>
                      <a:endParaRPr b="1" dirty="0"/>
                    </a:p>
                  </a:txBody>
                  <a:tcPr/>
                </a:tc>
                <a:tc>
                  <a:txBody>
                    <a:bodyPr/>
                    <a:lstStyle/>
                    <a:p>
                      <a:r>
                        <a:rPr b="1"/>
                        <a:t>Antal fall</a:t>
                      </a:r>
                    </a:p>
                  </a:txBody>
                  <a:tcPr/>
                </a:tc>
                <a:tc>
                  <a:txBody>
                    <a:bodyPr/>
                    <a:lstStyle/>
                    <a:p>
                      <a:r>
                        <a:rPr b="1"/>
                        <a:t>Suiciddödlighetsindex</a:t>
                      </a:r>
                    </a:p>
                  </a:txBody>
                  <a:tcPr/>
                </a:tc>
                <a:extLst>
                  <a:ext uri="{0D108BD9-81ED-4DB2-BD59-A6C34878D82A}">
                    <a16:rowId xmlns:a16="http://schemas.microsoft.com/office/drawing/2014/main" val="10000"/>
                  </a:ext>
                </a:extLst>
              </a:tr>
              <a:tr h="312035">
                <a:tc>
                  <a:txBody>
                    <a:bodyPr/>
                    <a:lstStyle/>
                    <a:p>
                      <a:r>
                        <a:t>Citalopram/esc</a:t>
                      </a:r>
                    </a:p>
                  </a:txBody>
                  <a:tcPr/>
                </a:tc>
                <a:tc>
                  <a:txBody>
                    <a:bodyPr/>
                    <a:lstStyle/>
                    <a:p>
                      <a:r>
                        <a:t>17</a:t>
                      </a:r>
                    </a:p>
                  </a:txBody>
                  <a:tcPr/>
                </a:tc>
                <a:tc>
                  <a:txBody>
                    <a:bodyPr/>
                    <a:lstStyle/>
                    <a:p>
                      <a:r>
                        <a:t>0,6</a:t>
                      </a:r>
                    </a:p>
                  </a:txBody>
                  <a:tcPr/>
                </a:tc>
                <a:extLst>
                  <a:ext uri="{0D108BD9-81ED-4DB2-BD59-A6C34878D82A}">
                    <a16:rowId xmlns:a16="http://schemas.microsoft.com/office/drawing/2014/main" val="10001"/>
                  </a:ext>
                </a:extLst>
              </a:tr>
              <a:tr h="312035">
                <a:tc>
                  <a:txBody>
                    <a:bodyPr/>
                    <a:lstStyle/>
                    <a:p>
                      <a:r>
                        <a:t>Mirtazapin</a:t>
                      </a:r>
                    </a:p>
                  </a:txBody>
                  <a:tcPr/>
                </a:tc>
                <a:tc>
                  <a:txBody>
                    <a:bodyPr/>
                    <a:lstStyle/>
                    <a:p>
                      <a:r>
                        <a:t>15</a:t>
                      </a:r>
                    </a:p>
                  </a:txBody>
                  <a:tcPr/>
                </a:tc>
                <a:tc>
                  <a:txBody>
                    <a:bodyPr/>
                    <a:lstStyle/>
                    <a:p>
                      <a:r>
                        <a:t>0,7</a:t>
                      </a:r>
                    </a:p>
                  </a:txBody>
                  <a:tcPr/>
                </a:tc>
                <a:extLst>
                  <a:ext uri="{0D108BD9-81ED-4DB2-BD59-A6C34878D82A}">
                    <a16:rowId xmlns:a16="http://schemas.microsoft.com/office/drawing/2014/main" val="10002"/>
                  </a:ext>
                </a:extLst>
              </a:tr>
              <a:tr h="312035">
                <a:tc>
                  <a:txBody>
                    <a:bodyPr/>
                    <a:lstStyle/>
                    <a:p>
                      <a:r>
                        <a:t>Amitriptylin</a:t>
                      </a:r>
                    </a:p>
                  </a:txBody>
                  <a:tcPr/>
                </a:tc>
                <a:tc>
                  <a:txBody>
                    <a:bodyPr/>
                    <a:lstStyle/>
                    <a:p>
                      <a:r>
                        <a:t>14</a:t>
                      </a:r>
                    </a:p>
                  </a:txBody>
                  <a:tcPr/>
                </a:tc>
                <a:tc>
                  <a:txBody>
                    <a:bodyPr/>
                    <a:lstStyle/>
                    <a:p>
                      <a:r>
                        <a:t>1,2</a:t>
                      </a:r>
                    </a:p>
                  </a:txBody>
                  <a:tcPr/>
                </a:tc>
                <a:extLst>
                  <a:ext uri="{0D108BD9-81ED-4DB2-BD59-A6C34878D82A}">
                    <a16:rowId xmlns:a16="http://schemas.microsoft.com/office/drawing/2014/main" val="10003"/>
                  </a:ext>
                </a:extLst>
              </a:tr>
              <a:tr h="312035">
                <a:tc>
                  <a:txBody>
                    <a:bodyPr/>
                    <a:lstStyle/>
                    <a:p>
                      <a:r>
                        <a:t>Venlafaxin</a:t>
                      </a:r>
                    </a:p>
                  </a:txBody>
                  <a:tcPr/>
                </a:tc>
                <a:tc>
                  <a:txBody>
                    <a:bodyPr/>
                    <a:lstStyle/>
                    <a:p>
                      <a:r>
                        <a:t>14</a:t>
                      </a:r>
                    </a:p>
                  </a:txBody>
                  <a:tcPr/>
                </a:tc>
                <a:tc>
                  <a:txBody>
                    <a:bodyPr/>
                    <a:lstStyle/>
                    <a:p>
                      <a:r>
                        <a:rPr dirty="0"/>
                        <a:t>1,6</a:t>
                      </a:r>
                    </a:p>
                  </a:txBody>
                  <a:tcPr/>
                </a:tc>
                <a:extLst>
                  <a:ext uri="{0D108BD9-81ED-4DB2-BD59-A6C34878D82A}">
                    <a16:rowId xmlns:a16="http://schemas.microsoft.com/office/drawing/2014/main" val="10004"/>
                  </a:ext>
                </a:extLst>
              </a:tr>
              <a:tr h="312035">
                <a:tc>
                  <a:txBody>
                    <a:bodyPr/>
                    <a:lstStyle/>
                    <a:p>
                      <a:r>
                        <a:t>Sertralin</a:t>
                      </a:r>
                    </a:p>
                  </a:txBody>
                  <a:tcPr/>
                </a:tc>
                <a:tc>
                  <a:txBody>
                    <a:bodyPr/>
                    <a:lstStyle/>
                    <a:p>
                      <a:r>
                        <a:t>10</a:t>
                      </a:r>
                    </a:p>
                  </a:txBody>
                  <a:tcPr/>
                </a:tc>
                <a:tc>
                  <a:txBody>
                    <a:bodyPr/>
                    <a:lstStyle/>
                    <a:p>
                      <a:r>
                        <a:rPr dirty="0"/>
                        <a:t>0,4</a:t>
                      </a:r>
                    </a:p>
                  </a:txBody>
                  <a:tcPr/>
                </a:tc>
                <a:extLst>
                  <a:ext uri="{0D108BD9-81ED-4DB2-BD59-A6C34878D82A}">
                    <a16:rowId xmlns:a16="http://schemas.microsoft.com/office/drawing/2014/main" val="10005"/>
                  </a:ext>
                </a:extLst>
              </a:tr>
              <a:tr h="312035">
                <a:tc>
                  <a:txBody>
                    <a:bodyPr/>
                    <a:lstStyle/>
                    <a:p>
                      <a:r>
                        <a:t>Fluoxetin</a:t>
                      </a:r>
                    </a:p>
                  </a:txBody>
                  <a:tcPr/>
                </a:tc>
                <a:tc>
                  <a:txBody>
                    <a:bodyPr/>
                    <a:lstStyle/>
                    <a:p>
                      <a:r>
                        <a:t>8</a:t>
                      </a:r>
                    </a:p>
                  </a:txBody>
                  <a:tcPr/>
                </a:tc>
                <a:tc>
                  <a:txBody>
                    <a:bodyPr/>
                    <a:lstStyle/>
                    <a:p>
                      <a:r>
                        <a:rPr dirty="0"/>
                        <a:t>1,3</a:t>
                      </a:r>
                    </a:p>
                  </a:txBody>
                  <a:tcPr/>
                </a:tc>
                <a:extLst>
                  <a:ext uri="{0D108BD9-81ED-4DB2-BD59-A6C34878D82A}">
                    <a16:rowId xmlns:a16="http://schemas.microsoft.com/office/drawing/2014/main" val="10006"/>
                  </a:ext>
                </a:extLst>
              </a:tr>
              <a:tr h="312035">
                <a:tc>
                  <a:txBody>
                    <a:bodyPr/>
                    <a:lstStyle/>
                    <a:p>
                      <a:r>
                        <a:t>Bupropion</a:t>
                      </a:r>
                    </a:p>
                  </a:txBody>
                  <a:tcPr/>
                </a:tc>
                <a:tc>
                  <a:txBody>
                    <a:bodyPr/>
                    <a:lstStyle/>
                    <a:p>
                      <a:r>
                        <a:t>6</a:t>
                      </a:r>
                    </a:p>
                  </a:txBody>
                  <a:tcPr/>
                </a:tc>
                <a:tc>
                  <a:txBody>
                    <a:bodyPr/>
                    <a:lstStyle/>
                    <a:p>
                      <a:r>
                        <a:rPr dirty="0"/>
                        <a:t>1,4</a:t>
                      </a:r>
                    </a:p>
                  </a:txBody>
                  <a:tcPr/>
                </a:tc>
                <a:extLst>
                  <a:ext uri="{0D108BD9-81ED-4DB2-BD59-A6C34878D82A}">
                    <a16:rowId xmlns:a16="http://schemas.microsoft.com/office/drawing/2014/main" val="10007"/>
                  </a:ext>
                </a:extLst>
              </a:tr>
              <a:tr h="312035">
                <a:tc>
                  <a:txBody>
                    <a:bodyPr/>
                    <a:lstStyle/>
                    <a:p>
                      <a:r>
                        <a:t>Klomipramin</a:t>
                      </a:r>
                    </a:p>
                  </a:txBody>
                  <a:tcPr/>
                </a:tc>
                <a:tc>
                  <a:txBody>
                    <a:bodyPr/>
                    <a:lstStyle/>
                    <a:p>
                      <a:r>
                        <a:t>4</a:t>
                      </a:r>
                    </a:p>
                  </a:txBody>
                  <a:tcPr/>
                </a:tc>
                <a:tc>
                  <a:txBody>
                    <a:bodyPr/>
                    <a:lstStyle/>
                    <a:p>
                      <a:r>
                        <a:rPr dirty="0"/>
                        <a:t>3,0</a:t>
                      </a:r>
                    </a:p>
                  </a:txBody>
                  <a:tcPr/>
                </a:tc>
                <a:extLst>
                  <a:ext uri="{0D108BD9-81ED-4DB2-BD59-A6C34878D82A}">
                    <a16:rowId xmlns:a16="http://schemas.microsoft.com/office/drawing/2014/main" val="10008"/>
                  </a:ext>
                </a:extLst>
              </a:tr>
              <a:tr h="312035">
                <a:tc>
                  <a:txBody>
                    <a:bodyPr/>
                    <a:lstStyle/>
                    <a:p>
                      <a:r>
                        <a:t>Duloxetin</a:t>
                      </a:r>
                    </a:p>
                  </a:txBody>
                  <a:tcPr/>
                </a:tc>
                <a:tc>
                  <a:txBody>
                    <a:bodyPr/>
                    <a:lstStyle/>
                    <a:p>
                      <a:r>
                        <a:t>3</a:t>
                      </a:r>
                    </a:p>
                  </a:txBody>
                  <a:tcPr/>
                </a:tc>
                <a:tc>
                  <a:txBody>
                    <a:bodyPr/>
                    <a:lstStyle/>
                    <a:p>
                      <a:r>
                        <a:rPr dirty="0"/>
                        <a:t>0,5</a:t>
                      </a:r>
                    </a:p>
                  </a:txBody>
                  <a:tcPr/>
                </a:tc>
                <a:extLst>
                  <a:ext uri="{0D108BD9-81ED-4DB2-BD59-A6C34878D82A}">
                    <a16:rowId xmlns:a16="http://schemas.microsoft.com/office/drawing/2014/main" val="10009"/>
                  </a:ext>
                </a:extLst>
              </a:tr>
              <a:tr h="312035">
                <a:tc>
                  <a:txBody>
                    <a:bodyPr/>
                    <a:lstStyle/>
                    <a:p>
                      <a:r>
                        <a:t>Vortioxetin</a:t>
                      </a:r>
                    </a:p>
                  </a:txBody>
                  <a:tcPr/>
                </a:tc>
                <a:tc>
                  <a:txBody>
                    <a:bodyPr/>
                    <a:lstStyle/>
                    <a:p>
                      <a:r>
                        <a:t>1</a:t>
                      </a:r>
                    </a:p>
                  </a:txBody>
                  <a:tcPr/>
                </a:tc>
                <a:tc>
                  <a:txBody>
                    <a:bodyPr/>
                    <a:lstStyle/>
                    <a:p>
                      <a:r>
                        <a:rPr dirty="0"/>
                        <a:t>0,5</a:t>
                      </a:r>
                    </a:p>
                  </a:txBody>
                  <a:tcPr/>
                </a:tc>
                <a:extLst>
                  <a:ext uri="{0D108BD9-81ED-4DB2-BD59-A6C34878D82A}">
                    <a16:rowId xmlns:a16="http://schemas.microsoft.com/office/drawing/2014/main" val="10010"/>
                  </a:ext>
                </a:extLst>
              </a:tr>
              <a:tr h="312035">
                <a:tc>
                  <a:txBody>
                    <a:bodyPr/>
                    <a:lstStyle/>
                    <a:p>
                      <a:r>
                        <a:t>Paroxetin</a:t>
                      </a:r>
                    </a:p>
                  </a:txBody>
                  <a:tcPr/>
                </a:tc>
                <a:tc>
                  <a:txBody>
                    <a:bodyPr/>
                    <a:lstStyle/>
                    <a:p>
                      <a:r>
                        <a:t>1</a:t>
                      </a:r>
                    </a:p>
                  </a:txBody>
                  <a:tcPr/>
                </a:tc>
                <a:tc>
                  <a:txBody>
                    <a:bodyPr/>
                    <a:lstStyle/>
                    <a:p>
                      <a:r>
                        <a:rPr dirty="0"/>
                        <a:t>0,4</a:t>
                      </a:r>
                    </a:p>
                  </a:txBody>
                  <a:tcPr/>
                </a:tc>
                <a:extLst>
                  <a:ext uri="{0D108BD9-81ED-4DB2-BD59-A6C34878D82A}">
                    <a16:rowId xmlns:a16="http://schemas.microsoft.com/office/drawing/2014/main" val="10011"/>
                  </a:ext>
                </a:extLst>
              </a:tr>
            </a:tbl>
          </a:graphicData>
        </a:graphic>
      </p:graphicFrame>
      <p:sp>
        <p:nvSpPr>
          <p:cNvPr id="5" name="Rektangel 4"/>
          <p:cNvSpPr/>
          <p:nvPr/>
        </p:nvSpPr>
        <p:spPr>
          <a:xfrm>
            <a:off x="255251" y="6156593"/>
            <a:ext cx="8640960" cy="584775"/>
          </a:xfrm>
          <a:prstGeom prst="rect">
            <a:avLst/>
          </a:prstGeom>
        </p:spPr>
        <p:txBody>
          <a:bodyPr wrap="square">
            <a:spAutoFit/>
          </a:bodyPr>
          <a:lstStyle/>
          <a:p>
            <a:r>
              <a:rPr lang="sv-SE" sz="1600" b="0" dirty="0"/>
              <a:t>Fall där ett antidepressivt medel bedömts vara inblandat. Ofta även andra substanser (</a:t>
            </a:r>
            <a:r>
              <a:rPr lang="sv-SE" sz="1600" b="0" dirty="0" err="1"/>
              <a:t>blandintoxer</a:t>
            </a:r>
            <a:r>
              <a:rPr lang="sv-SE" sz="1600" b="0" dirty="0"/>
              <a:t>). 81 fall totalt (GIC-materialet: 1198 fall).</a:t>
            </a:r>
          </a:p>
        </p:txBody>
      </p:sp>
    </p:spTree>
    <p:extLst>
      <p:ext uri="{BB962C8B-B14F-4D97-AF65-F5344CB8AC3E}">
        <p14:creationId xmlns:p14="http://schemas.microsoft.com/office/powerpoint/2010/main" val="3072819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1907704" y="1628800"/>
            <a:ext cx="6851104" cy="4544144"/>
          </a:xfrm>
          <a:noFill/>
          <a:ln w="38100">
            <a:noFill/>
          </a:ln>
        </p:spPr>
        <p:txBody>
          <a:bodyPr>
            <a:normAutofit lnSpcReduction="10000"/>
          </a:bodyPr>
          <a:lstStyle/>
          <a:p>
            <a:pPr eaLnBrk="1" hangingPunct="1">
              <a:lnSpc>
                <a:spcPct val="90000"/>
              </a:lnSpc>
              <a:buFontTx/>
              <a:buNone/>
              <a:tabLst>
                <a:tab pos="901700" algn="l"/>
              </a:tabLst>
            </a:pPr>
            <a:endParaRPr lang="sv-SE" sz="2400" dirty="0"/>
          </a:p>
          <a:p>
            <a:pPr>
              <a:lnSpc>
                <a:spcPct val="90000"/>
              </a:lnSpc>
              <a:tabLst>
                <a:tab pos="901700" algn="l"/>
              </a:tabLst>
            </a:pPr>
            <a:r>
              <a:rPr lang="sv-SE" sz="2400" dirty="0"/>
              <a:t>	Betablockerare</a:t>
            </a:r>
          </a:p>
          <a:p>
            <a:pPr>
              <a:lnSpc>
                <a:spcPct val="90000"/>
              </a:lnSpc>
              <a:tabLst>
                <a:tab pos="901700" algn="l"/>
              </a:tabLst>
            </a:pPr>
            <a:r>
              <a:rPr lang="sv-SE" sz="2400" dirty="0"/>
              <a:t>	</a:t>
            </a:r>
            <a:r>
              <a:rPr lang="sv-SE" sz="2400" dirty="0" err="1"/>
              <a:t>Calciumkanalhämmare</a:t>
            </a:r>
            <a:endParaRPr lang="sv-SE" sz="2400" dirty="0"/>
          </a:p>
          <a:p>
            <a:pPr>
              <a:lnSpc>
                <a:spcPct val="90000"/>
              </a:lnSpc>
              <a:tabLst>
                <a:tab pos="901700" algn="l"/>
              </a:tabLst>
            </a:pPr>
            <a:r>
              <a:rPr lang="sv-SE" sz="2400" dirty="0"/>
              <a:t>	Digitalis</a:t>
            </a:r>
          </a:p>
          <a:p>
            <a:pPr>
              <a:lnSpc>
                <a:spcPct val="90000"/>
              </a:lnSpc>
              <a:tabLst>
                <a:tab pos="901700" algn="l"/>
              </a:tabLst>
            </a:pPr>
            <a:r>
              <a:rPr lang="sv-SE" sz="2400" dirty="0"/>
              <a:t>	</a:t>
            </a:r>
            <a:r>
              <a:rPr lang="sv-SE" sz="2400" dirty="0" err="1"/>
              <a:t>Antiepileptika</a:t>
            </a:r>
            <a:r>
              <a:rPr lang="sv-SE" sz="2400" dirty="0"/>
              <a:t> (</a:t>
            </a:r>
            <a:r>
              <a:rPr lang="sv-SE" sz="2400" dirty="0" err="1"/>
              <a:t>valproat</a:t>
            </a:r>
            <a:r>
              <a:rPr lang="sv-SE" sz="2400" dirty="0"/>
              <a:t>)</a:t>
            </a:r>
          </a:p>
          <a:p>
            <a:pPr>
              <a:lnSpc>
                <a:spcPct val="90000"/>
              </a:lnSpc>
              <a:tabLst>
                <a:tab pos="901700" algn="l"/>
              </a:tabLst>
            </a:pPr>
            <a:r>
              <a:rPr lang="sv-SE" sz="2400" dirty="0"/>
              <a:t>	</a:t>
            </a:r>
            <a:r>
              <a:rPr lang="sv-SE" sz="2400" dirty="0" err="1"/>
              <a:t>Tricykliska</a:t>
            </a:r>
            <a:r>
              <a:rPr lang="sv-SE" sz="2400" dirty="0"/>
              <a:t> antidepressiva medel</a:t>
            </a:r>
          </a:p>
          <a:p>
            <a:pPr>
              <a:lnSpc>
                <a:spcPct val="90000"/>
              </a:lnSpc>
              <a:tabLst>
                <a:tab pos="901700" algn="l"/>
              </a:tabLst>
            </a:pPr>
            <a:r>
              <a:rPr lang="sv-SE" sz="2400" dirty="0"/>
              <a:t>	Barbiturater</a:t>
            </a:r>
          </a:p>
          <a:p>
            <a:pPr>
              <a:lnSpc>
                <a:spcPct val="90000"/>
              </a:lnSpc>
              <a:tabLst>
                <a:tab pos="901700" algn="l"/>
              </a:tabLst>
            </a:pPr>
            <a:r>
              <a:rPr lang="sv-SE" sz="2400" dirty="0"/>
              <a:t>	Fenoler</a:t>
            </a:r>
          </a:p>
          <a:p>
            <a:pPr>
              <a:lnSpc>
                <a:spcPct val="90000"/>
              </a:lnSpc>
              <a:tabLst>
                <a:tab pos="901700" algn="l"/>
              </a:tabLst>
            </a:pPr>
            <a:r>
              <a:rPr lang="sv-SE" sz="2400" dirty="0"/>
              <a:t>	Metanol</a:t>
            </a:r>
          </a:p>
          <a:p>
            <a:pPr>
              <a:lnSpc>
                <a:spcPct val="90000"/>
              </a:lnSpc>
              <a:tabLst>
                <a:tab pos="901700" algn="l"/>
              </a:tabLst>
            </a:pPr>
            <a:r>
              <a:rPr lang="sv-SE" sz="2400" dirty="0"/>
              <a:t>	Malariamedel (</a:t>
            </a:r>
            <a:r>
              <a:rPr lang="sv-SE" sz="2400" dirty="0" err="1"/>
              <a:t>klorokin</a:t>
            </a:r>
            <a:r>
              <a:rPr lang="sv-SE" sz="2400" dirty="0"/>
              <a:t>)</a:t>
            </a:r>
          </a:p>
          <a:p>
            <a:pPr>
              <a:lnSpc>
                <a:spcPct val="90000"/>
              </a:lnSpc>
              <a:tabLst>
                <a:tab pos="901700" algn="l"/>
              </a:tabLst>
            </a:pPr>
            <a:r>
              <a:rPr lang="sv-SE" sz="2400" dirty="0"/>
              <a:t>	Perorala </a:t>
            </a:r>
            <a:r>
              <a:rPr lang="sv-SE" sz="2400" dirty="0" err="1"/>
              <a:t>antidiabetika</a:t>
            </a:r>
            <a:endParaRPr lang="sv-SE" sz="2400" dirty="0"/>
          </a:p>
          <a:p>
            <a:pPr>
              <a:lnSpc>
                <a:spcPct val="90000"/>
              </a:lnSpc>
              <a:tabLst>
                <a:tab pos="901700" algn="l"/>
              </a:tabLst>
            </a:pPr>
            <a:r>
              <a:rPr lang="sv-SE" sz="2000" dirty="0"/>
              <a:t>Gasförgiftningar </a:t>
            </a:r>
          </a:p>
        </p:txBody>
      </p:sp>
      <p:sp>
        <p:nvSpPr>
          <p:cNvPr id="12290" name="Rectangle 2"/>
          <p:cNvSpPr>
            <a:spLocks noGrp="1" noChangeArrowheads="1"/>
          </p:cNvSpPr>
          <p:nvPr>
            <p:ph type="title"/>
          </p:nvPr>
        </p:nvSpPr>
        <p:spPr>
          <a:xfrm>
            <a:off x="457200" y="404813"/>
            <a:ext cx="8147050" cy="1368425"/>
          </a:xfrm>
          <a:noFill/>
          <a:ln w="57150">
            <a:noFill/>
          </a:ln>
        </p:spPr>
        <p:txBody>
          <a:bodyPr/>
          <a:lstStyle/>
          <a:p>
            <a:pPr eaLnBrk="1" hangingPunct="1"/>
            <a:r>
              <a:rPr lang="sv-SE" dirty="0"/>
              <a:t>Svåra förgiftningar </a:t>
            </a:r>
          </a:p>
        </p:txBody>
      </p:sp>
    </p:spTree>
    <p:extLst>
      <p:ext uri="{BB962C8B-B14F-4D97-AF65-F5344CB8AC3E}">
        <p14:creationId xmlns:p14="http://schemas.microsoft.com/office/powerpoint/2010/main" val="3132392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ext Box 2"/>
          <p:cNvSpPr txBox="1">
            <a:spLocks noChangeArrowheads="1"/>
          </p:cNvSpPr>
          <p:nvPr/>
        </p:nvSpPr>
        <p:spPr bwMode="auto">
          <a:xfrm>
            <a:off x="539750" y="333375"/>
            <a:ext cx="8135938" cy="70167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sv-SE" sz="4000" b="0" dirty="0">
                <a:latin typeface="+mj-lt"/>
                <a:cs typeface="+mn-cs"/>
              </a:rPr>
              <a:t>Olika toxiska syndrom ”</a:t>
            </a:r>
            <a:r>
              <a:rPr lang="sv-SE" sz="4000" b="0" dirty="0" err="1">
                <a:latin typeface="+mj-lt"/>
                <a:cs typeface="+mn-cs"/>
              </a:rPr>
              <a:t>toxidrom</a:t>
            </a:r>
            <a:r>
              <a:rPr lang="sv-SE" sz="4000" b="0" dirty="0">
                <a:latin typeface="+mj-lt"/>
                <a:cs typeface="+mn-cs"/>
              </a:rPr>
              <a:t>”</a:t>
            </a:r>
          </a:p>
        </p:txBody>
      </p:sp>
      <p:graphicFrame>
        <p:nvGraphicFramePr>
          <p:cNvPr id="20483" name="Object 4"/>
          <p:cNvGraphicFramePr>
            <a:graphicFrameLocks noChangeAspect="1"/>
          </p:cNvGraphicFramePr>
          <p:nvPr/>
        </p:nvGraphicFramePr>
        <p:xfrm>
          <a:off x="-756592" y="1772816"/>
          <a:ext cx="9925898" cy="3384376"/>
        </p:xfrm>
        <a:graphic>
          <a:graphicData uri="http://schemas.openxmlformats.org/presentationml/2006/ole">
            <mc:AlternateContent xmlns:mc="http://schemas.openxmlformats.org/markup-compatibility/2006">
              <mc:Choice xmlns:v="urn:schemas-microsoft-com:vml" Requires="v">
                <p:oleObj name="Photo Editor-foto" r:id="rId2" imgW="34495238" imgH="11247619" progId="MSPhotoEd.3">
                  <p:embed/>
                </p:oleObj>
              </mc:Choice>
              <mc:Fallback>
                <p:oleObj name="Photo Editor-foto" r:id="rId2" imgW="34495238" imgH="11247619" progId="MSPhotoEd.3">
                  <p:embed/>
                  <p:pic>
                    <p:nvPicPr>
                      <p:cNvPr id="20483"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592" y="1772816"/>
                        <a:ext cx="9925898" cy="3384376"/>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961510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5888"/>
            <a:ext cx="9144000" cy="665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6770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s://i0.wp.com/lifeinthefastlane.com/wp-content/uploads/2013/12/Kloss-and-Bruce-Anticholinergi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836712"/>
            <a:ext cx="3636939" cy="5396495"/>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2"/>
          <p:cNvSpPr txBox="1">
            <a:spLocks noChangeArrowheads="1"/>
          </p:cNvSpPr>
          <p:nvPr/>
        </p:nvSpPr>
        <p:spPr bwMode="auto">
          <a:xfrm>
            <a:off x="971600" y="1988840"/>
            <a:ext cx="3672408" cy="2708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defRPr/>
            </a:pPr>
            <a:r>
              <a:rPr lang="sv-SE" b="1" dirty="0" err="1">
                <a:latin typeface="+mj-lt"/>
                <a:cs typeface="+mn-cs"/>
              </a:rPr>
              <a:t>Antikolinergic</a:t>
            </a:r>
            <a:r>
              <a:rPr lang="sv-SE" b="1" dirty="0">
                <a:latin typeface="+mj-lt"/>
                <a:cs typeface="+mn-cs"/>
              </a:rPr>
              <a:t> </a:t>
            </a:r>
            <a:r>
              <a:rPr lang="sv-SE" b="1" dirty="0" err="1">
                <a:latin typeface="+mj-lt"/>
                <a:cs typeface="+mn-cs"/>
              </a:rPr>
              <a:t>syndrome</a:t>
            </a:r>
            <a:endParaRPr lang="sv-SE" b="1" dirty="0">
              <a:latin typeface="+mj-lt"/>
              <a:cs typeface="+mn-cs"/>
            </a:endParaRPr>
          </a:p>
          <a:p>
            <a:pPr marL="571500" indent="-571500">
              <a:spcBef>
                <a:spcPct val="50000"/>
              </a:spcBef>
              <a:buFont typeface="Arial" panose="020B0604020202020204" pitchFamily="34" charset="0"/>
              <a:buChar char="•"/>
              <a:defRPr/>
            </a:pPr>
            <a:r>
              <a:rPr lang="en-US" b="0" dirty="0">
                <a:latin typeface="+mj-lt"/>
                <a:cs typeface="+mn-cs"/>
              </a:rPr>
              <a:t>Mad as a hatter</a:t>
            </a:r>
          </a:p>
          <a:p>
            <a:pPr marL="571500" indent="-571500">
              <a:spcBef>
                <a:spcPct val="50000"/>
              </a:spcBef>
              <a:buFont typeface="Arial" panose="020B0604020202020204" pitchFamily="34" charset="0"/>
              <a:buChar char="•"/>
              <a:defRPr/>
            </a:pPr>
            <a:r>
              <a:rPr lang="en-US" b="0" dirty="0">
                <a:latin typeface="+mj-lt"/>
                <a:cs typeface="+mn-cs"/>
              </a:rPr>
              <a:t>Dry as a bone</a:t>
            </a:r>
          </a:p>
          <a:p>
            <a:pPr marL="571500" indent="-571500">
              <a:spcBef>
                <a:spcPct val="50000"/>
              </a:spcBef>
              <a:buFont typeface="Arial" panose="020B0604020202020204" pitchFamily="34" charset="0"/>
              <a:buChar char="•"/>
              <a:defRPr/>
            </a:pPr>
            <a:r>
              <a:rPr lang="en-US" b="0" dirty="0">
                <a:latin typeface="+mj-lt"/>
                <a:cs typeface="+mn-cs"/>
              </a:rPr>
              <a:t>Red as a beet</a:t>
            </a:r>
          </a:p>
          <a:p>
            <a:pPr marL="571500" indent="-571500">
              <a:spcBef>
                <a:spcPct val="50000"/>
              </a:spcBef>
              <a:buFont typeface="Arial" panose="020B0604020202020204" pitchFamily="34" charset="0"/>
              <a:buChar char="•"/>
              <a:defRPr/>
            </a:pPr>
            <a:r>
              <a:rPr lang="en-US" b="0" dirty="0">
                <a:latin typeface="+mj-lt"/>
                <a:cs typeface="+mn-cs"/>
              </a:rPr>
              <a:t>Blind as a bat</a:t>
            </a:r>
          </a:p>
          <a:p>
            <a:pPr marL="571500" indent="-571500">
              <a:spcBef>
                <a:spcPct val="50000"/>
              </a:spcBef>
              <a:buFont typeface="Arial" panose="020B0604020202020204" pitchFamily="34" charset="0"/>
              <a:buChar char="•"/>
              <a:defRPr/>
            </a:pPr>
            <a:r>
              <a:rPr lang="en-US" b="0" dirty="0">
                <a:latin typeface="+mj-lt"/>
                <a:cs typeface="+mn-cs"/>
              </a:rPr>
              <a:t>Hot as a desert</a:t>
            </a:r>
            <a:endParaRPr lang="sv-SE" b="0" dirty="0">
              <a:latin typeface="+mj-lt"/>
              <a:cs typeface="+mn-cs"/>
            </a:endParaRPr>
          </a:p>
        </p:txBody>
      </p:sp>
    </p:spTree>
    <p:extLst>
      <p:ext uri="{BB962C8B-B14F-4D97-AF65-F5344CB8AC3E}">
        <p14:creationId xmlns:p14="http://schemas.microsoft.com/office/powerpoint/2010/main" val="1649498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ctr"/>
            <a:r>
              <a:rPr lang="sv-SE" sz="3200" dirty="0" err="1"/>
              <a:t>Fentiazinderivat</a:t>
            </a:r>
            <a:endParaRPr lang="sv-SE" sz="3600" dirty="0"/>
          </a:p>
        </p:txBody>
      </p:sp>
      <p:sp>
        <p:nvSpPr>
          <p:cNvPr id="4" name="Rektangel 3"/>
          <p:cNvSpPr/>
          <p:nvPr/>
        </p:nvSpPr>
        <p:spPr>
          <a:xfrm>
            <a:off x="683568" y="1628801"/>
            <a:ext cx="7992888" cy="1938992"/>
          </a:xfrm>
          <a:prstGeom prst="rect">
            <a:avLst/>
          </a:prstGeom>
        </p:spPr>
        <p:txBody>
          <a:bodyPr wrap="square">
            <a:spAutoFit/>
          </a:bodyPr>
          <a:lstStyle/>
          <a:p>
            <a:r>
              <a:rPr lang="sv-SE" b="0" dirty="0">
                <a:latin typeface="+mn-lt"/>
              </a:rPr>
              <a:t>De vanligaste </a:t>
            </a:r>
            <a:r>
              <a:rPr lang="sv-SE" b="0" dirty="0" err="1">
                <a:latin typeface="+mn-lt"/>
              </a:rPr>
              <a:t>fentiazinderivaten</a:t>
            </a:r>
            <a:r>
              <a:rPr lang="sv-SE" b="0" dirty="0">
                <a:latin typeface="+mn-lt"/>
              </a:rPr>
              <a:t> är: </a:t>
            </a:r>
            <a:br>
              <a:rPr lang="sv-SE" b="0" dirty="0">
                <a:latin typeface="+mn-lt"/>
              </a:rPr>
            </a:br>
            <a:r>
              <a:rPr lang="sv-SE" b="0" dirty="0">
                <a:latin typeface="+mn-lt"/>
              </a:rPr>
              <a:t> </a:t>
            </a:r>
          </a:p>
          <a:p>
            <a:pPr marL="285750" lvl="0" indent="-285750">
              <a:buFont typeface="Arial" panose="020B0604020202020204" pitchFamily="34" charset="0"/>
              <a:buChar char="•"/>
            </a:pPr>
            <a:r>
              <a:rPr lang="sv-SE" b="0" u="sng" dirty="0" err="1">
                <a:latin typeface="+mn-lt"/>
                <a:hlinkClick r:id="rId2">
                  <a:extLst>
                    <a:ext uri="{A12FA001-AC4F-418D-AE19-62706E023703}">
                      <ahyp:hlinkClr xmlns:ahyp="http://schemas.microsoft.com/office/drawing/2018/hyperlinkcolor" val="tx"/>
                    </a:ext>
                  </a:extLst>
                </a:hlinkClick>
              </a:rPr>
              <a:t>Alimemazin</a:t>
            </a:r>
            <a:r>
              <a:rPr lang="sv-SE" b="0" dirty="0">
                <a:latin typeface="+mn-lt"/>
              </a:rPr>
              <a:t> (</a:t>
            </a:r>
            <a:r>
              <a:rPr lang="sv-SE" b="0" u="sng" dirty="0" err="1">
                <a:latin typeface="+mn-lt"/>
                <a:hlinkClick r:id="rId3">
                  <a:extLst>
                    <a:ext uri="{A12FA001-AC4F-418D-AE19-62706E023703}">
                      <ahyp:hlinkClr xmlns:ahyp="http://schemas.microsoft.com/office/drawing/2018/hyperlinkcolor" val="tx"/>
                    </a:ext>
                  </a:extLst>
                </a:hlinkClick>
              </a:rPr>
              <a:t>Theralen</a:t>
            </a:r>
            <a:r>
              <a:rPr lang="sv-SE" b="0" dirty="0">
                <a:latin typeface="+mn-lt"/>
              </a:rPr>
              <a:t> - avregistrerat), </a:t>
            </a:r>
            <a:r>
              <a:rPr lang="sv-SE" b="0" u="sng" dirty="0" err="1">
                <a:latin typeface="+mn-lt"/>
                <a:hlinkClick r:id="rId4">
                  <a:extLst>
                    <a:ext uri="{A12FA001-AC4F-418D-AE19-62706E023703}">
                      <ahyp:hlinkClr xmlns:ahyp="http://schemas.microsoft.com/office/drawing/2018/hyperlinkcolor" val="tx"/>
                    </a:ext>
                  </a:extLst>
                </a:hlinkClick>
              </a:rPr>
              <a:t>Alimemazin</a:t>
            </a:r>
            <a:r>
              <a:rPr lang="sv-SE" b="0" dirty="0">
                <a:latin typeface="+mn-lt"/>
              </a:rPr>
              <a:t> - kapslar, droppar) </a:t>
            </a:r>
          </a:p>
          <a:p>
            <a:pPr marL="285750" lvl="0" indent="-285750">
              <a:buFont typeface="Arial" panose="020B0604020202020204" pitchFamily="34" charset="0"/>
              <a:buChar char="•"/>
            </a:pPr>
            <a:r>
              <a:rPr lang="sv-SE" b="0" u="sng" dirty="0" err="1">
                <a:latin typeface="+mn-lt"/>
                <a:hlinkClick r:id="rId5">
                  <a:extLst>
                    <a:ext uri="{A12FA001-AC4F-418D-AE19-62706E023703}">
                      <ahyp:hlinkClr xmlns:ahyp="http://schemas.microsoft.com/office/drawing/2018/hyperlinkcolor" val="tx"/>
                    </a:ext>
                  </a:extLst>
                </a:hlinkClick>
              </a:rPr>
              <a:t>Prometazin</a:t>
            </a:r>
            <a:r>
              <a:rPr lang="sv-SE" b="0" dirty="0">
                <a:latin typeface="+mn-lt"/>
              </a:rPr>
              <a:t> (</a:t>
            </a:r>
            <a:r>
              <a:rPr lang="sv-SE" b="0" u="sng" dirty="0">
                <a:latin typeface="+mn-lt"/>
                <a:hlinkClick r:id="rId6">
                  <a:extLst>
                    <a:ext uri="{A12FA001-AC4F-418D-AE19-62706E023703}">
                      <ahyp:hlinkClr xmlns:ahyp="http://schemas.microsoft.com/office/drawing/2018/hyperlinkcolor" val="tx"/>
                    </a:ext>
                  </a:extLst>
                </a:hlinkClick>
              </a:rPr>
              <a:t>Lergigan</a:t>
            </a:r>
            <a:r>
              <a:rPr lang="sv-SE" b="0" dirty="0">
                <a:latin typeface="+mn-lt"/>
              </a:rPr>
              <a:t> - tabletter, oral lösning), </a:t>
            </a:r>
            <a:r>
              <a:rPr lang="sv-SE" b="0" u="sng" dirty="0" err="1">
                <a:latin typeface="+mn-lt"/>
                <a:hlinkClick r:id="rId7">
                  <a:extLst>
                    <a:ext uri="{A12FA001-AC4F-418D-AE19-62706E023703}">
                      <ahyp:hlinkClr xmlns:ahyp="http://schemas.microsoft.com/office/drawing/2018/hyperlinkcolor" val="tx"/>
                    </a:ext>
                  </a:extLst>
                </a:hlinkClick>
              </a:rPr>
              <a:t>Prometazin</a:t>
            </a:r>
            <a:r>
              <a:rPr lang="sv-SE" b="0" dirty="0">
                <a:latin typeface="+mn-lt"/>
              </a:rPr>
              <a:t> - tabletter) </a:t>
            </a:r>
          </a:p>
          <a:p>
            <a:pPr marL="285750" lvl="0" indent="-285750">
              <a:buFont typeface="Arial" panose="020B0604020202020204" pitchFamily="34" charset="0"/>
              <a:buChar char="•"/>
            </a:pPr>
            <a:r>
              <a:rPr lang="sv-SE" b="0" u="sng" dirty="0" err="1">
                <a:latin typeface="+mn-lt"/>
                <a:hlinkClick r:id="rId5">
                  <a:extLst>
                    <a:ext uri="{A12FA001-AC4F-418D-AE19-62706E023703}">
                      <ahyp:hlinkClr xmlns:ahyp="http://schemas.microsoft.com/office/drawing/2018/hyperlinkcolor" val="tx"/>
                    </a:ext>
                  </a:extLst>
                </a:hlinkClick>
              </a:rPr>
              <a:t>Prometazin</a:t>
            </a:r>
            <a:r>
              <a:rPr lang="sv-SE" b="0" dirty="0">
                <a:latin typeface="+mn-lt"/>
              </a:rPr>
              <a:t> i kombinationspreparat som: </a:t>
            </a:r>
            <a:r>
              <a:rPr lang="sv-SE" b="0" u="sng" dirty="0">
                <a:solidFill>
                  <a:srgbClr val="0000FF"/>
                </a:solidFill>
                <a:latin typeface="+mn-lt"/>
              </a:rPr>
              <a:t>Lergigan </a:t>
            </a:r>
            <a:r>
              <a:rPr lang="sv-SE" b="0" u="sng" dirty="0" err="1">
                <a:latin typeface="+mn-lt"/>
              </a:rPr>
              <a:t>Comp</a:t>
            </a:r>
            <a:r>
              <a:rPr lang="sv-SE" b="0" dirty="0">
                <a:latin typeface="+mn-lt"/>
              </a:rPr>
              <a:t> (tabletter) </a:t>
            </a:r>
          </a:p>
          <a:p>
            <a:pPr marL="285750" lvl="0" indent="-285750">
              <a:buFont typeface="Arial" panose="020B0604020202020204" pitchFamily="34" charset="0"/>
              <a:buChar char="•"/>
            </a:pPr>
            <a:r>
              <a:rPr lang="sv-SE" b="0" u="sng" dirty="0" err="1">
                <a:latin typeface="+mn-lt"/>
                <a:hlinkClick r:id="rId8">
                  <a:extLst>
                    <a:ext uri="{A12FA001-AC4F-418D-AE19-62706E023703}">
                      <ahyp:hlinkClr xmlns:ahyp="http://schemas.microsoft.com/office/drawing/2018/hyperlinkcolor" val="tx"/>
                    </a:ext>
                  </a:extLst>
                </a:hlinkClick>
              </a:rPr>
              <a:t>Propiomazin</a:t>
            </a:r>
            <a:r>
              <a:rPr lang="sv-SE" b="0" dirty="0">
                <a:latin typeface="+mn-lt"/>
              </a:rPr>
              <a:t> (</a:t>
            </a:r>
            <a:r>
              <a:rPr lang="sv-SE" b="0" u="sng" dirty="0">
                <a:latin typeface="+mn-lt"/>
                <a:hlinkClick r:id="rId9">
                  <a:extLst>
                    <a:ext uri="{A12FA001-AC4F-418D-AE19-62706E023703}">
                      <ahyp:hlinkClr xmlns:ahyp="http://schemas.microsoft.com/office/drawing/2018/hyperlinkcolor" val="tx"/>
                    </a:ext>
                  </a:extLst>
                </a:hlinkClick>
              </a:rPr>
              <a:t>Propavan</a:t>
            </a:r>
            <a:r>
              <a:rPr lang="sv-SE" b="0" dirty="0">
                <a:latin typeface="+mn-lt"/>
              </a:rPr>
              <a:t>)</a:t>
            </a:r>
          </a:p>
        </p:txBody>
      </p:sp>
    </p:spTree>
    <p:extLst>
      <p:ext uri="{BB962C8B-B14F-4D97-AF65-F5344CB8AC3E}">
        <p14:creationId xmlns:p14="http://schemas.microsoft.com/office/powerpoint/2010/main" val="2065505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dirty="0"/>
              <a:t>Särskilt riskabla preparat</a:t>
            </a:r>
            <a:endParaRPr dirty="0"/>
          </a:p>
        </p:txBody>
      </p:sp>
      <p:sp>
        <p:nvSpPr>
          <p:cNvPr id="3" name="Content Placeholder 2"/>
          <p:cNvSpPr>
            <a:spLocks noGrp="1"/>
          </p:cNvSpPr>
          <p:nvPr>
            <p:ph idx="1"/>
          </p:nvPr>
        </p:nvSpPr>
        <p:spPr>
          <a:xfrm>
            <a:off x="460568" y="1340768"/>
            <a:ext cx="8575928" cy="5184576"/>
          </a:xfrm>
        </p:spPr>
        <p:txBody>
          <a:bodyPr>
            <a:normAutofit/>
          </a:bodyPr>
          <a:lstStyle/>
          <a:p>
            <a:endParaRPr lang="sv-SE" dirty="0"/>
          </a:p>
          <a:p>
            <a:r>
              <a:rPr dirty="0" err="1"/>
              <a:t>Klomipramin</a:t>
            </a:r>
            <a:r>
              <a:rPr dirty="0"/>
              <a:t> (Anafranil®)</a:t>
            </a:r>
          </a:p>
          <a:p>
            <a:r>
              <a:rPr dirty="0"/>
              <a:t>Bupropion (</a:t>
            </a:r>
            <a:r>
              <a:rPr dirty="0" err="1"/>
              <a:t>Voxra</a:t>
            </a:r>
            <a:r>
              <a:rPr dirty="0"/>
              <a:t>®, Zyban®, </a:t>
            </a:r>
            <a:r>
              <a:rPr dirty="0" err="1"/>
              <a:t>Mysimba</a:t>
            </a:r>
            <a:r>
              <a:rPr dirty="0"/>
              <a:t>®)</a:t>
            </a:r>
          </a:p>
          <a:p>
            <a:r>
              <a:rPr dirty="0" err="1"/>
              <a:t>Venlafaxin</a:t>
            </a:r>
            <a:r>
              <a:rPr dirty="0"/>
              <a:t> (</a:t>
            </a:r>
            <a:r>
              <a:rPr dirty="0" err="1"/>
              <a:t>Efexor</a:t>
            </a:r>
            <a:r>
              <a:rPr dirty="0"/>
              <a:t>®, </a:t>
            </a:r>
            <a:r>
              <a:rPr dirty="0" err="1"/>
              <a:t>Efastad</a:t>
            </a:r>
            <a:r>
              <a:rPr dirty="0"/>
              <a:t>®)</a:t>
            </a:r>
          </a:p>
          <a:p>
            <a:r>
              <a:rPr dirty="0" err="1"/>
              <a:t>Amitriptylin</a:t>
            </a:r>
            <a:r>
              <a:rPr dirty="0"/>
              <a:t> (</a:t>
            </a:r>
            <a:r>
              <a:rPr dirty="0" err="1"/>
              <a:t>Saroten</a:t>
            </a:r>
            <a:r>
              <a:rPr dirty="0"/>
              <a:t>®)</a:t>
            </a:r>
          </a:p>
          <a:p>
            <a:r>
              <a:rPr dirty="0" err="1"/>
              <a:t>Samtliga</a:t>
            </a:r>
            <a:r>
              <a:rPr dirty="0"/>
              <a:t> dessa </a:t>
            </a:r>
            <a:r>
              <a:rPr dirty="0" err="1"/>
              <a:t>preparat</a:t>
            </a:r>
            <a:r>
              <a:rPr dirty="0"/>
              <a:t> </a:t>
            </a:r>
            <a:r>
              <a:rPr dirty="0" err="1"/>
              <a:t>har</a:t>
            </a:r>
            <a:r>
              <a:rPr dirty="0"/>
              <a:t> </a:t>
            </a:r>
            <a:r>
              <a:rPr dirty="0" err="1"/>
              <a:t>uttalad</a:t>
            </a:r>
            <a:r>
              <a:rPr dirty="0"/>
              <a:t> </a:t>
            </a:r>
            <a:r>
              <a:rPr dirty="0" err="1"/>
              <a:t>hjärttoxicitet</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dirty="0" err="1"/>
              <a:t>Venlafaxin</a:t>
            </a:r>
            <a:r>
              <a:rPr dirty="0"/>
              <a:t> – </a:t>
            </a:r>
            <a:r>
              <a:rPr dirty="0" err="1"/>
              <a:t>överdos</a:t>
            </a:r>
            <a:r>
              <a:rPr dirty="0"/>
              <a:t>: </a:t>
            </a:r>
            <a:r>
              <a:rPr dirty="0" err="1"/>
              <a:t>symtom</a:t>
            </a:r>
            <a:r>
              <a:rPr dirty="0"/>
              <a:t> </a:t>
            </a:r>
            <a:r>
              <a:rPr dirty="0" err="1"/>
              <a:t>och</a:t>
            </a:r>
            <a:r>
              <a:rPr dirty="0"/>
              <a:t> </a:t>
            </a:r>
            <a:r>
              <a:rPr dirty="0" err="1"/>
              <a:t>verkningsmekanism</a:t>
            </a:r>
            <a:endParaRPr dirty="0"/>
          </a:p>
        </p:txBody>
      </p:sp>
      <p:sp>
        <p:nvSpPr>
          <p:cNvPr id="3" name="Content Placeholder 2"/>
          <p:cNvSpPr>
            <a:spLocks noGrp="1"/>
          </p:cNvSpPr>
          <p:nvPr>
            <p:ph idx="1"/>
          </p:nvPr>
        </p:nvSpPr>
        <p:spPr>
          <a:xfrm>
            <a:off x="611560" y="1844824"/>
            <a:ext cx="8229600" cy="4525963"/>
          </a:xfrm>
        </p:spPr>
        <p:txBody>
          <a:bodyPr>
            <a:normAutofit/>
          </a:bodyPr>
          <a:lstStyle/>
          <a:p>
            <a:r>
              <a:rPr dirty="0" err="1"/>
              <a:t>Myokardsvikt</a:t>
            </a:r>
            <a:r>
              <a:rPr dirty="0"/>
              <a:t> – </a:t>
            </a:r>
            <a:r>
              <a:rPr dirty="0" err="1"/>
              <a:t>Takutsubo</a:t>
            </a:r>
            <a:r>
              <a:rPr dirty="0"/>
              <a:t>, </a:t>
            </a:r>
            <a:r>
              <a:rPr dirty="0" err="1"/>
              <a:t>beskrivet</a:t>
            </a:r>
            <a:r>
              <a:rPr dirty="0"/>
              <a:t> </a:t>
            </a:r>
            <a:r>
              <a:rPr dirty="0" err="1"/>
              <a:t>både</a:t>
            </a:r>
            <a:r>
              <a:rPr dirty="0"/>
              <a:t> vid </a:t>
            </a:r>
            <a:r>
              <a:rPr dirty="0" err="1"/>
              <a:t>överdos</a:t>
            </a:r>
            <a:r>
              <a:rPr dirty="0"/>
              <a:t> </a:t>
            </a:r>
            <a:r>
              <a:rPr dirty="0" err="1"/>
              <a:t>och</a:t>
            </a:r>
            <a:r>
              <a:rPr dirty="0"/>
              <a:t> </a:t>
            </a:r>
            <a:r>
              <a:rPr dirty="0" err="1"/>
              <a:t>terapeutisk</a:t>
            </a:r>
            <a:r>
              <a:rPr dirty="0"/>
              <a:t> dos → </a:t>
            </a:r>
            <a:r>
              <a:rPr dirty="0" err="1"/>
              <a:t>adrenerg</a:t>
            </a:r>
            <a:r>
              <a:rPr dirty="0"/>
              <a:t> </a:t>
            </a:r>
            <a:r>
              <a:rPr dirty="0" err="1"/>
              <a:t>överstimulering</a:t>
            </a:r>
            <a:r>
              <a:rPr dirty="0"/>
              <a:t>?</a:t>
            </a:r>
          </a:p>
          <a:p>
            <a:r>
              <a:rPr dirty="0"/>
              <a:t>Kramper – </a:t>
            </a:r>
            <a:r>
              <a:rPr lang="sv-SE" dirty="0"/>
              <a:t>i</a:t>
            </a:r>
            <a:r>
              <a:rPr dirty="0" err="1"/>
              <a:t>mbalans</a:t>
            </a:r>
            <a:r>
              <a:rPr dirty="0"/>
              <a:t> </a:t>
            </a:r>
            <a:r>
              <a:rPr dirty="0" err="1"/>
              <a:t>i</a:t>
            </a:r>
            <a:r>
              <a:rPr dirty="0"/>
              <a:t> </a:t>
            </a:r>
            <a:r>
              <a:rPr dirty="0" err="1"/>
              <a:t>monoaminer</a:t>
            </a:r>
            <a:endParaRPr dirty="0"/>
          </a:p>
          <a:p>
            <a:r>
              <a:rPr dirty="0" err="1"/>
              <a:t>Serotonerg</a:t>
            </a:r>
            <a:r>
              <a:rPr dirty="0"/>
              <a:t> </a:t>
            </a:r>
            <a:r>
              <a:rPr dirty="0" err="1"/>
              <a:t>toxicitet</a:t>
            </a:r>
            <a:endParaRPr dirty="0"/>
          </a:p>
          <a:p>
            <a:r>
              <a:rPr dirty="0" err="1"/>
              <a:t>Arytmier</a:t>
            </a:r>
            <a:r>
              <a:rPr dirty="0"/>
              <a:t> – </a:t>
            </a:r>
            <a:r>
              <a:rPr dirty="0" err="1"/>
              <a:t>Ovanligt</a:t>
            </a:r>
            <a:endParaRPr lang="sv-SE" dirty="0"/>
          </a:p>
          <a:p>
            <a:r>
              <a:rPr lang="sv-SE" sz="1800" dirty="0"/>
              <a:t>Neil CJA, </a:t>
            </a:r>
            <a:r>
              <a:rPr lang="sv-SE" sz="1800" dirty="0" err="1"/>
              <a:t>Chong</a:t>
            </a:r>
            <a:r>
              <a:rPr lang="sv-SE" sz="1800" dirty="0"/>
              <a:t> C-R, Nguyen TH, Horowitz JD. </a:t>
            </a:r>
            <a:r>
              <a:rPr lang="sv-SE" sz="1800" dirty="0" err="1"/>
              <a:t>Occurrence</a:t>
            </a:r>
            <a:r>
              <a:rPr lang="sv-SE" sz="1800" dirty="0"/>
              <a:t> </a:t>
            </a:r>
            <a:r>
              <a:rPr lang="sv-SE" sz="1800" dirty="0" err="1"/>
              <a:t>of</a:t>
            </a:r>
            <a:r>
              <a:rPr lang="sv-SE" sz="1800" dirty="0"/>
              <a:t> </a:t>
            </a:r>
            <a:r>
              <a:rPr lang="sv-SE" sz="1800" dirty="0" err="1"/>
              <a:t>Tako-Tsubo</a:t>
            </a:r>
            <a:r>
              <a:rPr lang="sv-SE" sz="1800" dirty="0"/>
              <a:t> </a:t>
            </a:r>
            <a:r>
              <a:rPr lang="sv-SE" sz="1800" dirty="0" err="1"/>
              <a:t>cardiomyopathy</a:t>
            </a:r>
            <a:r>
              <a:rPr lang="sv-SE" sz="1800" dirty="0"/>
              <a:t> in association </a:t>
            </a:r>
            <a:r>
              <a:rPr lang="sv-SE" sz="1800" dirty="0" err="1"/>
              <a:t>with</a:t>
            </a:r>
            <a:r>
              <a:rPr lang="sv-SE" sz="1800" dirty="0"/>
              <a:t> </a:t>
            </a:r>
            <a:r>
              <a:rPr lang="sv-SE" sz="1800" dirty="0" err="1"/>
              <a:t>ingestion</a:t>
            </a:r>
            <a:r>
              <a:rPr lang="sv-SE" sz="1800" dirty="0"/>
              <a:t> </a:t>
            </a:r>
            <a:r>
              <a:rPr lang="sv-SE" sz="1800" dirty="0" err="1"/>
              <a:t>of</a:t>
            </a:r>
            <a:r>
              <a:rPr lang="sv-SE" sz="1800" dirty="0"/>
              <a:t> serotonin/</a:t>
            </a:r>
            <a:r>
              <a:rPr lang="sv-SE" sz="1800" dirty="0" err="1"/>
              <a:t>noradrenaline</a:t>
            </a:r>
            <a:r>
              <a:rPr lang="sv-SE" sz="1800" dirty="0"/>
              <a:t> </a:t>
            </a:r>
            <a:r>
              <a:rPr lang="sv-SE" sz="1800" dirty="0" err="1"/>
              <a:t>reuptake</a:t>
            </a:r>
            <a:r>
              <a:rPr lang="sv-SE" sz="1800" dirty="0"/>
              <a:t> inhibitors. </a:t>
            </a:r>
            <a:r>
              <a:rPr lang="sv-SE" sz="1800" i="1" dirty="0" err="1"/>
              <a:t>Heart</a:t>
            </a:r>
            <a:r>
              <a:rPr lang="sv-SE" sz="1800" i="1" dirty="0"/>
              <a:t> </a:t>
            </a:r>
            <a:r>
              <a:rPr lang="sv-SE" sz="1800" i="1" dirty="0" err="1"/>
              <a:t>Lung</a:t>
            </a:r>
            <a:r>
              <a:rPr lang="sv-SE" sz="1800" i="1" dirty="0"/>
              <a:t> </a:t>
            </a:r>
            <a:r>
              <a:rPr lang="sv-SE" sz="1800" i="1" dirty="0" err="1"/>
              <a:t>Circ</a:t>
            </a:r>
            <a:r>
              <a:rPr lang="sv-SE" sz="1800" i="1" dirty="0"/>
              <a:t>.</a:t>
            </a:r>
            <a:r>
              <a:rPr lang="sv-SE" sz="1800" dirty="0"/>
              <a:t> 2012;21(3):203-5. doi:10.1016/j.hlc.2011.11.006</a:t>
            </a:r>
            <a:endParaRPr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Bupropion</a:t>
            </a:r>
            <a:r>
              <a:rPr lang="sv-SE" dirty="0"/>
              <a:t> (</a:t>
            </a:r>
            <a:r>
              <a:rPr lang="sv-SE" dirty="0" err="1"/>
              <a:t>Voxra</a:t>
            </a:r>
            <a:r>
              <a:rPr lang="sv-SE" dirty="0"/>
              <a:t>®)</a:t>
            </a:r>
            <a:endParaRPr dirty="0"/>
          </a:p>
        </p:txBody>
      </p:sp>
      <p:sp>
        <p:nvSpPr>
          <p:cNvPr id="3" name="Content Placeholder 2"/>
          <p:cNvSpPr>
            <a:spLocks noGrp="1"/>
          </p:cNvSpPr>
          <p:nvPr>
            <p:ph idx="1"/>
          </p:nvPr>
        </p:nvSpPr>
        <p:spPr>
          <a:xfrm>
            <a:off x="457200" y="1600200"/>
            <a:ext cx="8363272" cy="4925144"/>
          </a:xfrm>
        </p:spPr>
        <p:txBody>
          <a:bodyPr>
            <a:normAutofit/>
          </a:bodyPr>
          <a:lstStyle/>
          <a:p>
            <a:r>
              <a:rPr dirty="0" err="1"/>
              <a:t>Atypiskt</a:t>
            </a:r>
            <a:r>
              <a:rPr dirty="0"/>
              <a:t> </a:t>
            </a:r>
            <a:r>
              <a:rPr dirty="0" err="1"/>
              <a:t>antidepressivum</a:t>
            </a:r>
            <a:endParaRPr dirty="0"/>
          </a:p>
          <a:p>
            <a:r>
              <a:rPr dirty="0" err="1"/>
              <a:t>Katinon</a:t>
            </a:r>
            <a:endParaRPr dirty="0"/>
          </a:p>
          <a:p>
            <a:r>
              <a:rPr dirty="0" err="1"/>
              <a:t>Dopamin</a:t>
            </a:r>
            <a:r>
              <a:rPr dirty="0"/>
              <a:t>- </a:t>
            </a:r>
            <a:r>
              <a:rPr dirty="0" err="1"/>
              <a:t>och</a:t>
            </a:r>
            <a:r>
              <a:rPr dirty="0"/>
              <a:t> </a:t>
            </a:r>
            <a:r>
              <a:rPr dirty="0" err="1"/>
              <a:t>noradrenalinupptagshämmare</a:t>
            </a:r>
            <a:endParaRPr dirty="0"/>
          </a:p>
          <a:p>
            <a:r>
              <a:rPr dirty="0" err="1"/>
              <a:t>Indikationer</a:t>
            </a:r>
            <a:r>
              <a:rPr dirty="0"/>
              <a:t>: Depression, </a:t>
            </a:r>
            <a:r>
              <a:rPr dirty="0" err="1"/>
              <a:t>rökavvänjning</a:t>
            </a:r>
            <a:r>
              <a:rPr dirty="0"/>
              <a:t>, </a:t>
            </a:r>
            <a:r>
              <a:rPr dirty="0" err="1"/>
              <a:t>obesitas</a:t>
            </a:r>
            <a:endParaRPr lang="sv-SE" dirty="0"/>
          </a:p>
          <a:p>
            <a:endParaRPr lang="sv-SE" sz="2000" dirty="0"/>
          </a:p>
          <a:p>
            <a:endParaRPr lang="sv-SE" sz="2000" dirty="0"/>
          </a:p>
          <a:p>
            <a:r>
              <a:rPr lang="sv-SE" sz="2000" dirty="0"/>
              <a:t>White N, </a:t>
            </a:r>
            <a:r>
              <a:rPr lang="sv-SE" sz="2000" dirty="0" err="1"/>
              <a:t>Litovitz</a:t>
            </a:r>
            <a:r>
              <a:rPr lang="sv-SE" sz="2000" dirty="0"/>
              <a:t> T, </a:t>
            </a:r>
            <a:r>
              <a:rPr lang="sv-SE" sz="2000" dirty="0" err="1"/>
              <a:t>Clancy</a:t>
            </a:r>
            <a:r>
              <a:rPr lang="sv-SE" sz="2000" dirty="0"/>
              <a:t> C. "Suicidal </a:t>
            </a:r>
            <a:r>
              <a:rPr lang="sv-SE" sz="2000" dirty="0" err="1"/>
              <a:t>antidepressant</a:t>
            </a:r>
            <a:r>
              <a:rPr lang="sv-SE" sz="2000" dirty="0"/>
              <a:t> </a:t>
            </a:r>
            <a:r>
              <a:rPr lang="sv-SE" sz="2000" dirty="0" err="1"/>
              <a:t>overdoses</a:t>
            </a:r>
            <a:r>
              <a:rPr lang="sv-SE" sz="2000" dirty="0"/>
              <a:t>: a </a:t>
            </a:r>
            <a:r>
              <a:rPr lang="sv-SE" sz="2000" dirty="0" err="1"/>
              <a:t>comparative</a:t>
            </a:r>
            <a:r>
              <a:rPr lang="sv-SE" sz="2000" dirty="0"/>
              <a:t> </a:t>
            </a:r>
            <a:r>
              <a:rPr lang="sv-SE" sz="2000" dirty="0" err="1"/>
              <a:t>analysis</a:t>
            </a:r>
            <a:r>
              <a:rPr lang="sv-SE" sz="2000" dirty="0"/>
              <a:t> by </a:t>
            </a:r>
            <a:r>
              <a:rPr lang="sv-SE" sz="2000" dirty="0" err="1"/>
              <a:t>antidepressant</a:t>
            </a:r>
            <a:r>
              <a:rPr lang="sv-SE" sz="2000" dirty="0"/>
              <a:t> </a:t>
            </a:r>
            <a:r>
              <a:rPr lang="sv-SE" sz="2000" dirty="0" err="1"/>
              <a:t>type</a:t>
            </a:r>
            <a:r>
              <a:rPr lang="sv-SE" sz="2000" dirty="0"/>
              <a:t>." </a:t>
            </a:r>
            <a:r>
              <a:rPr lang="sv-SE" sz="2000" i="1" dirty="0"/>
              <a:t>Journal </a:t>
            </a:r>
            <a:r>
              <a:rPr lang="sv-SE" sz="2000" i="1" dirty="0" err="1"/>
              <a:t>of</a:t>
            </a:r>
            <a:r>
              <a:rPr lang="sv-SE" sz="2000" i="1" dirty="0"/>
              <a:t> Medical </a:t>
            </a:r>
            <a:r>
              <a:rPr lang="sv-SE" sz="2000" i="1" dirty="0" err="1"/>
              <a:t>Toxicology</a:t>
            </a:r>
            <a:r>
              <a:rPr lang="sv-SE" sz="2000" i="1" dirty="0"/>
              <a:t>.</a:t>
            </a:r>
            <a:r>
              <a:rPr lang="sv-SE" sz="2000" dirty="0"/>
              <a:t> 2008 Dec; 4(4):238-50. DOI: 10.1007/BF03161207</a:t>
            </a:r>
            <a:endParaRPr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Bupropion överdos: symtom och verkningsmekanism</a:t>
            </a:r>
          </a:p>
        </p:txBody>
      </p:sp>
      <p:sp>
        <p:nvSpPr>
          <p:cNvPr id="3" name="Content Placeholder 2"/>
          <p:cNvSpPr>
            <a:spLocks noGrp="1"/>
          </p:cNvSpPr>
          <p:nvPr>
            <p:ph idx="1"/>
          </p:nvPr>
        </p:nvSpPr>
        <p:spPr/>
        <p:txBody>
          <a:bodyPr>
            <a:normAutofit lnSpcReduction="10000"/>
          </a:bodyPr>
          <a:lstStyle/>
          <a:p>
            <a:r>
              <a:rPr dirty="0" err="1"/>
              <a:t>Kramper</a:t>
            </a:r>
            <a:r>
              <a:rPr dirty="0"/>
              <a:t> – </a:t>
            </a:r>
            <a:r>
              <a:rPr lang="sv-SE" dirty="0"/>
              <a:t>i</a:t>
            </a:r>
            <a:r>
              <a:rPr dirty="0" err="1"/>
              <a:t>mbalans</a:t>
            </a:r>
            <a:r>
              <a:rPr dirty="0"/>
              <a:t> </a:t>
            </a:r>
            <a:r>
              <a:rPr dirty="0" err="1"/>
              <a:t>i</a:t>
            </a:r>
            <a:r>
              <a:rPr dirty="0"/>
              <a:t> </a:t>
            </a:r>
            <a:r>
              <a:rPr dirty="0" err="1"/>
              <a:t>monoaminer</a:t>
            </a:r>
            <a:r>
              <a:rPr dirty="0"/>
              <a:t>. </a:t>
            </a:r>
            <a:endParaRPr lang="sv-SE" dirty="0"/>
          </a:p>
          <a:p>
            <a:r>
              <a:rPr dirty="0" err="1"/>
              <a:t>Dubbeldos</a:t>
            </a:r>
            <a:r>
              <a:rPr dirty="0"/>
              <a:t> (&gt; 450 mg) → </a:t>
            </a:r>
            <a:r>
              <a:rPr dirty="0" err="1"/>
              <a:t>knappt</a:t>
            </a:r>
            <a:r>
              <a:rPr dirty="0"/>
              <a:t> 6 % </a:t>
            </a:r>
            <a:r>
              <a:rPr dirty="0" err="1"/>
              <a:t>får</a:t>
            </a:r>
            <a:r>
              <a:rPr dirty="0"/>
              <a:t> </a:t>
            </a:r>
            <a:r>
              <a:rPr dirty="0" err="1"/>
              <a:t>kramper</a:t>
            </a:r>
            <a:r>
              <a:rPr dirty="0"/>
              <a:t>.</a:t>
            </a:r>
          </a:p>
          <a:p>
            <a:r>
              <a:rPr dirty="0"/>
              <a:t>Agitation – </a:t>
            </a:r>
            <a:r>
              <a:rPr dirty="0" err="1"/>
              <a:t>Katinon</a:t>
            </a:r>
            <a:endParaRPr dirty="0"/>
          </a:p>
          <a:p>
            <a:r>
              <a:rPr dirty="0" err="1"/>
              <a:t>Djup</a:t>
            </a:r>
            <a:r>
              <a:rPr dirty="0"/>
              <a:t> </a:t>
            </a:r>
            <a:r>
              <a:rPr dirty="0" err="1"/>
              <a:t>medvetslöshet</a:t>
            </a:r>
            <a:r>
              <a:rPr dirty="0"/>
              <a:t> – </a:t>
            </a:r>
            <a:r>
              <a:rPr dirty="0" err="1"/>
              <a:t>Oklar</a:t>
            </a:r>
            <a:r>
              <a:rPr dirty="0"/>
              <a:t> </a:t>
            </a:r>
            <a:r>
              <a:rPr dirty="0" err="1"/>
              <a:t>mekanism</a:t>
            </a:r>
            <a:endParaRPr lang="sv-SE" dirty="0"/>
          </a:p>
          <a:p>
            <a:endParaRPr lang="sv-SE" sz="2000" dirty="0"/>
          </a:p>
          <a:p>
            <a:endParaRPr lang="sv-SE" sz="2000" dirty="0"/>
          </a:p>
          <a:p>
            <a:r>
              <a:rPr lang="sv-SE" sz="2000" dirty="0"/>
              <a:t>Farias-</a:t>
            </a:r>
            <a:r>
              <a:rPr lang="sv-SE" sz="2000" dirty="0" err="1"/>
              <a:t>Moeller</a:t>
            </a:r>
            <a:r>
              <a:rPr lang="sv-SE" sz="2000" dirty="0"/>
              <a:t> R, Carpenter JL. Coma </a:t>
            </a:r>
            <a:r>
              <a:rPr lang="sv-SE" sz="2000" dirty="0" err="1"/>
              <a:t>with</a:t>
            </a:r>
            <a:r>
              <a:rPr lang="sv-SE" sz="2000" dirty="0"/>
              <a:t> Absent </a:t>
            </a:r>
            <a:r>
              <a:rPr lang="sv-SE" sz="2000" dirty="0" err="1"/>
              <a:t>Brainstem</a:t>
            </a:r>
            <a:r>
              <a:rPr lang="sv-SE" sz="2000" dirty="0"/>
              <a:t> </a:t>
            </a:r>
            <a:r>
              <a:rPr lang="sv-SE" sz="2000" dirty="0" err="1"/>
              <a:t>Reflexes</a:t>
            </a:r>
            <a:r>
              <a:rPr lang="sv-SE" sz="2000" dirty="0"/>
              <a:t> and </a:t>
            </a:r>
            <a:r>
              <a:rPr lang="sv-SE" sz="2000" dirty="0" err="1"/>
              <a:t>Burst</a:t>
            </a:r>
            <a:r>
              <a:rPr lang="sv-SE" sz="2000" dirty="0"/>
              <a:t> </a:t>
            </a:r>
            <a:r>
              <a:rPr lang="sv-SE" sz="2000" dirty="0" err="1"/>
              <a:t>Suppression</a:t>
            </a:r>
            <a:r>
              <a:rPr lang="sv-SE" sz="2000" dirty="0"/>
              <a:t> </a:t>
            </a:r>
            <a:r>
              <a:rPr lang="sv-SE" sz="2000" dirty="0" err="1"/>
              <a:t>after</a:t>
            </a:r>
            <a:r>
              <a:rPr lang="sv-SE" sz="2000" dirty="0"/>
              <a:t> </a:t>
            </a:r>
            <a:r>
              <a:rPr lang="sv-SE" sz="2000" dirty="0" err="1"/>
              <a:t>Bupropion</a:t>
            </a:r>
            <a:r>
              <a:rPr lang="sv-SE" sz="2000" dirty="0"/>
              <a:t> </a:t>
            </a:r>
            <a:r>
              <a:rPr lang="sv-SE" sz="2000" dirty="0" err="1"/>
              <a:t>Overdose</a:t>
            </a:r>
            <a:r>
              <a:rPr lang="sv-SE" sz="2000" dirty="0"/>
              <a:t> in a Child. </a:t>
            </a:r>
            <a:r>
              <a:rPr lang="sv-SE" sz="2000" dirty="0" err="1"/>
              <a:t>Neurocrit</a:t>
            </a:r>
            <a:r>
              <a:rPr lang="sv-SE" sz="2000" dirty="0"/>
              <a:t> Care. 2017 Feb;26(1):119-121. </a:t>
            </a:r>
            <a:r>
              <a:rPr lang="sv-SE" sz="2000" dirty="0" err="1"/>
              <a:t>doi</a:t>
            </a:r>
            <a:r>
              <a:rPr lang="sv-SE" sz="2000" dirty="0"/>
              <a:t>: 10.1007/s12028-016-0307-1. PMID: 27516105.</a:t>
            </a:r>
            <a:endParaRPr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Bupropion överdos: symtom och verkningsmekanism</a:t>
            </a:r>
          </a:p>
        </p:txBody>
      </p:sp>
      <p:sp>
        <p:nvSpPr>
          <p:cNvPr id="3" name="Content Placeholder 2"/>
          <p:cNvSpPr>
            <a:spLocks noGrp="1"/>
          </p:cNvSpPr>
          <p:nvPr>
            <p:ph idx="1"/>
          </p:nvPr>
        </p:nvSpPr>
        <p:spPr/>
        <p:txBody>
          <a:bodyPr>
            <a:normAutofit/>
          </a:bodyPr>
          <a:lstStyle/>
          <a:p>
            <a:r>
              <a:rPr dirty="0"/>
              <a:t>Breda QRS – </a:t>
            </a:r>
            <a:r>
              <a:rPr dirty="0" err="1"/>
              <a:t>obs</a:t>
            </a:r>
            <a:r>
              <a:rPr dirty="0"/>
              <a:t> Gap Junctions, </a:t>
            </a:r>
            <a:r>
              <a:rPr dirty="0" err="1"/>
              <a:t>ej</a:t>
            </a:r>
            <a:r>
              <a:rPr dirty="0"/>
              <a:t> </a:t>
            </a:r>
            <a:r>
              <a:rPr dirty="0" err="1"/>
              <a:t>natriumkanalsblockad</a:t>
            </a:r>
            <a:r>
              <a:rPr dirty="0"/>
              <a:t> (</a:t>
            </a:r>
            <a:r>
              <a:rPr dirty="0" err="1"/>
              <a:t>jmf</a:t>
            </a:r>
            <a:r>
              <a:rPr dirty="0"/>
              <a:t> TCA)</a:t>
            </a:r>
          </a:p>
          <a:p>
            <a:r>
              <a:rPr dirty="0" err="1"/>
              <a:t>Arytmier</a:t>
            </a:r>
            <a:endParaRPr dirty="0"/>
          </a:p>
          <a:p>
            <a:r>
              <a:rPr dirty="0" err="1"/>
              <a:t>Myokardpåverkan</a:t>
            </a:r>
            <a:endParaRPr dirty="0"/>
          </a:p>
          <a:p>
            <a:r>
              <a:rPr lang="sv-SE" sz="2000" dirty="0"/>
              <a:t>Keenan M, </a:t>
            </a:r>
            <a:r>
              <a:rPr lang="sv-SE" sz="2000" dirty="0" err="1"/>
              <a:t>Alabi</a:t>
            </a:r>
            <a:r>
              <a:rPr lang="sv-SE" sz="2000" dirty="0"/>
              <a:t> P, </a:t>
            </a:r>
            <a:r>
              <a:rPr lang="sv-SE" sz="2000" dirty="0" err="1"/>
              <a:t>Alsakha</a:t>
            </a:r>
            <a:r>
              <a:rPr lang="sv-SE" sz="2000" dirty="0"/>
              <a:t> A, </a:t>
            </a:r>
            <a:r>
              <a:rPr lang="sv-SE" sz="2000" dirty="0" err="1"/>
              <a:t>Marraffa</a:t>
            </a:r>
            <a:r>
              <a:rPr lang="sv-SE" sz="2000" dirty="0"/>
              <a:t> J, </a:t>
            </a:r>
            <a:r>
              <a:rPr lang="sv-SE" sz="2000" dirty="0" err="1"/>
              <a:t>Wojcik</a:t>
            </a:r>
            <a:r>
              <a:rPr lang="sv-SE" sz="2000" dirty="0"/>
              <a:t> S, Burke S. “Does the </a:t>
            </a:r>
            <a:r>
              <a:rPr lang="sv-SE" sz="2000" dirty="0" err="1"/>
              <a:t>time</a:t>
            </a:r>
            <a:r>
              <a:rPr lang="sv-SE" sz="2000" dirty="0"/>
              <a:t> </a:t>
            </a:r>
            <a:r>
              <a:rPr lang="sv-SE" sz="2000" dirty="0" err="1"/>
              <a:t>between</a:t>
            </a:r>
            <a:r>
              <a:rPr lang="sv-SE" sz="2000" dirty="0"/>
              <a:t> </a:t>
            </a:r>
            <a:r>
              <a:rPr lang="sv-SE" sz="2000" dirty="0" err="1"/>
              <a:t>doses</a:t>
            </a:r>
            <a:r>
              <a:rPr lang="sv-SE" sz="2000" dirty="0"/>
              <a:t> in an </a:t>
            </a:r>
            <a:r>
              <a:rPr lang="sv-SE" sz="2000" dirty="0" err="1"/>
              <a:t>unintentional</a:t>
            </a:r>
            <a:r>
              <a:rPr lang="sv-SE" sz="2000" dirty="0"/>
              <a:t> double </a:t>
            </a:r>
            <a:r>
              <a:rPr lang="sv-SE" sz="2000" dirty="0" err="1"/>
              <a:t>dose</a:t>
            </a:r>
            <a:r>
              <a:rPr lang="sv-SE" sz="2000" dirty="0"/>
              <a:t> </a:t>
            </a:r>
            <a:r>
              <a:rPr lang="sv-SE" sz="2000" dirty="0" err="1"/>
              <a:t>bupropion</a:t>
            </a:r>
            <a:r>
              <a:rPr lang="sv-SE" sz="2000" dirty="0"/>
              <a:t> exposure </a:t>
            </a:r>
            <a:r>
              <a:rPr lang="sv-SE" sz="2000" dirty="0" err="1"/>
              <a:t>affect</a:t>
            </a:r>
            <a:r>
              <a:rPr lang="sv-SE" sz="2000" dirty="0"/>
              <a:t> the </a:t>
            </a:r>
            <a:r>
              <a:rPr lang="sv-SE" sz="2000" dirty="0" err="1"/>
              <a:t>incidence</a:t>
            </a:r>
            <a:r>
              <a:rPr lang="sv-SE" sz="2000" dirty="0"/>
              <a:t> </a:t>
            </a:r>
            <a:r>
              <a:rPr lang="sv-SE" sz="2000" dirty="0" err="1"/>
              <a:t>of</a:t>
            </a:r>
            <a:r>
              <a:rPr lang="sv-SE" sz="2000" dirty="0"/>
              <a:t> </a:t>
            </a:r>
            <a:r>
              <a:rPr lang="sv-SE" sz="2000" dirty="0" err="1"/>
              <a:t>adverse</a:t>
            </a:r>
            <a:r>
              <a:rPr lang="sv-SE" sz="2000" dirty="0"/>
              <a:t> </a:t>
            </a:r>
            <a:r>
              <a:rPr lang="sv-SE" sz="2000" dirty="0" err="1"/>
              <a:t>effects</a:t>
            </a:r>
            <a:r>
              <a:rPr lang="sv-SE" sz="2000" dirty="0"/>
              <a:t>? A </a:t>
            </a:r>
            <a:r>
              <a:rPr lang="sv-SE" sz="2000" dirty="0" err="1"/>
              <a:t>retrospective</a:t>
            </a:r>
            <a:r>
              <a:rPr lang="sv-SE" sz="2000" dirty="0"/>
              <a:t> </a:t>
            </a:r>
            <a:r>
              <a:rPr lang="sv-SE" sz="2000" dirty="0" err="1"/>
              <a:t>cohort</a:t>
            </a:r>
            <a:r>
              <a:rPr lang="sv-SE" sz="2000" dirty="0"/>
              <a:t> </a:t>
            </a:r>
            <a:r>
              <a:rPr lang="sv-SE" sz="2000" dirty="0" err="1"/>
              <a:t>study</a:t>
            </a:r>
            <a:r>
              <a:rPr lang="sv-SE" sz="2000" dirty="0"/>
              <a:t>.” </a:t>
            </a:r>
            <a:r>
              <a:rPr lang="sv-SE" sz="2000" i="1" dirty="0"/>
              <a:t>Clinical </a:t>
            </a:r>
            <a:r>
              <a:rPr lang="sv-SE" sz="2000" i="1" dirty="0" err="1"/>
              <a:t>Toxicology</a:t>
            </a:r>
            <a:r>
              <a:rPr lang="sv-SE" sz="2000" i="1" dirty="0"/>
              <a:t> (</a:t>
            </a:r>
            <a:r>
              <a:rPr lang="sv-SE" sz="2000" i="1" dirty="0" err="1"/>
              <a:t>Phila</a:t>
            </a:r>
            <a:r>
              <a:rPr lang="sv-SE" sz="2000" i="1" dirty="0"/>
              <a:t>).</a:t>
            </a:r>
            <a:r>
              <a:rPr lang="sv-SE" sz="2000" dirty="0"/>
              <a:t> 2025 Feb;63(2):127-132. doi:10.1080/15563650.2024.2439019.</a:t>
            </a:r>
            <a:endParaRPr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dirty="0"/>
              <a:t>Bupropion </a:t>
            </a:r>
            <a:r>
              <a:rPr dirty="0" err="1"/>
              <a:t>överdos</a:t>
            </a:r>
            <a:r>
              <a:rPr dirty="0"/>
              <a:t>: </a:t>
            </a:r>
            <a:r>
              <a:rPr dirty="0" err="1"/>
              <a:t>symtom</a:t>
            </a:r>
            <a:r>
              <a:rPr dirty="0"/>
              <a:t> </a:t>
            </a:r>
            <a:r>
              <a:rPr dirty="0" err="1"/>
              <a:t>och</a:t>
            </a:r>
            <a:r>
              <a:rPr dirty="0"/>
              <a:t> </a:t>
            </a:r>
            <a:r>
              <a:rPr dirty="0" err="1"/>
              <a:t>verkningsmekanism</a:t>
            </a:r>
            <a:r>
              <a:rPr dirty="0"/>
              <a:t> (</a:t>
            </a:r>
            <a:r>
              <a:rPr dirty="0" err="1"/>
              <a:t>patientfall</a:t>
            </a:r>
            <a:r>
              <a:rPr dirty="0"/>
              <a:t>)</a:t>
            </a:r>
          </a:p>
        </p:txBody>
      </p:sp>
      <p:sp>
        <p:nvSpPr>
          <p:cNvPr id="3" name="Content Placeholder 2"/>
          <p:cNvSpPr>
            <a:spLocks noGrp="1"/>
          </p:cNvSpPr>
          <p:nvPr>
            <p:ph idx="1"/>
          </p:nvPr>
        </p:nvSpPr>
        <p:spPr>
          <a:xfrm>
            <a:off x="539552" y="1916832"/>
            <a:ext cx="8229600" cy="4525963"/>
          </a:xfrm>
        </p:spPr>
        <p:txBody>
          <a:bodyPr>
            <a:normAutofit fontScale="62500" lnSpcReduction="20000"/>
          </a:bodyPr>
          <a:lstStyle/>
          <a:p>
            <a:r>
              <a:rPr dirty="0" err="1"/>
              <a:t>Kvinna</a:t>
            </a:r>
            <a:r>
              <a:rPr dirty="0"/>
              <a:t> 25 </a:t>
            </a:r>
            <a:r>
              <a:rPr dirty="0" err="1"/>
              <a:t>år</a:t>
            </a:r>
            <a:r>
              <a:rPr dirty="0"/>
              <a:t>, </a:t>
            </a:r>
            <a:r>
              <a:rPr lang="sv-SE" dirty="0"/>
              <a:t>larm </a:t>
            </a:r>
            <a:r>
              <a:rPr dirty="0" err="1"/>
              <a:t>klockan</a:t>
            </a:r>
            <a:r>
              <a:rPr dirty="0"/>
              <a:t> 04</a:t>
            </a:r>
            <a:endParaRPr lang="sv-SE" dirty="0"/>
          </a:p>
          <a:p>
            <a:r>
              <a:rPr lang="sv-SE" dirty="0"/>
              <a:t>Hämtad av ambulans, initialt </a:t>
            </a:r>
            <a:r>
              <a:rPr lang="sv-SE" dirty="0" err="1"/>
              <a:t>agiterad</a:t>
            </a:r>
            <a:r>
              <a:rPr lang="sv-SE" dirty="0"/>
              <a:t> sedan alltmer medvetandepåverkad</a:t>
            </a:r>
          </a:p>
          <a:p>
            <a:r>
              <a:rPr dirty="0" err="1"/>
              <a:t>Oklar</a:t>
            </a:r>
            <a:r>
              <a:rPr dirty="0"/>
              <a:t> </a:t>
            </a:r>
            <a:r>
              <a:rPr dirty="0" err="1"/>
              <a:t>intox</a:t>
            </a:r>
            <a:endParaRPr lang="sv-SE" dirty="0"/>
          </a:p>
          <a:p>
            <a:r>
              <a:rPr lang="sv-SE" dirty="0"/>
              <a:t>Aktuell medlista: </a:t>
            </a:r>
            <a:r>
              <a:rPr lang="sv-SE" dirty="0" err="1"/>
              <a:t>olanzapin</a:t>
            </a:r>
            <a:r>
              <a:rPr lang="sv-SE" dirty="0"/>
              <a:t>, </a:t>
            </a:r>
            <a:r>
              <a:rPr lang="sv-SE" dirty="0" err="1"/>
              <a:t>diazepam</a:t>
            </a:r>
            <a:r>
              <a:rPr lang="sv-SE" dirty="0"/>
              <a:t>, </a:t>
            </a:r>
            <a:r>
              <a:rPr lang="sv-SE" dirty="0" err="1"/>
              <a:t>alprazolam</a:t>
            </a:r>
            <a:r>
              <a:rPr lang="sv-SE" dirty="0"/>
              <a:t>, </a:t>
            </a:r>
            <a:r>
              <a:rPr lang="sv-SE" dirty="0" err="1"/>
              <a:t>zolpidem</a:t>
            </a:r>
            <a:r>
              <a:rPr lang="sv-SE" dirty="0"/>
              <a:t>, </a:t>
            </a:r>
            <a:r>
              <a:rPr lang="sv-SE" dirty="0" err="1"/>
              <a:t>alimemazin</a:t>
            </a:r>
            <a:r>
              <a:rPr lang="sv-SE" dirty="0"/>
              <a:t>, </a:t>
            </a:r>
            <a:r>
              <a:rPr lang="sv-SE" dirty="0" err="1"/>
              <a:t>metylfenidat</a:t>
            </a:r>
            <a:endParaRPr lang="sv-SE" dirty="0"/>
          </a:p>
          <a:p>
            <a:pPr marL="0" indent="0">
              <a:buNone/>
            </a:pPr>
            <a:endParaRPr lang="sv-SE" dirty="0"/>
          </a:p>
          <a:p>
            <a:pPr marL="0" indent="0">
              <a:buNone/>
            </a:pPr>
            <a:r>
              <a:rPr dirty="0"/>
              <a:t>Status:</a:t>
            </a:r>
          </a:p>
          <a:p>
            <a:r>
              <a:rPr dirty="0"/>
              <a:t>RLS 6 (GCS 3)</a:t>
            </a:r>
          </a:p>
          <a:p>
            <a:r>
              <a:rPr dirty="0"/>
              <a:t>BT </a:t>
            </a:r>
            <a:r>
              <a:rPr lang="sv-SE" dirty="0"/>
              <a:t>95</a:t>
            </a:r>
            <a:r>
              <a:rPr dirty="0"/>
              <a:t>/42</a:t>
            </a:r>
          </a:p>
          <a:p>
            <a:r>
              <a:rPr dirty="0"/>
              <a:t>HF 115 slag/min</a:t>
            </a:r>
          </a:p>
          <a:p>
            <a:r>
              <a:rPr dirty="0"/>
              <a:t>AF 15/min</a:t>
            </a:r>
          </a:p>
          <a:p>
            <a:r>
              <a:rPr dirty="0"/>
              <a:t>Temp 37,2°C</a:t>
            </a:r>
          </a:p>
          <a:p>
            <a:r>
              <a:rPr dirty="0" err="1"/>
              <a:t>Medelvida</a:t>
            </a:r>
            <a:r>
              <a:rPr dirty="0"/>
              <a:t> </a:t>
            </a:r>
            <a:r>
              <a:rPr dirty="0" err="1"/>
              <a:t>pupiller</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948DED6-1AD5-4773-B490-3DDF2357349C}"/>
              </a:ext>
            </a:extLst>
          </p:cNvPr>
          <p:cNvPicPr>
            <a:picLocks noChangeAspect="1"/>
          </p:cNvPicPr>
          <p:nvPr/>
        </p:nvPicPr>
        <p:blipFill>
          <a:blip r:embed="rId2"/>
          <a:stretch>
            <a:fillRect/>
          </a:stretch>
        </p:blipFill>
        <p:spPr>
          <a:xfrm>
            <a:off x="37845" y="0"/>
            <a:ext cx="9068309" cy="6858000"/>
          </a:xfrm>
          <a:prstGeom prst="rect">
            <a:avLst/>
          </a:prstGeom>
        </p:spPr>
      </p:pic>
    </p:spTree>
    <p:extLst>
      <p:ext uri="{BB962C8B-B14F-4D97-AF65-F5344CB8AC3E}">
        <p14:creationId xmlns:p14="http://schemas.microsoft.com/office/powerpoint/2010/main" val="3134578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dirty="0" err="1"/>
              <a:t>Utveckling</a:t>
            </a:r>
            <a:r>
              <a:rPr dirty="0"/>
              <a:t> </a:t>
            </a:r>
            <a:r>
              <a:rPr lang="sv-SE" dirty="0"/>
              <a:t>förskrivning av antidepressiva från </a:t>
            </a:r>
            <a:r>
              <a:rPr dirty="0"/>
              <a:t>2019 </a:t>
            </a:r>
            <a:r>
              <a:rPr lang="sv-SE" dirty="0" err="1"/>
              <a:t>j</a:t>
            </a:r>
            <a:r>
              <a:rPr dirty="0"/>
              <a:t>mf </a:t>
            </a:r>
            <a:r>
              <a:rPr lang="sv-SE" dirty="0"/>
              <a:t>mot </a:t>
            </a:r>
            <a:r>
              <a:rPr dirty="0"/>
              <a:t>2024</a:t>
            </a:r>
          </a:p>
        </p:txBody>
      </p:sp>
      <p:sp>
        <p:nvSpPr>
          <p:cNvPr id="3" name="Content Placeholder 2"/>
          <p:cNvSpPr>
            <a:spLocks noGrp="1"/>
          </p:cNvSpPr>
          <p:nvPr>
            <p:ph idx="1"/>
          </p:nvPr>
        </p:nvSpPr>
        <p:spPr>
          <a:xfrm>
            <a:off x="683568" y="1844824"/>
            <a:ext cx="8229600" cy="4525963"/>
          </a:xfrm>
        </p:spPr>
        <p:txBody>
          <a:bodyPr>
            <a:normAutofit fontScale="85000" lnSpcReduction="20000"/>
          </a:bodyPr>
          <a:lstStyle/>
          <a:p>
            <a:r>
              <a:rPr dirty="0" err="1"/>
              <a:t>Amitriptylin</a:t>
            </a:r>
            <a:r>
              <a:rPr dirty="0"/>
              <a:t>:</a:t>
            </a:r>
          </a:p>
          <a:p>
            <a:pPr lvl="1"/>
            <a:r>
              <a:rPr dirty="0" err="1"/>
              <a:t>Förskrivning</a:t>
            </a:r>
            <a:r>
              <a:rPr dirty="0"/>
              <a:t>: +40 % (11,8 → 16,6)</a:t>
            </a:r>
          </a:p>
          <a:p>
            <a:pPr lvl="1"/>
            <a:r>
              <a:rPr dirty="0"/>
              <a:t>GIC-fall: +34 % (111 → 149)</a:t>
            </a:r>
          </a:p>
          <a:p>
            <a:endParaRPr dirty="0"/>
          </a:p>
          <a:p>
            <a:r>
              <a:rPr dirty="0" err="1"/>
              <a:t>Venlafaxin</a:t>
            </a:r>
            <a:r>
              <a:rPr dirty="0"/>
              <a:t>:</a:t>
            </a:r>
          </a:p>
          <a:p>
            <a:pPr lvl="1"/>
            <a:r>
              <a:rPr dirty="0" err="1"/>
              <a:t>Förskrivning</a:t>
            </a:r>
            <a:r>
              <a:rPr dirty="0"/>
              <a:t>: -6 % (8,9 → 8,4)</a:t>
            </a:r>
          </a:p>
          <a:p>
            <a:pPr lvl="1"/>
            <a:r>
              <a:rPr dirty="0"/>
              <a:t>GIC-fall: </a:t>
            </a:r>
            <a:r>
              <a:rPr dirty="0" err="1"/>
              <a:t>Oförändrat</a:t>
            </a:r>
            <a:r>
              <a:rPr dirty="0"/>
              <a:t> (218)</a:t>
            </a:r>
          </a:p>
          <a:p>
            <a:endParaRPr dirty="0"/>
          </a:p>
          <a:p>
            <a:r>
              <a:rPr dirty="0"/>
              <a:t>Bupropion:</a:t>
            </a:r>
          </a:p>
          <a:p>
            <a:pPr lvl="1"/>
            <a:r>
              <a:rPr dirty="0" err="1"/>
              <a:t>Förskrivning</a:t>
            </a:r>
            <a:r>
              <a:rPr dirty="0"/>
              <a:t>: +59 % (4,3 → 6,9)</a:t>
            </a:r>
          </a:p>
          <a:p>
            <a:pPr lvl="1"/>
            <a:r>
              <a:rPr dirty="0"/>
              <a:t>GIC-fall: +64 % (138 → 226)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600" dirty="0"/>
              <a:t>Membranstabiliserande läkemedel</a:t>
            </a:r>
          </a:p>
        </p:txBody>
      </p:sp>
      <p:sp>
        <p:nvSpPr>
          <p:cNvPr id="3" name="textruta 2"/>
          <p:cNvSpPr txBox="1"/>
          <p:nvPr/>
        </p:nvSpPr>
        <p:spPr>
          <a:xfrm>
            <a:off x="1547664" y="1844824"/>
            <a:ext cx="6624736" cy="4401205"/>
          </a:xfrm>
          <a:prstGeom prst="rect">
            <a:avLst/>
          </a:prstGeom>
          <a:noFill/>
        </p:spPr>
        <p:txBody>
          <a:bodyPr wrap="square" rtlCol="0">
            <a:spAutoFit/>
          </a:bodyPr>
          <a:lstStyle/>
          <a:p>
            <a:pPr marL="342900" indent="-342900">
              <a:buFont typeface="Arial" panose="020B0604020202020204" pitchFamily="34" charset="0"/>
              <a:buChar char="•"/>
            </a:pPr>
            <a:r>
              <a:rPr lang="sv-SE" b="0" dirty="0">
                <a:latin typeface="+mn-lt"/>
              </a:rPr>
              <a:t>TCA</a:t>
            </a:r>
          </a:p>
          <a:p>
            <a:pPr marL="342900" indent="-342900">
              <a:buFont typeface="Arial" panose="020B0604020202020204" pitchFamily="34" charset="0"/>
              <a:buChar char="•"/>
            </a:pPr>
            <a:r>
              <a:rPr lang="sv-SE" b="0" dirty="0" err="1">
                <a:latin typeface="+mn-lt"/>
              </a:rPr>
              <a:t>Klorokin</a:t>
            </a:r>
            <a:endParaRPr lang="sv-SE" b="0" dirty="0">
              <a:latin typeface="+mn-lt"/>
            </a:endParaRPr>
          </a:p>
          <a:p>
            <a:pPr marL="342900" indent="-342900">
              <a:buFont typeface="Arial" panose="020B0604020202020204" pitchFamily="34" charset="0"/>
              <a:buChar char="•"/>
            </a:pPr>
            <a:r>
              <a:rPr lang="sv-SE" b="0" dirty="0">
                <a:latin typeface="+mn-lt"/>
              </a:rPr>
              <a:t>Kinin</a:t>
            </a:r>
          </a:p>
          <a:p>
            <a:pPr marL="342900" indent="-342900">
              <a:buFont typeface="Arial" panose="020B0604020202020204" pitchFamily="34" charset="0"/>
              <a:buChar char="•"/>
            </a:pPr>
            <a:r>
              <a:rPr lang="sv-SE" b="0" dirty="0" err="1">
                <a:latin typeface="+mn-lt"/>
              </a:rPr>
              <a:t>Kinidin</a:t>
            </a:r>
            <a:endParaRPr lang="sv-SE" b="0" dirty="0">
              <a:latin typeface="+mn-lt"/>
            </a:endParaRPr>
          </a:p>
          <a:p>
            <a:pPr marL="342900" indent="-342900">
              <a:buFont typeface="Arial" panose="020B0604020202020204" pitchFamily="34" charset="0"/>
              <a:buChar char="•"/>
            </a:pPr>
            <a:r>
              <a:rPr lang="sv-SE" b="0" dirty="0" err="1">
                <a:latin typeface="+mn-lt"/>
              </a:rPr>
              <a:t>Flekainid</a:t>
            </a:r>
            <a:endParaRPr lang="sv-SE" b="0" dirty="0">
              <a:latin typeface="+mn-lt"/>
            </a:endParaRPr>
          </a:p>
          <a:p>
            <a:pPr marL="342900" indent="-342900">
              <a:buFont typeface="Arial" panose="020B0604020202020204" pitchFamily="34" charset="0"/>
              <a:buChar char="•"/>
            </a:pPr>
            <a:r>
              <a:rPr lang="sv-SE" b="0" dirty="0">
                <a:latin typeface="+mn-lt"/>
              </a:rPr>
              <a:t>Lokalanestesimedel</a:t>
            </a:r>
          </a:p>
          <a:p>
            <a:pPr marL="342900" indent="-342900">
              <a:buFont typeface="Arial" panose="020B0604020202020204" pitchFamily="34" charset="0"/>
              <a:buChar char="•"/>
            </a:pPr>
            <a:r>
              <a:rPr lang="sv-SE" b="0" dirty="0">
                <a:latin typeface="+mn-lt"/>
              </a:rPr>
              <a:t>Diisopyramid</a:t>
            </a:r>
          </a:p>
          <a:p>
            <a:pPr marL="342900" indent="-342900">
              <a:buFont typeface="Arial" panose="020B0604020202020204" pitchFamily="34" charset="0"/>
              <a:buChar char="•"/>
            </a:pPr>
            <a:r>
              <a:rPr lang="sv-SE" b="0" dirty="0" err="1">
                <a:latin typeface="+mn-lt"/>
              </a:rPr>
              <a:t>Orfenadrin</a:t>
            </a:r>
            <a:endParaRPr lang="sv-SE" b="0" dirty="0">
              <a:latin typeface="+mn-lt"/>
            </a:endParaRPr>
          </a:p>
          <a:p>
            <a:pPr marL="342900" indent="-342900">
              <a:buFont typeface="Arial" panose="020B0604020202020204" pitchFamily="34" charset="0"/>
              <a:buChar char="•"/>
            </a:pPr>
            <a:r>
              <a:rPr lang="sv-SE" b="0" dirty="0" err="1">
                <a:latin typeface="+mn-lt"/>
              </a:rPr>
              <a:t>Karbamazepin</a:t>
            </a:r>
            <a:endParaRPr lang="sv-SE" b="0" dirty="0">
              <a:latin typeface="+mn-lt"/>
            </a:endParaRPr>
          </a:p>
          <a:p>
            <a:pPr marL="342900" indent="-342900">
              <a:buFont typeface="Arial" panose="020B0604020202020204" pitchFamily="34" charset="0"/>
              <a:buChar char="•"/>
            </a:pPr>
            <a:r>
              <a:rPr lang="sv-SE" b="0" dirty="0">
                <a:latin typeface="+mn-lt"/>
              </a:rPr>
              <a:t>Kokain</a:t>
            </a:r>
          </a:p>
          <a:p>
            <a:pPr marL="342900" indent="-342900">
              <a:buFont typeface="Arial" panose="020B0604020202020204" pitchFamily="34" charset="0"/>
              <a:buChar char="•"/>
            </a:pPr>
            <a:r>
              <a:rPr lang="sv-SE" b="0" dirty="0" err="1">
                <a:latin typeface="+mn-lt"/>
              </a:rPr>
              <a:t>Isoptin</a:t>
            </a:r>
            <a:r>
              <a:rPr lang="sv-SE" b="0" dirty="0">
                <a:latin typeface="+mn-lt"/>
              </a:rPr>
              <a:t> - Calciumantagonister</a:t>
            </a:r>
          </a:p>
          <a:p>
            <a:endParaRPr lang="sv-SE" dirty="0"/>
          </a:p>
          <a:p>
            <a:endParaRPr lang="sv-SE" dirty="0"/>
          </a:p>
          <a:p>
            <a:endParaRPr lang="sv-SE" dirty="0"/>
          </a:p>
        </p:txBody>
      </p:sp>
    </p:spTree>
    <p:extLst>
      <p:ext uri="{BB962C8B-B14F-4D97-AF65-F5344CB8AC3E}">
        <p14:creationId xmlns:p14="http://schemas.microsoft.com/office/powerpoint/2010/main" val="2473302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764704"/>
            <a:ext cx="8280920" cy="864096"/>
          </a:xfrm>
        </p:spPr>
        <p:txBody>
          <a:bodyPr>
            <a:normAutofit fontScale="90000"/>
          </a:bodyPr>
          <a:lstStyle/>
          <a:p>
            <a:pPr marL="228600">
              <a:lnSpc>
                <a:spcPct val="107000"/>
              </a:lnSpc>
              <a:spcAft>
                <a:spcPts val="800"/>
              </a:spcAft>
            </a:pPr>
            <a:r>
              <a:rPr lang="sv-SE" sz="4000" kern="0" dirty="0" err="1">
                <a:solidFill>
                  <a:srgbClr val="000000"/>
                </a:solidFill>
                <a:ea typeface="Times New Roman" panose="02020603050405020304" pitchFamily="18" charset="0"/>
                <a:cs typeface="Times New Roman" panose="02020603050405020304" pitchFamily="18" charset="0"/>
              </a:rPr>
              <a:t>T</a:t>
            </a:r>
            <a:r>
              <a:rPr lang="sv-SE" sz="4000" u="none" strike="noStrike" kern="0" dirty="0" err="1">
                <a:solidFill>
                  <a:srgbClr val="000000"/>
                </a:solidFill>
                <a:effectLst/>
                <a:ea typeface="Times New Roman" panose="02020603050405020304" pitchFamily="18" charset="0"/>
                <a:cs typeface="Times New Roman" panose="02020603050405020304" pitchFamily="18" charset="0"/>
              </a:rPr>
              <a:t>ricykliska</a:t>
            </a:r>
            <a:r>
              <a:rPr lang="sv-SE" sz="4000" u="none" strike="noStrike" kern="0" dirty="0">
                <a:solidFill>
                  <a:srgbClr val="000000"/>
                </a:solidFill>
                <a:effectLst/>
                <a:ea typeface="Times New Roman" panose="02020603050405020304" pitchFamily="18" charset="0"/>
                <a:cs typeface="Times New Roman" panose="02020603050405020304" pitchFamily="18" charset="0"/>
              </a:rPr>
              <a:t> antidepressiva läkemedel – TCA</a:t>
            </a:r>
            <a:endParaRPr lang="sv-SE" sz="4000" kern="100" dirty="0">
              <a:effectLst/>
              <a:ea typeface="Calibri" panose="020F0502020204030204" pitchFamily="34" charset="0"/>
              <a:cs typeface="Times New Roman" panose="02020603050405020304" pitchFamily="18" charset="0"/>
            </a:endParaRPr>
          </a:p>
        </p:txBody>
      </p:sp>
      <p:sp>
        <p:nvSpPr>
          <p:cNvPr id="4" name="Rektangel 3"/>
          <p:cNvSpPr/>
          <p:nvPr/>
        </p:nvSpPr>
        <p:spPr>
          <a:xfrm>
            <a:off x="1619672" y="2420888"/>
            <a:ext cx="6696744" cy="1938992"/>
          </a:xfrm>
          <a:prstGeom prst="rect">
            <a:avLst/>
          </a:prstGeom>
        </p:spPr>
        <p:txBody>
          <a:bodyPr wrap="square">
            <a:spAutoFit/>
          </a:bodyPr>
          <a:lstStyle/>
          <a:p>
            <a:pPr marL="342900" indent="-342900" algn="l">
              <a:buFont typeface="Arial" panose="020B0604020202020204" pitchFamily="34" charset="0"/>
              <a:buChar char="•"/>
            </a:pPr>
            <a:r>
              <a:rPr lang="sv-SE" b="0" dirty="0">
                <a:solidFill>
                  <a:srgbClr val="222222"/>
                </a:solidFill>
                <a:latin typeface="Calibri" panose="020F0502020204030204" pitchFamily="34" charset="0"/>
                <a:cs typeface="Calibri" panose="020F0502020204030204" pitchFamily="34" charset="0"/>
              </a:rPr>
              <a:t>B</a:t>
            </a:r>
            <a:r>
              <a:rPr lang="sv-SE" b="0" i="0" dirty="0">
                <a:solidFill>
                  <a:srgbClr val="222222"/>
                </a:solidFill>
                <a:effectLst/>
                <a:latin typeface="Calibri" panose="020F0502020204030204" pitchFamily="34" charset="0"/>
                <a:cs typeface="Calibri" panose="020F0502020204030204" pitchFamily="34" charset="0"/>
              </a:rPr>
              <a:t>ehandling av egentlig depression hos vuxna</a:t>
            </a:r>
          </a:p>
          <a:p>
            <a:pPr marL="342900" indent="-342900" algn="l">
              <a:buFont typeface="Arial" panose="020B0604020202020204" pitchFamily="34" charset="0"/>
              <a:buChar char="•"/>
            </a:pPr>
            <a:r>
              <a:rPr lang="sv-SE" b="0" dirty="0">
                <a:solidFill>
                  <a:srgbClr val="222222"/>
                </a:solidFill>
                <a:latin typeface="Calibri" panose="020F0502020204030204" pitchFamily="34" charset="0"/>
                <a:cs typeface="Calibri" panose="020F0502020204030204" pitchFamily="34" charset="0"/>
              </a:rPr>
              <a:t>B</a:t>
            </a:r>
            <a:r>
              <a:rPr lang="sv-SE" b="0" i="0" dirty="0">
                <a:solidFill>
                  <a:srgbClr val="222222"/>
                </a:solidFill>
                <a:effectLst/>
                <a:latin typeface="Calibri" panose="020F0502020204030204" pitchFamily="34" charset="0"/>
                <a:cs typeface="Calibri" panose="020F0502020204030204" pitchFamily="34" charset="0"/>
              </a:rPr>
              <a:t>ehandling av neuropatisk smärta hos vuxna</a:t>
            </a:r>
          </a:p>
          <a:p>
            <a:pPr marL="342900" indent="-342900" algn="l">
              <a:buFont typeface="Arial" panose="020B0604020202020204" pitchFamily="34" charset="0"/>
              <a:buChar char="•"/>
            </a:pPr>
            <a:r>
              <a:rPr lang="sv-SE" b="0" dirty="0">
                <a:solidFill>
                  <a:srgbClr val="222222"/>
                </a:solidFill>
                <a:latin typeface="Calibri" panose="020F0502020204030204" pitchFamily="34" charset="0"/>
                <a:cs typeface="Calibri" panose="020F0502020204030204" pitchFamily="34" charset="0"/>
              </a:rPr>
              <a:t>P</a:t>
            </a:r>
            <a:r>
              <a:rPr lang="sv-SE" b="0" i="0" dirty="0">
                <a:solidFill>
                  <a:srgbClr val="222222"/>
                </a:solidFill>
                <a:effectLst/>
                <a:latin typeface="Calibri" panose="020F0502020204030204" pitchFamily="34" charset="0"/>
                <a:cs typeface="Calibri" panose="020F0502020204030204" pitchFamily="34" charset="0"/>
              </a:rPr>
              <a:t>rofylaktisk behandling av kronisk huvudvärk av spänningstyp hos vuxna</a:t>
            </a:r>
          </a:p>
          <a:p>
            <a:pPr marL="342900" indent="-342900" algn="l">
              <a:buFont typeface="Arial" panose="020B0604020202020204" pitchFamily="34" charset="0"/>
              <a:buChar char="•"/>
            </a:pPr>
            <a:r>
              <a:rPr lang="sv-SE" b="0" dirty="0">
                <a:solidFill>
                  <a:srgbClr val="222222"/>
                </a:solidFill>
                <a:latin typeface="Calibri" panose="020F0502020204030204" pitchFamily="34" charset="0"/>
                <a:cs typeface="Calibri" panose="020F0502020204030204" pitchFamily="34" charset="0"/>
              </a:rPr>
              <a:t>M</a:t>
            </a:r>
            <a:r>
              <a:rPr lang="sv-SE" b="0" i="0" dirty="0">
                <a:solidFill>
                  <a:srgbClr val="222222"/>
                </a:solidFill>
                <a:effectLst/>
                <a:latin typeface="Calibri" panose="020F0502020204030204" pitchFamily="34" charset="0"/>
                <a:cs typeface="Calibri" panose="020F0502020204030204" pitchFamily="34" charset="0"/>
              </a:rPr>
              <a:t>igränprofylax hos vuxna</a:t>
            </a:r>
          </a:p>
          <a:p>
            <a:pPr marL="342900" indent="-342900" algn="l">
              <a:buFont typeface="Arial" panose="020B0604020202020204" pitchFamily="34" charset="0"/>
              <a:buChar char="•"/>
            </a:pPr>
            <a:r>
              <a:rPr lang="sv-SE" b="0" dirty="0">
                <a:solidFill>
                  <a:srgbClr val="222222"/>
                </a:solidFill>
                <a:latin typeface="Calibri" panose="020F0502020204030204" pitchFamily="34" charset="0"/>
                <a:cs typeface="Calibri" panose="020F0502020204030204" pitchFamily="34" charset="0"/>
              </a:rPr>
              <a:t>B</a:t>
            </a:r>
            <a:r>
              <a:rPr lang="sv-SE" b="0" i="0" dirty="0">
                <a:solidFill>
                  <a:srgbClr val="222222"/>
                </a:solidFill>
                <a:effectLst/>
                <a:latin typeface="Calibri" panose="020F0502020204030204" pitchFamily="34" charset="0"/>
                <a:cs typeface="Calibri" panose="020F0502020204030204" pitchFamily="34" charset="0"/>
              </a:rPr>
              <a:t>ehandling av </a:t>
            </a:r>
            <a:r>
              <a:rPr lang="sv-SE" b="0" i="0" dirty="0" err="1">
                <a:solidFill>
                  <a:srgbClr val="222222"/>
                </a:solidFill>
                <a:effectLst/>
                <a:latin typeface="Calibri" panose="020F0502020204030204" pitchFamily="34" charset="0"/>
                <a:cs typeface="Calibri" panose="020F0502020204030204" pitchFamily="34" charset="0"/>
              </a:rPr>
              <a:t>nocturn</a:t>
            </a:r>
            <a:r>
              <a:rPr lang="sv-SE" b="0" i="0" dirty="0">
                <a:solidFill>
                  <a:srgbClr val="222222"/>
                </a:solidFill>
                <a:effectLst/>
                <a:latin typeface="Calibri" panose="020F0502020204030204" pitchFamily="34" charset="0"/>
                <a:cs typeface="Calibri" panose="020F0502020204030204" pitchFamily="34" charset="0"/>
              </a:rPr>
              <a:t> </a:t>
            </a:r>
            <a:r>
              <a:rPr lang="sv-SE" b="0" i="0" dirty="0" err="1">
                <a:solidFill>
                  <a:srgbClr val="222222"/>
                </a:solidFill>
                <a:effectLst/>
                <a:latin typeface="Calibri" panose="020F0502020204030204" pitchFamily="34" charset="0"/>
                <a:cs typeface="Calibri" panose="020F0502020204030204" pitchFamily="34" charset="0"/>
              </a:rPr>
              <a:t>enures</a:t>
            </a:r>
            <a:r>
              <a:rPr lang="sv-SE" b="0" i="0" dirty="0">
                <a:solidFill>
                  <a:srgbClr val="222222"/>
                </a:solidFill>
                <a:effectLst/>
                <a:latin typeface="Calibri" panose="020F0502020204030204" pitchFamily="34" charset="0"/>
                <a:cs typeface="Calibri" panose="020F0502020204030204" pitchFamily="34" charset="0"/>
              </a:rPr>
              <a:t> hos barn från 6 år</a:t>
            </a:r>
            <a:endParaRPr lang="sv-SE" sz="2400" i="0"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010228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764704"/>
            <a:ext cx="8280920" cy="864096"/>
          </a:xfrm>
        </p:spPr>
        <p:txBody>
          <a:bodyPr>
            <a:normAutofit fontScale="90000"/>
          </a:bodyPr>
          <a:lstStyle/>
          <a:p>
            <a:pPr algn="ctr"/>
            <a:r>
              <a:rPr lang="sv-SE" sz="4000" dirty="0"/>
              <a:t>Det finns en rad olika antidepressiva</a:t>
            </a:r>
            <a:br>
              <a:rPr lang="sv-SE" sz="4000" dirty="0"/>
            </a:br>
            <a:r>
              <a:rPr lang="sv-SE" sz="4000" dirty="0"/>
              <a:t>läkemedel med varierande grad av hjärttoxicitet</a:t>
            </a:r>
          </a:p>
        </p:txBody>
      </p:sp>
      <p:sp>
        <p:nvSpPr>
          <p:cNvPr id="4" name="Rektangel 3"/>
          <p:cNvSpPr/>
          <p:nvPr/>
        </p:nvSpPr>
        <p:spPr>
          <a:xfrm>
            <a:off x="1326228" y="2708920"/>
            <a:ext cx="7380820" cy="3714863"/>
          </a:xfrm>
          <a:prstGeom prst="rect">
            <a:avLst/>
          </a:prstGeom>
        </p:spPr>
        <p:txBody>
          <a:bodyPr wrap="square">
            <a:spAutoFit/>
          </a:bodyPr>
          <a:lstStyle/>
          <a:p>
            <a:pPr marL="228600">
              <a:lnSpc>
                <a:spcPct val="107000"/>
              </a:lnSpc>
              <a:spcAft>
                <a:spcPts val="800"/>
              </a:spcAft>
            </a:pPr>
            <a:r>
              <a:rPr lang="sv-SE" sz="1800" b="0" strike="noStrike" kern="0" dirty="0">
                <a:effectLst/>
                <a:latin typeface="Helvetica" panose="020B0604020202020204" pitchFamily="34" charset="0"/>
                <a:ea typeface="Times New Roman" panose="02020603050405020304" pitchFamily="18" charset="0"/>
                <a:cs typeface="Times New Roman" panose="02020603050405020304" pitchFamily="18" charset="0"/>
                <a:hlinkClick r:id="rId2" tooltip="N06AA Icke-selektiva monoaminåterupptagshämmare">
                  <a:extLst>
                    <a:ext uri="{A12FA001-AC4F-418D-AE19-62706E023703}">
                      <ahyp:hlinkClr xmlns:ahyp="http://schemas.microsoft.com/office/drawing/2018/hyperlinkcolor" val="tx"/>
                    </a:ext>
                  </a:extLst>
                </a:hlinkClick>
              </a:rPr>
              <a:t>Icke-selektiva monoaminåterupptagshämmare</a:t>
            </a:r>
            <a:endParaRPr lang="sv-SE"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sv-SE" sz="1800" b="0" strike="noStrike" kern="0" dirty="0">
                <a:effectLst/>
                <a:latin typeface="Helvetica" panose="020B0604020202020204" pitchFamily="34" charset="0"/>
                <a:ea typeface="Times New Roman" panose="02020603050405020304" pitchFamily="18" charset="0"/>
                <a:cs typeface="Times New Roman" panose="02020603050405020304" pitchFamily="18" charset="0"/>
                <a:hlinkClick r:id="rId3" tooltip="N06AB Selektiva serotoninåterupptagshämmare">
                  <a:extLst>
                    <a:ext uri="{A12FA001-AC4F-418D-AE19-62706E023703}">
                      <ahyp:hlinkClr xmlns:ahyp="http://schemas.microsoft.com/office/drawing/2018/hyperlinkcolor" val="tx"/>
                    </a:ext>
                  </a:extLst>
                </a:hlinkClick>
              </a:rPr>
              <a:t>Selektiva serotoninåterupptagshämmare</a:t>
            </a:r>
            <a:endParaRPr lang="sv-SE"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sv-SE" sz="1800" b="0" strike="noStrike" kern="0" dirty="0">
                <a:effectLst/>
                <a:latin typeface="Helvetica" panose="020B0604020202020204" pitchFamily="34" charset="0"/>
                <a:ea typeface="Times New Roman" panose="02020603050405020304" pitchFamily="18" charset="0"/>
                <a:cs typeface="Times New Roman" panose="02020603050405020304" pitchFamily="18" charset="0"/>
                <a:hlinkClick r:id="rId4" tooltip="N06AC Tetracykliska antidepressiva">
                  <a:extLst>
                    <a:ext uri="{A12FA001-AC4F-418D-AE19-62706E023703}">
                      <ahyp:hlinkClr xmlns:ahyp="http://schemas.microsoft.com/office/drawing/2018/hyperlinkcolor" val="tx"/>
                    </a:ext>
                  </a:extLst>
                </a:hlinkClick>
              </a:rPr>
              <a:t>Tetracykliska antidepressiva</a:t>
            </a:r>
            <a:endParaRPr lang="sv-SE"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sv-SE" sz="1800" b="0" strike="noStrike" kern="0" dirty="0">
                <a:effectLst/>
                <a:latin typeface="Helvetica" panose="020B0604020202020204" pitchFamily="34" charset="0"/>
                <a:ea typeface="Times New Roman" panose="02020603050405020304" pitchFamily="18" charset="0"/>
                <a:cs typeface="Times New Roman" panose="02020603050405020304" pitchFamily="18" charset="0"/>
                <a:hlinkClick r:id="rId5" tooltip="N06AD Modifierade cykliska antidepressiva">
                  <a:extLst>
                    <a:ext uri="{A12FA001-AC4F-418D-AE19-62706E023703}">
                      <ahyp:hlinkClr xmlns:ahyp="http://schemas.microsoft.com/office/drawing/2018/hyperlinkcolor" val="tx"/>
                    </a:ext>
                  </a:extLst>
                </a:hlinkClick>
              </a:rPr>
              <a:t>Modifierade cykliska antidepressiva</a:t>
            </a:r>
            <a:endParaRPr lang="sv-SE"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sv-SE" sz="1800" b="0" strike="noStrike" kern="0" dirty="0">
                <a:effectLst/>
                <a:latin typeface="Helvetica" panose="020B0604020202020204" pitchFamily="34" charset="0"/>
                <a:ea typeface="Times New Roman" panose="02020603050405020304" pitchFamily="18" charset="0"/>
                <a:cs typeface="Times New Roman" panose="02020603050405020304" pitchFamily="18" charset="0"/>
                <a:hlinkClick r:id="rId6" tooltip="N06AE Monocykliska antidepressiva">
                  <a:extLst>
                    <a:ext uri="{A12FA001-AC4F-418D-AE19-62706E023703}">
                      <ahyp:hlinkClr xmlns:ahyp="http://schemas.microsoft.com/office/drawing/2018/hyperlinkcolor" val="tx"/>
                    </a:ext>
                  </a:extLst>
                </a:hlinkClick>
              </a:rPr>
              <a:t>Monocykliska antidepressiva</a:t>
            </a:r>
            <a:endParaRPr lang="sv-SE"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sv-SE" sz="1800" b="0" strike="noStrike" kern="0" dirty="0">
                <a:effectLst/>
                <a:latin typeface="Helvetica" panose="020B0604020202020204" pitchFamily="34" charset="0"/>
                <a:ea typeface="Times New Roman" panose="02020603050405020304" pitchFamily="18" charset="0"/>
                <a:cs typeface="Times New Roman" panose="02020603050405020304" pitchFamily="18" charset="0"/>
                <a:hlinkClick r:id="rId7" tooltip="N06AF MAO-hämmare, ickeselektiva">
                  <a:extLst>
                    <a:ext uri="{A12FA001-AC4F-418D-AE19-62706E023703}">
                      <ahyp:hlinkClr xmlns:ahyp="http://schemas.microsoft.com/office/drawing/2018/hyperlinkcolor" val="tx"/>
                    </a:ext>
                  </a:extLst>
                </a:hlinkClick>
              </a:rPr>
              <a:t>MAO-hämmare, ickeselektiva</a:t>
            </a:r>
            <a:endParaRPr lang="sv-SE"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sv-SE" sz="1800" b="0" strike="noStrike" kern="0" dirty="0">
                <a:effectLst/>
                <a:latin typeface="Helvetica" panose="020B0604020202020204" pitchFamily="34" charset="0"/>
                <a:ea typeface="Times New Roman" panose="02020603050405020304" pitchFamily="18" charset="0"/>
                <a:cs typeface="Times New Roman" panose="02020603050405020304" pitchFamily="18" charset="0"/>
                <a:hlinkClick r:id="rId8" tooltip="N06AG MAO-hämmare, selektiva typ A-hämmare">
                  <a:extLst>
                    <a:ext uri="{A12FA001-AC4F-418D-AE19-62706E023703}">
                      <ahyp:hlinkClr xmlns:ahyp="http://schemas.microsoft.com/office/drawing/2018/hyperlinkcolor" val="tx"/>
                    </a:ext>
                  </a:extLst>
                </a:hlinkClick>
              </a:rPr>
              <a:t>MAO-hämmare, selektiva typ A-hämmare</a:t>
            </a:r>
            <a:endParaRPr lang="sv-SE"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sv-SE" sz="1800" b="0" strike="noStrike" kern="0" dirty="0">
                <a:effectLst/>
                <a:latin typeface="Helvetica" panose="020B0604020202020204" pitchFamily="34" charset="0"/>
                <a:ea typeface="Times New Roman" panose="02020603050405020304" pitchFamily="18" charset="0"/>
                <a:cs typeface="Times New Roman" panose="02020603050405020304" pitchFamily="18" charset="0"/>
                <a:hlinkClick r:id="rId9" tooltip="N06AX Övriga antidepressiva medel">
                  <a:extLst>
                    <a:ext uri="{A12FA001-AC4F-418D-AE19-62706E023703}">
                      <ahyp:hlinkClr xmlns:ahyp="http://schemas.microsoft.com/office/drawing/2018/hyperlinkcolor" val="tx"/>
                    </a:ext>
                  </a:extLst>
                </a:hlinkClick>
              </a:rPr>
              <a:t>Övriga antidepressiva med</a:t>
            </a:r>
            <a:endParaRPr lang="sv-SE"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sv-SE" sz="2800" b="0" dirty="0">
              <a:latin typeface="+mn-lt"/>
            </a:endParaRPr>
          </a:p>
        </p:txBody>
      </p:sp>
    </p:spTree>
    <p:extLst>
      <p:ext uri="{BB962C8B-B14F-4D97-AF65-F5344CB8AC3E}">
        <p14:creationId xmlns:p14="http://schemas.microsoft.com/office/powerpoint/2010/main" val="38080897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764704"/>
            <a:ext cx="8280920" cy="864096"/>
          </a:xfrm>
        </p:spPr>
        <p:txBody>
          <a:bodyPr>
            <a:noAutofit/>
          </a:bodyPr>
          <a:lstStyle/>
          <a:p>
            <a:pPr marL="228600">
              <a:lnSpc>
                <a:spcPct val="107000"/>
              </a:lnSpc>
              <a:spcAft>
                <a:spcPts val="800"/>
              </a:spcAft>
            </a:pPr>
            <a:r>
              <a:rPr lang="sv-SE" sz="3200" u="none" strike="noStrike" kern="0" dirty="0">
                <a:effectLst/>
                <a:ea typeface="Times New Roman" panose="02020603050405020304" pitchFamily="18" charset="0"/>
                <a:cs typeface="Times New Roman" panose="02020603050405020304" pitchFamily="18" charset="0"/>
                <a:hlinkClick r:id="rId2" tooltip="N06AA Icke-selektiva monoaminåterupptagshämmare">
                  <a:extLst>
                    <a:ext uri="{A12FA001-AC4F-418D-AE19-62706E023703}">
                      <ahyp:hlinkClr xmlns:ahyp="http://schemas.microsoft.com/office/drawing/2018/hyperlinkcolor" val="tx"/>
                    </a:ext>
                  </a:extLst>
                </a:hlinkClick>
              </a:rPr>
              <a:t>Icke-selektiva monoaminåterupptagshämmare</a:t>
            </a:r>
            <a:r>
              <a:rPr lang="sv-SE" sz="3200" u="none" strike="noStrike" kern="0" dirty="0">
                <a:effectLst/>
                <a:ea typeface="Times New Roman" panose="02020603050405020304" pitchFamily="18" charset="0"/>
                <a:cs typeface="Times New Roman" panose="02020603050405020304" pitchFamily="18" charset="0"/>
              </a:rPr>
              <a:t> </a:t>
            </a:r>
            <a:r>
              <a:rPr lang="sv-SE" sz="3200" u="none" strike="noStrike" kern="0" dirty="0" err="1">
                <a:solidFill>
                  <a:srgbClr val="000000"/>
                </a:solidFill>
                <a:effectLst/>
                <a:ea typeface="Times New Roman" panose="02020603050405020304" pitchFamily="18" charset="0"/>
                <a:cs typeface="Times New Roman" panose="02020603050405020304" pitchFamily="18" charset="0"/>
              </a:rPr>
              <a:t>Tricykliska</a:t>
            </a:r>
            <a:r>
              <a:rPr lang="sv-SE" sz="3200" u="none" strike="noStrike" kern="0" dirty="0">
                <a:solidFill>
                  <a:srgbClr val="000000"/>
                </a:solidFill>
                <a:effectLst/>
                <a:ea typeface="Times New Roman" panose="02020603050405020304" pitchFamily="18" charset="0"/>
                <a:cs typeface="Times New Roman" panose="02020603050405020304" pitchFamily="18" charset="0"/>
              </a:rPr>
              <a:t> antidepressiva läkemedel – TCA</a:t>
            </a:r>
            <a:endParaRPr lang="sv-SE" sz="3200" kern="100" dirty="0">
              <a:effectLst/>
              <a:ea typeface="Calibri" panose="020F0502020204030204" pitchFamily="34" charset="0"/>
              <a:cs typeface="Times New Roman" panose="02020603050405020304" pitchFamily="18" charset="0"/>
            </a:endParaRPr>
          </a:p>
        </p:txBody>
      </p:sp>
      <p:sp>
        <p:nvSpPr>
          <p:cNvPr id="4" name="Rektangel 3"/>
          <p:cNvSpPr/>
          <p:nvPr/>
        </p:nvSpPr>
        <p:spPr>
          <a:xfrm>
            <a:off x="1691680" y="2443823"/>
            <a:ext cx="2741716" cy="3170099"/>
          </a:xfrm>
          <a:prstGeom prst="rect">
            <a:avLst/>
          </a:prstGeom>
        </p:spPr>
        <p:txBody>
          <a:bodyPr wrap="square">
            <a:spAutoFit/>
          </a:bodyPr>
          <a:lstStyle/>
          <a:p>
            <a:pPr marL="285750" indent="-285750" algn="l">
              <a:buFont typeface="Arial" panose="020B0604020202020204" pitchFamily="34" charset="0"/>
              <a:buChar char="•"/>
            </a:pPr>
            <a:r>
              <a:rPr lang="sv-SE" b="0" i="1" u="none" strike="noStrike" dirty="0" err="1">
                <a:effectLst/>
                <a:latin typeface="+mn-lt"/>
              </a:rPr>
              <a:t>Desipramin</a:t>
            </a:r>
            <a:endParaRPr lang="sv-SE" b="0" dirty="0">
              <a:latin typeface="+mn-lt"/>
            </a:endParaRPr>
          </a:p>
          <a:p>
            <a:pPr marL="285750" indent="-285750" algn="l">
              <a:buFont typeface="Arial" panose="020B0604020202020204" pitchFamily="34" charset="0"/>
              <a:buChar char="•"/>
            </a:pPr>
            <a:r>
              <a:rPr lang="sv-SE" b="0" i="1" u="none" strike="noStrike" dirty="0" err="1">
                <a:effectLst/>
                <a:latin typeface="+mn-lt"/>
              </a:rPr>
              <a:t>Imipramin</a:t>
            </a:r>
            <a:endParaRPr lang="sv-SE" b="0" dirty="0">
              <a:latin typeface="+mn-lt"/>
            </a:endParaRPr>
          </a:p>
          <a:p>
            <a:pPr marL="285750" indent="-285750" algn="l">
              <a:buFont typeface="Arial" panose="020B0604020202020204" pitchFamily="34" charset="0"/>
              <a:buChar char="•"/>
            </a:pPr>
            <a:r>
              <a:rPr lang="sv-SE" b="0" i="1" u="none" strike="noStrike" dirty="0" err="1">
                <a:effectLst/>
                <a:latin typeface="+mn-lt"/>
              </a:rPr>
              <a:t>Imipraminoxid</a:t>
            </a:r>
            <a:endParaRPr lang="sv-SE" b="0" dirty="0">
              <a:latin typeface="+mn-lt"/>
            </a:endParaRPr>
          </a:p>
          <a:p>
            <a:pPr marL="285750" indent="-285750" algn="l">
              <a:buFont typeface="Arial" panose="020B0604020202020204" pitchFamily="34" charset="0"/>
              <a:buChar char="•"/>
            </a:pPr>
            <a:r>
              <a:rPr lang="sv-SE" i="0" u="none" strike="noStrike" dirty="0" err="1">
                <a:effectLst/>
                <a:latin typeface="+mn-lt"/>
                <a:hlinkClick r:id="rId3" tooltip="N06AA04 Klomipramin">
                  <a:extLst>
                    <a:ext uri="{A12FA001-AC4F-418D-AE19-62706E023703}">
                      <ahyp:hlinkClr xmlns:ahyp="http://schemas.microsoft.com/office/drawing/2018/hyperlinkcolor" val="tx"/>
                    </a:ext>
                  </a:extLst>
                </a:hlinkClick>
              </a:rPr>
              <a:t>Klomipramin</a:t>
            </a:r>
            <a:endParaRPr lang="sv-SE" dirty="0">
              <a:latin typeface="+mn-lt"/>
            </a:endParaRPr>
          </a:p>
          <a:p>
            <a:pPr marL="285750" indent="-285750" algn="l">
              <a:buFont typeface="Arial" panose="020B0604020202020204" pitchFamily="34" charset="0"/>
              <a:buChar char="•"/>
            </a:pPr>
            <a:r>
              <a:rPr lang="sv-SE" b="0" i="1" u="none" strike="noStrike" dirty="0" err="1">
                <a:effectLst/>
                <a:latin typeface="+mn-lt"/>
              </a:rPr>
              <a:t>Opipramol</a:t>
            </a:r>
            <a:endParaRPr lang="sv-SE" b="0" dirty="0">
              <a:latin typeface="+mn-lt"/>
            </a:endParaRPr>
          </a:p>
          <a:p>
            <a:pPr marL="285750" indent="-285750" algn="l">
              <a:buFont typeface="Arial" panose="020B0604020202020204" pitchFamily="34" charset="0"/>
              <a:buChar char="•"/>
            </a:pPr>
            <a:r>
              <a:rPr lang="sv-SE" b="0" i="1" u="none" strike="noStrike" dirty="0" err="1">
                <a:effectLst/>
                <a:latin typeface="+mn-lt"/>
              </a:rPr>
              <a:t>Trimipramin</a:t>
            </a:r>
            <a:endParaRPr lang="sv-SE" b="0" dirty="0">
              <a:latin typeface="+mn-lt"/>
            </a:endParaRPr>
          </a:p>
          <a:p>
            <a:pPr marL="285750" indent="-285750" algn="l">
              <a:buFont typeface="Arial" panose="020B0604020202020204" pitchFamily="34" charset="0"/>
              <a:buChar char="•"/>
            </a:pPr>
            <a:r>
              <a:rPr lang="sv-SE" b="0" i="1" u="none" strike="noStrike" dirty="0" err="1">
                <a:effectLst/>
                <a:latin typeface="+mn-lt"/>
              </a:rPr>
              <a:t>Lofepramin</a:t>
            </a:r>
            <a:endParaRPr lang="sv-SE" b="0" dirty="0">
              <a:latin typeface="+mn-lt"/>
            </a:endParaRPr>
          </a:p>
          <a:p>
            <a:pPr marL="285750" indent="-285750" algn="l">
              <a:buFont typeface="Arial" panose="020B0604020202020204" pitchFamily="34" charset="0"/>
              <a:buChar char="•"/>
            </a:pPr>
            <a:r>
              <a:rPr lang="sv-SE" b="0" i="1" u="none" strike="noStrike" dirty="0" err="1">
                <a:effectLst/>
                <a:latin typeface="+mn-lt"/>
              </a:rPr>
              <a:t>Dibensepin</a:t>
            </a:r>
            <a:endParaRPr lang="sv-SE" b="0" dirty="0">
              <a:latin typeface="+mn-lt"/>
            </a:endParaRPr>
          </a:p>
          <a:p>
            <a:pPr marL="285750" indent="-285750" algn="l">
              <a:buFont typeface="Arial" panose="020B0604020202020204" pitchFamily="34" charset="0"/>
              <a:buChar char="•"/>
            </a:pPr>
            <a:r>
              <a:rPr lang="sv-SE" i="0" u="none" strike="noStrike" dirty="0" err="1">
                <a:effectLst/>
                <a:latin typeface="+mn-lt"/>
                <a:hlinkClick r:id="rId4" tooltip="N06AA09 Amitriptylin">
                  <a:extLst>
                    <a:ext uri="{A12FA001-AC4F-418D-AE19-62706E023703}">
                      <ahyp:hlinkClr xmlns:ahyp="http://schemas.microsoft.com/office/drawing/2018/hyperlinkcolor" val="tx"/>
                    </a:ext>
                  </a:extLst>
                </a:hlinkClick>
              </a:rPr>
              <a:t>Amitriptylin</a:t>
            </a:r>
            <a:endParaRPr lang="sv-SE" dirty="0">
              <a:latin typeface="+mn-lt"/>
            </a:endParaRPr>
          </a:p>
          <a:p>
            <a:pPr marL="285750" indent="-285750" algn="l">
              <a:buFont typeface="Arial" panose="020B0604020202020204" pitchFamily="34" charset="0"/>
              <a:buChar char="•"/>
            </a:pPr>
            <a:r>
              <a:rPr lang="sv-SE" i="0" u="none" strike="noStrike" dirty="0" err="1">
                <a:effectLst/>
                <a:latin typeface="+mn-lt"/>
                <a:hlinkClick r:id="rId5" tooltip="N06AA10 Nortriptylin">
                  <a:extLst>
                    <a:ext uri="{A12FA001-AC4F-418D-AE19-62706E023703}">
                      <ahyp:hlinkClr xmlns:ahyp="http://schemas.microsoft.com/office/drawing/2018/hyperlinkcolor" val="tx"/>
                    </a:ext>
                  </a:extLst>
                </a:hlinkClick>
              </a:rPr>
              <a:t>Nortriptylin</a:t>
            </a:r>
            <a:endParaRPr lang="sv-SE" i="0" dirty="0">
              <a:effectLst/>
              <a:latin typeface="+mn-lt"/>
            </a:endParaRPr>
          </a:p>
        </p:txBody>
      </p:sp>
      <p:sp>
        <p:nvSpPr>
          <p:cNvPr id="3" name="Rektangel 2">
            <a:extLst>
              <a:ext uri="{FF2B5EF4-FFF2-40B4-BE49-F238E27FC236}">
                <a16:creationId xmlns:a16="http://schemas.microsoft.com/office/drawing/2014/main" id="{D2B3511E-07DB-B9E0-6553-248F1A5A0B9D}"/>
              </a:ext>
            </a:extLst>
          </p:cNvPr>
          <p:cNvSpPr/>
          <p:nvPr/>
        </p:nvSpPr>
        <p:spPr>
          <a:xfrm>
            <a:off x="5004048" y="2443823"/>
            <a:ext cx="2741716" cy="3477875"/>
          </a:xfrm>
          <a:prstGeom prst="rect">
            <a:avLst/>
          </a:prstGeom>
        </p:spPr>
        <p:txBody>
          <a:bodyPr wrap="square">
            <a:spAutoFit/>
          </a:bodyPr>
          <a:lstStyle/>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Protriptylin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Doxepin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Iprindol</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Melitracen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Butriptylin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Dosulepin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Amoxapin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Dimetakrin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Amineptin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Maprotilin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Kinupramin</a:t>
            </a:r>
            <a:endParaRPr lang="sv-SE" b="0" i="0" dirty="0">
              <a:effectLst/>
              <a:latin typeface="+mn-lt"/>
            </a:endParaRPr>
          </a:p>
        </p:txBody>
      </p:sp>
    </p:spTree>
    <p:extLst>
      <p:ext uri="{BB962C8B-B14F-4D97-AF65-F5344CB8AC3E}">
        <p14:creationId xmlns:p14="http://schemas.microsoft.com/office/powerpoint/2010/main" val="3086243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764704"/>
            <a:ext cx="8280920" cy="864096"/>
          </a:xfrm>
        </p:spPr>
        <p:txBody>
          <a:bodyPr>
            <a:noAutofit/>
          </a:bodyPr>
          <a:lstStyle/>
          <a:p>
            <a:pPr marL="228600">
              <a:lnSpc>
                <a:spcPct val="107000"/>
              </a:lnSpc>
              <a:spcAft>
                <a:spcPts val="800"/>
              </a:spcAft>
            </a:pPr>
            <a:r>
              <a:rPr lang="sv-SE" sz="3200" u="none" strike="noStrike" kern="0" dirty="0">
                <a:effectLst/>
                <a:ea typeface="Times New Roman" panose="02020603050405020304" pitchFamily="18" charset="0"/>
                <a:cs typeface="Times New Roman" panose="02020603050405020304" pitchFamily="18" charset="0"/>
                <a:hlinkClick r:id="rId2" tooltip="N06AA Icke-selektiva monoaminåterupptagshämmare">
                  <a:extLst>
                    <a:ext uri="{A12FA001-AC4F-418D-AE19-62706E023703}">
                      <ahyp:hlinkClr xmlns:ahyp="http://schemas.microsoft.com/office/drawing/2018/hyperlinkcolor" val="tx"/>
                    </a:ext>
                  </a:extLst>
                </a:hlinkClick>
              </a:rPr>
              <a:t>Icke-selektiva monoaminåterupptagshämmare</a:t>
            </a:r>
            <a:r>
              <a:rPr lang="sv-SE" sz="3200" u="none" strike="noStrike" kern="0" dirty="0">
                <a:effectLst/>
                <a:ea typeface="Times New Roman" panose="02020603050405020304" pitchFamily="18" charset="0"/>
                <a:cs typeface="Times New Roman" panose="02020603050405020304" pitchFamily="18" charset="0"/>
              </a:rPr>
              <a:t> </a:t>
            </a:r>
            <a:r>
              <a:rPr lang="sv-SE" sz="3200" kern="0" dirty="0" err="1">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T</a:t>
            </a:r>
            <a:r>
              <a:rPr lang="sv-SE" sz="3200" u="none" strike="noStrike" kern="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ricykliska</a:t>
            </a:r>
            <a:r>
              <a:rPr lang="sv-SE" sz="3200" u="none" strike="noStrike" kern="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antidepressiva läkemedel – TCA</a:t>
            </a:r>
            <a:endParaRPr lang="sv-SE"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ktangel 3"/>
          <p:cNvSpPr/>
          <p:nvPr/>
        </p:nvSpPr>
        <p:spPr>
          <a:xfrm>
            <a:off x="2555776" y="3097926"/>
            <a:ext cx="5112568" cy="1015663"/>
          </a:xfrm>
          <a:prstGeom prst="rect">
            <a:avLst/>
          </a:prstGeom>
        </p:spPr>
        <p:txBody>
          <a:bodyPr wrap="square">
            <a:spAutoFit/>
          </a:bodyPr>
          <a:lstStyle/>
          <a:p>
            <a:pPr marL="285750" indent="-285750" algn="l">
              <a:buFont typeface="Arial" panose="020B0604020202020204" pitchFamily="34" charset="0"/>
              <a:buChar char="•"/>
            </a:pPr>
            <a:r>
              <a:rPr lang="sv-SE" b="0" i="0" u="none" strike="noStrike" dirty="0" err="1">
                <a:effectLst/>
                <a:latin typeface="+mn-lt"/>
                <a:hlinkClick r:id="rId3" tooltip="N06AA04 Klomipramin">
                  <a:extLst>
                    <a:ext uri="{A12FA001-AC4F-418D-AE19-62706E023703}">
                      <ahyp:hlinkClr xmlns:ahyp="http://schemas.microsoft.com/office/drawing/2018/hyperlinkcolor" val="tx"/>
                    </a:ext>
                  </a:extLst>
                </a:hlinkClick>
              </a:rPr>
              <a:t>Klomipramin</a:t>
            </a:r>
            <a:r>
              <a:rPr lang="sv-SE" b="0" i="0" u="none" strike="noStrike" dirty="0">
                <a:effectLst/>
                <a:latin typeface="+mn-lt"/>
              </a:rPr>
              <a:t> </a:t>
            </a:r>
            <a:r>
              <a:rPr lang="sv-SE" i="0" u="none" strike="noStrike" dirty="0" err="1">
                <a:effectLst/>
                <a:latin typeface="+mn-lt"/>
              </a:rPr>
              <a:t>Anafranil</a:t>
            </a:r>
            <a:r>
              <a:rPr lang="sv-SE" i="0" u="none" strike="noStrike" dirty="0">
                <a:effectLst/>
                <a:latin typeface="+mn-lt"/>
              </a:rPr>
              <a:t> </a:t>
            </a:r>
            <a:r>
              <a:rPr lang="sv-SE" i="0" u="none" strike="noStrike" dirty="0" err="1">
                <a:effectLst/>
                <a:latin typeface="+mn-lt"/>
              </a:rPr>
              <a:t>Klomipramin</a:t>
            </a:r>
            <a:endParaRPr lang="sv-SE" dirty="0">
              <a:latin typeface="+mn-lt"/>
            </a:endParaRPr>
          </a:p>
          <a:p>
            <a:pPr marL="285750" indent="-285750" algn="l">
              <a:buFont typeface="Arial" panose="020B0604020202020204" pitchFamily="34" charset="0"/>
              <a:buChar char="•"/>
            </a:pPr>
            <a:r>
              <a:rPr lang="sv-SE" b="0" i="0" u="none" strike="noStrike" dirty="0" err="1">
                <a:effectLst/>
                <a:latin typeface="+mn-lt"/>
                <a:hlinkClick r:id="rId4" tooltip="N06AA09 Amitriptylin">
                  <a:extLst>
                    <a:ext uri="{A12FA001-AC4F-418D-AE19-62706E023703}">
                      <ahyp:hlinkClr xmlns:ahyp="http://schemas.microsoft.com/office/drawing/2018/hyperlinkcolor" val="tx"/>
                    </a:ext>
                  </a:extLst>
                </a:hlinkClick>
              </a:rPr>
              <a:t>Amitriptylin</a:t>
            </a:r>
            <a:r>
              <a:rPr lang="sv-SE" b="0" i="0" u="none" strike="noStrike" dirty="0">
                <a:effectLst/>
                <a:latin typeface="+mn-lt"/>
              </a:rPr>
              <a:t> – </a:t>
            </a:r>
            <a:r>
              <a:rPr lang="sv-SE" i="0" u="none" strike="noStrike" dirty="0" err="1">
                <a:effectLst/>
                <a:latin typeface="+mn-lt"/>
              </a:rPr>
              <a:t>Amitriptylin</a:t>
            </a:r>
            <a:r>
              <a:rPr lang="sv-SE" b="0" i="0" u="none" strike="noStrike" dirty="0">
                <a:effectLst/>
                <a:latin typeface="+mn-lt"/>
              </a:rPr>
              <a:t>, </a:t>
            </a:r>
            <a:r>
              <a:rPr lang="sv-SE" i="0" u="none" strike="noStrike" dirty="0" err="1">
                <a:effectLst/>
                <a:latin typeface="+mn-lt"/>
              </a:rPr>
              <a:t>Saroten</a:t>
            </a:r>
            <a:endParaRPr lang="sv-SE" dirty="0">
              <a:latin typeface="+mn-lt"/>
            </a:endParaRPr>
          </a:p>
          <a:p>
            <a:pPr marL="285750" indent="-285750" algn="l">
              <a:buFont typeface="Arial" panose="020B0604020202020204" pitchFamily="34" charset="0"/>
              <a:buChar char="•"/>
            </a:pPr>
            <a:r>
              <a:rPr lang="sv-SE" b="0" i="0" u="none" strike="noStrike" dirty="0" err="1">
                <a:effectLst/>
                <a:latin typeface="+mn-lt"/>
                <a:hlinkClick r:id="rId5" tooltip="N06AA10 Nortriptylin">
                  <a:extLst>
                    <a:ext uri="{A12FA001-AC4F-418D-AE19-62706E023703}">
                      <ahyp:hlinkClr xmlns:ahyp="http://schemas.microsoft.com/office/drawing/2018/hyperlinkcolor" val="tx"/>
                    </a:ext>
                  </a:extLst>
                </a:hlinkClick>
              </a:rPr>
              <a:t>Nortriptylin</a:t>
            </a:r>
            <a:r>
              <a:rPr lang="sv-SE" b="0" i="0" u="none" strike="noStrike" dirty="0">
                <a:effectLst/>
                <a:latin typeface="+mn-lt"/>
              </a:rPr>
              <a:t> - </a:t>
            </a:r>
            <a:r>
              <a:rPr lang="sv-SE" i="0" u="none" strike="noStrike" dirty="0" err="1">
                <a:effectLst/>
                <a:latin typeface="+mn-lt"/>
              </a:rPr>
              <a:t>Sensaval</a:t>
            </a:r>
            <a:endParaRPr lang="sv-SE" i="0" dirty="0">
              <a:effectLst/>
              <a:latin typeface="+mn-lt"/>
            </a:endParaRPr>
          </a:p>
        </p:txBody>
      </p:sp>
    </p:spTree>
    <p:extLst>
      <p:ext uri="{BB962C8B-B14F-4D97-AF65-F5344CB8AC3E}">
        <p14:creationId xmlns:p14="http://schemas.microsoft.com/office/powerpoint/2010/main" val="625568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188640"/>
            <a:ext cx="8280920" cy="864096"/>
          </a:xfrm>
        </p:spPr>
        <p:txBody>
          <a:bodyPr>
            <a:normAutofit/>
          </a:bodyPr>
          <a:lstStyle/>
          <a:p>
            <a:r>
              <a:rPr lang="sv-SE" sz="3200" i="0" u="none" strike="noStrike" dirty="0">
                <a:solidFill>
                  <a:srgbClr val="222222"/>
                </a:solidFill>
                <a:effectLst/>
              </a:rPr>
              <a:t>Farmakokinetik TCA</a:t>
            </a:r>
            <a:endParaRPr lang="sv-SE" sz="3200" i="0" dirty="0">
              <a:solidFill>
                <a:srgbClr val="222222"/>
              </a:solidFill>
              <a:effectLst/>
            </a:endParaRPr>
          </a:p>
        </p:txBody>
      </p:sp>
      <p:sp>
        <p:nvSpPr>
          <p:cNvPr id="4" name="Rektangel 3"/>
          <p:cNvSpPr/>
          <p:nvPr/>
        </p:nvSpPr>
        <p:spPr>
          <a:xfrm>
            <a:off x="683568" y="1206491"/>
            <a:ext cx="8136904" cy="5652748"/>
          </a:xfrm>
          <a:prstGeom prst="rect">
            <a:avLst/>
          </a:prstGeom>
        </p:spPr>
        <p:txBody>
          <a:bodyPr wrap="square">
            <a:spAutoFit/>
          </a:bodyPr>
          <a:lstStyle/>
          <a:p>
            <a:pPr algn="l"/>
            <a:r>
              <a:rPr lang="sv-SE" sz="1200" b="1" i="0" dirty="0">
                <a:solidFill>
                  <a:srgbClr val="222222"/>
                </a:solidFill>
                <a:effectLst/>
                <a:latin typeface="Droid Sans"/>
              </a:rPr>
              <a:t>Absorption</a:t>
            </a:r>
            <a:endParaRPr lang="sv-SE" sz="1200" b="0" i="0" dirty="0">
              <a:solidFill>
                <a:srgbClr val="222222"/>
              </a:solidFill>
              <a:effectLst/>
              <a:latin typeface="Droid Sans"/>
            </a:endParaRPr>
          </a:p>
          <a:p>
            <a:pPr algn="l"/>
            <a:r>
              <a:rPr lang="sv-SE" sz="1200" b="0" i="0" dirty="0">
                <a:solidFill>
                  <a:srgbClr val="222222"/>
                </a:solidFill>
                <a:effectLst/>
                <a:latin typeface="Droid Sans"/>
              </a:rPr>
              <a:t>Oral administrering av tabletter resulterade i maximala serumkoncentrationer efter cirka 4 timmar. (</a:t>
            </a:r>
            <a:r>
              <a:rPr lang="sv-SE" sz="1200" b="0" i="0" dirty="0" err="1">
                <a:solidFill>
                  <a:srgbClr val="222222"/>
                </a:solidFill>
                <a:effectLst/>
                <a:latin typeface="Droid Sans"/>
              </a:rPr>
              <a:t>t</a:t>
            </a:r>
            <a:r>
              <a:rPr lang="sv-SE" sz="1200" b="0" i="0" baseline="-25000" dirty="0" err="1">
                <a:solidFill>
                  <a:srgbClr val="222222"/>
                </a:solidFill>
                <a:effectLst/>
                <a:latin typeface="Droid Sans"/>
              </a:rPr>
              <a:t>max</a:t>
            </a:r>
            <a:r>
              <a:rPr lang="sv-SE" sz="1200" b="0" i="0" dirty="0">
                <a:solidFill>
                  <a:srgbClr val="222222"/>
                </a:solidFill>
                <a:effectLst/>
                <a:latin typeface="Droid Sans"/>
              </a:rPr>
              <a:t> = 3,89 ±1,87 timmar, intervall 1,93 ‑ 7,98 timmar). Genomsnittlig absolut oral biotillgänglighet är 53 % </a:t>
            </a:r>
          </a:p>
          <a:p>
            <a:pPr algn="l"/>
            <a:r>
              <a:rPr lang="sv-SE" sz="1200" b="1" i="0" dirty="0">
                <a:solidFill>
                  <a:srgbClr val="222222"/>
                </a:solidFill>
                <a:effectLst/>
                <a:latin typeface="Droid Sans"/>
              </a:rPr>
              <a:t>Distribution</a:t>
            </a:r>
            <a:endParaRPr lang="sv-SE" sz="1200" b="0" i="0" dirty="0">
              <a:solidFill>
                <a:srgbClr val="222222"/>
              </a:solidFill>
              <a:effectLst/>
              <a:latin typeface="Droid Sans"/>
            </a:endParaRPr>
          </a:p>
          <a:p>
            <a:pPr algn="l"/>
            <a:r>
              <a:rPr lang="sv-SE" sz="1200" b="0" i="0" dirty="0">
                <a:solidFill>
                  <a:srgbClr val="222222"/>
                </a:solidFill>
                <a:effectLst/>
                <a:latin typeface="Droid Sans"/>
              </a:rPr>
              <a:t>Distributionsvolymen (V</a:t>
            </a:r>
            <a:r>
              <a:rPr lang="sv-SE" sz="1200" b="0" i="0" baseline="-25000" dirty="0">
                <a:solidFill>
                  <a:srgbClr val="222222"/>
                </a:solidFill>
                <a:effectLst/>
                <a:latin typeface="Droid Sans"/>
              </a:rPr>
              <a:t>d</a:t>
            </a:r>
            <a:r>
              <a:rPr lang="sv-SE" sz="1200" b="0" i="0" dirty="0">
                <a:solidFill>
                  <a:srgbClr val="222222"/>
                </a:solidFill>
                <a:effectLst/>
                <a:latin typeface="Droid Sans"/>
              </a:rPr>
              <a:t>)</a:t>
            </a:r>
            <a:r>
              <a:rPr lang="el-GR" sz="1200" b="0" i="0" baseline="-25000" dirty="0">
                <a:solidFill>
                  <a:srgbClr val="222222"/>
                </a:solidFill>
                <a:effectLst/>
                <a:latin typeface="Droid Sans"/>
              </a:rPr>
              <a:t>β</a:t>
            </a:r>
            <a:r>
              <a:rPr lang="el-GR" sz="1200" b="0" i="0" dirty="0">
                <a:solidFill>
                  <a:srgbClr val="222222"/>
                </a:solidFill>
                <a:effectLst/>
                <a:latin typeface="Droid Sans"/>
              </a:rPr>
              <a:t> </a:t>
            </a:r>
            <a:r>
              <a:rPr lang="sv-SE" sz="1200" b="0" i="0" dirty="0">
                <a:solidFill>
                  <a:srgbClr val="222222"/>
                </a:solidFill>
                <a:effectLst/>
                <a:latin typeface="Droid Sans"/>
              </a:rPr>
              <a:t>beräknad efter intravenös administrering är 1221 l ±280 l; intervall 769‑1702 l (16 ±3 l/kg).</a:t>
            </a:r>
          </a:p>
          <a:p>
            <a:pPr algn="l"/>
            <a:r>
              <a:rPr lang="sv-SE" sz="1200" b="0" i="0" dirty="0">
                <a:solidFill>
                  <a:srgbClr val="222222"/>
                </a:solidFill>
                <a:effectLst/>
                <a:latin typeface="Droid Sans"/>
              </a:rPr>
              <a:t>Plasmaproteinbindningsgraden är cirka 95 %. </a:t>
            </a:r>
            <a:br>
              <a:rPr lang="sv-SE" sz="1200" dirty="0"/>
            </a:br>
            <a:r>
              <a:rPr lang="sv-SE" sz="1200" b="1" i="0" dirty="0">
                <a:solidFill>
                  <a:srgbClr val="222222"/>
                </a:solidFill>
                <a:effectLst/>
                <a:latin typeface="Droid Sans"/>
              </a:rPr>
              <a:t>Metabolism</a:t>
            </a:r>
            <a:endParaRPr lang="sv-SE" sz="1200" b="0" i="0" dirty="0">
              <a:solidFill>
                <a:srgbClr val="222222"/>
              </a:solidFill>
              <a:effectLst/>
              <a:latin typeface="Droid Sans"/>
            </a:endParaRPr>
          </a:p>
          <a:p>
            <a:pPr algn="l"/>
            <a:r>
              <a:rPr lang="sv-SE" sz="1200" b="0" i="1" dirty="0">
                <a:solidFill>
                  <a:srgbClr val="222222"/>
                </a:solidFill>
                <a:effectLst/>
                <a:latin typeface="Droid Sans"/>
              </a:rPr>
              <a:t>In vitro</a:t>
            </a:r>
            <a:r>
              <a:rPr lang="sv-SE" sz="1200" b="0" i="0" dirty="0">
                <a:solidFill>
                  <a:srgbClr val="222222"/>
                </a:solidFill>
                <a:effectLst/>
                <a:latin typeface="Droid Sans"/>
              </a:rPr>
              <a:t> fortskrider metabolism av </a:t>
            </a:r>
            <a:r>
              <a:rPr lang="sv-SE" sz="1200" b="0" i="0" dirty="0" err="1">
                <a:solidFill>
                  <a:srgbClr val="222222"/>
                </a:solidFill>
                <a:effectLst/>
                <a:latin typeface="Droid Sans"/>
              </a:rPr>
              <a:t>amitriptylin</a:t>
            </a:r>
            <a:r>
              <a:rPr lang="sv-SE" sz="1200" b="0" i="0" dirty="0">
                <a:solidFill>
                  <a:srgbClr val="222222"/>
                </a:solidFill>
                <a:effectLst/>
                <a:latin typeface="Droid Sans"/>
              </a:rPr>
              <a:t> främst genom </a:t>
            </a:r>
            <a:r>
              <a:rPr lang="sv-SE" sz="1200" b="0" i="0" dirty="0" err="1">
                <a:solidFill>
                  <a:srgbClr val="222222"/>
                </a:solidFill>
                <a:effectLst/>
                <a:latin typeface="Droid Sans"/>
              </a:rPr>
              <a:t>demetylering</a:t>
            </a:r>
            <a:r>
              <a:rPr lang="sv-SE" sz="1200" b="0" i="0" dirty="0">
                <a:solidFill>
                  <a:srgbClr val="222222"/>
                </a:solidFill>
                <a:effectLst/>
                <a:latin typeface="Droid Sans"/>
              </a:rPr>
              <a:t> (CYP2C19, CYP3A4) och </a:t>
            </a:r>
            <a:r>
              <a:rPr lang="sv-SE" sz="1200" b="0" i="0" dirty="0" err="1">
                <a:solidFill>
                  <a:srgbClr val="222222"/>
                </a:solidFill>
                <a:effectLst/>
                <a:latin typeface="Droid Sans"/>
              </a:rPr>
              <a:t>hydroxylering</a:t>
            </a:r>
            <a:r>
              <a:rPr lang="sv-SE" sz="1200" b="0" i="0" dirty="0">
                <a:solidFill>
                  <a:srgbClr val="222222"/>
                </a:solidFill>
                <a:effectLst/>
                <a:latin typeface="Droid Sans"/>
              </a:rPr>
              <a:t> (CYP2D6) följt av konjugering med </a:t>
            </a:r>
            <a:r>
              <a:rPr lang="sv-SE" sz="1200" b="0" i="0" dirty="0" err="1">
                <a:solidFill>
                  <a:srgbClr val="222222"/>
                </a:solidFill>
                <a:effectLst/>
                <a:latin typeface="Droid Sans"/>
              </a:rPr>
              <a:t>glukuronsyra</a:t>
            </a:r>
            <a:r>
              <a:rPr lang="sv-SE" sz="1200" b="0" i="0" dirty="0">
                <a:solidFill>
                  <a:srgbClr val="222222"/>
                </a:solidFill>
                <a:effectLst/>
                <a:latin typeface="Droid Sans"/>
              </a:rPr>
              <a:t>. Andra inblandade </a:t>
            </a:r>
            <a:r>
              <a:rPr lang="sv-SE" sz="1200" b="0" i="0" dirty="0" err="1">
                <a:solidFill>
                  <a:srgbClr val="222222"/>
                </a:solidFill>
                <a:effectLst/>
                <a:latin typeface="Droid Sans"/>
              </a:rPr>
              <a:t>isoenzymer</a:t>
            </a:r>
            <a:r>
              <a:rPr lang="sv-SE" sz="1200" b="0" i="0" dirty="0">
                <a:solidFill>
                  <a:srgbClr val="222222"/>
                </a:solidFill>
                <a:effectLst/>
                <a:latin typeface="Droid Sans"/>
              </a:rPr>
              <a:t> är CYP1A2 och CYP2C9. Den huvudsakliga metaboliten är den sekundära aminen, </a:t>
            </a:r>
            <a:r>
              <a:rPr lang="sv-SE" sz="1200" b="0" i="0" dirty="0" err="1">
                <a:solidFill>
                  <a:srgbClr val="222222"/>
                </a:solidFill>
                <a:effectLst/>
                <a:latin typeface="Droid Sans"/>
              </a:rPr>
              <a:t>nortriptylin</a:t>
            </a:r>
            <a:r>
              <a:rPr lang="sv-SE" sz="1200" b="0" i="0" dirty="0">
                <a:solidFill>
                  <a:srgbClr val="222222"/>
                </a:solidFill>
                <a:effectLst/>
                <a:latin typeface="Droid Sans"/>
              </a:rPr>
              <a:t>.</a:t>
            </a:r>
          </a:p>
          <a:p>
            <a:pPr algn="l"/>
            <a:br>
              <a:rPr lang="sv-SE" sz="1200" dirty="0"/>
            </a:br>
            <a:r>
              <a:rPr lang="sv-SE" sz="1200" b="0" i="0" dirty="0" err="1">
                <a:solidFill>
                  <a:srgbClr val="222222"/>
                </a:solidFill>
                <a:effectLst/>
                <a:latin typeface="Droid Sans"/>
              </a:rPr>
              <a:t>Nortriptylin</a:t>
            </a:r>
            <a:r>
              <a:rPr lang="sv-SE" sz="1200" b="0" i="0" dirty="0">
                <a:solidFill>
                  <a:srgbClr val="222222"/>
                </a:solidFill>
                <a:effectLst/>
                <a:latin typeface="Droid Sans"/>
              </a:rPr>
              <a:t> är en starkare hämmare av noradrenalin än serotoninupptag, medan </a:t>
            </a:r>
            <a:r>
              <a:rPr lang="sv-SE" sz="1200" b="0" i="0" dirty="0" err="1">
                <a:solidFill>
                  <a:srgbClr val="222222"/>
                </a:solidFill>
                <a:effectLst/>
                <a:latin typeface="Droid Sans"/>
              </a:rPr>
              <a:t>amitriptylin</a:t>
            </a:r>
            <a:r>
              <a:rPr lang="sv-SE" sz="1200" b="0" i="0" dirty="0">
                <a:solidFill>
                  <a:srgbClr val="222222"/>
                </a:solidFill>
                <a:effectLst/>
                <a:latin typeface="Droid Sans"/>
              </a:rPr>
              <a:t> hämmar upptaget av noradrenalin och serotonin i lika stor utsträckning. Andra metaboliter såsom </a:t>
            </a:r>
            <a:r>
              <a:rPr lang="sv-SE" sz="1200" b="0" i="0" dirty="0" err="1">
                <a:solidFill>
                  <a:srgbClr val="222222"/>
                </a:solidFill>
                <a:effectLst/>
                <a:latin typeface="Droid Sans"/>
              </a:rPr>
              <a:t>cis</a:t>
            </a:r>
            <a:r>
              <a:rPr lang="sv-SE" sz="1200" b="0" i="0" dirty="0">
                <a:solidFill>
                  <a:srgbClr val="222222"/>
                </a:solidFill>
                <a:effectLst/>
                <a:latin typeface="Droid Sans"/>
              </a:rPr>
              <a:t>- och trans-10-hydroxiamitriptylin och </a:t>
            </a:r>
            <a:r>
              <a:rPr lang="sv-SE" sz="1200" b="0" i="0" dirty="0" err="1">
                <a:solidFill>
                  <a:srgbClr val="222222"/>
                </a:solidFill>
                <a:effectLst/>
                <a:latin typeface="Droid Sans"/>
              </a:rPr>
              <a:t>cis</a:t>
            </a:r>
            <a:r>
              <a:rPr lang="sv-SE" sz="1200" b="0" i="0" dirty="0">
                <a:solidFill>
                  <a:srgbClr val="222222"/>
                </a:solidFill>
                <a:effectLst/>
                <a:latin typeface="Droid Sans"/>
              </a:rPr>
              <a:t>- och trans-10-hydroxinoradrenalin har samma profil som noradrenalin men är avsevärt svagare. Endast mycket små mängder </a:t>
            </a:r>
            <a:r>
              <a:rPr lang="sv-SE" sz="1200" b="0" i="0" dirty="0" err="1">
                <a:solidFill>
                  <a:srgbClr val="222222"/>
                </a:solidFill>
                <a:effectLst/>
                <a:latin typeface="Droid Sans"/>
              </a:rPr>
              <a:t>demetylnortriptylin</a:t>
            </a:r>
            <a:r>
              <a:rPr lang="sv-SE" sz="1200" b="0" i="0" dirty="0">
                <a:solidFill>
                  <a:srgbClr val="222222"/>
                </a:solidFill>
                <a:effectLst/>
                <a:latin typeface="Droid Sans"/>
              </a:rPr>
              <a:t> och </a:t>
            </a:r>
            <a:r>
              <a:rPr lang="sv-SE" sz="1200" b="0" i="0" dirty="0" err="1">
                <a:solidFill>
                  <a:srgbClr val="222222"/>
                </a:solidFill>
                <a:effectLst/>
                <a:latin typeface="Droid Sans"/>
              </a:rPr>
              <a:t>amitriptylin</a:t>
            </a:r>
            <a:r>
              <a:rPr lang="sv-SE" sz="1200" b="0" i="0" dirty="0">
                <a:solidFill>
                  <a:srgbClr val="222222"/>
                </a:solidFill>
                <a:effectLst/>
                <a:latin typeface="Droid Sans"/>
              </a:rPr>
              <a:t> N-oxid finns i plasma, den sistnämnda är nästan inaktiv. Alla metaboliter har svagare </a:t>
            </a:r>
            <a:r>
              <a:rPr lang="sv-SE" sz="1200" b="0" i="0" dirty="0" err="1">
                <a:solidFill>
                  <a:srgbClr val="222222"/>
                </a:solidFill>
                <a:effectLst/>
                <a:latin typeface="Droid Sans"/>
              </a:rPr>
              <a:t>antikolinergisk</a:t>
            </a:r>
            <a:r>
              <a:rPr lang="sv-SE" sz="1200" b="0" i="0" dirty="0">
                <a:solidFill>
                  <a:srgbClr val="222222"/>
                </a:solidFill>
                <a:effectLst/>
                <a:latin typeface="Droid Sans"/>
              </a:rPr>
              <a:t> verkan är </a:t>
            </a:r>
            <a:r>
              <a:rPr lang="sv-SE" sz="1200" b="0" i="0" dirty="0" err="1">
                <a:solidFill>
                  <a:srgbClr val="222222"/>
                </a:solidFill>
                <a:effectLst/>
                <a:latin typeface="Droid Sans"/>
              </a:rPr>
              <a:t>amitriptylin</a:t>
            </a:r>
            <a:r>
              <a:rPr lang="sv-SE" sz="1200" b="0" i="0" dirty="0">
                <a:solidFill>
                  <a:srgbClr val="222222"/>
                </a:solidFill>
                <a:effectLst/>
                <a:latin typeface="Droid Sans"/>
              </a:rPr>
              <a:t> och </a:t>
            </a:r>
            <a:r>
              <a:rPr lang="sv-SE" sz="1200" b="0" i="0" dirty="0" err="1">
                <a:solidFill>
                  <a:srgbClr val="222222"/>
                </a:solidFill>
                <a:effectLst/>
                <a:latin typeface="Droid Sans"/>
              </a:rPr>
              <a:t>nortriptylin</a:t>
            </a:r>
            <a:r>
              <a:rPr lang="sv-SE" sz="1200" b="0" i="0" dirty="0">
                <a:solidFill>
                  <a:srgbClr val="222222"/>
                </a:solidFill>
                <a:effectLst/>
                <a:latin typeface="Droid Sans"/>
              </a:rPr>
              <a:t>. I plasma dominerar mängden av totalt 10-hydroxinortriptylin men de flesta metaboliter är konjugerade.</a:t>
            </a:r>
          </a:p>
          <a:p>
            <a:pPr algn="l"/>
            <a:br>
              <a:rPr lang="sv-SE" sz="1200" dirty="0"/>
            </a:br>
            <a:r>
              <a:rPr lang="sv-SE" sz="1200" b="1" i="0" dirty="0">
                <a:solidFill>
                  <a:srgbClr val="222222"/>
                </a:solidFill>
                <a:effectLst/>
                <a:latin typeface="Droid Sans"/>
              </a:rPr>
              <a:t>Eliminering</a:t>
            </a:r>
            <a:endParaRPr lang="sv-SE" sz="1200" b="0" i="0" dirty="0">
              <a:solidFill>
                <a:srgbClr val="222222"/>
              </a:solidFill>
              <a:effectLst/>
              <a:latin typeface="Droid Sans"/>
            </a:endParaRPr>
          </a:p>
          <a:p>
            <a:pPr algn="l"/>
            <a:r>
              <a:rPr lang="sv-SE" sz="1200" b="0" i="0" dirty="0">
                <a:solidFill>
                  <a:srgbClr val="222222"/>
                </a:solidFill>
                <a:effectLst/>
                <a:latin typeface="Droid Sans"/>
              </a:rPr>
              <a:t>Halveringstiden (t</a:t>
            </a:r>
            <a:r>
              <a:rPr lang="sv-SE" sz="1200" b="0" i="0" baseline="-25000" dirty="0">
                <a:solidFill>
                  <a:srgbClr val="222222"/>
                </a:solidFill>
                <a:effectLst/>
                <a:latin typeface="Droid Sans"/>
              </a:rPr>
              <a:t>½</a:t>
            </a:r>
            <a:r>
              <a:rPr lang="sv-SE" sz="1200" b="0" i="0" dirty="0">
                <a:solidFill>
                  <a:srgbClr val="222222"/>
                </a:solidFill>
                <a:effectLst/>
                <a:latin typeface="Droid Sans"/>
              </a:rPr>
              <a:t> </a:t>
            </a:r>
            <a:r>
              <a:rPr lang="el-GR" sz="1200" b="0" i="0" baseline="-25000" dirty="0">
                <a:solidFill>
                  <a:srgbClr val="222222"/>
                </a:solidFill>
                <a:effectLst/>
                <a:latin typeface="Droid Sans"/>
              </a:rPr>
              <a:t>β</a:t>
            </a:r>
            <a:r>
              <a:rPr lang="el-GR" sz="1200" b="0" i="0" dirty="0">
                <a:solidFill>
                  <a:srgbClr val="222222"/>
                </a:solidFill>
                <a:effectLst/>
                <a:latin typeface="Droid Sans"/>
              </a:rPr>
              <a:t>) </a:t>
            </a:r>
            <a:r>
              <a:rPr lang="sv-SE" sz="1200" b="0" i="0" dirty="0">
                <a:solidFill>
                  <a:srgbClr val="222222"/>
                </a:solidFill>
                <a:effectLst/>
                <a:latin typeface="Droid Sans"/>
              </a:rPr>
              <a:t>för </a:t>
            </a:r>
            <a:r>
              <a:rPr lang="sv-SE" sz="1200" b="0" i="0" dirty="0" err="1">
                <a:solidFill>
                  <a:srgbClr val="222222"/>
                </a:solidFill>
                <a:effectLst/>
                <a:latin typeface="Droid Sans"/>
              </a:rPr>
              <a:t>amitriptylin</a:t>
            </a:r>
            <a:r>
              <a:rPr lang="sv-SE" sz="1200" b="0" i="0" dirty="0">
                <a:solidFill>
                  <a:srgbClr val="222222"/>
                </a:solidFill>
                <a:effectLst/>
                <a:latin typeface="Droid Sans"/>
              </a:rPr>
              <a:t> efter peroral administrering är cirka 25 timmar (24,65±6,31 timmar; intervall 16,49‑40,36 timmar). Genomsnittlig systemisk </a:t>
            </a:r>
            <a:r>
              <a:rPr lang="sv-SE" sz="1200" b="0" i="0" dirty="0" err="1">
                <a:solidFill>
                  <a:srgbClr val="222222"/>
                </a:solidFill>
                <a:effectLst/>
                <a:latin typeface="Droid Sans"/>
              </a:rPr>
              <a:t>clearance</a:t>
            </a:r>
            <a:r>
              <a:rPr lang="sv-SE" sz="1200" b="0" i="0" dirty="0">
                <a:solidFill>
                  <a:srgbClr val="222222"/>
                </a:solidFill>
                <a:effectLst/>
                <a:latin typeface="Droid Sans"/>
              </a:rPr>
              <a:t> (</a:t>
            </a:r>
            <a:r>
              <a:rPr lang="sv-SE" sz="1200" b="0" i="0" dirty="0" err="1">
                <a:solidFill>
                  <a:srgbClr val="222222"/>
                </a:solidFill>
                <a:effectLst/>
                <a:latin typeface="Droid Sans"/>
              </a:rPr>
              <a:t>Cl</a:t>
            </a:r>
            <a:r>
              <a:rPr lang="sv-SE" sz="1200" b="0" i="0" baseline="-25000" dirty="0" err="1">
                <a:solidFill>
                  <a:srgbClr val="222222"/>
                </a:solidFill>
                <a:effectLst/>
                <a:latin typeface="Droid Sans"/>
              </a:rPr>
              <a:t>s</a:t>
            </a:r>
            <a:r>
              <a:rPr lang="sv-SE" sz="1200" b="0" i="0" dirty="0">
                <a:solidFill>
                  <a:srgbClr val="222222"/>
                </a:solidFill>
                <a:effectLst/>
                <a:latin typeface="Droid Sans"/>
              </a:rPr>
              <a:t>) är 39,24 ±10,18 l/</a:t>
            </a:r>
            <a:r>
              <a:rPr lang="sv-SE" sz="1200" b="0" i="0" dirty="0" err="1">
                <a:solidFill>
                  <a:srgbClr val="222222"/>
                </a:solidFill>
                <a:effectLst/>
                <a:latin typeface="Droid Sans"/>
              </a:rPr>
              <a:t>tim</a:t>
            </a:r>
            <a:r>
              <a:rPr lang="sv-SE" sz="1200" b="0" i="0" dirty="0">
                <a:solidFill>
                  <a:srgbClr val="222222"/>
                </a:solidFill>
                <a:effectLst/>
                <a:latin typeface="Droid Sans"/>
              </a:rPr>
              <a:t>, intervall 24,53 ‑ 53,73 l/tim.</a:t>
            </a:r>
          </a:p>
          <a:p>
            <a:pPr algn="l"/>
            <a:br>
              <a:rPr lang="sv-SE" sz="1200" dirty="0"/>
            </a:br>
            <a:r>
              <a:rPr lang="sv-SE" sz="1200" b="0" i="0" dirty="0">
                <a:solidFill>
                  <a:srgbClr val="222222"/>
                </a:solidFill>
                <a:effectLst/>
                <a:latin typeface="Droid Sans"/>
              </a:rPr>
              <a:t>Utsöndring sker främst via urinen. </a:t>
            </a:r>
            <a:r>
              <a:rPr lang="sv-SE" sz="1200" b="0" i="0" dirty="0" err="1">
                <a:solidFill>
                  <a:srgbClr val="222222"/>
                </a:solidFill>
                <a:effectLst/>
                <a:latin typeface="Droid Sans"/>
              </a:rPr>
              <a:t>Renal</a:t>
            </a:r>
            <a:r>
              <a:rPr lang="sv-SE" sz="1200" b="0" i="0" dirty="0">
                <a:solidFill>
                  <a:srgbClr val="222222"/>
                </a:solidFill>
                <a:effectLst/>
                <a:latin typeface="Droid Sans"/>
              </a:rPr>
              <a:t> utsöndring av oförändrat </a:t>
            </a:r>
            <a:r>
              <a:rPr lang="sv-SE" sz="1200" b="0" i="0" dirty="0" err="1">
                <a:solidFill>
                  <a:srgbClr val="222222"/>
                </a:solidFill>
                <a:effectLst/>
                <a:latin typeface="Droid Sans"/>
              </a:rPr>
              <a:t>amitriptylin</a:t>
            </a:r>
            <a:r>
              <a:rPr lang="sv-SE" sz="1200" b="0" i="0" dirty="0">
                <a:solidFill>
                  <a:srgbClr val="222222"/>
                </a:solidFill>
                <a:effectLst/>
                <a:latin typeface="Droid Sans"/>
              </a:rPr>
              <a:t> är obetydlig (cirka 2 %).</a:t>
            </a:r>
          </a:p>
          <a:p>
            <a:pPr algn="l"/>
            <a:br>
              <a:rPr lang="sv-SE" sz="1200" dirty="0"/>
            </a:br>
            <a:r>
              <a:rPr lang="sv-SE" sz="1200" b="0" i="0" dirty="0" err="1">
                <a:solidFill>
                  <a:srgbClr val="222222"/>
                </a:solidFill>
                <a:effectLst/>
                <a:latin typeface="Droid Sans"/>
              </a:rPr>
              <a:t>Steady</a:t>
            </a:r>
            <a:r>
              <a:rPr lang="sv-SE" sz="1200" b="0" i="0" dirty="0">
                <a:solidFill>
                  <a:srgbClr val="222222"/>
                </a:solidFill>
                <a:effectLst/>
                <a:latin typeface="Droid Sans"/>
              </a:rPr>
              <a:t> </a:t>
            </a:r>
            <a:r>
              <a:rPr lang="sv-SE" sz="1200" b="0" i="0" dirty="0" err="1">
                <a:solidFill>
                  <a:srgbClr val="222222"/>
                </a:solidFill>
                <a:effectLst/>
                <a:latin typeface="Droid Sans"/>
              </a:rPr>
              <a:t>state</a:t>
            </a:r>
            <a:r>
              <a:rPr lang="sv-SE" sz="1200" b="0" i="0" dirty="0">
                <a:solidFill>
                  <a:srgbClr val="222222"/>
                </a:solidFill>
                <a:effectLst/>
                <a:latin typeface="Droid Sans"/>
              </a:rPr>
              <a:t> plasmakoncentrationer av </a:t>
            </a:r>
            <a:r>
              <a:rPr lang="sv-SE" sz="1200" b="0" i="0" dirty="0" err="1">
                <a:solidFill>
                  <a:srgbClr val="222222"/>
                </a:solidFill>
                <a:effectLst/>
                <a:latin typeface="Droid Sans"/>
              </a:rPr>
              <a:t>amitriptylin</a:t>
            </a:r>
            <a:r>
              <a:rPr lang="sv-SE" sz="1200" b="0" i="0" dirty="0">
                <a:solidFill>
                  <a:srgbClr val="222222"/>
                </a:solidFill>
                <a:effectLst/>
                <a:latin typeface="Droid Sans"/>
              </a:rPr>
              <a:t> + </a:t>
            </a:r>
            <a:r>
              <a:rPr lang="sv-SE" sz="1200" b="0" i="0" dirty="0" err="1">
                <a:solidFill>
                  <a:srgbClr val="222222"/>
                </a:solidFill>
                <a:effectLst/>
                <a:latin typeface="Droid Sans"/>
              </a:rPr>
              <a:t>norptriptylin</a:t>
            </a:r>
            <a:r>
              <a:rPr lang="sv-SE" sz="1200" b="0" i="0" dirty="0">
                <a:solidFill>
                  <a:srgbClr val="222222"/>
                </a:solidFill>
                <a:effectLst/>
                <a:latin typeface="Droid Sans"/>
              </a:rPr>
              <a:t> uppnås inom en vecka för de flesta patienter och i </a:t>
            </a:r>
            <a:r>
              <a:rPr lang="sv-SE" sz="1200" b="0" i="0" dirty="0" err="1">
                <a:solidFill>
                  <a:srgbClr val="222222"/>
                </a:solidFill>
                <a:effectLst/>
                <a:latin typeface="Droid Sans"/>
              </a:rPr>
              <a:t>steady</a:t>
            </a:r>
            <a:r>
              <a:rPr lang="sv-SE" sz="1200" b="0" i="0" dirty="0">
                <a:solidFill>
                  <a:srgbClr val="222222"/>
                </a:solidFill>
                <a:effectLst/>
                <a:latin typeface="Droid Sans"/>
              </a:rPr>
              <a:t> </a:t>
            </a:r>
            <a:r>
              <a:rPr lang="sv-SE" sz="1200" b="0" i="0" dirty="0" err="1">
                <a:solidFill>
                  <a:srgbClr val="222222"/>
                </a:solidFill>
                <a:effectLst/>
                <a:latin typeface="Droid Sans"/>
              </a:rPr>
              <a:t>state</a:t>
            </a:r>
            <a:r>
              <a:rPr lang="sv-SE" sz="1200" b="0" i="0" dirty="0">
                <a:solidFill>
                  <a:srgbClr val="222222"/>
                </a:solidFill>
                <a:effectLst/>
                <a:latin typeface="Droid Sans"/>
              </a:rPr>
              <a:t> i plasman finns ungefär lika stora mängder </a:t>
            </a:r>
            <a:r>
              <a:rPr lang="sv-SE" sz="1200" b="0" i="0" dirty="0" err="1">
                <a:solidFill>
                  <a:srgbClr val="222222"/>
                </a:solidFill>
                <a:effectLst/>
                <a:latin typeface="Droid Sans"/>
              </a:rPr>
              <a:t>amitriptylin</a:t>
            </a:r>
            <a:r>
              <a:rPr lang="sv-SE" sz="1200" b="0" i="0" dirty="0">
                <a:solidFill>
                  <a:srgbClr val="222222"/>
                </a:solidFill>
                <a:effectLst/>
                <a:latin typeface="Droid Sans"/>
              </a:rPr>
              <a:t> som </a:t>
            </a:r>
            <a:r>
              <a:rPr lang="sv-SE" sz="1200" b="0" i="0" dirty="0" err="1">
                <a:solidFill>
                  <a:srgbClr val="222222"/>
                </a:solidFill>
                <a:effectLst/>
                <a:latin typeface="Droid Sans"/>
              </a:rPr>
              <a:t>nortriptylin</a:t>
            </a:r>
            <a:r>
              <a:rPr lang="sv-SE" sz="1200" b="0" i="0" dirty="0">
                <a:solidFill>
                  <a:srgbClr val="222222"/>
                </a:solidFill>
                <a:effectLst/>
                <a:latin typeface="Droid Sans"/>
              </a:rPr>
              <a:t> dygnet runt efter behandling med konventionella tabletter 3 gånger dagligen.</a:t>
            </a:r>
          </a:p>
          <a:p>
            <a:br>
              <a:rPr lang="sv-SE" sz="1200" dirty="0"/>
            </a:br>
            <a:endParaRPr lang="sv-SE" sz="1200" i="0"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006595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764704"/>
            <a:ext cx="8280920" cy="864096"/>
          </a:xfrm>
        </p:spPr>
        <p:txBody>
          <a:bodyPr>
            <a:normAutofit fontScale="90000"/>
          </a:bodyPr>
          <a:lstStyle/>
          <a:p>
            <a:pPr algn="ctr"/>
            <a:r>
              <a:rPr lang="sv-SE" sz="4000" dirty="0"/>
              <a:t>Förgiftning med cykliska antidepressiva läkemedel</a:t>
            </a:r>
          </a:p>
        </p:txBody>
      </p:sp>
      <p:sp>
        <p:nvSpPr>
          <p:cNvPr id="4" name="Rektangel 3"/>
          <p:cNvSpPr/>
          <p:nvPr/>
        </p:nvSpPr>
        <p:spPr>
          <a:xfrm>
            <a:off x="2699792" y="2348880"/>
            <a:ext cx="3744416" cy="1938992"/>
          </a:xfrm>
          <a:prstGeom prst="rect">
            <a:avLst/>
          </a:prstGeom>
        </p:spPr>
        <p:txBody>
          <a:bodyPr wrap="square">
            <a:spAutoFit/>
          </a:bodyPr>
          <a:lstStyle/>
          <a:p>
            <a:pPr algn="ctr"/>
            <a:endParaRPr lang="sv-SE" b="1" dirty="0">
              <a:latin typeface="+mn-lt"/>
            </a:endParaRPr>
          </a:p>
          <a:p>
            <a:pPr algn="ctr"/>
            <a:r>
              <a:rPr lang="sv-SE" b="1" dirty="0">
                <a:latin typeface="+mn-lt"/>
              </a:rPr>
              <a:t>”KKA”</a:t>
            </a:r>
          </a:p>
          <a:p>
            <a:pPr algn="ctr"/>
            <a:endParaRPr lang="sv-SE" dirty="0">
              <a:latin typeface="+mn-lt"/>
            </a:endParaRPr>
          </a:p>
          <a:p>
            <a:pPr marL="342900" indent="-342900">
              <a:buFont typeface="Arial" panose="020B0604020202020204" pitchFamily="34" charset="0"/>
              <a:buChar char="•"/>
            </a:pPr>
            <a:r>
              <a:rPr lang="sv-SE" b="0" dirty="0">
                <a:latin typeface="+mn-lt"/>
              </a:rPr>
              <a:t>Koma</a:t>
            </a:r>
          </a:p>
          <a:p>
            <a:pPr marL="342900" indent="-342900">
              <a:buFont typeface="Arial" panose="020B0604020202020204" pitchFamily="34" charset="0"/>
              <a:buChar char="•"/>
            </a:pPr>
            <a:r>
              <a:rPr lang="sv-SE" b="0" dirty="0">
                <a:latin typeface="+mn-lt"/>
              </a:rPr>
              <a:t>Kramper </a:t>
            </a:r>
          </a:p>
          <a:p>
            <a:pPr marL="342900" indent="-342900">
              <a:buFont typeface="Arial" panose="020B0604020202020204" pitchFamily="34" charset="0"/>
              <a:buChar char="•"/>
            </a:pPr>
            <a:r>
              <a:rPr lang="sv-SE" b="0" dirty="0">
                <a:latin typeface="+mn-lt"/>
              </a:rPr>
              <a:t>Arytmier</a:t>
            </a:r>
          </a:p>
        </p:txBody>
      </p:sp>
    </p:spTree>
    <p:extLst>
      <p:ext uri="{BB962C8B-B14F-4D97-AF65-F5344CB8AC3E}">
        <p14:creationId xmlns:p14="http://schemas.microsoft.com/office/powerpoint/2010/main" val="38162750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188640"/>
            <a:ext cx="8280920" cy="864096"/>
          </a:xfrm>
        </p:spPr>
        <p:txBody>
          <a:bodyPr>
            <a:normAutofit/>
          </a:bodyPr>
          <a:lstStyle/>
          <a:p>
            <a:r>
              <a:rPr lang="sv-SE" sz="3200" i="0" u="none" strike="noStrike" dirty="0">
                <a:solidFill>
                  <a:srgbClr val="222222"/>
                </a:solidFill>
                <a:effectLst/>
              </a:rPr>
              <a:t>Symptomatologi TCA</a:t>
            </a:r>
            <a:endParaRPr lang="sv-SE" sz="3200" i="0" dirty="0">
              <a:solidFill>
                <a:srgbClr val="222222"/>
              </a:solidFill>
              <a:effectLst/>
            </a:endParaRPr>
          </a:p>
        </p:txBody>
      </p:sp>
      <p:sp>
        <p:nvSpPr>
          <p:cNvPr id="4" name="Rektangel 3"/>
          <p:cNvSpPr/>
          <p:nvPr/>
        </p:nvSpPr>
        <p:spPr>
          <a:xfrm>
            <a:off x="575556" y="1063827"/>
            <a:ext cx="8136904" cy="6247864"/>
          </a:xfrm>
          <a:prstGeom prst="rect">
            <a:avLst/>
          </a:prstGeom>
        </p:spPr>
        <p:txBody>
          <a:bodyPr wrap="square">
            <a:spAutoFit/>
          </a:bodyPr>
          <a:lstStyle/>
          <a:p>
            <a:pPr algn="l"/>
            <a:r>
              <a:rPr lang="sv-SE" dirty="0" err="1">
                <a:solidFill>
                  <a:srgbClr val="222222"/>
                </a:solidFill>
                <a:effectLst/>
                <a:latin typeface="+mn-lt"/>
              </a:rPr>
              <a:t>Antikolinerga</a:t>
            </a:r>
            <a:r>
              <a:rPr lang="sv-SE" dirty="0">
                <a:solidFill>
                  <a:srgbClr val="222222"/>
                </a:solidFill>
                <a:effectLst/>
                <a:latin typeface="+mn-lt"/>
              </a:rPr>
              <a:t> symtom</a:t>
            </a:r>
            <a:r>
              <a:rPr lang="sv-SE" b="0" i="0" dirty="0">
                <a:solidFill>
                  <a:srgbClr val="222222"/>
                </a:solidFill>
                <a:effectLst/>
                <a:latin typeface="+mn-lt"/>
              </a:rPr>
              <a:t>: </a:t>
            </a:r>
            <a:r>
              <a:rPr lang="sv-SE" b="0" i="0" dirty="0" err="1">
                <a:solidFill>
                  <a:srgbClr val="222222"/>
                </a:solidFill>
                <a:effectLst/>
                <a:latin typeface="+mn-lt"/>
              </a:rPr>
              <a:t>Mydriasis</a:t>
            </a:r>
            <a:r>
              <a:rPr lang="sv-SE" b="0" i="0" dirty="0">
                <a:solidFill>
                  <a:srgbClr val="222222"/>
                </a:solidFill>
                <a:effectLst/>
                <a:latin typeface="+mn-lt"/>
              </a:rPr>
              <a:t>, takykardi, urinretention, torra slemhinnor, minskad peristaltik. Kramper. Feber. Plötsligt insättande CNS-depression. </a:t>
            </a:r>
          </a:p>
          <a:p>
            <a:pPr algn="l"/>
            <a:endParaRPr lang="sv-SE" b="0" dirty="0">
              <a:solidFill>
                <a:srgbClr val="222222"/>
              </a:solidFill>
              <a:latin typeface="+mn-lt"/>
            </a:endParaRPr>
          </a:p>
          <a:p>
            <a:pPr algn="l"/>
            <a:r>
              <a:rPr lang="sv-SE" i="0" dirty="0">
                <a:solidFill>
                  <a:srgbClr val="222222"/>
                </a:solidFill>
                <a:effectLst/>
                <a:latin typeface="+mn-lt"/>
              </a:rPr>
              <a:t>Sänkt medvetandegrad </a:t>
            </a:r>
            <a:r>
              <a:rPr lang="sv-SE" b="0" i="0" dirty="0">
                <a:solidFill>
                  <a:srgbClr val="222222"/>
                </a:solidFill>
                <a:effectLst/>
                <a:latin typeface="+mn-lt"/>
              </a:rPr>
              <a:t>som övergår i medvetslöshet. Andningsdepression.</a:t>
            </a:r>
          </a:p>
          <a:p>
            <a:pPr algn="l"/>
            <a:br>
              <a:rPr lang="sv-SE" dirty="0">
                <a:latin typeface="+mn-lt"/>
              </a:rPr>
            </a:br>
            <a:r>
              <a:rPr lang="sv-SE" dirty="0">
                <a:solidFill>
                  <a:srgbClr val="222222"/>
                </a:solidFill>
                <a:effectLst/>
                <a:latin typeface="+mn-lt"/>
              </a:rPr>
              <a:t>Hjärtsymtom</a:t>
            </a:r>
            <a:r>
              <a:rPr lang="sv-SE" b="0" i="0" dirty="0">
                <a:solidFill>
                  <a:srgbClr val="222222"/>
                </a:solidFill>
                <a:effectLst/>
                <a:latin typeface="+mn-lt"/>
              </a:rPr>
              <a:t>: Arytmier – </a:t>
            </a:r>
            <a:r>
              <a:rPr lang="sv-SE" b="0" i="0" dirty="0" err="1">
                <a:solidFill>
                  <a:srgbClr val="222222"/>
                </a:solidFill>
                <a:effectLst/>
                <a:latin typeface="+mn-lt"/>
              </a:rPr>
              <a:t>dysrytmier</a:t>
            </a:r>
            <a:r>
              <a:rPr lang="sv-SE" b="0" i="0" dirty="0">
                <a:solidFill>
                  <a:srgbClr val="222222"/>
                </a:solidFill>
                <a:effectLst/>
                <a:latin typeface="+mn-lt"/>
              </a:rPr>
              <a:t> (</a:t>
            </a:r>
            <a:r>
              <a:rPr lang="sv-SE" b="0" i="0" dirty="0" err="1">
                <a:solidFill>
                  <a:srgbClr val="222222"/>
                </a:solidFill>
                <a:effectLst/>
                <a:latin typeface="+mn-lt"/>
              </a:rPr>
              <a:t>ventrikulära</a:t>
            </a:r>
            <a:r>
              <a:rPr lang="sv-SE" b="0" i="0" dirty="0">
                <a:solidFill>
                  <a:srgbClr val="222222"/>
                </a:solidFill>
                <a:effectLst/>
                <a:latin typeface="+mn-lt"/>
              </a:rPr>
              <a:t> </a:t>
            </a:r>
            <a:r>
              <a:rPr lang="sv-SE" b="0" i="0" dirty="0" err="1">
                <a:solidFill>
                  <a:srgbClr val="222222"/>
                </a:solidFill>
                <a:effectLst/>
                <a:latin typeface="+mn-lt"/>
              </a:rPr>
              <a:t>takyarytmier</a:t>
            </a:r>
            <a:r>
              <a:rPr lang="sv-SE" b="0" i="0" dirty="0">
                <a:solidFill>
                  <a:srgbClr val="222222"/>
                </a:solidFill>
                <a:effectLst/>
                <a:latin typeface="+mn-lt"/>
              </a:rPr>
              <a:t>, </a:t>
            </a:r>
            <a:r>
              <a:rPr lang="sv-SE" b="0" i="0" dirty="0" err="1">
                <a:solidFill>
                  <a:srgbClr val="222222"/>
                </a:solidFill>
                <a:effectLst/>
                <a:latin typeface="+mn-lt"/>
              </a:rPr>
              <a:t>torsade</a:t>
            </a:r>
            <a:r>
              <a:rPr lang="sv-SE" b="0" i="0" dirty="0">
                <a:solidFill>
                  <a:srgbClr val="222222"/>
                </a:solidFill>
                <a:effectLst/>
                <a:latin typeface="+mn-lt"/>
              </a:rPr>
              <a:t> de </a:t>
            </a:r>
            <a:r>
              <a:rPr lang="sv-SE" b="0" i="0" dirty="0" err="1">
                <a:solidFill>
                  <a:srgbClr val="222222"/>
                </a:solidFill>
                <a:effectLst/>
                <a:latin typeface="+mn-lt"/>
              </a:rPr>
              <a:t>pointes</a:t>
            </a:r>
            <a:r>
              <a:rPr lang="sv-SE" b="0" i="0" dirty="0">
                <a:solidFill>
                  <a:srgbClr val="222222"/>
                </a:solidFill>
                <a:effectLst/>
                <a:latin typeface="+mn-lt"/>
              </a:rPr>
              <a:t>, ventrikelflimmer). </a:t>
            </a:r>
          </a:p>
          <a:p>
            <a:r>
              <a:rPr lang="sv-SE" dirty="0">
                <a:solidFill>
                  <a:srgbClr val="222222"/>
                </a:solidFill>
                <a:latin typeface="+mn-lt"/>
              </a:rPr>
              <a:t>Hjärtsvikt</a:t>
            </a:r>
            <a:r>
              <a:rPr lang="sv-SE" b="0" dirty="0">
                <a:solidFill>
                  <a:srgbClr val="222222"/>
                </a:solidFill>
                <a:latin typeface="+mn-lt"/>
              </a:rPr>
              <a:t>, </a:t>
            </a:r>
            <a:r>
              <a:rPr lang="sv-SE" b="0" dirty="0" err="1">
                <a:solidFill>
                  <a:srgbClr val="222222"/>
                </a:solidFill>
                <a:latin typeface="+mn-lt"/>
              </a:rPr>
              <a:t>hypotension</a:t>
            </a:r>
            <a:r>
              <a:rPr lang="sv-SE" b="0" dirty="0">
                <a:solidFill>
                  <a:srgbClr val="222222"/>
                </a:solidFill>
                <a:latin typeface="+mn-lt"/>
              </a:rPr>
              <a:t>, </a:t>
            </a:r>
            <a:r>
              <a:rPr lang="sv-SE" b="0" dirty="0" err="1">
                <a:solidFill>
                  <a:srgbClr val="222222"/>
                </a:solidFill>
                <a:latin typeface="+mn-lt"/>
              </a:rPr>
              <a:t>kardiogen</a:t>
            </a:r>
            <a:r>
              <a:rPr lang="sv-SE" b="0" dirty="0">
                <a:solidFill>
                  <a:srgbClr val="222222"/>
                </a:solidFill>
                <a:latin typeface="+mn-lt"/>
              </a:rPr>
              <a:t> chock. </a:t>
            </a:r>
            <a:endParaRPr lang="sv-SE" b="0" i="0" dirty="0">
              <a:solidFill>
                <a:srgbClr val="222222"/>
              </a:solidFill>
              <a:effectLst/>
              <a:latin typeface="+mn-lt"/>
            </a:endParaRPr>
          </a:p>
          <a:p>
            <a:pPr algn="l"/>
            <a:endParaRPr lang="sv-SE" b="0" i="0" dirty="0">
              <a:solidFill>
                <a:srgbClr val="222222"/>
              </a:solidFill>
              <a:effectLst/>
              <a:latin typeface="+mn-lt"/>
            </a:endParaRPr>
          </a:p>
          <a:p>
            <a:pPr algn="l"/>
            <a:r>
              <a:rPr lang="sv-SE" b="0" i="0" dirty="0" err="1">
                <a:solidFill>
                  <a:srgbClr val="222222"/>
                </a:solidFill>
                <a:effectLst/>
                <a:latin typeface="+mn-lt"/>
              </a:rPr>
              <a:t>EKG:t</a:t>
            </a:r>
            <a:r>
              <a:rPr lang="sv-SE" b="0" i="0" dirty="0">
                <a:solidFill>
                  <a:srgbClr val="222222"/>
                </a:solidFill>
                <a:effectLst/>
                <a:latin typeface="+mn-lt"/>
              </a:rPr>
              <a:t> utmärks av förlängt PR-intervall, </a:t>
            </a:r>
            <a:r>
              <a:rPr lang="sv-SE" b="0" i="0" dirty="0" err="1">
                <a:solidFill>
                  <a:srgbClr val="222222"/>
                </a:solidFill>
                <a:effectLst/>
                <a:latin typeface="+mn-lt"/>
              </a:rPr>
              <a:t>breddökat</a:t>
            </a:r>
            <a:r>
              <a:rPr lang="sv-SE" b="0" i="0" dirty="0">
                <a:solidFill>
                  <a:srgbClr val="222222"/>
                </a:solidFill>
                <a:effectLst/>
                <a:latin typeface="+mn-lt"/>
              </a:rPr>
              <a:t> QRS-komplex, QT-förlängning, flack eller inverterad T-våg, sänkt ST-segment och varierande grader av hjärtblockering som övergår i hjärtstillestånd. QRS-komplexets breddande korrelerar vanligtvis väl med toxicitetens svårighetsgrad efter en akut överdos. </a:t>
            </a:r>
          </a:p>
          <a:p>
            <a:pPr algn="l"/>
            <a:r>
              <a:rPr lang="sv-SE" b="0" i="0" dirty="0">
                <a:solidFill>
                  <a:srgbClr val="222222"/>
                </a:solidFill>
                <a:effectLst/>
                <a:latin typeface="+mn-lt"/>
              </a:rPr>
              <a:t>Metabol </a:t>
            </a:r>
            <a:r>
              <a:rPr lang="sv-SE" b="0" i="0" dirty="0" err="1">
                <a:solidFill>
                  <a:srgbClr val="222222"/>
                </a:solidFill>
                <a:effectLst/>
                <a:latin typeface="+mn-lt"/>
              </a:rPr>
              <a:t>acidos</a:t>
            </a:r>
            <a:r>
              <a:rPr lang="sv-SE" b="0" i="0" dirty="0">
                <a:solidFill>
                  <a:srgbClr val="222222"/>
                </a:solidFill>
                <a:effectLst/>
                <a:latin typeface="+mn-lt"/>
              </a:rPr>
              <a:t>, </a:t>
            </a:r>
            <a:r>
              <a:rPr lang="sv-SE" b="0" i="0" dirty="0" err="1">
                <a:solidFill>
                  <a:srgbClr val="222222"/>
                </a:solidFill>
                <a:effectLst/>
                <a:latin typeface="+mn-lt"/>
              </a:rPr>
              <a:t>hypokalemi</a:t>
            </a:r>
            <a:r>
              <a:rPr lang="sv-SE" b="0" i="0" dirty="0">
                <a:solidFill>
                  <a:srgbClr val="222222"/>
                </a:solidFill>
                <a:effectLst/>
                <a:latin typeface="+mn-lt"/>
              </a:rPr>
              <a:t>, </a:t>
            </a:r>
            <a:r>
              <a:rPr lang="sv-SE" b="0" i="0" dirty="0" err="1">
                <a:solidFill>
                  <a:srgbClr val="222222"/>
                </a:solidFill>
                <a:effectLst/>
                <a:latin typeface="+mn-lt"/>
              </a:rPr>
              <a:t>hyponatremi</a:t>
            </a:r>
            <a:r>
              <a:rPr lang="sv-SE" b="0" i="0" dirty="0">
                <a:solidFill>
                  <a:srgbClr val="222222"/>
                </a:solidFill>
                <a:effectLst/>
                <a:latin typeface="+mn-lt"/>
              </a:rPr>
              <a:t>. Fynd av </a:t>
            </a:r>
            <a:r>
              <a:rPr lang="sv-SE" b="0" i="0" dirty="0" err="1">
                <a:solidFill>
                  <a:srgbClr val="222222"/>
                </a:solidFill>
                <a:effectLst/>
                <a:latin typeface="+mn-lt"/>
              </a:rPr>
              <a:t>Brugadas</a:t>
            </a:r>
            <a:r>
              <a:rPr lang="sv-SE" b="0" i="0" dirty="0">
                <a:solidFill>
                  <a:srgbClr val="222222"/>
                </a:solidFill>
                <a:effectLst/>
                <a:latin typeface="+mn-lt"/>
              </a:rPr>
              <a:t> syndrom och EKG med </a:t>
            </a:r>
            <a:r>
              <a:rPr lang="sv-SE" b="0" i="0" dirty="0" err="1">
                <a:solidFill>
                  <a:srgbClr val="222222"/>
                </a:solidFill>
                <a:effectLst/>
                <a:latin typeface="+mn-lt"/>
              </a:rPr>
              <a:t>Brugadamönster</a:t>
            </a:r>
            <a:r>
              <a:rPr lang="sv-SE" b="0" i="0" dirty="0">
                <a:solidFill>
                  <a:srgbClr val="222222"/>
                </a:solidFill>
                <a:effectLst/>
                <a:latin typeface="+mn-lt"/>
              </a:rPr>
              <a:t> vid överdosering av </a:t>
            </a:r>
            <a:r>
              <a:rPr lang="sv-SE" b="0" i="0" dirty="0" err="1">
                <a:solidFill>
                  <a:srgbClr val="222222"/>
                </a:solidFill>
                <a:effectLst/>
                <a:latin typeface="+mn-lt"/>
              </a:rPr>
              <a:t>amitriptylin</a:t>
            </a:r>
            <a:r>
              <a:rPr lang="sv-SE" b="0" i="0" dirty="0">
                <a:solidFill>
                  <a:srgbClr val="222222"/>
                </a:solidFill>
                <a:effectLst/>
                <a:latin typeface="+mn-lt"/>
              </a:rPr>
              <a:t> har rapporterats i litteraturen och genom övervakningen efter läkemedlets introduktion på marknaden.</a:t>
            </a:r>
          </a:p>
          <a:p>
            <a:br>
              <a:rPr lang="sv-SE" dirty="0">
                <a:latin typeface="+mn-lt"/>
              </a:rPr>
            </a:br>
            <a:endParaRPr lang="sv-SE" i="0" dirty="0">
              <a:effectLst/>
              <a:latin typeface="+mn-lt"/>
              <a:cs typeface="Calibri" panose="020F0502020204030204" pitchFamily="34" charset="0"/>
            </a:endParaRPr>
          </a:p>
        </p:txBody>
      </p:sp>
    </p:spTree>
    <p:extLst>
      <p:ext uri="{BB962C8B-B14F-4D97-AF65-F5344CB8AC3E}">
        <p14:creationId xmlns:p14="http://schemas.microsoft.com/office/powerpoint/2010/main" val="21651335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404664"/>
            <a:ext cx="8280920" cy="864096"/>
          </a:xfrm>
        </p:spPr>
        <p:txBody>
          <a:bodyPr>
            <a:normAutofit/>
          </a:bodyPr>
          <a:lstStyle/>
          <a:p>
            <a:pPr algn="ctr"/>
            <a:r>
              <a:rPr lang="sv-SE" dirty="0" err="1"/>
              <a:t>Antikolinergt</a:t>
            </a:r>
            <a:r>
              <a:rPr lang="sv-SE" dirty="0"/>
              <a:t> syndrom</a:t>
            </a:r>
          </a:p>
        </p:txBody>
      </p:sp>
      <p:sp>
        <p:nvSpPr>
          <p:cNvPr id="4" name="Rektangel 3"/>
          <p:cNvSpPr/>
          <p:nvPr/>
        </p:nvSpPr>
        <p:spPr>
          <a:xfrm>
            <a:off x="2555776" y="1412776"/>
            <a:ext cx="4734272" cy="4093428"/>
          </a:xfrm>
          <a:prstGeom prst="rect">
            <a:avLst/>
          </a:prstGeom>
        </p:spPr>
        <p:txBody>
          <a:bodyPr wrap="square">
            <a:spAutoFit/>
          </a:bodyPr>
          <a:lstStyle/>
          <a:p>
            <a:r>
              <a:rPr lang="sv-SE" b="0" dirty="0">
                <a:latin typeface="+mn-lt"/>
              </a:rPr>
              <a:t>Vanliga kliniska fynd  </a:t>
            </a:r>
          </a:p>
          <a:p>
            <a:pPr lvl="0"/>
            <a:endParaRPr lang="sv-SE" b="0" dirty="0">
              <a:latin typeface="+mn-lt"/>
            </a:endParaRPr>
          </a:p>
          <a:p>
            <a:pPr marL="285750" lvl="0" indent="-285750">
              <a:buFont typeface="Arial" panose="020B0604020202020204" pitchFamily="34" charset="0"/>
              <a:buChar char="•"/>
            </a:pPr>
            <a:r>
              <a:rPr lang="sv-SE" b="0" dirty="0" err="1">
                <a:latin typeface="+mn-lt"/>
              </a:rPr>
              <a:t>Hypertermi</a:t>
            </a:r>
            <a:r>
              <a:rPr lang="sv-SE" b="0" dirty="0">
                <a:latin typeface="+mn-lt"/>
              </a:rPr>
              <a:t> </a:t>
            </a:r>
          </a:p>
          <a:p>
            <a:pPr marL="285750" lvl="0" indent="-285750">
              <a:buFont typeface="Arial" panose="020B0604020202020204" pitchFamily="34" charset="0"/>
              <a:buChar char="•"/>
            </a:pPr>
            <a:r>
              <a:rPr lang="sv-SE" b="0" dirty="0">
                <a:latin typeface="+mn-lt"/>
              </a:rPr>
              <a:t>Förlängd QT-tid </a:t>
            </a:r>
          </a:p>
          <a:p>
            <a:pPr marL="285750" lvl="0" indent="-285750">
              <a:buFont typeface="Arial" panose="020B0604020202020204" pitchFamily="34" charset="0"/>
              <a:buChar char="•"/>
            </a:pPr>
            <a:r>
              <a:rPr lang="sv-SE" b="0" dirty="0">
                <a:latin typeface="+mn-lt"/>
              </a:rPr>
              <a:t>Torra slemhinnor </a:t>
            </a:r>
          </a:p>
          <a:p>
            <a:pPr marL="285750" lvl="0" indent="-285750">
              <a:buFont typeface="Arial" panose="020B0604020202020204" pitchFamily="34" charset="0"/>
              <a:buChar char="•"/>
            </a:pPr>
            <a:r>
              <a:rPr lang="sv-SE" b="0" dirty="0">
                <a:latin typeface="+mn-lt"/>
              </a:rPr>
              <a:t>Torr varm hud </a:t>
            </a:r>
          </a:p>
          <a:p>
            <a:pPr marL="285750" lvl="0" indent="-285750">
              <a:buFont typeface="Arial" panose="020B0604020202020204" pitchFamily="34" charset="0"/>
              <a:buChar char="•"/>
            </a:pPr>
            <a:r>
              <a:rPr lang="sv-SE" b="0" dirty="0">
                <a:latin typeface="+mn-lt"/>
              </a:rPr>
              <a:t>Stora ofta ljusstela pupiller </a:t>
            </a:r>
          </a:p>
          <a:p>
            <a:pPr marL="285750" lvl="0" indent="-285750">
              <a:buFont typeface="Arial" panose="020B0604020202020204" pitchFamily="34" charset="0"/>
              <a:buChar char="•"/>
            </a:pPr>
            <a:r>
              <a:rPr lang="sv-SE" b="0" dirty="0">
                <a:latin typeface="+mn-lt"/>
              </a:rPr>
              <a:t>Sinustakykardi </a:t>
            </a:r>
          </a:p>
          <a:p>
            <a:pPr marL="285750" lvl="0" indent="-285750">
              <a:buFont typeface="Arial" panose="020B0604020202020204" pitchFamily="34" charset="0"/>
              <a:buChar char="•"/>
            </a:pPr>
            <a:r>
              <a:rPr lang="sv-SE" b="0" dirty="0">
                <a:latin typeface="+mn-lt"/>
              </a:rPr>
              <a:t>Nedsatta tarmljud </a:t>
            </a:r>
          </a:p>
          <a:p>
            <a:pPr marL="285750" lvl="0" indent="-285750">
              <a:buFont typeface="Arial" panose="020B0604020202020204" pitchFamily="34" charset="0"/>
              <a:buChar char="•"/>
            </a:pPr>
            <a:r>
              <a:rPr lang="sv-SE" b="0" dirty="0">
                <a:latin typeface="+mn-lt"/>
              </a:rPr>
              <a:t>Urinretention </a:t>
            </a:r>
          </a:p>
          <a:p>
            <a:pPr marL="285750" lvl="0" indent="-285750">
              <a:buFont typeface="Arial" panose="020B0604020202020204" pitchFamily="34" charset="0"/>
              <a:buChar char="•"/>
            </a:pPr>
            <a:r>
              <a:rPr lang="sv-SE" b="0" dirty="0">
                <a:latin typeface="+mn-lt"/>
              </a:rPr>
              <a:t>Normalt – förhöjt blodtryck </a:t>
            </a:r>
          </a:p>
          <a:p>
            <a:pPr marL="285750" lvl="0" indent="-285750">
              <a:buFont typeface="Arial" panose="020B0604020202020204" pitchFamily="34" charset="0"/>
              <a:buChar char="•"/>
            </a:pPr>
            <a:r>
              <a:rPr lang="sv-SE" b="0" dirty="0">
                <a:latin typeface="+mn-lt"/>
              </a:rPr>
              <a:t>Kontraktioner i sträckmuskulaturen </a:t>
            </a:r>
          </a:p>
          <a:p>
            <a:pPr marL="285750" lvl="0" indent="-285750">
              <a:buFont typeface="Arial" panose="020B0604020202020204" pitchFamily="34" charset="0"/>
              <a:buChar char="•"/>
            </a:pPr>
            <a:r>
              <a:rPr lang="sv-SE" b="0" dirty="0" err="1">
                <a:latin typeface="+mn-lt"/>
              </a:rPr>
              <a:t>Opistotonus</a:t>
            </a:r>
            <a:r>
              <a:rPr lang="sv-SE" b="0" dirty="0">
                <a:latin typeface="+mn-lt"/>
              </a:rPr>
              <a:t>, positiv </a:t>
            </a:r>
            <a:r>
              <a:rPr lang="sv-SE" b="0" dirty="0" err="1">
                <a:latin typeface="+mn-lt"/>
              </a:rPr>
              <a:t>Babinski</a:t>
            </a:r>
            <a:endParaRPr lang="sv-SE" b="0" dirty="0">
              <a:latin typeface="+mn-lt"/>
            </a:endParaRPr>
          </a:p>
        </p:txBody>
      </p:sp>
    </p:spTree>
    <p:extLst>
      <p:ext uri="{BB962C8B-B14F-4D97-AF65-F5344CB8AC3E}">
        <p14:creationId xmlns:p14="http://schemas.microsoft.com/office/powerpoint/2010/main" val="20769022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188640"/>
            <a:ext cx="8280920" cy="864096"/>
          </a:xfrm>
        </p:spPr>
        <p:txBody>
          <a:bodyPr>
            <a:normAutofit/>
          </a:bodyPr>
          <a:lstStyle/>
          <a:p>
            <a:r>
              <a:rPr lang="sv-SE" sz="3200" i="0" u="none" strike="noStrike" dirty="0">
                <a:solidFill>
                  <a:srgbClr val="222222"/>
                </a:solidFill>
                <a:effectLst/>
              </a:rPr>
              <a:t>Toxicitet TCA</a:t>
            </a:r>
            <a:endParaRPr lang="sv-SE" sz="3200" i="0" dirty="0">
              <a:solidFill>
                <a:srgbClr val="222222"/>
              </a:solidFill>
              <a:effectLst/>
            </a:endParaRPr>
          </a:p>
        </p:txBody>
      </p:sp>
      <p:sp>
        <p:nvSpPr>
          <p:cNvPr id="4" name="Rektangel 3"/>
          <p:cNvSpPr/>
          <p:nvPr/>
        </p:nvSpPr>
        <p:spPr>
          <a:xfrm>
            <a:off x="683568" y="1206491"/>
            <a:ext cx="8136904" cy="5016758"/>
          </a:xfrm>
          <a:prstGeom prst="rect">
            <a:avLst/>
          </a:prstGeom>
        </p:spPr>
        <p:txBody>
          <a:bodyPr wrap="square">
            <a:spAutoFit/>
          </a:bodyPr>
          <a:lstStyle/>
          <a:p>
            <a:pPr algn="l"/>
            <a:r>
              <a:rPr lang="sv-SE" b="0" i="0" dirty="0">
                <a:solidFill>
                  <a:srgbClr val="222222"/>
                </a:solidFill>
                <a:effectLst/>
                <a:latin typeface="+mn-lt"/>
              </a:rPr>
              <a:t>Intag av 750 mg eller mer av en vuxen kan resultera i allvarlig toxicitet. </a:t>
            </a:r>
          </a:p>
          <a:p>
            <a:pPr algn="l"/>
            <a:endParaRPr lang="sv-SE" b="0" dirty="0">
              <a:solidFill>
                <a:srgbClr val="222222"/>
              </a:solidFill>
              <a:latin typeface="+mn-lt"/>
            </a:endParaRPr>
          </a:p>
          <a:p>
            <a:pPr algn="l"/>
            <a:r>
              <a:rPr lang="sv-SE" b="0" i="0" dirty="0">
                <a:solidFill>
                  <a:srgbClr val="222222"/>
                </a:solidFill>
                <a:effectLst/>
                <a:latin typeface="+mn-lt"/>
              </a:rPr>
              <a:t>Effekterna vid överdosering kan förstärkas av samtidigt intag av alkohol och annan psykofarmaka. </a:t>
            </a:r>
          </a:p>
          <a:p>
            <a:pPr algn="l"/>
            <a:endParaRPr lang="sv-SE" b="0" dirty="0">
              <a:solidFill>
                <a:srgbClr val="222222"/>
              </a:solidFill>
              <a:latin typeface="+mn-lt"/>
            </a:endParaRPr>
          </a:p>
          <a:p>
            <a:pPr algn="l"/>
            <a:r>
              <a:rPr lang="sv-SE" b="0" i="0" dirty="0">
                <a:solidFill>
                  <a:srgbClr val="222222"/>
                </a:solidFill>
                <a:effectLst/>
                <a:latin typeface="+mn-lt"/>
              </a:rPr>
              <a:t>De individuella variationerna vid överdosering är stora. Överdosering av </a:t>
            </a:r>
            <a:r>
              <a:rPr lang="sv-SE" b="0" i="0" dirty="0" err="1">
                <a:solidFill>
                  <a:srgbClr val="222222"/>
                </a:solidFill>
                <a:effectLst/>
                <a:latin typeface="+mn-lt"/>
              </a:rPr>
              <a:t>amitriptylin</a:t>
            </a:r>
            <a:r>
              <a:rPr lang="sv-SE" b="0" i="0" dirty="0">
                <a:solidFill>
                  <a:srgbClr val="222222"/>
                </a:solidFill>
                <a:effectLst/>
                <a:latin typeface="+mn-lt"/>
              </a:rPr>
              <a:t> hos barn kan få allvarliga konsekvenser. </a:t>
            </a:r>
          </a:p>
          <a:p>
            <a:pPr algn="l"/>
            <a:endParaRPr lang="sv-SE" b="0" dirty="0">
              <a:solidFill>
                <a:srgbClr val="222222"/>
              </a:solidFill>
              <a:latin typeface="+mn-lt"/>
            </a:endParaRPr>
          </a:p>
          <a:p>
            <a:pPr algn="l"/>
            <a:r>
              <a:rPr lang="sv-SE" b="0" i="0" dirty="0">
                <a:solidFill>
                  <a:srgbClr val="222222"/>
                </a:solidFill>
                <a:effectLst/>
                <a:latin typeface="+mn-lt"/>
              </a:rPr>
              <a:t>Barn är särskilt känsliga för koma, hjärttoxicitet, andningsdepression, krampanfall, </a:t>
            </a:r>
            <a:r>
              <a:rPr lang="sv-SE" b="0" i="0" dirty="0" err="1">
                <a:solidFill>
                  <a:srgbClr val="222222"/>
                </a:solidFill>
                <a:effectLst/>
                <a:latin typeface="+mn-lt"/>
              </a:rPr>
              <a:t>hyponatremi</a:t>
            </a:r>
            <a:r>
              <a:rPr lang="sv-SE" b="0" i="0" dirty="0">
                <a:solidFill>
                  <a:srgbClr val="222222"/>
                </a:solidFill>
                <a:effectLst/>
                <a:latin typeface="+mn-lt"/>
              </a:rPr>
              <a:t>, letargi, sinustakykardi, dåsighet, illamående, kräkningar och hyperglykemi.</a:t>
            </a:r>
          </a:p>
          <a:p>
            <a:pPr algn="l"/>
            <a:br>
              <a:rPr lang="sv-SE" dirty="0">
                <a:latin typeface="+mn-lt"/>
              </a:rPr>
            </a:br>
            <a:r>
              <a:rPr lang="sv-SE" b="0" i="0" dirty="0">
                <a:solidFill>
                  <a:srgbClr val="222222"/>
                </a:solidFill>
                <a:effectLst/>
                <a:latin typeface="+mn-lt"/>
              </a:rPr>
              <a:t>Under uppvaknande möjligen ny förvirring, agitation, hallucinationer och ataxi.</a:t>
            </a:r>
          </a:p>
          <a:p>
            <a:br>
              <a:rPr lang="sv-SE" dirty="0">
                <a:latin typeface="+mn-lt"/>
              </a:rPr>
            </a:br>
            <a:endParaRPr lang="sv-SE" i="0" dirty="0">
              <a:effectLst/>
              <a:latin typeface="+mn-lt"/>
              <a:cs typeface="Calibri" panose="020F0502020204030204" pitchFamily="34" charset="0"/>
            </a:endParaRPr>
          </a:p>
        </p:txBody>
      </p:sp>
    </p:spTree>
    <p:extLst>
      <p:ext uri="{BB962C8B-B14F-4D97-AF65-F5344CB8AC3E}">
        <p14:creationId xmlns:p14="http://schemas.microsoft.com/office/powerpoint/2010/main" val="2895490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188640"/>
            <a:ext cx="8280920" cy="864096"/>
          </a:xfrm>
        </p:spPr>
        <p:txBody>
          <a:bodyPr>
            <a:normAutofit/>
          </a:bodyPr>
          <a:lstStyle/>
          <a:p>
            <a:r>
              <a:rPr lang="sv-SE" sz="3200" i="0" u="none" strike="noStrike" dirty="0">
                <a:solidFill>
                  <a:srgbClr val="222222"/>
                </a:solidFill>
                <a:effectLst/>
              </a:rPr>
              <a:t>Toxicitet TCA</a:t>
            </a:r>
            <a:endParaRPr lang="sv-SE" sz="3200" i="0" dirty="0">
              <a:solidFill>
                <a:srgbClr val="222222"/>
              </a:solidFill>
              <a:effectLst/>
            </a:endParaRPr>
          </a:p>
        </p:txBody>
      </p:sp>
      <p:sp>
        <p:nvSpPr>
          <p:cNvPr id="4" name="Rektangel 3"/>
          <p:cNvSpPr/>
          <p:nvPr/>
        </p:nvSpPr>
        <p:spPr>
          <a:xfrm>
            <a:off x="683568" y="1206491"/>
            <a:ext cx="8136904" cy="4401205"/>
          </a:xfrm>
          <a:prstGeom prst="rect">
            <a:avLst/>
          </a:prstGeom>
        </p:spPr>
        <p:txBody>
          <a:bodyPr wrap="square">
            <a:spAutoFit/>
          </a:bodyPr>
          <a:lstStyle/>
          <a:p>
            <a:pPr algn="l"/>
            <a:r>
              <a:rPr lang="sv-SE" b="0" i="0" dirty="0">
                <a:solidFill>
                  <a:srgbClr val="373A3C"/>
                </a:solidFill>
                <a:effectLst/>
                <a:latin typeface="+mn-lt"/>
              </a:rPr>
              <a:t>Efter överdosering ger följande cellulära effekter ofta viktiga kliniska konsekvenser:</a:t>
            </a:r>
          </a:p>
          <a:p>
            <a:pPr algn="l"/>
            <a:endParaRPr lang="sv-SE" b="0" i="0" dirty="0">
              <a:solidFill>
                <a:srgbClr val="373A3C"/>
              </a:solidFill>
              <a:effectLst/>
              <a:latin typeface="+mn-lt"/>
            </a:endParaRPr>
          </a:p>
          <a:p>
            <a:pPr marL="342900" indent="-342900" algn="l">
              <a:buFont typeface="Arial" panose="020B0604020202020204" pitchFamily="34" charset="0"/>
              <a:buChar char="•"/>
            </a:pPr>
            <a:r>
              <a:rPr lang="sv-SE" b="0" i="0" dirty="0">
                <a:solidFill>
                  <a:srgbClr val="373A3C"/>
                </a:solidFill>
                <a:effectLst/>
                <a:latin typeface="+mn-lt"/>
              </a:rPr>
              <a:t>Blockering av hjärtats snabba natriumkanaler</a:t>
            </a:r>
          </a:p>
          <a:p>
            <a:pPr marL="342900" indent="-342900" algn="l">
              <a:buFont typeface="Arial" panose="020B0604020202020204" pitchFamily="34" charset="0"/>
              <a:buChar char="•"/>
            </a:pPr>
            <a:endParaRPr lang="sv-SE" b="0" i="0" dirty="0">
              <a:solidFill>
                <a:srgbClr val="373A3C"/>
              </a:solidFill>
              <a:effectLst/>
              <a:latin typeface="+mn-lt"/>
            </a:endParaRPr>
          </a:p>
          <a:p>
            <a:pPr marL="342900" indent="-342900" algn="l">
              <a:buFont typeface="Arial" panose="020B0604020202020204" pitchFamily="34" charset="0"/>
              <a:buChar char="•"/>
            </a:pPr>
            <a:r>
              <a:rPr lang="sv-SE" b="0" i="0" dirty="0">
                <a:solidFill>
                  <a:srgbClr val="373A3C"/>
                </a:solidFill>
                <a:effectLst/>
                <a:latin typeface="+mn-lt"/>
              </a:rPr>
              <a:t>Antagonism mellan centrala och perifera </a:t>
            </a:r>
            <a:r>
              <a:rPr lang="sv-SE" b="0" i="0" dirty="0" err="1">
                <a:solidFill>
                  <a:srgbClr val="373A3C"/>
                </a:solidFill>
                <a:effectLst/>
                <a:latin typeface="+mn-lt"/>
              </a:rPr>
              <a:t>muskarinacetylkolinreceptorer</a:t>
            </a:r>
            <a:endParaRPr lang="sv-SE" b="0" dirty="0">
              <a:solidFill>
                <a:srgbClr val="373A3C"/>
              </a:solidFill>
              <a:latin typeface="+mn-lt"/>
            </a:endParaRPr>
          </a:p>
          <a:p>
            <a:pPr marL="342900" indent="-342900" algn="l">
              <a:buFont typeface="Arial" panose="020B0604020202020204" pitchFamily="34" charset="0"/>
              <a:buChar char="•"/>
            </a:pPr>
            <a:endParaRPr lang="sv-SE" b="0" i="0" dirty="0">
              <a:solidFill>
                <a:srgbClr val="373A3C"/>
              </a:solidFill>
              <a:effectLst/>
              <a:latin typeface="+mn-lt"/>
            </a:endParaRPr>
          </a:p>
          <a:p>
            <a:pPr marL="342900" indent="-342900" algn="l">
              <a:buFont typeface="Arial" panose="020B0604020202020204" pitchFamily="34" charset="0"/>
              <a:buChar char="•"/>
            </a:pPr>
            <a:r>
              <a:rPr lang="sv-SE" b="0" i="0" dirty="0">
                <a:solidFill>
                  <a:srgbClr val="373A3C"/>
                </a:solidFill>
                <a:effectLst/>
                <a:latin typeface="+mn-lt"/>
              </a:rPr>
              <a:t>Antagonism av perifera alfa-1-adrenerga receptorer</a:t>
            </a:r>
          </a:p>
          <a:p>
            <a:pPr marL="342900" indent="-342900" algn="l">
              <a:buFont typeface="Arial" panose="020B0604020202020204" pitchFamily="34" charset="0"/>
              <a:buChar char="•"/>
            </a:pPr>
            <a:endParaRPr lang="sv-SE" b="0" i="0" dirty="0">
              <a:solidFill>
                <a:srgbClr val="373A3C"/>
              </a:solidFill>
              <a:effectLst/>
              <a:latin typeface="+mn-lt"/>
            </a:endParaRPr>
          </a:p>
          <a:p>
            <a:pPr marL="342900" indent="-342900" algn="l">
              <a:buFont typeface="Arial" panose="020B0604020202020204" pitchFamily="34" charset="0"/>
              <a:buChar char="•"/>
            </a:pPr>
            <a:r>
              <a:rPr lang="sv-SE" b="0" i="0" dirty="0">
                <a:solidFill>
                  <a:srgbClr val="373A3C"/>
                </a:solidFill>
                <a:effectLst/>
                <a:latin typeface="+mn-lt"/>
              </a:rPr>
              <a:t>Antagonism av histaminreceptorer (H1)</a:t>
            </a:r>
          </a:p>
          <a:p>
            <a:pPr marL="342900" indent="-342900" algn="l">
              <a:buFont typeface="Arial" panose="020B0604020202020204" pitchFamily="34" charset="0"/>
              <a:buChar char="•"/>
            </a:pPr>
            <a:endParaRPr lang="sv-SE" b="0" i="0" dirty="0">
              <a:solidFill>
                <a:srgbClr val="373A3C"/>
              </a:solidFill>
              <a:effectLst/>
              <a:latin typeface="+mn-lt"/>
            </a:endParaRPr>
          </a:p>
          <a:p>
            <a:pPr marL="342900" indent="-342900" algn="l">
              <a:buFont typeface="Arial" panose="020B0604020202020204" pitchFamily="34" charset="0"/>
              <a:buChar char="•"/>
            </a:pPr>
            <a:r>
              <a:rPr lang="sv-SE" b="0" i="0" dirty="0">
                <a:solidFill>
                  <a:srgbClr val="373A3C"/>
                </a:solidFill>
                <a:effectLst/>
                <a:latin typeface="+mn-lt"/>
              </a:rPr>
              <a:t>Antagonism av CNS gamma-</a:t>
            </a:r>
            <a:r>
              <a:rPr lang="sv-SE" b="0" i="0" dirty="0" err="1">
                <a:solidFill>
                  <a:srgbClr val="373A3C"/>
                </a:solidFill>
                <a:effectLst/>
                <a:latin typeface="+mn-lt"/>
              </a:rPr>
              <a:t>aminosmörsyra</a:t>
            </a:r>
            <a:r>
              <a:rPr lang="sv-SE" b="0" i="0" dirty="0">
                <a:solidFill>
                  <a:srgbClr val="373A3C"/>
                </a:solidFill>
                <a:effectLst/>
                <a:latin typeface="+mn-lt"/>
              </a:rPr>
              <a:t> (GABA) A-receptorer</a:t>
            </a:r>
          </a:p>
          <a:p>
            <a:br>
              <a:rPr lang="sv-SE" dirty="0">
                <a:latin typeface="+mn-lt"/>
              </a:rPr>
            </a:br>
            <a:endParaRPr lang="sv-SE" i="0" dirty="0">
              <a:effectLst/>
              <a:latin typeface="+mn-lt"/>
              <a:cs typeface="Calibri" panose="020F0502020204030204" pitchFamily="34" charset="0"/>
            </a:endParaRPr>
          </a:p>
        </p:txBody>
      </p:sp>
    </p:spTree>
    <p:extLst>
      <p:ext uri="{BB962C8B-B14F-4D97-AF65-F5344CB8AC3E}">
        <p14:creationId xmlns:p14="http://schemas.microsoft.com/office/powerpoint/2010/main" val="29777452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6D70AA8-F4CA-973A-AE50-6258A717DEFB}"/>
              </a:ext>
            </a:extLst>
          </p:cNvPr>
          <p:cNvPicPr>
            <a:picLocks noChangeAspect="1"/>
          </p:cNvPicPr>
          <p:nvPr/>
        </p:nvPicPr>
        <p:blipFill>
          <a:blip r:embed="rId2"/>
          <a:stretch>
            <a:fillRect/>
          </a:stretch>
        </p:blipFill>
        <p:spPr>
          <a:xfrm rot="16200000">
            <a:off x="1476164" y="-495944"/>
            <a:ext cx="6191672" cy="7992888"/>
          </a:xfrm>
          <a:prstGeom prst="rect">
            <a:avLst/>
          </a:prstGeom>
        </p:spPr>
      </p:pic>
    </p:spTree>
    <p:extLst>
      <p:ext uri="{BB962C8B-B14F-4D97-AF65-F5344CB8AC3E}">
        <p14:creationId xmlns:p14="http://schemas.microsoft.com/office/powerpoint/2010/main" val="14941725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188640"/>
            <a:ext cx="8280920" cy="864096"/>
          </a:xfrm>
        </p:spPr>
        <p:txBody>
          <a:bodyPr>
            <a:normAutofit/>
          </a:bodyPr>
          <a:lstStyle/>
          <a:p>
            <a:r>
              <a:rPr lang="sv-SE" sz="3600" b="0" i="0" dirty="0">
                <a:solidFill>
                  <a:srgbClr val="373A3C"/>
                </a:solidFill>
                <a:effectLst/>
              </a:rPr>
              <a:t>Kardiovaskulär patofysiologi</a:t>
            </a:r>
            <a:endParaRPr lang="sv-SE" sz="3600" i="0" dirty="0">
              <a:solidFill>
                <a:srgbClr val="222222"/>
              </a:solidFill>
              <a:effectLst/>
            </a:endParaRPr>
          </a:p>
        </p:txBody>
      </p:sp>
      <p:sp>
        <p:nvSpPr>
          <p:cNvPr id="4" name="Rektangel 3"/>
          <p:cNvSpPr/>
          <p:nvPr/>
        </p:nvSpPr>
        <p:spPr>
          <a:xfrm>
            <a:off x="683568" y="1206491"/>
            <a:ext cx="8136904" cy="4401205"/>
          </a:xfrm>
          <a:prstGeom prst="rect">
            <a:avLst/>
          </a:prstGeom>
        </p:spPr>
        <p:txBody>
          <a:bodyPr wrap="square">
            <a:spAutoFit/>
          </a:bodyPr>
          <a:lstStyle/>
          <a:p>
            <a:pPr algn="l"/>
            <a:r>
              <a:rPr lang="sv-SE" b="0" i="0" dirty="0">
                <a:solidFill>
                  <a:srgbClr val="373A3C"/>
                </a:solidFill>
                <a:effectLst/>
                <a:latin typeface="+mn-lt"/>
              </a:rPr>
              <a:t>Hjärtledningsrubbningar uppstår vid TCA-förgiftning eftersom TCA hämmar de snabba natriumkanalerna i His-</a:t>
            </a:r>
            <a:r>
              <a:rPr lang="sv-SE" b="0" i="0" dirty="0" err="1">
                <a:solidFill>
                  <a:srgbClr val="373A3C"/>
                </a:solidFill>
                <a:effectLst/>
                <a:latin typeface="+mn-lt"/>
              </a:rPr>
              <a:t>Purkinje</a:t>
            </a:r>
            <a:r>
              <a:rPr lang="sv-SE" b="0" i="0" dirty="0">
                <a:solidFill>
                  <a:srgbClr val="373A3C"/>
                </a:solidFill>
                <a:effectLst/>
                <a:latin typeface="+mn-lt"/>
              </a:rPr>
              <a:t>-systemet och </a:t>
            </a:r>
            <a:r>
              <a:rPr lang="sv-SE" b="0" i="0" dirty="0" err="1">
                <a:solidFill>
                  <a:srgbClr val="373A3C"/>
                </a:solidFill>
                <a:effectLst/>
                <a:latin typeface="+mn-lt"/>
              </a:rPr>
              <a:t>myokardiet</a:t>
            </a:r>
            <a:r>
              <a:rPr lang="sv-SE" b="0" i="0" dirty="0">
                <a:solidFill>
                  <a:srgbClr val="373A3C"/>
                </a:solidFill>
                <a:effectLst/>
                <a:latin typeface="+mn-lt"/>
              </a:rPr>
              <a:t>. </a:t>
            </a:r>
          </a:p>
          <a:p>
            <a:pPr algn="l"/>
            <a:endParaRPr lang="sv-SE" b="0" dirty="0">
              <a:solidFill>
                <a:srgbClr val="373A3C"/>
              </a:solidFill>
              <a:latin typeface="+mn-lt"/>
            </a:endParaRPr>
          </a:p>
          <a:p>
            <a:pPr algn="l"/>
            <a:r>
              <a:rPr lang="sv-SE" b="0" i="0" dirty="0">
                <a:solidFill>
                  <a:srgbClr val="373A3C"/>
                </a:solidFill>
                <a:effectLst/>
                <a:latin typeface="+mn-lt"/>
              </a:rPr>
              <a:t>Denna hämning minskar ledningshastigheten, ökar durationen av </a:t>
            </a:r>
            <a:r>
              <a:rPr lang="sv-SE" b="0" i="0" dirty="0" err="1">
                <a:solidFill>
                  <a:srgbClr val="373A3C"/>
                </a:solidFill>
                <a:effectLst/>
                <a:latin typeface="+mn-lt"/>
              </a:rPr>
              <a:t>repolariseringen</a:t>
            </a:r>
            <a:r>
              <a:rPr lang="sv-SE" b="0" i="0" dirty="0">
                <a:solidFill>
                  <a:srgbClr val="373A3C"/>
                </a:solidFill>
                <a:effectLst/>
                <a:latin typeface="+mn-lt"/>
              </a:rPr>
              <a:t> och förlänger den absoluta refraktärperioden.</a:t>
            </a:r>
          </a:p>
          <a:p>
            <a:pPr algn="l"/>
            <a:endParaRPr lang="sv-SE" b="0" dirty="0">
              <a:solidFill>
                <a:srgbClr val="373A3C"/>
              </a:solidFill>
              <a:latin typeface="+mn-lt"/>
            </a:endParaRPr>
          </a:p>
          <a:p>
            <a:pPr algn="l"/>
            <a:r>
              <a:rPr lang="sv-SE" b="0" i="0" dirty="0">
                <a:solidFill>
                  <a:srgbClr val="373A3C"/>
                </a:solidFill>
                <a:effectLst/>
                <a:latin typeface="+mn-lt"/>
              </a:rPr>
              <a:t>Dessa effekter liknar dem hos Vaughan-Williams klass IA antiarytmiska läkemedel som </a:t>
            </a:r>
            <a:r>
              <a:rPr lang="sv-SE" b="0" i="0" u="sng" dirty="0" err="1">
                <a:solidFill>
                  <a:srgbClr val="2780E3"/>
                </a:solidFill>
                <a:effectLst/>
                <a:latin typeface="+mn-lt"/>
                <a:hlinkClick r:id="rId2"/>
              </a:rPr>
              <a:t>kinidin</a:t>
            </a:r>
            <a:r>
              <a:rPr lang="sv-SE" b="0" i="0" dirty="0">
                <a:solidFill>
                  <a:srgbClr val="373A3C"/>
                </a:solidFill>
                <a:effectLst/>
                <a:latin typeface="+mn-lt"/>
              </a:rPr>
              <a:t>. </a:t>
            </a:r>
          </a:p>
          <a:p>
            <a:pPr algn="l"/>
            <a:endParaRPr lang="sv-SE" b="0" dirty="0">
              <a:solidFill>
                <a:srgbClr val="373A3C"/>
              </a:solidFill>
              <a:latin typeface="+mn-lt"/>
            </a:endParaRPr>
          </a:p>
          <a:p>
            <a:pPr algn="l"/>
            <a:r>
              <a:rPr lang="sv-SE" b="0" i="0" dirty="0">
                <a:solidFill>
                  <a:srgbClr val="373A3C"/>
                </a:solidFill>
                <a:effectLst/>
                <a:latin typeface="+mn-lt"/>
              </a:rPr>
              <a:t>Mekanismer som bidrar till hypotoni vid överdosering inkluderar minskad kontraktilitet från minskat kalciuminflöde till </a:t>
            </a:r>
            <a:r>
              <a:rPr lang="sv-SE" b="0" i="0" dirty="0" err="1">
                <a:solidFill>
                  <a:srgbClr val="373A3C"/>
                </a:solidFill>
                <a:effectLst/>
                <a:latin typeface="+mn-lt"/>
              </a:rPr>
              <a:t>ventrikulära</a:t>
            </a:r>
            <a:r>
              <a:rPr lang="sv-SE" b="0" i="0" dirty="0">
                <a:solidFill>
                  <a:srgbClr val="373A3C"/>
                </a:solidFill>
                <a:effectLst/>
                <a:latin typeface="+mn-lt"/>
              </a:rPr>
              <a:t> </a:t>
            </a:r>
            <a:r>
              <a:rPr lang="sv-SE" b="0" i="0" dirty="0" err="1">
                <a:solidFill>
                  <a:srgbClr val="373A3C"/>
                </a:solidFill>
                <a:effectLst/>
                <a:latin typeface="+mn-lt"/>
              </a:rPr>
              <a:t>myocyter</a:t>
            </a:r>
            <a:r>
              <a:rPr lang="sv-SE" b="0" i="0" dirty="0">
                <a:solidFill>
                  <a:srgbClr val="373A3C"/>
                </a:solidFill>
                <a:effectLst/>
                <a:latin typeface="+mn-lt"/>
              </a:rPr>
              <a:t>, blockad av snabba natriumkanaler och perifer </a:t>
            </a:r>
            <a:r>
              <a:rPr lang="sv-SE" b="0" i="0" dirty="0" err="1">
                <a:solidFill>
                  <a:srgbClr val="373A3C"/>
                </a:solidFill>
                <a:effectLst/>
                <a:latin typeface="+mn-lt"/>
              </a:rPr>
              <a:t>vasodilatation</a:t>
            </a:r>
            <a:r>
              <a:rPr lang="sv-SE" b="0" i="0" dirty="0">
                <a:solidFill>
                  <a:srgbClr val="373A3C"/>
                </a:solidFill>
                <a:effectLst/>
                <a:latin typeface="+mn-lt"/>
              </a:rPr>
              <a:t> från blockad av alfa-1-adrenerga receptorer</a:t>
            </a:r>
            <a:br>
              <a:rPr lang="sv-SE" dirty="0">
                <a:latin typeface="+mn-lt"/>
              </a:rPr>
            </a:br>
            <a:endParaRPr lang="sv-SE" i="0" dirty="0">
              <a:effectLst/>
              <a:latin typeface="+mn-lt"/>
              <a:cs typeface="Calibri" panose="020F0502020204030204" pitchFamily="34" charset="0"/>
            </a:endParaRPr>
          </a:p>
        </p:txBody>
      </p:sp>
    </p:spTree>
    <p:extLst>
      <p:ext uri="{BB962C8B-B14F-4D97-AF65-F5344CB8AC3E}">
        <p14:creationId xmlns:p14="http://schemas.microsoft.com/office/powerpoint/2010/main" val="22055037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51520" y="692696"/>
            <a:ext cx="8280920" cy="864096"/>
          </a:xfrm>
        </p:spPr>
        <p:txBody>
          <a:bodyPr>
            <a:normAutofit/>
          </a:bodyPr>
          <a:lstStyle/>
          <a:p>
            <a:r>
              <a:rPr lang="sv-SE" sz="3200" b="0" i="0" dirty="0">
                <a:solidFill>
                  <a:srgbClr val="373A3C"/>
                </a:solidFill>
                <a:effectLst/>
              </a:rPr>
              <a:t>Följande tecken tyder på </a:t>
            </a:r>
            <a:r>
              <a:rPr lang="sv-SE" sz="3200" b="0" i="0" dirty="0" err="1">
                <a:solidFill>
                  <a:srgbClr val="373A3C"/>
                </a:solidFill>
                <a:effectLst/>
              </a:rPr>
              <a:t>kardiotoxicitet</a:t>
            </a:r>
            <a:r>
              <a:rPr lang="sv-SE" sz="3200" b="0" i="0" dirty="0">
                <a:solidFill>
                  <a:srgbClr val="373A3C"/>
                </a:solidFill>
                <a:effectLst/>
              </a:rPr>
              <a:t>:</a:t>
            </a:r>
            <a:endParaRPr lang="sv-SE" sz="3200" i="0" dirty="0">
              <a:solidFill>
                <a:srgbClr val="222222"/>
              </a:solidFill>
              <a:effectLst/>
            </a:endParaRPr>
          </a:p>
        </p:txBody>
      </p:sp>
      <p:sp>
        <p:nvSpPr>
          <p:cNvPr id="4" name="Rektangel 3"/>
          <p:cNvSpPr/>
          <p:nvPr/>
        </p:nvSpPr>
        <p:spPr>
          <a:xfrm>
            <a:off x="1187624" y="1997839"/>
            <a:ext cx="7056784" cy="2862322"/>
          </a:xfrm>
          <a:prstGeom prst="rect">
            <a:avLst/>
          </a:prstGeom>
        </p:spPr>
        <p:txBody>
          <a:bodyPr wrap="square">
            <a:spAutoFit/>
          </a:bodyPr>
          <a:lstStyle/>
          <a:p>
            <a:pPr marL="342900" indent="-342900" algn="l">
              <a:buFont typeface="Arial" panose="020B0604020202020204" pitchFamily="34" charset="0"/>
              <a:buChar char="•"/>
            </a:pPr>
            <a:r>
              <a:rPr lang="sv-SE" b="0" i="0" dirty="0">
                <a:solidFill>
                  <a:srgbClr val="373A3C"/>
                </a:solidFill>
                <a:effectLst/>
                <a:latin typeface="+mn-lt"/>
              </a:rPr>
              <a:t>Förlängning av QRS &gt;100 </a:t>
            </a:r>
            <a:r>
              <a:rPr lang="sv-SE" b="0" i="0" dirty="0" err="1">
                <a:solidFill>
                  <a:srgbClr val="373A3C"/>
                </a:solidFill>
                <a:effectLst/>
                <a:latin typeface="+mn-lt"/>
              </a:rPr>
              <a:t>msek</a:t>
            </a:r>
            <a:endParaRPr lang="sv-SE" b="0" i="0" dirty="0">
              <a:solidFill>
                <a:srgbClr val="373A3C"/>
              </a:solidFill>
              <a:effectLst/>
              <a:latin typeface="+mn-lt"/>
            </a:endParaRPr>
          </a:p>
          <a:p>
            <a:pPr marL="342900" indent="-342900" algn="l">
              <a:buFont typeface="Arial" panose="020B0604020202020204" pitchFamily="34" charset="0"/>
              <a:buChar char="•"/>
            </a:pPr>
            <a:endParaRPr lang="sv-SE" b="0" dirty="0">
              <a:solidFill>
                <a:srgbClr val="373A3C"/>
              </a:solidFill>
              <a:latin typeface="+mn-lt"/>
            </a:endParaRPr>
          </a:p>
          <a:p>
            <a:pPr marL="342900" indent="-342900" algn="l">
              <a:buFont typeface="Arial" panose="020B0604020202020204" pitchFamily="34" charset="0"/>
              <a:buChar char="•"/>
            </a:pPr>
            <a:r>
              <a:rPr lang="sv-SE" b="0" i="0" dirty="0">
                <a:solidFill>
                  <a:srgbClr val="373A3C"/>
                </a:solidFill>
                <a:effectLst/>
                <a:latin typeface="+mn-lt"/>
              </a:rPr>
              <a:t>Onormal morfologi av QRS (t.ex. djup, sluddrig S-våg i avledningarna I och </a:t>
            </a:r>
            <a:r>
              <a:rPr lang="sv-SE" b="0" i="0" dirty="0" err="1">
                <a:solidFill>
                  <a:srgbClr val="373A3C"/>
                </a:solidFill>
                <a:effectLst/>
                <a:latin typeface="+mn-lt"/>
              </a:rPr>
              <a:t>aVL</a:t>
            </a:r>
            <a:r>
              <a:rPr lang="sv-SE" b="0" i="0" dirty="0">
                <a:solidFill>
                  <a:srgbClr val="373A3C"/>
                </a:solidFill>
                <a:effectLst/>
                <a:latin typeface="+mn-lt"/>
              </a:rPr>
              <a:t>)</a:t>
            </a:r>
          </a:p>
          <a:p>
            <a:pPr marL="342900" indent="-342900" algn="l">
              <a:buFont typeface="Arial" panose="020B0604020202020204" pitchFamily="34" charset="0"/>
              <a:buChar char="•"/>
            </a:pPr>
            <a:endParaRPr lang="sv-SE" b="0" i="0" dirty="0">
              <a:solidFill>
                <a:srgbClr val="373A3C"/>
              </a:solidFill>
              <a:effectLst/>
              <a:latin typeface="+mn-lt"/>
            </a:endParaRPr>
          </a:p>
          <a:p>
            <a:pPr marL="342900" indent="-342900" algn="l">
              <a:buFont typeface="Arial" panose="020B0604020202020204" pitchFamily="34" charset="0"/>
              <a:buChar char="•"/>
            </a:pPr>
            <a:r>
              <a:rPr lang="sv-SE" b="0" i="0" dirty="0">
                <a:solidFill>
                  <a:srgbClr val="373A3C"/>
                </a:solidFill>
                <a:effectLst/>
                <a:latin typeface="+mn-lt"/>
              </a:rPr>
              <a:t>Onormal storlek och förhållande mellan R- och S-vågorna i </a:t>
            </a:r>
            <a:r>
              <a:rPr lang="sv-SE" b="0" i="0" dirty="0" err="1">
                <a:solidFill>
                  <a:srgbClr val="373A3C"/>
                </a:solidFill>
                <a:effectLst/>
                <a:latin typeface="+mn-lt"/>
              </a:rPr>
              <a:t>extermitetsavledningarna</a:t>
            </a:r>
            <a:r>
              <a:rPr lang="sv-SE" b="0" i="0" dirty="0">
                <a:solidFill>
                  <a:srgbClr val="373A3C"/>
                </a:solidFill>
                <a:effectLst/>
                <a:latin typeface="+mn-lt"/>
              </a:rPr>
              <a:t> </a:t>
            </a:r>
          </a:p>
          <a:p>
            <a:pPr marL="342900" indent="-342900" algn="l">
              <a:buFont typeface="Arial" panose="020B0604020202020204" pitchFamily="34" charset="0"/>
              <a:buChar char="•"/>
            </a:pPr>
            <a:endParaRPr lang="sv-SE" b="0" dirty="0">
              <a:solidFill>
                <a:srgbClr val="373A3C"/>
              </a:solidFill>
              <a:latin typeface="+mn-lt"/>
            </a:endParaRPr>
          </a:p>
          <a:p>
            <a:pPr marL="342900" indent="-342900" algn="l">
              <a:buFont typeface="Arial" panose="020B0604020202020204" pitchFamily="34" charset="0"/>
              <a:buChar char="•"/>
            </a:pPr>
            <a:r>
              <a:rPr lang="sv-SE" b="0" i="0" dirty="0">
                <a:solidFill>
                  <a:srgbClr val="373A3C"/>
                </a:solidFill>
                <a:effectLst/>
                <a:latin typeface="+mn-lt"/>
              </a:rPr>
              <a:t>-</a:t>
            </a:r>
            <a:r>
              <a:rPr lang="sv-SE" b="0" i="0" dirty="0" err="1">
                <a:solidFill>
                  <a:srgbClr val="373A3C"/>
                </a:solidFill>
                <a:effectLst/>
                <a:latin typeface="+mn-lt"/>
              </a:rPr>
              <a:t>aVR</a:t>
            </a:r>
            <a:r>
              <a:rPr lang="sv-SE" b="0" i="0" dirty="0">
                <a:solidFill>
                  <a:srgbClr val="373A3C"/>
                </a:solidFill>
                <a:effectLst/>
                <a:latin typeface="+mn-lt"/>
              </a:rPr>
              <a:t>: R-våg i </a:t>
            </a:r>
            <a:r>
              <a:rPr lang="sv-SE" b="0" i="0" dirty="0" err="1">
                <a:solidFill>
                  <a:srgbClr val="373A3C"/>
                </a:solidFill>
                <a:effectLst/>
                <a:latin typeface="+mn-lt"/>
              </a:rPr>
              <a:t>aVR</a:t>
            </a:r>
            <a:r>
              <a:rPr lang="sv-SE" b="0" i="0" dirty="0">
                <a:solidFill>
                  <a:srgbClr val="373A3C"/>
                </a:solidFill>
                <a:effectLst/>
                <a:latin typeface="+mn-lt"/>
              </a:rPr>
              <a:t> &gt;3 mm; R/S-förhållande i </a:t>
            </a:r>
            <a:r>
              <a:rPr lang="sv-SE" b="0" i="0" dirty="0" err="1">
                <a:solidFill>
                  <a:srgbClr val="373A3C"/>
                </a:solidFill>
                <a:effectLst/>
                <a:latin typeface="+mn-lt"/>
              </a:rPr>
              <a:t>aVR</a:t>
            </a:r>
            <a:r>
              <a:rPr lang="sv-SE" b="0" i="0" dirty="0">
                <a:solidFill>
                  <a:srgbClr val="373A3C"/>
                </a:solidFill>
                <a:effectLst/>
                <a:latin typeface="+mn-lt"/>
              </a:rPr>
              <a:t> &gt;0,7</a:t>
            </a:r>
          </a:p>
        </p:txBody>
      </p:sp>
    </p:spTree>
    <p:extLst>
      <p:ext uri="{BB962C8B-B14F-4D97-AF65-F5344CB8AC3E}">
        <p14:creationId xmlns:p14="http://schemas.microsoft.com/office/powerpoint/2010/main" val="17235294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39" y="447266"/>
            <a:ext cx="8280920" cy="864096"/>
          </a:xfrm>
        </p:spPr>
        <p:txBody>
          <a:bodyPr>
            <a:noAutofit/>
          </a:bodyPr>
          <a:lstStyle/>
          <a:p>
            <a:r>
              <a:rPr lang="sv-SE" sz="3200" b="0" i="0" dirty="0">
                <a:solidFill>
                  <a:srgbClr val="373A3C"/>
                </a:solidFill>
                <a:effectLst/>
              </a:rPr>
              <a:t>EKG förändringar vid överdosering av </a:t>
            </a:r>
            <a:r>
              <a:rPr lang="sv-SE" sz="3200" b="0" i="0" dirty="0" err="1">
                <a:solidFill>
                  <a:srgbClr val="373A3C"/>
                </a:solidFill>
                <a:effectLst/>
              </a:rPr>
              <a:t>tricyklisk</a:t>
            </a:r>
            <a:r>
              <a:rPr lang="sv-SE" sz="3200" dirty="0" err="1">
                <a:solidFill>
                  <a:srgbClr val="373A3C"/>
                </a:solidFill>
              </a:rPr>
              <a:t>a</a:t>
            </a:r>
            <a:r>
              <a:rPr lang="sv-SE" sz="3200" dirty="0">
                <a:solidFill>
                  <a:srgbClr val="373A3C"/>
                </a:solidFill>
              </a:rPr>
              <a:t> </a:t>
            </a:r>
            <a:r>
              <a:rPr lang="sv-SE" sz="3200" b="0" i="0" dirty="0">
                <a:solidFill>
                  <a:srgbClr val="373A3C"/>
                </a:solidFill>
                <a:effectLst/>
              </a:rPr>
              <a:t>antidepressiva medel (mild förgiftning)</a:t>
            </a:r>
            <a:endParaRPr lang="sv-SE" sz="3200" i="0" dirty="0">
              <a:solidFill>
                <a:srgbClr val="222222"/>
              </a:solidFill>
              <a:effectLst/>
            </a:endParaRPr>
          </a:p>
        </p:txBody>
      </p:sp>
      <p:pic>
        <p:nvPicPr>
          <p:cNvPr id="6" name="Bildobjekt 5">
            <a:extLst>
              <a:ext uri="{FF2B5EF4-FFF2-40B4-BE49-F238E27FC236}">
                <a16:creationId xmlns:a16="http://schemas.microsoft.com/office/drawing/2014/main" id="{6E196FD7-B8D8-66AE-BF1B-EF8749314E93}"/>
              </a:ext>
            </a:extLst>
          </p:cNvPr>
          <p:cNvPicPr>
            <a:picLocks noChangeAspect="1"/>
          </p:cNvPicPr>
          <p:nvPr/>
        </p:nvPicPr>
        <p:blipFill>
          <a:blip r:embed="rId2"/>
          <a:stretch>
            <a:fillRect/>
          </a:stretch>
        </p:blipFill>
        <p:spPr>
          <a:xfrm>
            <a:off x="1328737" y="1895475"/>
            <a:ext cx="6486525" cy="3067050"/>
          </a:xfrm>
          <a:prstGeom prst="rect">
            <a:avLst/>
          </a:prstGeom>
        </p:spPr>
      </p:pic>
      <p:sp>
        <p:nvSpPr>
          <p:cNvPr id="8" name="textruta 7">
            <a:extLst>
              <a:ext uri="{FF2B5EF4-FFF2-40B4-BE49-F238E27FC236}">
                <a16:creationId xmlns:a16="http://schemas.microsoft.com/office/drawing/2014/main" id="{0CD2281C-D9DE-14CC-C9A1-65E182C984F0}"/>
              </a:ext>
            </a:extLst>
          </p:cNvPr>
          <p:cNvSpPr txBox="1"/>
          <p:nvPr/>
        </p:nvSpPr>
        <p:spPr>
          <a:xfrm>
            <a:off x="323528" y="5266655"/>
            <a:ext cx="8679901" cy="1077218"/>
          </a:xfrm>
          <a:prstGeom prst="rect">
            <a:avLst/>
          </a:prstGeom>
          <a:noFill/>
        </p:spPr>
        <p:txBody>
          <a:bodyPr wrap="square">
            <a:spAutoFit/>
          </a:bodyPr>
          <a:lstStyle/>
          <a:p>
            <a:r>
              <a:rPr lang="sv-SE" sz="1600" b="0" i="0" dirty="0">
                <a:solidFill>
                  <a:srgbClr val="373A3C"/>
                </a:solidFill>
                <a:effectLst/>
                <a:latin typeface="+mn-lt"/>
              </a:rPr>
              <a:t>QRS-komplexet förlängs med fördröjd högerkammaraktivering och </a:t>
            </a:r>
            <a:r>
              <a:rPr lang="sv-SE" sz="1600" b="0" i="0" dirty="0" err="1">
                <a:solidFill>
                  <a:srgbClr val="373A3C"/>
                </a:solidFill>
                <a:effectLst/>
                <a:latin typeface="+mn-lt"/>
              </a:rPr>
              <a:t>intraventrikulär</a:t>
            </a:r>
            <a:r>
              <a:rPr lang="sv-SE" sz="1600" b="0" i="0" dirty="0">
                <a:solidFill>
                  <a:srgbClr val="373A3C"/>
                </a:solidFill>
                <a:effectLst/>
                <a:latin typeface="+mn-lt"/>
              </a:rPr>
              <a:t> ledningsfördröjning, vilket resulterar i högerförskjutning i den terminala 40 </a:t>
            </a:r>
            <a:r>
              <a:rPr lang="sv-SE" sz="1600" b="0" i="0" dirty="0" err="1">
                <a:solidFill>
                  <a:srgbClr val="373A3C"/>
                </a:solidFill>
                <a:effectLst/>
                <a:latin typeface="+mn-lt"/>
              </a:rPr>
              <a:t>msek</a:t>
            </a:r>
            <a:r>
              <a:rPr lang="sv-SE" sz="1600" b="0" i="0" dirty="0">
                <a:solidFill>
                  <a:srgbClr val="373A3C"/>
                </a:solidFill>
                <a:effectLst/>
                <a:latin typeface="+mn-lt"/>
              </a:rPr>
              <a:t> QRS-vektorn i frontalplanet. I kvalitativa termer manifesterar sig denna förändring som en djup, sluddrig S-våg i avledningarna I och AVL, och en R-våg i avledningarna AVR (blå pilar).</a:t>
            </a:r>
            <a:endParaRPr lang="sv-SE" sz="1600" dirty="0">
              <a:latin typeface="+mn-lt"/>
            </a:endParaRPr>
          </a:p>
        </p:txBody>
      </p:sp>
    </p:spTree>
    <p:extLst>
      <p:ext uri="{BB962C8B-B14F-4D97-AF65-F5344CB8AC3E}">
        <p14:creationId xmlns:p14="http://schemas.microsoft.com/office/powerpoint/2010/main" val="26014640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31440"/>
            <a:ext cx="10201276"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ubrik 1">
            <a:extLst>
              <a:ext uri="{FF2B5EF4-FFF2-40B4-BE49-F238E27FC236}">
                <a16:creationId xmlns:a16="http://schemas.microsoft.com/office/drawing/2014/main" id="{B428B085-F403-1BF3-2E07-0CDC43380D52}"/>
              </a:ext>
            </a:extLst>
          </p:cNvPr>
          <p:cNvSpPr txBox="1">
            <a:spLocks/>
          </p:cNvSpPr>
          <p:nvPr/>
        </p:nvSpPr>
        <p:spPr>
          <a:xfrm>
            <a:off x="377534" y="531440"/>
            <a:ext cx="8388932" cy="1340768"/>
          </a:xfrm>
          <a:prstGeom prst="rect">
            <a:avLst/>
          </a:prstGeom>
          <a:solidFill>
            <a:schemeClr val="bg1"/>
          </a:solid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200" b="0" dirty="0">
                <a:solidFill>
                  <a:srgbClr val="373A3C"/>
                </a:solidFill>
              </a:rPr>
              <a:t>EKG förändringar vid överdosering av </a:t>
            </a:r>
            <a:r>
              <a:rPr lang="sv-SE" sz="3200" b="0" dirty="0" err="1">
                <a:solidFill>
                  <a:srgbClr val="373A3C"/>
                </a:solidFill>
              </a:rPr>
              <a:t>tricykliska</a:t>
            </a:r>
            <a:r>
              <a:rPr lang="sv-SE" sz="3200" b="0" dirty="0">
                <a:solidFill>
                  <a:srgbClr val="373A3C"/>
                </a:solidFill>
              </a:rPr>
              <a:t> antidepressiva medel (allvarlig förgiftning)</a:t>
            </a:r>
            <a:endParaRPr lang="sv-SE" sz="3200" b="0" dirty="0">
              <a:solidFill>
                <a:srgbClr val="222222"/>
              </a:solidFill>
            </a:endParaRPr>
          </a:p>
        </p:txBody>
      </p:sp>
    </p:spTree>
    <p:extLst>
      <p:ext uri="{BB962C8B-B14F-4D97-AF65-F5344CB8AC3E}">
        <p14:creationId xmlns:p14="http://schemas.microsoft.com/office/powerpoint/2010/main" val="1998128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idx="4294967295"/>
          </p:nvPr>
        </p:nvSpPr>
        <p:spPr>
          <a:xfrm>
            <a:off x="1057895" y="1556792"/>
            <a:ext cx="7020272" cy="1070942"/>
          </a:xfrm>
        </p:spPr>
        <p:txBody>
          <a:bodyPr>
            <a:normAutofit fontScale="90000"/>
          </a:bodyPr>
          <a:lstStyle/>
          <a:p>
            <a:pPr algn="ctr" eaLnBrk="1" hangingPunct="1">
              <a:defRPr/>
            </a:pPr>
            <a:r>
              <a:rPr lang="en-GB" sz="3600" dirty="0" err="1"/>
              <a:t>Drog</a:t>
            </a:r>
            <a:r>
              <a:rPr lang="en-GB" sz="3600" dirty="0"/>
              <a:t> </a:t>
            </a:r>
            <a:r>
              <a:rPr lang="en-GB" sz="3600" dirty="0" err="1"/>
              <a:t>inducerat</a:t>
            </a:r>
            <a:r>
              <a:rPr lang="en-GB" sz="3600" dirty="0"/>
              <a:t> </a:t>
            </a:r>
            <a:r>
              <a:rPr lang="en-GB" sz="3600" dirty="0" err="1"/>
              <a:t>förlängt</a:t>
            </a:r>
            <a:r>
              <a:rPr lang="en-GB" sz="3600" dirty="0"/>
              <a:t> QT-interval</a:t>
            </a:r>
            <a:r>
              <a:rPr lang="sv-SE" sz="3600" dirty="0"/>
              <a:t> </a:t>
            </a:r>
            <a:br>
              <a:rPr lang="sv-SE" sz="3600" dirty="0"/>
            </a:br>
            <a:r>
              <a:rPr lang="sv-SE" sz="3600" dirty="0"/>
              <a:t> Vilken typ av arytmi?</a:t>
            </a:r>
          </a:p>
        </p:txBody>
      </p:sp>
      <p:pic>
        <p:nvPicPr>
          <p:cNvPr id="14339" name="Picture 6" descr=" ">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8438" y="2913063"/>
            <a:ext cx="6199187"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73743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457200" y="549275"/>
            <a:ext cx="8229600" cy="1143000"/>
          </a:xfrm>
        </p:spPr>
        <p:txBody>
          <a:bodyPr>
            <a:normAutofit/>
          </a:bodyPr>
          <a:lstStyle/>
          <a:p>
            <a:pPr algn="ctr" eaLnBrk="1" hangingPunct="1">
              <a:defRPr/>
            </a:pPr>
            <a:r>
              <a:rPr lang="en-GB" sz="2800" dirty="0" err="1">
                <a:solidFill>
                  <a:schemeClr val="tx1"/>
                </a:solidFill>
              </a:rPr>
              <a:t>Förlängt</a:t>
            </a:r>
            <a:r>
              <a:rPr lang="en-GB" sz="2800" dirty="0">
                <a:solidFill>
                  <a:schemeClr val="tx1"/>
                </a:solidFill>
              </a:rPr>
              <a:t> QT-</a:t>
            </a:r>
            <a:r>
              <a:rPr lang="en-GB" sz="2800" dirty="0" err="1">
                <a:solidFill>
                  <a:schemeClr val="tx1"/>
                </a:solidFill>
              </a:rPr>
              <a:t>intervall</a:t>
            </a:r>
            <a:r>
              <a:rPr lang="sv-SE" sz="2800" dirty="0">
                <a:solidFill>
                  <a:schemeClr val="tx1"/>
                </a:solidFill>
              </a:rPr>
              <a:t> </a:t>
            </a:r>
            <a:br>
              <a:rPr lang="sv-SE" sz="2800" dirty="0">
                <a:solidFill>
                  <a:schemeClr val="tx1"/>
                </a:solidFill>
              </a:rPr>
            </a:br>
            <a:r>
              <a:rPr lang="sv-SE" sz="2800" dirty="0">
                <a:solidFill>
                  <a:schemeClr val="tx1"/>
                </a:solidFill>
              </a:rPr>
              <a:t> ”</a:t>
            </a:r>
            <a:r>
              <a:rPr lang="en-GB" sz="2800" b="1" dirty="0">
                <a:solidFill>
                  <a:schemeClr val="tx1"/>
                </a:solidFill>
              </a:rPr>
              <a:t>Torsade-de-Pointes</a:t>
            </a:r>
            <a:r>
              <a:rPr lang="sv-SE" sz="2800" b="1" dirty="0">
                <a:solidFill>
                  <a:schemeClr val="tx1"/>
                </a:solidFill>
              </a:rPr>
              <a:t> arytmi</a:t>
            </a:r>
            <a:r>
              <a:rPr lang="sv-SE" sz="2800" dirty="0">
                <a:solidFill>
                  <a:schemeClr val="tx1"/>
                </a:solidFill>
              </a:rPr>
              <a:t>”</a:t>
            </a:r>
          </a:p>
        </p:txBody>
      </p:sp>
      <p:sp>
        <p:nvSpPr>
          <p:cNvPr id="157699" name="Rectangle 3"/>
          <p:cNvSpPr>
            <a:spLocks noGrp="1" noChangeArrowheads="1"/>
          </p:cNvSpPr>
          <p:nvPr>
            <p:ph idx="1"/>
          </p:nvPr>
        </p:nvSpPr>
        <p:spPr>
          <a:xfrm>
            <a:off x="1042988" y="1844675"/>
            <a:ext cx="7921625" cy="4537075"/>
          </a:xfrm>
        </p:spPr>
        <p:txBody>
          <a:bodyPr/>
          <a:lstStyle/>
          <a:p>
            <a:pPr eaLnBrk="1" hangingPunct="1">
              <a:lnSpc>
                <a:spcPct val="80000"/>
              </a:lnSpc>
              <a:defRPr/>
            </a:pPr>
            <a:r>
              <a:rPr lang="en-GB" sz="2000" dirty="0" err="1">
                <a:latin typeface="+mj-lt"/>
              </a:rPr>
              <a:t>Polymorf</a:t>
            </a:r>
            <a:r>
              <a:rPr lang="en-GB" sz="2000" dirty="0">
                <a:latin typeface="+mj-lt"/>
              </a:rPr>
              <a:t> </a:t>
            </a:r>
            <a:r>
              <a:rPr lang="en-GB" sz="2000" dirty="0" err="1">
                <a:latin typeface="+mj-lt"/>
              </a:rPr>
              <a:t>ventrikulär</a:t>
            </a:r>
            <a:r>
              <a:rPr lang="en-GB" sz="2000" dirty="0">
                <a:latin typeface="+mj-lt"/>
              </a:rPr>
              <a:t> </a:t>
            </a:r>
            <a:r>
              <a:rPr lang="en-GB" sz="2000" dirty="0" err="1">
                <a:latin typeface="+mj-lt"/>
              </a:rPr>
              <a:t>takykardi</a:t>
            </a:r>
            <a:endParaRPr lang="en-GB" sz="2000" dirty="0">
              <a:latin typeface="+mj-lt"/>
            </a:endParaRPr>
          </a:p>
          <a:p>
            <a:pPr eaLnBrk="1" hangingPunct="1">
              <a:lnSpc>
                <a:spcPct val="80000"/>
              </a:lnSpc>
              <a:defRPr/>
            </a:pPr>
            <a:r>
              <a:rPr lang="en-GB" sz="2000" dirty="0" err="1">
                <a:latin typeface="+mj-lt"/>
              </a:rPr>
              <a:t>Vanligen</a:t>
            </a:r>
            <a:r>
              <a:rPr lang="en-GB" sz="2000" dirty="0">
                <a:latin typeface="+mj-lt"/>
              </a:rPr>
              <a:t> </a:t>
            </a:r>
            <a:r>
              <a:rPr lang="en-GB" sz="2000" dirty="0" err="1">
                <a:latin typeface="+mj-lt"/>
              </a:rPr>
              <a:t>läkemedelsinducerat</a:t>
            </a:r>
            <a:endParaRPr lang="en-GB" sz="2000" dirty="0">
              <a:latin typeface="+mj-lt"/>
            </a:endParaRPr>
          </a:p>
          <a:p>
            <a:pPr lvl="1">
              <a:lnSpc>
                <a:spcPct val="80000"/>
              </a:lnSpc>
              <a:defRPr/>
            </a:pPr>
            <a:r>
              <a:rPr lang="sv-SE" sz="2000" dirty="0">
                <a:latin typeface="+mj-lt"/>
              </a:rPr>
              <a:t>SSRI-preparat som </a:t>
            </a:r>
            <a:r>
              <a:rPr lang="sv-SE" sz="2000" dirty="0" err="1">
                <a:latin typeface="+mj-lt"/>
              </a:rPr>
              <a:t>fluoxetin</a:t>
            </a:r>
            <a:r>
              <a:rPr lang="sv-SE" sz="2000" dirty="0">
                <a:latin typeface="+mj-lt"/>
              </a:rPr>
              <a:t> och </a:t>
            </a:r>
            <a:r>
              <a:rPr lang="sv-SE" sz="2000" dirty="0" err="1">
                <a:latin typeface="+mj-lt"/>
              </a:rPr>
              <a:t>sertralin</a:t>
            </a:r>
            <a:r>
              <a:rPr lang="sv-SE" sz="2000" dirty="0">
                <a:latin typeface="+mj-lt"/>
              </a:rPr>
              <a:t>, traditionella </a:t>
            </a:r>
            <a:r>
              <a:rPr lang="sv-SE" sz="2000" dirty="0" err="1">
                <a:latin typeface="+mj-lt"/>
              </a:rPr>
              <a:t>neuroleptika</a:t>
            </a:r>
            <a:r>
              <a:rPr lang="sv-SE" sz="2000" dirty="0">
                <a:latin typeface="+mj-lt"/>
              </a:rPr>
              <a:t> som </a:t>
            </a:r>
            <a:r>
              <a:rPr lang="sv-SE" sz="2000" dirty="0" err="1">
                <a:latin typeface="+mj-lt"/>
              </a:rPr>
              <a:t>haloperidol</a:t>
            </a:r>
            <a:r>
              <a:rPr lang="sv-SE" sz="2000" dirty="0">
                <a:latin typeface="+mj-lt"/>
              </a:rPr>
              <a:t> och </a:t>
            </a:r>
            <a:r>
              <a:rPr lang="sv-SE" sz="2000" dirty="0" err="1">
                <a:latin typeface="+mj-lt"/>
              </a:rPr>
              <a:t>droperidol</a:t>
            </a:r>
            <a:r>
              <a:rPr lang="sv-SE" sz="2000" dirty="0">
                <a:latin typeface="+mj-lt"/>
              </a:rPr>
              <a:t>, atypiska </a:t>
            </a:r>
            <a:r>
              <a:rPr lang="sv-SE" sz="2000" dirty="0" err="1">
                <a:latin typeface="+mj-lt"/>
              </a:rPr>
              <a:t>antipsykotika</a:t>
            </a:r>
            <a:r>
              <a:rPr lang="sv-SE" sz="2000" dirty="0">
                <a:latin typeface="+mj-lt"/>
              </a:rPr>
              <a:t> som </a:t>
            </a:r>
            <a:r>
              <a:rPr lang="sv-SE" sz="2000" dirty="0" err="1">
                <a:latin typeface="+mj-lt"/>
              </a:rPr>
              <a:t>ziprasidon</a:t>
            </a:r>
            <a:r>
              <a:rPr lang="sv-SE" sz="2000" dirty="0">
                <a:latin typeface="+mj-lt"/>
              </a:rPr>
              <a:t> och </a:t>
            </a:r>
            <a:r>
              <a:rPr lang="sv-SE" sz="2000" dirty="0" err="1">
                <a:latin typeface="+mj-lt"/>
              </a:rPr>
              <a:t>quetiapin</a:t>
            </a:r>
            <a:r>
              <a:rPr lang="sv-SE" sz="2000" dirty="0">
                <a:latin typeface="+mj-lt"/>
              </a:rPr>
              <a:t> samt antibiotika som </a:t>
            </a:r>
            <a:r>
              <a:rPr lang="sv-SE" sz="2000" dirty="0" err="1">
                <a:latin typeface="+mj-lt"/>
              </a:rPr>
              <a:t>erytromycin</a:t>
            </a:r>
            <a:r>
              <a:rPr lang="sv-SE" sz="2000" dirty="0">
                <a:latin typeface="+mj-lt"/>
              </a:rPr>
              <a:t>. </a:t>
            </a:r>
            <a:endParaRPr lang="en-GB" sz="2000" dirty="0">
              <a:latin typeface="+mj-lt"/>
            </a:endParaRPr>
          </a:p>
          <a:p>
            <a:pPr eaLnBrk="1" hangingPunct="1">
              <a:lnSpc>
                <a:spcPct val="80000"/>
              </a:lnSpc>
              <a:defRPr/>
            </a:pPr>
            <a:r>
              <a:rPr lang="en-GB" sz="2000" dirty="0" err="1">
                <a:latin typeface="+mj-lt"/>
              </a:rPr>
              <a:t>Behandling</a:t>
            </a:r>
            <a:endParaRPr lang="en-GB" sz="2000" dirty="0">
              <a:latin typeface="+mj-lt"/>
            </a:endParaRPr>
          </a:p>
          <a:p>
            <a:pPr lvl="1" eaLnBrk="1" hangingPunct="1">
              <a:lnSpc>
                <a:spcPct val="80000"/>
              </a:lnSpc>
              <a:defRPr/>
            </a:pPr>
            <a:r>
              <a:rPr lang="en-GB" sz="2000" dirty="0" err="1">
                <a:latin typeface="+mj-lt"/>
              </a:rPr>
              <a:t>Magnesiumsulfat</a:t>
            </a:r>
            <a:r>
              <a:rPr lang="en-GB" sz="2000" dirty="0">
                <a:latin typeface="+mj-lt"/>
              </a:rPr>
              <a:t> </a:t>
            </a:r>
          </a:p>
          <a:p>
            <a:pPr lvl="2" eaLnBrk="1" hangingPunct="1">
              <a:lnSpc>
                <a:spcPct val="80000"/>
              </a:lnSpc>
              <a:defRPr/>
            </a:pPr>
            <a:r>
              <a:rPr lang="en-GB" sz="2000" dirty="0">
                <a:latin typeface="+mj-lt"/>
              </a:rPr>
              <a:t>20 </a:t>
            </a:r>
            <a:r>
              <a:rPr lang="en-GB" sz="2000" dirty="0" err="1">
                <a:latin typeface="+mj-lt"/>
              </a:rPr>
              <a:t>mmol</a:t>
            </a:r>
            <a:r>
              <a:rPr lang="en-GB" sz="2000" dirty="0">
                <a:latin typeface="+mj-lt"/>
              </a:rPr>
              <a:t> </a:t>
            </a:r>
            <a:r>
              <a:rPr lang="en-GB" sz="2000" dirty="0" err="1">
                <a:latin typeface="+mj-lt"/>
              </a:rPr>
              <a:t>i</a:t>
            </a:r>
            <a:r>
              <a:rPr lang="en-GB" sz="2000" dirty="0">
                <a:latin typeface="+mj-lt"/>
              </a:rPr>
              <a:t> 100 </a:t>
            </a:r>
            <a:r>
              <a:rPr lang="en-GB" sz="2000" dirty="0" err="1">
                <a:latin typeface="+mj-lt"/>
              </a:rPr>
              <a:t>NaCl</a:t>
            </a:r>
            <a:r>
              <a:rPr lang="en-GB" sz="2000" dirty="0">
                <a:latin typeface="+mj-lt"/>
              </a:rPr>
              <a:t> under 20 </a:t>
            </a:r>
            <a:r>
              <a:rPr lang="en-GB" sz="2000" dirty="0" err="1">
                <a:latin typeface="+mj-lt"/>
              </a:rPr>
              <a:t>minuter</a:t>
            </a:r>
            <a:r>
              <a:rPr lang="en-GB" sz="2000" dirty="0">
                <a:latin typeface="+mj-lt"/>
              </a:rPr>
              <a:t> </a:t>
            </a:r>
            <a:r>
              <a:rPr lang="en-GB" sz="2000" dirty="0" err="1">
                <a:latin typeface="+mj-lt"/>
              </a:rPr>
              <a:t>följt</a:t>
            </a:r>
            <a:r>
              <a:rPr lang="en-GB" sz="2000" dirty="0">
                <a:latin typeface="+mj-lt"/>
              </a:rPr>
              <a:t> </a:t>
            </a:r>
            <a:r>
              <a:rPr lang="en-GB" sz="2000" dirty="0" err="1">
                <a:latin typeface="+mj-lt"/>
              </a:rPr>
              <a:t>av</a:t>
            </a:r>
            <a:r>
              <a:rPr lang="en-GB" sz="2000" dirty="0">
                <a:latin typeface="+mj-lt"/>
              </a:rPr>
              <a:t> 20 </a:t>
            </a:r>
            <a:r>
              <a:rPr lang="en-GB" sz="2000" dirty="0" err="1">
                <a:latin typeface="+mj-lt"/>
              </a:rPr>
              <a:t>mmol</a:t>
            </a:r>
            <a:r>
              <a:rPr lang="en-GB" sz="2000" dirty="0">
                <a:latin typeface="+mj-lt"/>
              </a:rPr>
              <a:t> Mg under 12 </a:t>
            </a:r>
            <a:r>
              <a:rPr lang="en-GB" sz="2000" dirty="0" err="1">
                <a:latin typeface="+mj-lt"/>
              </a:rPr>
              <a:t>timmar</a:t>
            </a:r>
            <a:endParaRPr lang="en-GB" sz="2000" dirty="0">
              <a:latin typeface="+mj-lt"/>
            </a:endParaRPr>
          </a:p>
          <a:p>
            <a:pPr lvl="1">
              <a:lnSpc>
                <a:spcPct val="80000"/>
              </a:lnSpc>
              <a:defRPr/>
            </a:pPr>
            <a:r>
              <a:rPr lang="en-GB" sz="2000" dirty="0" err="1">
                <a:latin typeface="+mj-lt"/>
              </a:rPr>
              <a:t>Kalium</a:t>
            </a:r>
            <a:endParaRPr lang="en-GB" sz="2000" dirty="0">
              <a:latin typeface="+mj-lt"/>
            </a:endParaRPr>
          </a:p>
          <a:p>
            <a:pPr lvl="2">
              <a:lnSpc>
                <a:spcPct val="80000"/>
              </a:lnSpc>
              <a:defRPr/>
            </a:pPr>
            <a:r>
              <a:rPr lang="en-GB" sz="1700" dirty="0">
                <a:latin typeface="+mj-lt"/>
              </a:rPr>
              <a:t>10 </a:t>
            </a:r>
            <a:r>
              <a:rPr lang="en-GB" sz="1700" dirty="0" err="1">
                <a:latin typeface="+mj-lt"/>
              </a:rPr>
              <a:t>mmol</a:t>
            </a:r>
            <a:r>
              <a:rPr lang="en-GB" sz="1700" dirty="0">
                <a:latin typeface="+mj-lt"/>
              </a:rPr>
              <a:t>/h tills </a:t>
            </a:r>
            <a:r>
              <a:rPr lang="en-GB" sz="1700" dirty="0" err="1">
                <a:latin typeface="+mj-lt"/>
              </a:rPr>
              <a:t>Kalium</a:t>
            </a:r>
            <a:r>
              <a:rPr lang="en-GB" sz="1700" dirty="0">
                <a:latin typeface="+mj-lt"/>
              </a:rPr>
              <a:t> </a:t>
            </a:r>
            <a:r>
              <a:rPr lang="en-GB" sz="1700" dirty="0" err="1">
                <a:latin typeface="+mj-lt"/>
              </a:rPr>
              <a:t>blir</a:t>
            </a:r>
            <a:r>
              <a:rPr lang="en-GB" sz="1700" dirty="0">
                <a:latin typeface="+mj-lt"/>
              </a:rPr>
              <a:t> 4,5-5 </a:t>
            </a:r>
            <a:r>
              <a:rPr lang="en-GB" sz="1700" dirty="0" err="1">
                <a:latin typeface="+mj-lt"/>
              </a:rPr>
              <a:t>mmol</a:t>
            </a:r>
            <a:r>
              <a:rPr lang="en-GB" sz="1700" dirty="0">
                <a:latin typeface="+mj-lt"/>
              </a:rPr>
              <a:t>/l</a:t>
            </a:r>
            <a:endParaRPr lang="en-GB" sz="2000" dirty="0">
              <a:latin typeface="+mj-lt"/>
            </a:endParaRPr>
          </a:p>
          <a:p>
            <a:pPr lvl="1" eaLnBrk="1" hangingPunct="1">
              <a:lnSpc>
                <a:spcPct val="80000"/>
              </a:lnSpc>
              <a:defRPr/>
            </a:pPr>
            <a:r>
              <a:rPr lang="en-GB" sz="2000" dirty="0" err="1">
                <a:latin typeface="+mj-lt"/>
              </a:rPr>
              <a:t>Betablockad</a:t>
            </a:r>
            <a:r>
              <a:rPr lang="en-GB" sz="2000" dirty="0">
                <a:latin typeface="+mj-lt"/>
              </a:rPr>
              <a:t> (</a:t>
            </a:r>
            <a:r>
              <a:rPr lang="en-GB" sz="2000" dirty="0" err="1">
                <a:latin typeface="+mj-lt"/>
              </a:rPr>
              <a:t>försiktigt</a:t>
            </a:r>
            <a:r>
              <a:rPr lang="en-GB" sz="2000" dirty="0">
                <a:latin typeface="+mj-lt"/>
              </a:rPr>
              <a:t> vid </a:t>
            </a:r>
            <a:r>
              <a:rPr lang="en-GB" sz="2000" dirty="0" err="1">
                <a:latin typeface="+mj-lt"/>
              </a:rPr>
              <a:t>intoxikation</a:t>
            </a:r>
            <a:r>
              <a:rPr lang="en-GB" sz="2000" dirty="0">
                <a:latin typeface="+mj-lt"/>
              </a:rPr>
              <a:t>)</a:t>
            </a:r>
          </a:p>
          <a:p>
            <a:pPr lvl="1" eaLnBrk="1" hangingPunct="1">
              <a:lnSpc>
                <a:spcPct val="80000"/>
              </a:lnSpc>
              <a:defRPr/>
            </a:pPr>
            <a:r>
              <a:rPr lang="en-GB" sz="2000" dirty="0" err="1">
                <a:latin typeface="+mj-lt"/>
              </a:rPr>
              <a:t>Isoprenalininfusion</a:t>
            </a:r>
            <a:endParaRPr lang="en-GB" sz="2000" dirty="0">
              <a:latin typeface="+mj-lt"/>
            </a:endParaRPr>
          </a:p>
          <a:p>
            <a:pPr lvl="1" eaLnBrk="1" hangingPunct="1">
              <a:lnSpc>
                <a:spcPct val="80000"/>
              </a:lnSpc>
              <a:defRPr/>
            </a:pPr>
            <a:r>
              <a:rPr lang="en-GB" sz="2000" dirty="0">
                <a:latin typeface="+mj-lt"/>
              </a:rPr>
              <a:t>Overdrive pacing</a:t>
            </a:r>
          </a:p>
          <a:p>
            <a:pPr lvl="2" eaLnBrk="1" hangingPunct="1">
              <a:lnSpc>
                <a:spcPct val="80000"/>
              </a:lnSpc>
              <a:defRPr/>
            </a:pPr>
            <a:endParaRPr lang="en-GB" sz="2000" dirty="0">
              <a:latin typeface="+mj-lt"/>
            </a:endParaRPr>
          </a:p>
          <a:p>
            <a:pPr lvl="2" eaLnBrk="1" hangingPunct="1">
              <a:lnSpc>
                <a:spcPct val="80000"/>
              </a:lnSpc>
              <a:defRPr/>
            </a:pPr>
            <a:endParaRPr lang="en-GB" sz="2000" dirty="0">
              <a:latin typeface="+mj-lt"/>
            </a:endParaRPr>
          </a:p>
          <a:p>
            <a:pPr eaLnBrk="1" hangingPunct="1">
              <a:lnSpc>
                <a:spcPct val="80000"/>
              </a:lnSpc>
              <a:defRPr/>
            </a:pPr>
            <a:endParaRPr lang="en-GB" dirty="0"/>
          </a:p>
          <a:p>
            <a:pPr marL="0" indent="0" eaLnBrk="1" hangingPunct="1">
              <a:lnSpc>
                <a:spcPct val="80000"/>
              </a:lnSpc>
              <a:buNone/>
              <a:defRPr/>
            </a:pPr>
            <a:endParaRPr lang="en-GB" sz="2400" dirty="0"/>
          </a:p>
          <a:p>
            <a:pPr eaLnBrk="1" hangingPunct="1">
              <a:lnSpc>
                <a:spcPct val="80000"/>
              </a:lnSpc>
              <a:defRPr/>
            </a:pPr>
            <a:endParaRPr lang="en-GB" sz="2400" dirty="0"/>
          </a:p>
          <a:p>
            <a:pPr eaLnBrk="1" hangingPunct="1">
              <a:lnSpc>
                <a:spcPct val="80000"/>
              </a:lnSpc>
              <a:defRPr/>
            </a:pPr>
            <a:endParaRPr lang="en-GB" sz="2400" dirty="0"/>
          </a:p>
        </p:txBody>
      </p:sp>
    </p:spTree>
    <p:extLst>
      <p:ext uri="{BB962C8B-B14F-4D97-AF65-F5344CB8AC3E}">
        <p14:creationId xmlns:p14="http://schemas.microsoft.com/office/powerpoint/2010/main" val="32681714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995939"/>
            <a:ext cx="7920881" cy="4735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81380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44624"/>
            <a:ext cx="8280920" cy="864096"/>
          </a:xfrm>
        </p:spPr>
        <p:txBody>
          <a:bodyPr>
            <a:normAutofit/>
          </a:bodyPr>
          <a:lstStyle/>
          <a:p>
            <a:r>
              <a:rPr lang="sv-SE" sz="3200" i="0" u="none" strike="noStrike" dirty="0">
                <a:solidFill>
                  <a:srgbClr val="222222"/>
                </a:solidFill>
                <a:effectLst/>
              </a:rPr>
              <a:t>Behandling TCA</a:t>
            </a:r>
            <a:endParaRPr lang="sv-SE" sz="3200" i="0" dirty="0">
              <a:solidFill>
                <a:srgbClr val="222222"/>
              </a:solidFill>
              <a:effectLst/>
            </a:endParaRPr>
          </a:p>
        </p:txBody>
      </p:sp>
      <p:sp>
        <p:nvSpPr>
          <p:cNvPr id="4" name="Rektangel 3"/>
          <p:cNvSpPr/>
          <p:nvPr/>
        </p:nvSpPr>
        <p:spPr>
          <a:xfrm>
            <a:off x="431540" y="906991"/>
            <a:ext cx="8388932" cy="6463308"/>
          </a:xfrm>
          <a:prstGeom prst="rect">
            <a:avLst/>
          </a:prstGeom>
        </p:spPr>
        <p:txBody>
          <a:bodyPr wrap="square">
            <a:spAutoFit/>
          </a:bodyPr>
          <a:lstStyle/>
          <a:p>
            <a:pPr algn="l">
              <a:buFont typeface="+mj-lt"/>
              <a:buAutoNum type="arabicPeriod"/>
            </a:pPr>
            <a:r>
              <a:rPr lang="sv-SE" sz="1800" b="0" i="0" dirty="0">
                <a:solidFill>
                  <a:srgbClr val="222222"/>
                </a:solidFill>
                <a:effectLst/>
                <a:latin typeface="+mn-lt"/>
              </a:rPr>
              <a:t>Intagning på sjukhus (intensivvårdsavdelning) vid behov. Behandling är symtomatisk och understödjande.</a:t>
            </a:r>
          </a:p>
          <a:p>
            <a:pPr algn="l">
              <a:buFont typeface="+mj-lt"/>
              <a:buAutoNum type="arabicPeriod"/>
            </a:pPr>
            <a:r>
              <a:rPr lang="sv-SE" sz="1800" b="0" i="0" dirty="0">
                <a:solidFill>
                  <a:srgbClr val="222222"/>
                </a:solidFill>
                <a:effectLst/>
                <a:latin typeface="+mn-lt"/>
              </a:rPr>
              <a:t>Bedöm och behandla luftvägar, andning och cirkulation vid indikation. Säkerställ en intravenös infart. Noggrann övervakning även i till synes okomplicerade fall.</a:t>
            </a:r>
          </a:p>
          <a:p>
            <a:pPr algn="l">
              <a:buFont typeface="+mj-lt"/>
              <a:buAutoNum type="arabicPeriod"/>
            </a:pPr>
            <a:r>
              <a:rPr lang="sv-SE" sz="1800" b="0" i="0" dirty="0">
                <a:solidFill>
                  <a:srgbClr val="222222"/>
                </a:solidFill>
                <a:effectLst/>
                <a:latin typeface="+mn-lt"/>
              </a:rPr>
              <a:t>Undersök kliniska tecken. Kontrollera elektrolyter – var uppmärksam på lågt kalium och övervaka urinproduktion. Kontrollera arteriella blodgaser – var uppmärksam på </a:t>
            </a:r>
            <a:r>
              <a:rPr lang="sv-SE" sz="1800" b="0" i="0" dirty="0" err="1">
                <a:solidFill>
                  <a:srgbClr val="222222"/>
                </a:solidFill>
                <a:effectLst/>
                <a:latin typeface="+mn-lt"/>
              </a:rPr>
              <a:t>acidos</a:t>
            </a:r>
            <a:r>
              <a:rPr lang="sv-SE" sz="1800" b="0" i="0" dirty="0">
                <a:solidFill>
                  <a:srgbClr val="222222"/>
                </a:solidFill>
                <a:effectLst/>
                <a:latin typeface="+mn-lt"/>
              </a:rPr>
              <a:t>. Gör en EKG-undersökning – var uppmärksam på </a:t>
            </a:r>
            <a:r>
              <a:rPr lang="sv-SE" sz="1800" i="0" dirty="0">
                <a:solidFill>
                  <a:srgbClr val="222222"/>
                </a:solidFill>
                <a:effectLst/>
                <a:latin typeface="+mn-lt"/>
              </a:rPr>
              <a:t>QRS &gt; 0,16 sekunder</a:t>
            </a:r>
          </a:p>
          <a:p>
            <a:pPr algn="l">
              <a:buFont typeface="+mj-lt"/>
              <a:buAutoNum type="arabicPeriod"/>
            </a:pPr>
            <a:r>
              <a:rPr lang="sv-SE" sz="1800" b="0" i="0" dirty="0">
                <a:solidFill>
                  <a:srgbClr val="222222"/>
                </a:solidFill>
                <a:effectLst/>
                <a:latin typeface="+mn-lt"/>
              </a:rPr>
              <a:t>Ge inte </a:t>
            </a:r>
            <a:r>
              <a:rPr lang="sv-SE" sz="1800" b="0" i="0" dirty="0" err="1">
                <a:solidFill>
                  <a:srgbClr val="222222"/>
                </a:solidFill>
                <a:effectLst/>
                <a:latin typeface="+mn-lt"/>
              </a:rPr>
              <a:t>flumazenil</a:t>
            </a:r>
            <a:r>
              <a:rPr lang="sv-SE" sz="1800" b="0" i="0" dirty="0">
                <a:solidFill>
                  <a:srgbClr val="222222"/>
                </a:solidFill>
                <a:effectLst/>
                <a:latin typeface="+mn-lt"/>
              </a:rPr>
              <a:t> för att upphäva </a:t>
            </a:r>
            <a:r>
              <a:rPr lang="sv-SE" sz="1800" b="0" i="0" dirty="0" err="1">
                <a:solidFill>
                  <a:srgbClr val="222222"/>
                </a:solidFill>
                <a:effectLst/>
                <a:latin typeface="+mn-lt"/>
              </a:rPr>
              <a:t>bensodiazepintoxiciet</a:t>
            </a:r>
            <a:r>
              <a:rPr lang="sv-SE" sz="1800" b="0" i="0" dirty="0">
                <a:solidFill>
                  <a:srgbClr val="222222"/>
                </a:solidFill>
                <a:effectLst/>
                <a:latin typeface="+mn-lt"/>
              </a:rPr>
              <a:t> vid överdosering av flera läkemedel.</a:t>
            </a:r>
          </a:p>
          <a:p>
            <a:pPr algn="l">
              <a:buFont typeface="+mj-lt"/>
              <a:buAutoNum type="arabicPeriod"/>
            </a:pPr>
            <a:r>
              <a:rPr lang="sv-SE" sz="1800" b="0" i="0" dirty="0">
                <a:solidFill>
                  <a:srgbClr val="222222"/>
                </a:solidFill>
                <a:effectLst/>
                <a:latin typeface="+mn-lt"/>
              </a:rPr>
              <a:t>Överväg ventrikeltömning endast om inom timme efter en potentiellt dödlig överdos.</a:t>
            </a:r>
          </a:p>
          <a:p>
            <a:pPr algn="l">
              <a:buFont typeface="+mj-lt"/>
              <a:buAutoNum type="arabicPeriod"/>
            </a:pPr>
            <a:r>
              <a:rPr lang="sv-SE" sz="1800" b="0" i="0" dirty="0">
                <a:solidFill>
                  <a:srgbClr val="222222"/>
                </a:solidFill>
                <a:effectLst/>
                <a:latin typeface="+mn-lt"/>
              </a:rPr>
              <a:t>Ge 50 mg kol om inom en timme efter intag.</a:t>
            </a:r>
          </a:p>
          <a:p>
            <a:pPr algn="l">
              <a:buFont typeface="+mj-lt"/>
              <a:buAutoNum type="arabicPeriod"/>
            </a:pPr>
            <a:r>
              <a:rPr lang="sv-SE" sz="1800" b="0" i="0" dirty="0">
                <a:solidFill>
                  <a:srgbClr val="222222"/>
                </a:solidFill>
                <a:effectLst/>
                <a:latin typeface="+mn-lt"/>
              </a:rPr>
              <a:t>Öppna luftvägar upprätthålls med intubation vid indikation. Respiratorbehandling rekommenderas för att förhindra eventuellt andningsstillestånd. Kontinuerlig EKG-övervakning av hjärtfunktion i 3–5 dagar. Rastlöshet och konvulsioner kan behandlas med </a:t>
            </a:r>
            <a:r>
              <a:rPr lang="sv-SE" sz="1800" b="0" i="0" dirty="0" err="1">
                <a:solidFill>
                  <a:srgbClr val="222222"/>
                </a:solidFill>
                <a:effectLst/>
                <a:latin typeface="+mn-lt"/>
              </a:rPr>
              <a:t>diazepam</a:t>
            </a:r>
            <a:r>
              <a:rPr lang="sv-SE" sz="1800" b="0" i="0" dirty="0">
                <a:solidFill>
                  <a:srgbClr val="222222"/>
                </a:solidFill>
                <a:effectLst/>
                <a:latin typeface="+mn-lt"/>
              </a:rPr>
              <a:t>.</a:t>
            </a:r>
          </a:p>
          <a:p>
            <a:pPr algn="l">
              <a:buFont typeface="+mj-lt"/>
              <a:buAutoNum type="arabicPeriod"/>
            </a:pPr>
            <a:r>
              <a:rPr lang="sv-SE" sz="1800" b="0" i="0" dirty="0">
                <a:solidFill>
                  <a:srgbClr val="222222"/>
                </a:solidFill>
                <a:effectLst/>
                <a:latin typeface="+mn-lt"/>
              </a:rPr>
              <a:t>Patienter som uppvisar tecken på toxicitet ska övervakas i minst 12 timmar.</a:t>
            </a:r>
          </a:p>
          <a:p>
            <a:pPr algn="l">
              <a:buFont typeface="+mj-lt"/>
              <a:buAutoNum type="arabicPeriod"/>
            </a:pPr>
            <a:r>
              <a:rPr lang="sv-SE" sz="1800" b="0" i="0" dirty="0">
                <a:solidFill>
                  <a:srgbClr val="222222"/>
                </a:solidFill>
                <a:effectLst/>
                <a:latin typeface="+mn-lt"/>
              </a:rPr>
              <a:t>Övervaka för </a:t>
            </a:r>
            <a:r>
              <a:rPr lang="sv-SE" sz="1800" b="0" i="0" dirty="0" err="1">
                <a:solidFill>
                  <a:srgbClr val="222222"/>
                </a:solidFill>
                <a:effectLst/>
                <a:latin typeface="+mn-lt"/>
              </a:rPr>
              <a:t>rabdomyolys</a:t>
            </a:r>
            <a:r>
              <a:rPr lang="sv-SE" sz="1800" b="0" i="0" dirty="0">
                <a:solidFill>
                  <a:srgbClr val="222222"/>
                </a:solidFill>
                <a:effectLst/>
                <a:latin typeface="+mn-lt"/>
              </a:rPr>
              <a:t> om patienten har varit medvetslös under en längre tid.</a:t>
            </a:r>
          </a:p>
          <a:p>
            <a:pPr algn="l">
              <a:buFont typeface="+mj-lt"/>
              <a:buAutoNum type="arabicPeriod"/>
            </a:pPr>
            <a:r>
              <a:rPr lang="sv-SE" sz="1800" b="0" i="0" dirty="0">
                <a:solidFill>
                  <a:srgbClr val="222222"/>
                </a:solidFill>
                <a:effectLst/>
                <a:latin typeface="+mn-lt"/>
              </a:rPr>
              <a:t>Eftersom överdosering ofta är avsiktlig kan andra typer självmordsförsök på andra sätt förekomma under återhämtningsfasen. Dödsfall på grund av avsiktlig eller oavsiktlig överdosering har förekommit med denna läkemedelsgrupp.</a:t>
            </a:r>
          </a:p>
          <a:p>
            <a:br>
              <a:rPr lang="sv-SE" sz="1800" dirty="0">
                <a:latin typeface="+mn-lt"/>
              </a:rPr>
            </a:br>
            <a:endParaRPr lang="sv-SE" sz="1800" i="0" dirty="0">
              <a:effectLst/>
              <a:latin typeface="+mn-lt"/>
              <a:cs typeface="Calibri" panose="020F0502020204030204" pitchFamily="34" charset="0"/>
            </a:endParaRPr>
          </a:p>
        </p:txBody>
      </p:sp>
    </p:spTree>
    <p:extLst>
      <p:ext uri="{BB962C8B-B14F-4D97-AF65-F5344CB8AC3E}">
        <p14:creationId xmlns:p14="http://schemas.microsoft.com/office/powerpoint/2010/main" val="9562296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755576" y="548680"/>
            <a:ext cx="7848872" cy="5324535"/>
          </a:xfrm>
          <a:prstGeom prst="rect">
            <a:avLst/>
          </a:prstGeom>
        </p:spPr>
        <p:txBody>
          <a:bodyPr wrap="square">
            <a:spAutoFit/>
          </a:bodyPr>
          <a:lstStyle/>
          <a:p>
            <a:pPr algn="ctr"/>
            <a:r>
              <a:rPr lang="sv-SE" dirty="0">
                <a:latin typeface="+mn-lt"/>
              </a:rPr>
              <a:t>BEHANDLING</a:t>
            </a:r>
            <a:r>
              <a:rPr lang="sv-SE" b="0" dirty="0">
                <a:latin typeface="+mn-lt"/>
              </a:rPr>
              <a:t> </a:t>
            </a:r>
            <a:br>
              <a:rPr lang="sv-SE" b="0" dirty="0">
                <a:latin typeface="+mn-lt"/>
              </a:rPr>
            </a:br>
            <a:r>
              <a:rPr lang="sv-SE" b="0" dirty="0">
                <a:latin typeface="+mn-lt"/>
              </a:rPr>
              <a:t> </a:t>
            </a:r>
          </a:p>
          <a:p>
            <a:pPr marL="285750" lvl="0" indent="-285750">
              <a:buFont typeface="Arial" panose="020B0604020202020204" pitchFamily="34" charset="0"/>
              <a:buChar char="•"/>
            </a:pPr>
            <a:r>
              <a:rPr lang="sv-SE" b="0" dirty="0">
                <a:latin typeface="+mn-lt"/>
              </a:rPr>
              <a:t>Identifiera toxiskt agens </a:t>
            </a:r>
          </a:p>
          <a:p>
            <a:pPr marL="285750" lvl="0" indent="-285750">
              <a:buFont typeface="Arial" panose="020B0604020202020204" pitchFamily="34" charset="0"/>
              <a:buChar char="•"/>
            </a:pPr>
            <a:r>
              <a:rPr lang="sv-SE" b="0" dirty="0">
                <a:latin typeface="+mn-lt"/>
              </a:rPr>
              <a:t>Noggrant övervaka vakenhet och andning </a:t>
            </a:r>
          </a:p>
          <a:p>
            <a:pPr marL="285750" lvl="0" indent="-285750">
              <a:buFont typeface="Arial" panose="020B0604020202020204" pitchFamily="34" charset="0"/>
              <a:buChar char="•"/>
            </a:pPr>
            <a:r>
              <a:rPr lang="sv-SE" b="0" dirty="0">
                <a:latin typeface="+mn-lt"/>
              </a:rPr>
              <a:t>Understödja andning och cirkulation vid behov </a:t>
            </a:r>
          </a:p>
          <a:p>
            <a:pPr marL="285750" lvl="0" indent="-285750">
              <a:buFont typeface="Arial" panose="020B0604020202020204" pitchFamily="34" charset="0"/>
              <a:buChar char="•"/>
            </a:pPr>
            <a:r>
              <a:rPr lang="sv-SE" b="0" dirty="0">
                <a:latin typeface="+mn-lt"/>
              </a:rPr>
              <a:t>Genomföra aktiv elimination när så är indicerat, t ex genom ventrikeltömning och tillförsel av medicinskt kol </a:t>
            </a:r>
          </a:p>
          <a:p>
            <a:pPr marL="285750" lvl="0" indent="-285750">
              <a:buFont typeface="Arial" panose="020B0604020202020204" pitchFamily="34" charset="0"/>
              <a:buChar char="•"/>
            </a:pPr>
            <a:r>
              <a:rPr lang="sv-SE" b="0" dirty="0">
                <a:latin typeface="+mn-lt"/>
              </a:rPr>
              <a:t>Behandla akut förvirring och motorisk oro på ett lugnt och säkert sätt </a:t>
            </a:r>
          </a:p>
          <a:p>
            <a:pPr marL="285750" lvl="0" indent="-285750">
              <a:buFont typeface="Arial" panose="020B0604020202020204" pitchFamily="34" charset="0"/>
              <a:buChar char="•"/>
            </a:pPr>
            <a:r>
              <a:rPr lang="sv-SE" b="0" dirty="0">
                <a:latin typeface="+mn-lt"/>
              </a:rPr>
              <a:t>Antidotbehandling när tydlig indikation föreligger och nyttan överväger riskerna som vid antikolinergt syndrom med delirium</a:t>
            </a:r>
          </a:p>
          <a:p>
            <a:pPr marL="285750" lvl="0" indent="-285750">
              <a:buFont typeface="Arial" panose="020B0604020202020204" pitchFamily="34" charset="0"/>
              <a:buChar char="•"/>
            </a:pPr>
            <a:r>
              <a:rPr lang="sv-SE" b="0" dirty="0">
                <a:latin typeface="+mn-lt"/>
              </a:rPr>
              <a:t>Behandling av hjärtsvikt och </a:t>
            </a:r>
            <a:r>
              <a:rPr lang="sv-SE" b="0" dirty="0" err="1">
                <a:latin typeface="+mn-lt"/>
              </a:rPr>
              <a:t>hypotension</a:t>
            </a:r>
            <a:r>
              <a:rPr lang="sv-SE" b="0" dirty="0">
                <a:latin typeface="+mn-lt"/>
              </a:rPr>
              <a:t> med sedvanliga </a:t>
            </a:r>
            <a:r>
              <a:rPr lang="sv-SE" b="0" dirty="0" err="1">
                <a:latin typeface="+mn-lt"/>
              </a:rPr>
              <a:t>inotropa</a:t>
            </a:r>
            <a:r>
              <a:rPr lang="sv-SE" b="0" dirty="0">
                <a:latin typeface="+mn-lt"/>
              </a:rPr>
              <a:t> droger som noradrenalin eller adrenalin </a:t>
            </a:r>
          </a:p>
          <a:p>
            <a:pPr marL="285750" lvl="0" indent="-285750">
              <a:buFont typeface="Arial" panose="020B0604020202020204" pitchFamily="34" charset="0"/>
              <a:buChar char="•"/>
            </a:pPr>
            <a:r>
              <a:rPr lang="sv-SE" b="0" dirty="0">
                <a:latin typeface="+mn-lt"/>
              </a:rPr>
              <a:t>Behandling med intravenös fettemulsion (ILE) (Intralipid) kan prövas som sista utväg vid kardiovaskulär kollaps  </a:t>
            </a:r>
          </a:p>
          <a:p>
            <a:pPr marL="285750" lvl="0" indent="-285750">
              <a:buFont typeface="Arial" panose="020B0604020202020204" pitchFamily="34" charset="0"/>
              <a:buChar char="•"/>
            </a:pPr>
            <a:r>
              <a:rPr lang="sv-SE" b="0" dirty="0">
                <a:latin typeface="+mn-lt"/>
              </a:rPr>
              <a:t>Lägga in patienten på en avdelning med rätt vårdnivå och undvika för låg vårdnivå när medvetandet är sänkt eller andningen är nedsatt </a:t>
            </a:r>
          </a:p>
          <a:p>
            <a:pPr marL="285750" lvl="0" indent="-285750">
              <a:buFont typeface="Arial" panose="020B0604020202020204" pitchFamily="34" charset="0"/>
              <a:buChar char="•"/>
            </a:pPr>
            <a:r>
              <a:rPr lang="sv-SE" b="0" dirty="0">
                <a:latin typeface="+mn-lt"/>
              </a:rPr>
              <a:t>Ordna en uppföljning genom psykiatrin och socialtjänsten</a:t>
            </a:r>
          </a:p>
        </p:txBody>
      </p:sp>
    </p:spTree>
    <p:extLst>
      <p:ext uri="{BB962C8B-B14F-4D97-AF65-F5344CB8AC3E}">
        <p14:creationId xmlns:p14="http://schemas.microsoft.com/office/powerpoint/2010/main" val="34500880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188640"/>
            <a:ext cx="8280920" cy="864096"/>
          </a:xfrm>
        </p:spPr>
        <p:txBody>
          <a:bodyPr>
            <a:normAutofit/>
          </a:bodyPr>
          <a:lstStyle/>
          <a:p>
            <a:r>
              <a:rPr kumimoji="0" lang="sv-SE" altLang="sv-SE" sz="3600" b="0" i="0" u="none" strike="noStrike" cap="none" normalizeH="0" baseline="0" dirty="0">
                <a:ln>
                  <a:noFill/>
                </a:ln>
                <a:solidFill>
                  <a:srgbClr val="202124"/>
                </a:solidFill>
                <a:effectLst/>
                <a:latin typeface="+mn-lt"/>
              </a:rPr>
              <a:t>Natriumbikarbonat för hjärttoxicitet</a:t>
            </a:r>
            <a:endParaRPr lang="sv-SE" sz="3600" i="0" dirty="0">
              <a:solidFill>
                <a:srgbClr val="222222"/>
              </a:solidFill>
              <a:effectLst/>
            </a:endParaRPr>
          </a:p>
        </p:txBody>
      </p:sp>
      <p:sp>
        <p:nvSpPr>
          <p:cNvPr id="3" name="Rectangle 1">
            <a:extLst>
              <a:ext uri="{FF2B5EF4-FFF2-40B4-BE49-F238E27FC236}">
                <a16:creationId xmlns:a16="http://schemas.microsoft.com/office/drawing/2014/main" id="{2EB16048-20D4-4F6C-5A6E-E76531BA8E45}"/>
              </a:ext>
            </a:extLst>
          </p:cNvPr>
          <p:cNvSpPr>
            <a:spLocks noChangeArrowheads="1"/>
          </p:cNvSpPr>
          <p:nvPr/>
        </p:nvSpPr>
        <p:spPr bwMode="auto">
          <a:xfrm>
            <a:off x="269522" y="1155023"/>
            <a:ext cx="8604956" cy="551433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Natriumbikarbonat är standardbehandlingen för hypotoni eller arytmi på grund av TCA-toxicitet. </a:t>
            </a: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Behandling med natriumbikarbonat är indicerat för patienter med TCA-förgiftning som utvecklar breddning av QRS-intervallet &gt;100 </a:t>
            </a:r>
            <a:r>
              <a:rPr kumimoji="0" lang="sv-SE" altLang="sv-SE" sz="1800" b="0" i="0" u="none" strike="noStrike" cap="none" normalizeH="0" baseline="0" dirty="0" err="1">
                <a:ln>
                  <a:noFill/>
                </a:ln>
                <a:solidFill>
                  <a:srgbClr val="202124"/>
                </a:solidFill>
                <a:effectLst/>
                <a:latin typeface="+mn-lt"/>
              </a:rPr>
              <a:t>msek</a:t>
            </a:r>
            <a:r>
              <a:rPr kumimoji="0" lang="sv-SE" altLang="sv-SE" sz="1800" b="0" i="0" u="none" strike="noStrike" cap="none" normalizeH="0" baseline="0" dirty="0">
                <a:ln>
                  <a:noFill/>
                </a:ln>
                <a:solidFill>
                  <a:srgbClr val="202124"/>
                </a:solidFill>
                <a:effectLst/>
                <a:latin typeface="+mn-lt"/>
              </a:rPr>
              <a:t> eller en </a:t>
            </a:r>
            <a:r>
              <a:rPr kumimoji="0" lang="sv-SE" altLang="sv-SE" sz="1800" b="0" i="0" u="none" strike="noStrike" cap="none" normalizeH="0" baseline="0" dirty="0" err="1">
                <a:ln>
                  <a:noFill/>
                </a:ln>
                <a:solidFill>
                  <a:srgbClr val="202124"/>
                </a:solidFill>
                <a:effectLst/>
                <a:latin typeface="+mn-lt"/>
              </a:rPr>
              <a:t>ventrikulär</a:t>
            </a:r>
            <a:r>
              <a:rPr kumimoji="0" lang="sv-SE" altLang="sv-SE" sz="1800" b="0" i="0" u="none" strike="noStrike" cap="none" normalizeH="0" baseline="0" dirty="0">
                <a:ln>
                  <a:noFill/>
                </a:ln>
                <a:solidFill>
                  <a:srgbClr val="202124"/>
                </a:solidFill>
                <a:effectLst/>
                <a:latin typeface="+mn-lt"/>
              </a:rPr>
              <a:t> arytmi. </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1800" b="0" dirty="0">
              <a:solidFill>
                <a:srgbClr val="202124"/>
              </a:solidFill>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Den initiala dosen av </a:t>
            </a:r>
            <a:r>
              <a:rPr kumimoji="0" lang="sv-SE" altLang="sv-SE" sz="1800" b="0" i="0" u="none" strike="noStrike" cap="none" normalizeH="0" baseline="0" dirty="0" err="1">
                <a:ln>
                  <a:noFill/>
                </a:ln>
                <a:solidFill>
                  <a:srgbClr val="202124"/>
                </a:solidFill>
                <a:effectLst/>
                <a:latin typeface="+mn-lt"/>
              </a:rPr>
              <a:t>hyperton</a:t>
            </a:r>
            <a:r>
              <a:rPr kumimoji="0" lang="sv-SE" altLang="sv-SE" sz="1800" b="0" i="0" u="none" strike="noStrike" cap="none" normalizeH="0" baseline="0" dirty="0">
                <a:ln>
                  <a:noFill/>
                </a:ln>
                <a:solidFill>
                  <a:srgbClr val="202124"/>
                </a:solidFill>
                <a:effectLst/>
                <a:latin typeface="+mn-lt"/>
              </a:rPr>
              <a:t> natriumbikarbonat är 1 till 2 </a:t>
            </a:r>
            <a:r>
              <a:rPr kumimoji="0" lang="sv-SE" altLang="sv-SE" sz="1800" b="0" i="0" u="none" strike="noStrike" cap="none" normalizeH="0" baseline="0" dirty="0" err="1">
                <a:ln>
                  <a:noFill/>
                </a:ln>
                <a:solidFill>
                  <a:srgbClr val="202124"/>
                </a:solidFill>
                <a:effectLst/>
                <a:latin typeface="+mn-lt"/>
              </a:rPr>
              <a:t>mEq</a:t>
            </a:r>
            <a:r>
              <a:rPr kumimoji="0" lang="sv-SE" altLang="sv-SE" sz="1800" b="0" i="0" u="none" strike="noStrike" cap="none" normalizeH="0" baseline="0" dirty="0">
                <a:ln>
                  <a:noFill/>
                </a:ln>
                <a:solidFill>
                  <a:srgbClr val="202124"/>
                </a:solidFill>
                <a:effectLst/>
                <a:latin typeface="+mn-lt"/>
              </a:rPr>
              <a:t>/kg, ges som en snabb IV-push genom en stor IV-kateter.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dirty="0">
              <a:ln>
                <a:noFill/>
              </a:ln>
              <a:solidFill>
                <a:srgbClr val="202124"/>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Hos vuxna är ett vanligt tillvägagångssätt att ge två till tre injektionsflaskor eller </a:t>
            </a:r>
            <a:r>
              <a:rPr kumimoji="0" lang="sv-SE" altLang="sv-SE" sz="1800" b="0" i="0" u="none" strike="noStrike" cap="none" normalizeH="0" baseline="0" dirty="0" err="1">
                <a:ln>
                  <a:noFill/>
                </a:ln>
                <a:solidFill>
                  <a:srgbClr val="202124"/>
                </a:solidFill>
                <a:effectLst/>
                <a:latin typeface="+mn-lt"/>
              </a:rPr>
              <a:t>förfyllda</a:t>
            </a:r>
            <a:r>
              <a:rPr kumimoji="0" lang="sv-SE" altLang="sv-SE" sz="1800" b="0" i="0" u="none" strike="noStrike" cap="none" normalizeH="0" baseline="0" dirty="0">
                <a:ln>
                  <a:noFill/>
                </a:ln>
                <a:solidFill>
                  <a:srgbClr val="202124"/>
                </a:solidFill>
                <a:effectLst/>
                <a:latin typeface="+mn-lt"/>
              </a:rPr>
              <a:t> sprutor (50 ml vardera) med 8,4 procent natriumbikarbonat. Om det inte kommer något svar på den initiala dosen kan den upprepas efter fem minuter.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dirty="0">
              <a:ln>
                <a:noFill/>
              </a:ln>
              <a:solidFill>
                <a:srgbClr val="202124"/>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Det är bra att köra ett kontinuerligt 12-avlednings-EKG under infusionen för att visa effekten (eller frånvaron) av förkortning av QRS-komplexet, en minskning av R-vågsamplituden i avlednings-</a:t>
            </a:r>
            <a:r>
              <a:rPr kumimoji="0" lang="sv-SE" altLang="sv-SE" sz="1800" b="0" i="0" u="none" strike="noStrike" cap="none" normalizeH="0" baseline="0" dirty="0" err="1">
                <a:ln>
                  <a:noFill/>
                </a:ln>
                <a:solidFill>
                  <a:srgbClr val="202124"/>
                </a:solidFill>
                <a:effectLst/>
                <a:latin typeface="+mn-lt"/>
              </a:rPr>
              <a:t>aVR</a:t>
            </a:r>
            <a:r>
              <a:rPr kumimoji="0" lang="sv-SE" altLang="sv-SE" sz="1800" b="0" i="0" u="none" strike="noStrike" cap="none" normalizeH="0" baseline="0" dirty="0">
                <a:ln>
                  <a:noFill/>
                </a:ln>
                <a:solidFill>
                  <a:srgbClr val="202124"/>
                </a:solidFill>
                <a:effectLst/>
                <a:latin typeface="+mn-lt"/>
              </a:rPr>
              <a:t> ​​eller upplösning av någon arytmi.</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dirty="0">
              <a:ln>
                <a:noFill/>
              </a:ln>
              <a:solidFill>
                <a:srgbClr val="202124"/>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Om QRS minskar efter bolusbehandling, påbörja en kontinuerlig IV-infusion av natriumbikarbonat. Vi administrerar en lösning av 150 </a:t>
            </a:r>
            <a:r>
              <a:rPr kumimoji="0" lang="sv-SE" altLang="sv-SE" sz="1800" b="0" i="0" u="none" strike="noStrike" cap="none" normalizeH="0" baseline="0" dirty="0" err="1">
                <a:ln>
                  <a:noFill/>
                </a:ln>
                <a:solidFill>
                  <a:srgbClr val="202124"/>
                </a:solidFill>
                <a:effectLst/>
                <a:latin typeface="+mn-lt"/>
              </a:rPr>
              <a:t>mEq</a:t>
            </a:r>
            <a:r>
              <a:rPr kumimoji="0" lang="sv-SE" altLang="sv-SE" sz="1800" b="0" i="0" u="none" strike="noStrike" cap="none" normalizeH="0" baseline="0" dirty="0">
                <a:ln>
                  <a:noFill/>
                </a:ln>
                <a:solidFill>
                  <a:srgbClr val="202124"/>
                </a:solidFill>
                <a:effectLst/>
                <a:latin typeface="+mn-lt"/>
              </a:rPr>
              <a:t> natriumbikarbonat i 1 L 5 procent glukos </a:t>
            </a:r>
            <a:r>
              <a:rPr kumimoji="0" lang="sv-SE" altLang="sv-SE" sz="1800" b="0" i="0" u="none" strike="noStrike" cap="none" normalizeH="0" baseline="0" dirty="0" err="1">
                <a:ln>
                  <a:noFill/>
                </a:ln>
                <a:solidFill>
                  <a:srgbClr val="202124"/>
                </a:solidFill>
                <a:effectLst/>
                <a:latin typeface="+mn-lt"/>
              </a:rPr>
              <a:t>infunderad</a:t>
            </a:r>
            <a:r>
              <a:rPr kumimoji="0" lang="sv-SE" altLang="sv-SE" sz="1800" b="0" i="0" u="none" strike="noStrike" cap="none" normalizeH="0" baseline="0" dirty="0">
                <a:ln>
                  <a:noFill/>
                </a:ln>
                <a:solidFill>
                  <a:srgbClr val="202124"/>
                </a:solidFill>
                <a:effectLst/>
                <a:latin typeface="+mn-lt"/>
              </a:rPr>
              <a:t> med 250 ml/timme hos vuxna. Samma vätska bör ges till barn med dubbelt så stor mängd underhållsvätska. </a:t>
            </a:r>
            <a:endParaRPr kumimoji="0" lang="sv-SE" altLang="sv-SE" sz="18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32323876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188640"/>
            <a:ext cx="8280920" cy="864096"/>
          </a:xfrm>
        </p:spPr>
        <p:txBody>
          <a:bodyPr>
            <a:normAutofit/>
          </a:bodyPr>
          <a:lstStyle/>
          <a:p>
            <a:r>
              <a:rPr kumimoji="0" lang="sv-SE" altLang="sv-SE" sz="3600" b="0" i="0" u="none" strike="noStrike" cap="none" normalizeH="0" baseline="0" dirty="0" err="1">
                <a:ln>
                  <a:noFill/>
                </a:ln>
                <a:solidFill>
                  <a:srgbClr val="202124"/>
                </a:solidFill>
                <a:effectLst/>
                <a:latin typeface="+mn-lt"/>
              </a:rPr>
              <a:t>Hyperton</a:t>
            </a:r>
            <a:r>
              <a:rPr kumimoji="0" lang="sv-SE" altLang="sv-SE" sz="3600" b="0" i="0" u="none" strike="noStrike" cap="none" normalizeH="0" baseline="0" dirty="0">
                <a:ln>
                  <a:noFill/>
                </a:ln>
                <a:solidFill>
                  <a:srgbClr val="202124"/>
                </a:solidFill>
                <a:effectLst/>
                <a:latin typeface="+mn-lt"/>
              </a:rPr>
              <a:t> koksalt för hjärttoxicitet</a:t>
            </a:r>
            <a:endParaRPr lang="sv-SE" sz="3600" i="0" dirty="0">
              <a:solidFill>
                <a:srgbClr val="222222"/>
              </a:solidFill>
              <a:effectLst/>
            </a:endParaRPr>
          </a:p>
        </p:txBody>
      </p:sp>
      <p:sp>
        <p:nvSpPr>
          <p:cNvPr id="5" name="textruta 4">
            <a:extLst>
              <a:ext uri="{FF2B5EF4-FFF2-40B4-BE49-F238E27FC236}">
                <a16:creationId xmlns:a16="http://schemas.microsoft.com/office/drawing/2014/main" id="{7B707F7D-88CC-CEEA-E314-A35F80F1E374}"/>
              </a:ext>
            </a:extLst>
          </p:cNvPr>
          <p:cNvSpPr txBox="1"/>
          <p:nvPr/>
        </p:nvSpPr>
        <p:spPr>
          <a:xfrm>
            <a:off x="470516" y="1052736"/>
            <a:ext cx="7989915" cy="5215146"/>
          </a:xfrm>
          <a:prstGeom prst="rect">
            <a:avLst/>
          </a:prstGeom>
          <a:noFill/>
        </p:spPr>
        <p:txBody>
          <a:bodyPr wrap="square">
            <a:spAutoFit/>
          </a:bodyPr>
          <a:lstStyle/>
          <a:p>
            <a:pPr>
              <a:lnSpc>
                <a:spcPts val="27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v-SE" sz="160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Hyperton</a:t>
            </a:r>
            <a:r>
              <a:rPr lang="sv-SE" sz="160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(3 procent) saltlösning </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Vi föreslår att </a:t>
            </a:r>
            <a:r>
              <a:rPr lang="sv-SE" sz="1600" b="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hyperton</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saltlösning endast används när hypotoni är </a:t>
            </a:r>
            <a:r>
              <a:rPr lang="sv-SE" sz="1600" b="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refraktär</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mot alla andra förstahandsbehandlingar, inklusive natriumbikarbonat och aggressiv </a:t>
            </a:r>
            <a:r>
              <a:rPr lang="sv-SE" sz="1600" b="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resuscitering</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med </a:t>
            </a:r>
            <a:r>
              <a:rPr lang="sv-SE" sz="1600" b="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kristalloida</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vätskor. </a:t>
            </a:r>
          </a:p>
          <a:p>
            <a:pPr>
              <a:lnSpc>
                <a:spcPts val="27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Patienter som förblir instabila efter adekvat </a:t>
            </a:r>
            <a:r>
              <a:rPr lang="sv-SE" sz="1600" b="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alkalinisering</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bestämt av arteriellt pH, och vars hypotoni inte har förbättrats trots aggressiv vätskebehandling och behandling med en direktverkande </a:t>
            </a:r>
            <a:r>
              <a:rPr lang="sv-SE" sz="1600" b="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vasopressor</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(t.ex. noradrenalin) kan behandlas med </a:t>
            </a:r>
            <a:r>
              <a:rPr lang="sv-SE" sz="1600" b="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hyperton</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saltlösning. </a:t>
            </a:r>
          </a:p>
          <a:p>
            <a:pPr>
              <a:lnSpc>
                <a:spcPts val="27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Vi ger en </a:t>
            </a:r>
            <a:r>
              <a:rPr lang="sv-SE" sz="160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100 ml IV-bolus med 3 procent koksaltlösning</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om symtomen kvarstår kan ytterligare två doser ges med tio minuters mellanrum. Ingen ytterligare </a:t>
            </a:r>
            <a:r>
              <a:rPr lang="sv-SE" sz="1600" b="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hyperton</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saltlösning bör ges och serumnatriumkoncentrationen bör övervakas.</a:t>
            </a:r>
            <a:endParaRPr lang="sv-SE" sz="1600" b="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27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Vissa toxikologer förespråkar hypertonisk (3 procent) saltlösning som ett alternativ till natriumbikarbonatbehandling. Rapporter om dess effektivitet är dock motstridiga och det finns ingen tydlig fördel jämfört med natriumbikarbonat. Hypertonisk koksaltlösning förbättrar hypotoni, men med undantag för en fallrapport finns det få bevis för att det förbättrar arytmier.</a:t>
            </a:r>
            <a:endParaRPr lang="sv-SE" sz="1600" b="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78304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188640"/>
            <a:ext cx="8280920" cy="864096"/>
          </a:xfrm>
        </p:spPr>
        <p:txBody>
          <a:bodyPr>
            <a:normAutofit/>
          </a:bodyPr>
          <a:lstStyle/>
          <a:p>
            <a:r>
              <a:rPr lang="sv-SE" sz="3200" b="0" i="0" dirty="0">
                <a:solidFill>
                  <a:srgbClr val="373A3C"/>
                </a:solidFill>
                <a:effectLst/>
              </a:rPr>
              <a:t>Behandling TCA </a:t>
            </a:r>
            <a:endParaRPr lang="sv-SE" sz="3200" i="0" dirty="0">
              <a:solidFill>
                <a:srgbClr val="222222"/>
              </a:solidFill>
              <a:effectLst/>
            </a:endParaRPr>
          </a:p>
        </p:txBody>
      </p:sp>
      <p:sp>
        <p:nvSpPr>
          <p:cNvPr id="3" name="Rectangle 1">
            <a:extLst>
              <a:ext uri="{FF2B5EF4-FFF2-40B4-BE49-F238E27FC236}">
                <a16:creationId xmlns:a16="http://schemas.microsoft.com/office/drawing/2014/main" id="{25A12BFC-58EE-C9E5-E8B4-581A492123B0}"/>
              </a:ext>
            </a:extLst>
          </p:cNvPr>
          <p:cNvSpPr>
            <a:spLocks noChangeArrowheads="1"/>
          </p:cNvSpPr>
          <p:nvPr/>
        </p:nvSpPr>
        <p:spPr bwMode="auto">
          <a:xfrm>
            <a:off x="252525" y="1628800"/>
            <a:ext cx="8638949" cy="41293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Initial behandling av patienten med en överdos av </a:t>
            </a:r>
            <a:r>
              <a:rPr kumimoji="0" lang="sv-SE" altLang="sv-SE" sz="1800" b="0" i="0" u="none" strike="noStrike" cap="none" normalizeH="0" baseline="0" dirty="0" err="1">
                <a:ln>
                  <a:noFill/>
                </a:ln>
                <a:solidFill>
                  <a:srgbClr val="202124"/>
                </a:solidFill>
                <a:effectLst/>
                <a:latin typeface="+mn-lt"/>
              </a:rPr>
              <a:t>tricykliskt</a:t>
            </a:r>
            <a:r>
              <a:rPr kumimoji="0" lang="sv-SE" altLang="sv-SE" sz="1800" b="0" i="0" u="none" strike="noStrike" cap="none" normalizeH="0" baseline="0" dirty="0">
                <a:ln>
                  <a:noFill/>
                </a:ln>
                <a:solidFill>
                  <a:srgbClr val="202124"/>
                </a:solidFill>
                <a:effectLst/>
                <a:latin typeface="+mn-lt"/>
              </a:rPr>
              <a:t> antidepressivt medel (TCA) handlar om säkra patientens luftvägar, andning och cirkulation.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dirty="0">
              <a:ln>
                <a:noFill/>
              </a:ln>
              <a:solidFill>
                <a:srgbClr val="202124"/>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TCA-förgiftade patienter är ofta komatösa och kräver intubation för luftvägsskydd och ventilation. Hos </a:t>
            </a:r>
            <a:r>
              <a:rPr kumimoji="0" lang="sv-SE" altLang="sv-SE" sz="1800" b="0" i="0" u="none" strike="noStrike" cap="none" normalizeH="0" baseline="0" dirty="0" err="1">
                <a:ln>
                  <a:noFill/>
                </a:ln>
                <a:solidFill>
                  <a:srgbClr val="202124"/>
                </a:solidFill>
                <a:effectLst/>
                <a:latin typeface="+mn-lt"/>
              </a:rPr>
              <a:t>hypotensiva</a:t>
            </a:r>
            <a:r>
              <a:rPr kumimoji="0" lang="sv-SE" altLang="sv-SE" sz="1800" b="0" i="0" u="none" strike="noStrike" cap="none" normalizeH="0" baseline="0" dirty="0">
                <a:ln>
                  <a:noFill/>
                </a:ln>
                <a:solidFill>
                  <a:srgbClr val="202124"/>
                </a:solidFill>
                <a:effectLst/>
                <a:latin typeface="+mn-lt"/>
              </a:rPr>
              <a:t> patienter, undvik induktionsmedel som kan förvärra hypotoni. </a:t>
            </a:r>
            <a:endParaRPr lang="sv-SE" altLang="sv-SE" sz="1800" b="0" dirty="0">
              <a:solidFill>
                <a:srgbClr val="202124"/>
              </a:solidFill>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Inledande återupplivning omfattar följande åtgärder: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dirty="0">
              <a:ln>
                <a:noFill/>
              </a:ln>
              <a:solidFill>
                <a:srgbClr val="202124"/>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sz="1800" b="0" i="0" u="none" strike="noStrike" cap="none" normalizeH="0" baseline="0" dirty="0">
                <a:ln>
                  <a:noFill/>
                </a:ln>
                <a:solidFill>
                  <a:srgbClr val="202124"/>
                </a:solidFill>
                <a:effectLst/>
                <a:latin typeface="+mn-lt"/>
              </a:rPr>
              <a:t>Natriumbikarbonat för att behandla hjärttoxicitet, som manifesteras av ett förlängt QRS-komplex eller </a:t>
            </a:r>
            <a:r>
              <a:rPr kumimoji="0" lang="sv-SE" altLang="sv-SE" sz="1800" b="0" i="0" u="none" strike="noStrike" cap="none" normalizeH="0" baseline="0" dirty="0" err="1">
                <a:ln>
                  <a:noFill/>
                </a:ln>
                <a:solidFill>
                  <a:srgbClr val="202124"/>
                </a:solidFill>
                <a:effectLst/>
                <a:latin typeface="+mn-lt"/>
              </a:rPr>
              <a:t>ventrikulär</a:t>
            </a:r>
            <a:r>
              <a:rPr kumimoji="0" lang="sv-SE" altLang="sv-SE" sz="1800" b="0" i="0" u="none" strike="noStrike" cap="none" normalizeH="0" baseline="0" dirty="0">
                <a:ln>
                  <a:noFill/>
                </a:ln>
                <a:solidFill>
                  <a:srgbClr val="202124"/>
                </a:solidFill>
                <a:effectLst/>
                <a:latin typeface="+mn-lt"/>
              </a:rPr>
              <a:t> arytmi.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sz="1800" b="0" i="0" u="none" strike="noStrike" cap="none" normalizeH="0" baseline="0" dirty="0" err="1">
                <a:ln>
                  <a:noFill/>
                </a:ln>
                <a:solidFill>
                  <a:srgbClr val="202124"/>
                </a:solidFill>
                <a:effectLst/>
                <a:latin typeface="+mn-lt"/>
              </a:rPr>
              <a:t>Isoton</a:t>
            </a:r>
            <a:r>
              <a:rPr kumimoji="0" lang="sv-SE" altLang="sv-SE" sz="1800" b="0" i="0" u="none" strike="noStrike" cap="none" normalizeH="0" baseline="0" dirty="0">
                <a:ln>
                  <a:noFill/>
                </a:ln>
                <a:solidFill>
                  <a:srgbClr val="202124"/>
                </a:solidFill>
                <a:effectLst/>
                <a:latin typeface="+mn-lt"/>
              </a:rPr>
              <a:t> koksaltlösning ges som intravenösa (IV) bolusdoser för att behandla hypotoni. IV bolus på 250 till 500 ml kan ges och upprepas baserat på patientens svar.</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sz="1800" b="0" i="0" u="none" strike="noStrike" cap="none" normalizeH="0" baseline="0" dirty="0" err="1">
                <a:ln>
                  <a:noFill/>
                </a:ln>
                <a:solidFill>
                  <a:srgbClr val="202124"/>
                </a:solidFill>
                <a:effectLst/>
                <a:latin typeface="+mn-lt"/>
              </a:rPr>
              <a:t>Bensodiazepiner</a:t>
            </a:r>
            <a:r>
              <a:rPr kumimoji="0" lang="sv-SE" altLang="sv-SE" sz="1800" b="0" i="0" u="none" strike="noStrike" cap="none" normalizeH="0" baseline="0" dirty="0">
                <a:ln>
                  <a:noFill/>
                </a:ln>
                <a:solidFill>
                  <a:srgbClr val="202124"/>
                </a:solidFill>
                <a:effectLst/>
                <a:latin typeface="+mn-lt"/>
              </a:rPr>
              <a:t> för kontroll av agitation. Vi föreslår </a:t>
            </a:r>
            <a:r>
              <a:rPr kumimoji="0" lang="sv-SE" altLang="sv-SE" sz="1800" b="0" i="0" u="none" strike="noStrike" cap="none" normalizeH="0" baseline="0" dirty="0" err="1">
                <a:ln>
                  <a:noFill/>
                </a:ln>
                <a:solidFill>
                  <a:srgbClr val="202124"/>
                </a:solidFill>
                <a:effectLst/>
                <a:latin typeface="+mn-lt"/>
              </a:rPr>
              <a:t>lorazepam</a:t>
            </a:r>
            <a:r>
              <a:rPr kumimoji="0" lang="sv-SE" altLang="sv-SE" sz="1800" b="0" i="0" u="none" strike="noStrike" cap="none" normalizeH="0" baseline="0" dirty="0">
                <a:ln>
                  <a:noFill/>
                </a:ln>
                <a:solidFill>
                  <a:srgbClr val="202124"/>
                </a:solidFill>
                <a:effectLst/>
                <a:latin typeface="+mn-lt"/>
              </a:rPr>
              <a:t> (1 mg IV) eller </a:t>
            </a:r>
            <a:r>
              <a:rPr kumimoji="0" lang="sv-SE" altLang="sv-SE" sz="1800" b="0" i="0" u="none" strike="noStrike" cap="none" normalizeH="0" baseline="0" dirty="0" err="1">
                <a:ln>
                  <a:noFill/>
                </a:ln>
                <a:solidFill>
                  <a:srgbClr val="202124"/>
                </a:solidFill>
                <a:effectLst/>
                <a:latin typeface="+mn-lt"/>
              </a:rPr>
              <a:t>diazepam</a:t>
            </a:r>
            <a:r>
              <a:rPr kumimoji="0" lang="sv-SE" altLang="sv-SE" sz="1800" b="0" i="0" u="none" strike="noStrike" cap="none" normalizeH="0" baseline="0" dirty="0">
                <a:ln>
                  <a:noFill/>
                </a:ln>
                <a:solidFill>
                  <a:srgbClr val="202124"/>
                </a:solidFill>
                <a:effectLst/>
                <a:latin typeface="+mn-lt"/>
              </a:rPr>
              <a:t> (5 mg IV), upprepade med 5 till 10 minuters intervall efter behov. </a:t>
            </a:r>
            <a:r>
              <a:rPr kumimoji="0" lang="sv-SE" altLang="sv-SE" sz="1800" b="0" i="0" u="none" strike="noStrike" cap="none" normalizeH="0" baseline="0" dirty="0" err="1">
                <a:ln>
                  <a:noFill/>
                </a:ln>
                <a:solidFill>
                  <a:srgbClr val="202124"/>
                </a:solidFill>
                <a:effectLst/>
                <a:latin typeface="+mn-lt"/>
              </a:rPr>
              <a:t>Bensodiazepiner</a:t>
            </a:r>
            <a:r>
              <a:rPr kumimoji="0" lang="sv-SE" altLang="sv-SE" sz="1800" b="0" i="0" u="none" strike="noStrike" cap="none" normalizeH="0" baseline="0" dirty="0">
                <a:ln>
                  <a:noFill/>
                </a:ln>
                <a:solidFill>
                  <a:srgbClr val="202124"/>
                </a:solidFill>
                <a:effectLst/>
                <a:latin typeface="+mn-lt"/>
              </a:rPr>
              <a:t> bör användas med omtanke, eftersom agitation snabbt kan ge vika för djup </a:t>
            </a:r>
            <a:r>
              <a:rPr kumimoji="0" lang="sv-SE" altLang="sv-SE" sz="1800" b="0" i="0" u="none" strike="noStrike" cap="none" normalizeH="0" baseline="0" dirty="0" err="1">
                <a:ln>
                  <a:noFill/>
                </a:ln>
                <a:solidFill>
                  <a:srgbClr val="202124"/>
                </a:solidFill>
                <a:effectLst/>
                <a:latin typeface="+mn-lt"/>
              </a:rPr>
              <a:t>sedering</a:t>
            </a:r>
            <a:r>
              <a:rPr kumimoji="0" lang="sv-SE" altLang="sv-SE" sz="1800" b="0" i="0" u="none" strike="noStrike" cap="none" normalizeH="0" baseline="0" dirty="0">
                <a:ln>
                  <a:noFill/>
                </a:ln>
                <a:solidFill>
                  <a:srgbClr val="202124"/>
                </a:solidFill>
                <a:effectLst/>
                <a:latin typeface="+mn-lt"/>
              </a:rPr>
              <a:t> (från </a:t>
            </a:r>
            <a:r>
              <a:rPr kumimoji="0" lang="sv-SE" altLang="sv-SE" sz="1800" b="0" i="0" u="none" strike="noStrike" cap="none" normalizeH="0" baseline="0" dirty="0" err="1">
                <a:ln>
                  <a:noFill/>
                </a:ln>
                <a:solidFill>
                  <a:srgbClr val="202124"/>
                </a:solidFill>
                <a:effectLst/>
                <a:latin typeface="+mn-lt"/>
              </a:rPr>
              <a:t>antihistaminiska</a:t>
            </a:r>
            <a:r>
              <a:rPr kumimoji="0" lang="sv-SE" altLang="sv-SE" sz="1800" b="0" i="0" u="none" strike="noStrike" cap="none" normalizeH="0" baseline="0" dirty="0">
                <a:ln>
                  <a:noFill/>
                </a:ln>
                <a:solidFill>
                  <a:srgbClr val="202124"/>
                </a:solidFill>
                <a:effectLst/>
                <a:latin typeface="+mn-lt"/>
              </a:rPr>
              <a:t> effekter).</a:t>
            </a:r>
            <a:r>
              <a:rPr kumimoji="0" lang="sv-SE" altLang="sv-SE" sz="1800" b="0" i="0" u="none" strike="noStrike" cap="none" normalizeH="0" baseline="0" dirty="0">
                <a:ln>
                  <a:noFill/>
                </a:ln>
                <a:solidFill>
                  <a:schemeClr val="tx1"/>
                </a:solidFill>
                <a:effectLst/>
                <a:latin typeface="+mn-lt"/>
              </a:rPr>
              <a:t> </a:t>
            </a:r>
          </a:p>
        </p:txBody>
      </p:sp>
    </p:spTree>
    <p:extLst>
      <p:ext uri="{BB962C8B-B14F-4D97-AF65-F5344CB8AC3E}">
        <p14:creationId xmlns:p14="http://schemas.microsoft.com/office/powerpoint/2010/main" val="14855162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755576" y="548680"/>
            <a:ext cx="7848872" cy="5447645"/>
          </a:xfrm>
          <a:prstGeom prst="rect">
            <a:avLst/>
          </a:prstGeom>
        </p:spPr>
        <p:txBody>
          <a:bodyPr wrap="square">
            <a:spAutoFit/>
          </a:bodyPr>
          <a:lstStyle/>
          <a:p>
            <a:r>
              <a:rPr lang="sv-SE" b="1" dirty="0"/>
              <a:t>BEHANDLING </a:t>
            </a:r>
            <a:br>
              <a:rPr lang="sv-SE" b="1" dirty="0"/>
            </a:br>
            <a:r>
              <a:rPr lang="sv-SE" b="1" dirty="0"/>
              <a:t> </a:t>
            </a:r>
          </a:p>
          <a:p>
            <a:r>
              <a:rPr lang="sv-SE" sz="1800" b="0" dirty="0">
                <a:latin typeface="+mn-lt"/>
              </a:rPr>
              <a:t>Det viktigaste i de flesta fall av förgiftning med </a:t>
            </a:r>
            <a:r>
              <a:rPr lang="sv-SE" sz="1800" b="0" dirty="0" err="1">
                <a:latin typeface="+mn-lt"/>
              </a:rPr>
              <a:t>fentiazinderivat</a:t>
            </a:r>
            <a:r>
              <a:rPr lang="sv-SE" sz="1800" b="0" dirty="0">
                <a:latin typeface="+mn-lt"/>
              </a:rPr>
              <a:t> är att: </a:t>
            </a:r>
            <a:br>
              <a:rPr lang="sv-SE" sz="1800" b="0" dirty="0">
                <a:latin typeface="+mn-lt"/>
              </a:rPr>
            </a:br>
            <a:r>
              <a:rPr lang="sv-SE" sz="1800" b="0" dirty="0">
                <a:latin typeface="+mn-lt"/>
              </a:rPr>
              <a:t> </a:t>
            </a:r>
          </a:p>
          <a:p>
            <a:pPr marL="285750" lvl="0" indent="-285750">
              <a:buFont typeface="Arial" panose="020B0604020202020204" pitchFamily="34" charset="0"/>
              <a:buChar char="•"/>
            </a:pPr>
            <a:r>
              <a:rPr lang="sv-SE" sz="1800" b="0" dirty="0">
                <a:latin typeface="+mn-lt"/>
              </a:rPr>
              <a:t>Identifiera toxiskt agens </a:t>
            </a:r>
          </a:p>
          <a:p>
            <a:pPr marL="285750" lvl="0" indent="-285750">
              <a:buFont typeface="Arial" panose="020B0604020202020204" pitchFamily="34" charset="0"/>
              <a:buChar char="•"/>
            </a:pPr>
            <a:r>
              <a:rPr lang="sv-SE" sz="1800" b="0" dirty="0">
                <a:latin typeface="+mn-lt"/>
              </a:rPr>
              <a:t>Noggrant övervaka vakenhet och andning </a:t>
            </a:r>
          </a:p>
          <a:p>
            <a:pPr marL="285750" lvl="0" indent="-285750">
              <a:buFont typeface="Arial" panose="020B0604020202020204" pitchFamily="34" charset="0"/>
              <a:buChar char="•"/>
            </a:pPr>
            <a:r>
              <a:rPr lang="sv-SE" sz="1800" b="0" dirty="0">
                <a:latin typeface="+mn-lt"/>
              </a:rPr>
              <a:t>Understödja andning och cirkulation vid behov </a:t>
            </a:r>
          </a:p>
          <a:p>
            <a:pPr marL="285750" lvl="0" indent="-285750">
              <a:buFont typeface="Arial" panose="020B0604020202020204" pitchFamily="34" charset="0"/>
              <a:buChar char="•"/>
            </a:pPr>
            <a:r>
              <a:rPr lang="sv-SE" sz="1800" b="0" dirty="0">
                <a:latin typeface="+mn-lt"/>
              </a:rPr>
              <a:t>Genomföra aktiv elimination när så är indicerat, t ex genom ventrikeltömning och tillförsel av medicinskt kol </a:t>
            </a:r>
          </a:p>
          <a:p>
            <a:pPr marL="285750" lvl="0" indent="-285750">
              <a:buFont typeface="Arial" panose="020B0604020202020204" pitchFamily="34" charset="0"/>
              <a:buChar char="•"/>
            </a:pPr>
            <a:r>
              <a:rPr lang="sv-SE" sz="1800" b="0" dirty="0">
                <a:latin typeface="+mn-lt"/>
              </a:rPr>
              <a:t>Behandla akut förvirring och motorisk oro på ett lugnt och säkert sätt </a:t>
            </a:r>
          </a:p>
          <a:p>
            <a:pPr marL="285750" lvl="0" indent="-285750">
              <a:buFont typeface="Arial" panose="020B0604020202020204" pitchFamily="34" charset="0"/>
              <a:buChar char="•"/>
            </a:pPr>
            <a:r>
              <a:rPr lang="sv-SE" sz="1800" b="0" dirty="0">
                <a:latin typeface="+mn-lt"/>
              </a:rPr>
              <a:t>Antidotbehandling med </a:t>
            </a:r>
            <a:r>
              <a:rPr lang="sv-SE" sz="1800" b="0" u="sng" dirty="0" err="1">
                <a:latin typeface="+mn-lt"/>
                <a:hlinkClick r:id="rId2"/>
              </a:rPr>
              <a:t>fysostigmin</a:t>
            </a:r>
            <a:r>
              <a:rPr lang="sv-SE" sz="1800" b="0" dirty="0">
                <a:latin typeface="+mn-lt"/>
              </a:rPr>
              <a:t> när tydlig indikation föreligger och nyttan överväger riskerna som vid </a:t>
            </a:r>
            <a:r>
              <a:rPr lang="sv-SE" sz="1800" b="0" dirty="0" err="1">
                <a:latin typeface="+mn-lt"/>
              </a:rPr>
              <a:t>antikolinergt</a:t>
            </a:r>
            <a:r>
              <a:rPr lang="sv-SE" sz="1800" b="0" dirty="0">
                <a:latin typeface="+mn-lt"/>
              </a:rPr>
              <a:t> syndrom med </a:t>
            </a:r>
            <a:r>
              <a:rPr lang="sv-SE" sz="1800" b="0" dirty="0" err="1">
                <a:latin typeface="+mn-lt"/>
              </a:rPr>
              <a:t>delirirum</a:t>
            </a:r>
            <a:endParaRPr lang="sv-SE" sz="1800" b="0" dirty="0">
              <a:latin typeface="+mn-lt"/>
            </a:endParaRPr>
          </a:p>
          <a:p>
            <a:pPr marL="285750" lvl="0" indent="-285750">
              <a:buFont typeface="Arial" panose="020B0604020202020204" pitchFamily="34" charset="0"/>
              <a:buChar char="•"/>
            </a:pPr>
            <a:r>
              <a:rPr lang="sv-SE" sz="1800" b="0" dirty="0">
                <a:latin typeface="+mn-lt"/>
              </a:rPr>
              <a:t>Behandling av hjärtsvikt och </a:t>
            </a:r>
            <a:r>
              <a:rPr lang="sv-SE" sz="1800" b="0" dirty="0" err="1">
                <a:latin typeface="+mn-lt"/>
              </a:rPr>
              <a:t>hypotension</a:t>
            </a:r>
            <a:r>
              <a:rPr lang="sv-SE" sz="1800" b="0" dirty="0">
                <a:latin typeface="+mn-lt"/>
              </a:rPr>
              <a:t> med sedvanliga </a:t>
            </a:r>
            <a:r>
              <a:rPr lang="sv-SE" sz="1800" b="0" dirty="0" err="1">
                <a:latin typeface="+mn-lt"/>
              </a:rPr>
              <a:t>inotropa</a:t>
            </a:r>
            <a:r>
              <a:rPr lang="sv-SE" sz="1800" b="0" dirty="0">
                <a:latin typeface="+mn-lt"/>
              </a:rPr>
              <a:t> droger som noradrenalin eller adrenalin </a:t>
            </a:r>
          </a:p>
          <a:p>
            <a:pPr marL="285750" lvl="0" indent="-285750">
              <a:buFont typeface="Arial" panose="020B0604020202020204" pitchFamily="34" charset="0"/>
              <a:buChar char="•"/>
            </a:pPr>
            <a:r>
              <a:rPr lang="sv-SE" sz="1800" b="0" u="sng" dirty="0">
                <a:latin typeface="+mn-lt"/>
              </a:rPr>
              <a:t>Behandling med intravenös fettemulsion (ILE) (Intralipid) kan prövas som sista utväg vid kardiovaskulär kollaps </a:t>
            </a:r>
            <a:r>
              <a:rPr lang="sv-SE" sz="1800" b="0" dirty="0">
                <a:latin typeface="+mn-lt"/>
              </a:rPr>
              <a:t> </a:t>
            </a:r>
          </a:p>
          <a:p>
            <a:pPr marL="285750" lvl="0" indent="-285750">
              <a:buFont typeface="Arial" panose="020B0604020202020204" pitchFamily="34" charset="0"/>
              <a:buChar char="•"/>
            </a:pPr>
            <a:r>
              <a:rPr lang="sv-SE" sz="1800" b="0" dirty="0">
                <a:latin typeface="+mn-lt"/>
              </a:rPr>
              <a:t>Lägga in patienten på en avdelning med rätt vårdnivå och undvika för låg vårdnivå när medvetandet är sänkt eller andningen är nedsatt </a:t>
            </a:r>
          </a:p>
          <a:p>
            <a:pPr marL="285750" lvl="0" indent="-285750">
              <a:buFont typeface="Arial" panose="020B0604020202020204" pitchFamily="34" charset="0"/>
              <a:buChar char="•"/>
            </a:pPr>
            <a:r>
              <a:rPr lang="sv-SE" sz="1800" b="0" dirty="0">
                <a:latin typeface="+mn-lt"/>
              </a:rPr>
              <a:t>Ordna en uppföljning genom psykiatrin och socialtjänsten</a:t>
            </a:r>
          </a:p>
        </p:txBody>
      </p:sp>
    </p:spTree>
    <p:extLst>
      <p:ext uri="{BB962C8B-B14F-4D97-AF65-F5344CB8AC3E}">
        <p14:creationId xmlns:p14="http://schemas.microsoft.com/office/powerpoint/2010/main" val="38544996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260648"/>
            <a:ext cx="8280920" cy="864096"/>
          </a:xfrm>
        </p:spPr>
        <p:txBody>
          <a:bodyPr>
            <a:noAutofit/>
          </a:bodyPr>
          <a:lstStyle/>
          <a:p>
            <a:r>
              <a:rPr lang="sv-SE" sz="2800" b="0" i="0" dirty="0">
                <a:solidFill>
                  <a:srgbClr val="222222"/>
                </a:solidFill>
                <a:effectLst/>
                <a:latin typeface="+mn-lt"/>
              </a:rPr>
              <a:t>Beslut om behandling av följande tas på en fall-till-fall-basis:</a:t>
            </a:r>
          </a:p>
        </p:txBody>
      </p:sp>
      <p:sp>
        <p:nvSpPr>
          <p:cNvPr id="4" name="Rektangel 3"/>
          <p:cNvSpPr/>
          <p:nvPr/>
        </p:nvSpPr>
        <p:spPr>
          <a:xfrm>
            <a:off x="683568" y="1412776"/>
            <a:ext cx="8388932" cy="5632311"/>
          </a:xfrm>
          <a:prstGeom prst="rect">
            <a:avLst/>
          </a:prstGeom>
        </p:spPr>
        <p:txBody>
          <a:bodyPr wrap="square">
            <a:spAutoFit/>
          </a:bodyPr>
          <a:lstStyle/>
          <a:p>
            <a:pPr lvl="1" algn="l"/>
            <a:r>
              <a:rPr lang="sv-SE" b="0" i="0" dirty="0">
                <a:solidFill>
                  <a:srgbClr val="222222"/>
                </a:solidFill>
                <a:effectLst/>
                <a:latin typeface="+mn-lt"/>
              </a:rPr>
              <a:t>Breddökade QRS-komplex, hjärtsvikt och </a:t>
            </a:r>
            <a:r>
              <a:rPr lang="sv-SE" b="0" i="0" dirty="0" err="1">
                <a:solidFill>
                  <a:srgbClr val="222222"/>
                </a:solidFill>
                <a:effectLst/>
                <a:latin typeface="+mn-lt"/>
              </a:rPr>
              <a:t>ventrikulära</a:t>
            </a:r>
            <a:r>
              <a:rPr lang="sv-SE" b="0" i="0" dirty="0">
                <a:solidFill>
                  <a:srgbClr val="222222"/>
                </a:solidFill>
                <a:effectLst/>
                <a:latin typeface="+mn-lt"/>
              </a:rPr>
              <a:t> arytmier</a:t>
            </a:r>
          </a:p>
          <a:p>
            <a:pPr lvl="1" algn="l"/>
            <a:r>
              <a:rPr lang="sv-SE" b="0" dirty="0">
                <a:solidFill>
                  <a:srgbClr val="222222"/>
                </a:solidFill>
                <a:latin typeface="+mn-lt"/>
              </a:rPr>
              <a:t>- ge </a:t>
            </a:r>
            <a:r>
              <a:rPr lang="sv-SE" b="0" dirty="0" err="1">
                <a:solidFill>
                  <a:srgbClr val="222222"/>
                </a:solidFill>
                <a:latin typeface="+mn-lt"/>
              </a:rPr>
              <a:t>hyperton</a:t>
            </a:r>
            <a:r>
              <a:rPr lang="sv-SE" b="0" dirty="0">
                <a:solidFill>
                  <a:srgbClr val="222222"/>
                </a:solidFill>
                <a:latin typeface="+mn-lt"/>
              </a:rPr>
              <a:t> koksalt</a:t>
            </a:r>
            <a:endParaRPr lang="sv-SE" b="0" i="0" dirty="0">
              <a:solidFill>
                <a:srgbClr val="222222"/>
              </a:solidFill>
              <a:effectLst/>
              <a:latin typeface="+mn-lt"/>
            </a:endParaRPr>
          </a:p>
          <a:p>
            <a:pPr lvl="1" algn="l"/>
            <a:r>
              <a:rPr lang="sv-SE" b="0" i="0" dirty="0">
                <a:solidFill>
                  <a:srgbClr val="222222"/>
                </a:solidFill>
                <a:effectLst/>
                <a:latin typeface="+mn-lt"/>
              </a:rPr>
              <a:t>Cirkulationssvikt</a:t>
            </a:r>
          </a:p>
          <a:p>
            <a:pPr lvl="1" algn="l"/>
            <a:r>
              <a:rPr lang="sv-SE" b="0" dirty="0">
                <a:solidFill>
                  <a:srgbClr val="222222"/>
                </a:solidFill>
                <a:latin typeface="+mn-lt"/>
              </a:rPr>
              <a:t>- ge </a:t>
            </a:r>
            <a:r>
              <a:rPr lang="sv-SE" b="0" dirty="0" err="1">
                <a:solidFill>
                  <a:srgbClr val="222222"/>
                </a:solidFill>
                <a:latin typeface="+mn-lt"/>
              </a:rPr>
              <a:t>isoton</a:t>
            </a:r>
            <a:r>
              <a:rPr lang="sv-SE" b="0" dirty="0">
                <a:solidFill>
                  <a:srgbClr val="222222"/>
                </a:solidFill>
                <a:latin typeface="+mn-lt"/>
              </a:rPr>
              <a:t> vätska i den dos som säkerställer adekvat cirkulation</a:t>
            </a:r>
            <a:endParaRPr lang="sv-SE" b="0" i="0" dirty="0">
              <a:solidFill>
                <a:srgbClr val="222222"/>
              </a:solidFill>
              <a:effectLst/>
              <a:latin typeface="+mn-lt"/>
            </a:endParaRPr>
          </a:p>
          <a:p>
            <a:pPr lvl="1" algn="l"/>
            <a:r>
              <a:rPr lang="sv-SE" b="0" i="0" dirty="0" err="1">
                <a:solidFill>
                  <a:srgbClr val="222222"/>
                </a:solidFill>
                <a:effectLst/>
                <a:latin typeface="+mn-lt"/>
              </a:rPr>
              <a:t>Hypotension</a:t>
            </a:r>
            <a:endParaRPr lang="sv-SE" b="0" i="0" dirty="0">
              <a:solidFill>
                <a:srgbClr val="222222"/>
              </a:solidFill>
              <a:effectLst/>
              <a:latin typeface="+mn-lt"/>
            </a:endParaRPr>
          </a:p>
          <a:p>
            <a:pPr lvl="1" algn="l"/>
            <a:r>
              <a:rPr lang="sv-SE" b="0" dirty="0">
                <a:solidFill>
                  <a:srgbClr val="222222"/>
                </a:solidFill>
                <a:latin typeface="+mn-lt"/>
              </a:rPr>
              <a:t>- ge </a:t>
            </a:r>
            <a:r>
              <a:rPr lang="sv-SE" b="0" dirty="0" err="1">
                <a:solidFill>
                  <a:srgbClr val="222222"/>
                </a:solidFill>
                <a:latin typeface="+mn-lt"/>
              </a:rPr>
              <a:t>inotropa</a:t>
            </a:r>
            <a:r>
              <a:rPr lang="sv-SE" b="0" dirty="0">
                <a:solidFill>
                  <a:srgbClr val="222222"/>
                </a:solidFill>
                <a:latin typeface="+mn-lt"/>
              </a:rPr>
              <a:t> medel som noradrenalin, adrenalin eller isoprenalin</a:t>
            </a:r>
            <a:endParaRPr lang="sv-SE" b="0" i="0" dirty="0">
              <a:solidFill>
                <a:srgbClr val="222222"/>
              </a:solidFill>
              <a:effectLst/>
              <a:latin typeface="+mn-lt"/>
            </a:endParaRPr>
          </a:p>
          <a:p>
            <a:pPr lvl="1" algn="l"/>
            <a:r>
              <a:rPr lang="sv-SE" b="0" i="0" dirty="0" err="1">
                <a:solidFill>
                  <a:srgbClr val="222222"/>
                </a:solidFill>
                <a:effectLst/>
                <a:latin typeface="+mn-lt"/>
              </a:rPr>
              <a:t>Hypertermi</a:t>
            </a:r>
            <a:endParaRPr lang="sv-SE" b="0" i="0" dirty="0">
              <a:solidFill>
                <a:srgbClr val="222222"/>
              </a:solidFill>
              <a:effectLst/>
              <a:latin typeface="+mn-lt"/>
            </a:endParaRPr>
          </a:p>
          <a:p>
            <a:pPr lvl="1" algn="l"/>
            <a:r>
              <a:rPr lang="sv-SE" b="0" dirty="0">
                <a:solidFill>
                  <a:srgbClr val="222222"/>
                </a:solidFill>
                <a:latin typeface="+mn-lt"/>
              </a:rPr>
              <a:t>- ge </a:t>
            </a:r>
            <a:r>
              <a:rPr lang="sv-SE" b="0" dirty="0" err="1">
                <a:solidFill>
                  <a:srgbClr val="222222"/>
                </a:solidFill>
                <a:latin typeface="+mn-lt"/>
              </a:rPr>
              <a:t>sedering</a:t>
            </a:r>
            <a:r>
              <a:rPr lang="sv-SE" b="0" dirty="0">
                <a:solidFill>
                  <a:srgbClr val="222222"/>
                </a:solidFill>
                <a:latin typeface="+mn-lt"/>
              </a:rPr>
              <a:t>, avkylning</a:t>
            </a:r>
            <a:endParaRPr lang="sv-SE" b="0" i="0" dirty="0">
              <a:solidFill>
                <a:srgbClr val="222222"/>
              </a:solidFill>
              <a:effectLst/>
              <a:latin typeface="+mn-lt"/>
            </a:endParaRPr>
          </a:p>
          <a:p>
            <a:pPr lvl="1" algn="l"/>
            <a:r>
              <a:rPr lang="sv-SE" b="0" i="0" dirty="0">
                <a:solidFill>
                  <a:srgbClr val="222222"/>
                </a:solidFill>
                <a:effectLst/>
                <a:latin typeface="+mn-lt"/>
              </a:rPr>
              <a:t>Konvulsioner</a:t>
            </a:r>
          </a:p>
          <a:p>
            <a:pPr lvl="1" algn="l"/>
            <a:r>
              <a:rPr lang="sv-SE" b="0" dirty="0">
                <a:solidFill>
                  <a:srgbClr val="222222"/>
                </a:solidFill>
                <a:latin typeface="+mn-lt"/>
              </a:rPr>
              <a:t>- behandla med </a:t>
            </a:r>
            <a:r>
              <a:rPr lang="sv-SE" b="0" dirty="0" err="1">
                <a:solidFill>
                  <a:srgbClr val="222222"/>
                </a:solidFill>
                <a:latin typeface="+mn-lt"/>
              </a:rPr>
              <a:t>diazepam</a:t>
            </a:r>
            <a:r>
              <a:rPr lang="sv-SE" b="0" dirty="0">
                <a:solidFill>
                  <a:srgbClr val="222222"/>
                </a:solidFill>
                <a:latin typeface="+mn-lt"/>
              </a:rPr>
              <a:t> i första hand. Undvik </a:t>
            </a:r>
            <a:r>
              <a:rPr lang="sv-SE" b="0" dirty="0" err="1">
                <a:solidFill>
                  <a:srgbClr val="222222"/>
                </a:solidFill>
                <a:latin typeface="+mn-lt"/>
              </a:rPr>
              <a:t>proepanutin</a:t>
            </a:r>
            <a:r>
              <a:rPr lang="sv-SE" b="0" dirty="0">
                <a:solidFill>
                  <a:srgbClr val="222222"/>
                </a:solidFill>
                <a:latin typeface="+mn-lt"/>
              </a:rPr>
              <a:t> och </a:t>
            </a:r>
            <a:r>
              <a:rPr lang="sv-SE" b="0" dirty="0" err="1">
                <a:solidFill>
                  <a:srgbClr val="222222"/>
                </a:solidFill>
                <a:latin typeface="+mn-lt"/>
              </a:rPr>
              <a:t>fenytoin</a:t>
            </a:r>
            <a:r>
              <a:rPr lang="sv-SE" b="0" dirty="0">
                <a:solidFill>
                  <a:srgbClr val="222222"/>
                </a:solidFill>
                <a:latin typeface="+mn-lt"/>
              </a:rPr>
              <a:t>.</a:t>
            </a:r>
            <a:endParaRPr lang="sv-SE" b="0" i="0" dirty="0">
              <a:solidFill>
                <a:srgbClr val="222222"/>
              </a:solidFill>
              <a:effectLst/>
              <a:latin typeface="+mn-lt"/>
            </a:endParaRPr>
          </a:p>
          <a:p>
            <a:pPr lvl="1" algn="l"/>
            <a:r>
              <a:rPr lang="sv-SE" b="0" i="0" dirty="0">
                <a:solidFill>
                  <a:srgbClr val="222222"/>
                </a:solidFill>
                <a:effectLst/>
                <a:latin typeface="+mn-lt"/>
              </a:rPr>
              <a:t>Metabol </a:t>
            </a:r>
            <a:r>
              <a:rPr lang="sv-SE" b="0" i="0" dirty="0" err="1">
                <a:solidFill>
                  <a:srgbClr val="222222"/>
                </a:solidFill>
                <a:effectLst/>
                <a:latin typeface="+mn-lt"/>
              </a:rPr>
              <a:t>acidos</a:t>
            </a:r>
            <a:endParaRPr lang="sv-SE" b="0" i="0" dirty="0">
              <a:solidFill>
                <a:srgbClr val="222222"/>
              </a:solidFill>
              <a:effectLst/>
              <a:latin typeface="+mn-lt"/>
            </a:endParaRPr>
          </a:p>
          <a:p>
            <a:pPr lvl="1" algn="l"/>
            <a:r>
              <a:rPr lang="sv-SE" b="0" dirty="0">
                <a:solidFill>
                  <a:srgbClr val="222222"/>
                </a:solidFill>
                <a:latin typeface="+mn-lt"/>
              </a:rPr>
              <a:t>- ge natriumbikarbonat till pH över 7,45 och positiv </a:t>
            </a:r>
            <a:r>
              <a:rPr lang="sv-SE" b="0" dirty="0" err="1">
                <a:solidFill>
                  <a:srgbClr val="222222"/>
                </a:solidFill>
                <a:latin typeface="+mn-lt"/>
              </a:rPr>
              <a:t>Base</a:t>
            </a:r>
            <a:r>
              <a:rPr lang="sv-SE" b="0" dirty="0">
                <a:solidFill>
                  <a:srgbClr val="222222"/>
                </a:solidFill>
                <a:latin typeface="+mn-lt"/>
              </a:rPr>
              <a:t> Excess</a:t>
            </a:r>
          </a:p>
          <a:p>
            <a:pPr lvl="1" algn="l"/>
            <a:r>
              <a:rPr lang="sv-SE" b="0" i="0" dirty="0">
                <a:solidFill>
                  <a:srgbClr val="222222"/>
                </a:solidFill>
                <a:effectLst/>
                <a:latin typeface="+mn-lt"/>
              </a:rPr>
              <a:t>Hjärtarytmier</a:t>
            </a:r>
          </a:p>
          <a:p>
            <a:pPr lvl="1" algn="l"/>
            <a:r>
              <a:rPr lang="sv-SE" b="0" dirty="0">
                <a:solidFill>
                  <a:srgbClr val="222222"/>
                </a:solidFill>
                <a:latin typeface="+mn-lt"/>
              </a:rPr>
              <a:t> - </a:t>
            </a:r>
            <a:r>
              <a:rPr lang="sv-SE" b="0" dirty="0" err="1">
                <a:solidFill>
                  <a:srgbClr val="222222"/>
                </a:solidFill>
                <a:latin typeface="+mn-lt"/>
              </a:rPr>
              <a:t>inotropt</a:t>
            </a:r>
            <a:r>
              <a:rPr lang="sv-SE" b="0" dirty="0">
                <a:solidFill>
                  <a:srgbClr val="222222"/>
                </a:solidFill>
                <a:latin typeface="+mn-lt"/>
              </a:rPr>
              <a:t> understöd, magnesium 20-40 </a:t>
            </a:r>
            <a:r>
              <a:rPr lang="sv-SE" b="0" dirty="0" err="1">
                <a:solidFill>
                  <a:srgbClr val="222222"/>
                </a:solidFill>
                <a:latin typeface="+mn-lt"/>
              </a:rPr>
              <a:t>mmol</a:t>
            </a:r>
            <a:r>
              <a:rPr lang="sv-SE" b="0" dirty="0">
                <a:solidFill>
                  <a:srgbClr val="222222"/>
                </a:solidFill>
                <a:latin typeface="+mn-lt"/>
              </a:rPr>
              <a:t> iv. Försiktighet med </a:t>
            </a:r>
            <a:r>
              <a:rPr lang="sv-SE" b="0" dirty="0" err="1">
                <a:solidFill>
                  <a:srgbClr val="222222"/>
                </a:solidFill>
                <a:latin typeface="+mn-lt"/>
              </a:rPr>
              <a:t>amiodaron</a:t>
            </a:r>
            <a:r>
              <a:rPr lang="sv-SE" b="0" dirty="0">
                <a:solidFill>
                  <a:srgbClr val="222222"/>
                </a:solidFill>
                <a:latin typeface="+mn-lt"/>
              </a:rPr>
              <a:t> (</a:t>
            </a:r>
            <a:r>
              <a:rPr lang="sv-SE" b="0" dirty="0" err="1">
                <a:solidFill>
                  <a:srgbClr val="222222"/>
                </a:solidFill>
                <a:latin typeface="+mn-lt"/>
              </a:rPr>
              <a:t>Cordarone</a:t>
            </a:r>
            <a:r>
              <a:rPr lang="sv-SE" b="0" dirty="0">
                <a:solidFill>
                  <a:srgbClr val="222222"/>
                </a:solidFill>
                <a:latin typeface="+mn-lt"/>
              </a:rPr>
              <a:t>)</a:t>
            </a:r>
            <a:endParaRPr lang="sv-SE" b="0" i="0" dirty="0">
              <a:solidFill>
                <a:srgbClr val="222222"/>
              </a:solidFill>
              <a:effectLst/>
              <a:latin typeface="+mn-lt"/>
            </a:endParaRPr>
          </a:p>
          <a:p>
            <a:pPr lvl="1" algn="l"/>
            <a:endParaRPr lang="sv-SE" b="0" i="0" dirty="0">
              <a:solidFill>
                <a:srgbClr val="222222"/>
              </a:solidFill>
              <a:effectLst/>
              <a:latin typeface="+mn-lt"/>
            </a:endParaRPr>
          </a:p>
          <a:p>
            <a:br>
              <a:rPr lang="sv-SE" dirty="0">
                <a:latin typeface="+mn-lt"/>
              </a:rPr>
            </a:br>
            <a:endParaRPr lang="sv-SE" i="0" dirty="0">
              <a:effectLst/>
              <a:latin typeface="+mn-lt"/>
              <a:cs typeface="Calibri" panose="020F0502020204030204" pitchFamily="34" charset="0"/>
            </a:endParaRPr>
          </a:p>
        </p:txBody>
      </p:sp>
    </p:spTree>
    <p:extLst>
      <p:ext uri="{BB962C8B-B14F-4D97-AF65-F5344CB8AC3E}">
        <p14:creationId xmlns:p14="http://schemas.microsoft.com/office/powerpoint/2010/main" val="29980376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260648"/>
            <a:ext cx="8280920" cy="864096"/>
          </a:xfrm>
        </p:spPr>
        <p:txBody>
          <a:bodyPr>
            <a:noAutofit/>
          </a:bodyPr>
          <a:lstStyle/>
          <a:p>
            <a:r>
              <a:rPr lang="sv-SE" sz="2800" b="0" i="0" dirty="0">
                <a:solidFill>
                  <a:srgbClr val="222222"/>
                </a:solidFill>
                <a:effectLst/>
                <a:latin typeface="+mn-lt"/>
              </a:rPr>
              <a:t>Beslut om behandling av följande tas på en fall-till-fall-basis:</a:t>
            </a:r>
          </a:p>
        </p:txBody>
      </p:sp>
      <p:sp>
        <p:nvSpPr>
          <p:cNvPr id="4" name="Rektangel 3"/>
          <p:cNvSpPr/>
          <p:nvPr/>
        </p:nvSpPr>
        <p:spPr>
          <a:xfrm>
            <a:off x="683568" y="1412776"/>
            <a:ext cx="8388932" cy="5632311"/>
          </a:xfrm>
          <a:prstGeom prst="rect">
            <a:avLst/>
          </a:prstGeom>
        </p:spPr>
        <p:txBody>
          <a:bodyPr wrap="square">
            <a:spAutoFit/>
          </a:bodyPr>
          <a:lstStyle/>
          <a:p>
            <a:pPr lvl="1" algn="l"/>
            <a:r>
              <a:rPr lang="sv-SE" b="0" i="0" dirty="0">
                <a:solidFill>
                  <a:srgbClr val="222222"/>
                </a:solidFill>
                <a:effectLst/>
                <a:latin typeface="+mn-lt"/>
              </a:rPr>
              <a:t>Breddökade QRS-komplex, hjärtsvikt och </a:t>
            </a:r>
            <a:r>
              <a:rPr lang="sv-SE" b="0" i="0" dirty="0" err="1">
                <a:solidFill>
                  <a:srgbClr val="222222"/>
                </a:solidFill>
                <a:effectLst/>
                <a:latin typeface="+mn-lt"/>
              </a:rPr>
              <a:t>ventrikulära</a:t>
            </a:r>
            <a:r>
              <a:rPr lang="sv-SE" b="0" i="0" dirty="0">
                <a:solidFill>
                  <a:srgbClr val="222222"/>
                </a:solidFill>
                <a:effectLst/>
                <a:latin typeface="+mn-lt"/>
              </a:rPr>
              <a:t> arytmier</a:t>
            </a:r>
          </a:p>
          <a:p>
            <a:pPr lvl="1" algn="l"/>
            <a:r>
              <a:rPr lang="sv-SE" b="0" dirty="0">
                <a:solidFill>
                  <a:srgbClr val="222222"/>
                </a:solidFill>
                <a:latin typeface="+mn-lt"/>
              </a:rPr>
              <a:t>- ge </a:t>
            </a:r>
            <a:r>
              <a:rPr lang="sv-SE" b="0" dirty="0" err="1">
                <a:solidFill>
                  <a:srgbClr val="222222"/>
                </a:solidFill>
                <a:latin typeface="+mn-lt"/>
              </a:rPr>
              <a:t>hyperton</a:t>
            </a:r>
            <a:r>
              <a:rPr lang="sv-SE" b="0" dirty="0">
                <a:solidFill>
                  <a:srgbClr val="222222"/>
                </a:solidFill>
                <a:latin typeface="+mn-lt"/>
              </a:rPr>
              <a:t> koksalt</a:t>
            </a:r>
            <a:endParaRPr lang="sv-SE" b="0" i="0" dirty="0">
              <a:solidFill>
                <a:srgbClr val="222222"/>
              </a:solidFill>
              <a:effectLst/>
              <a:latin typeface="+mn-lt"/>
            </a:endParaRPr>
          </a:p>
          <a:p>
            <a:pPr lvl="1" algn="l"/>
            <a:r>
              <a:rPr lang="sv-SE" b="0" i="0" dirty="0">
                <a:solidFill>
                  <a:srgbClr val="222222"/>
                </a:solidFill>
                <a:effectLst/>
                <a:latin typeface="+mn-lt"/>
              </a:rPr>
              <a:t>Cirkulationssvikt</a:t>
            </a:r>
          </a:p>
          <a:p>
            <a:pPr lvl="1" algn="l"/>
            <a:r>
              <a:rPr lang="sv-SE" b="0" dirty="0">
                <a:solidFill>
                  <a:srgbClr val="222222"/>
                </a:solidFill>
                <a:latin typeface="+mn-lt"/>
              </a:rPr>
              <a:t>- ge </a:t>
            </a:r>
            <a:r>
              <a:rPr lang="sv-SE" b="0" dirty="0" err="1">
                <a:solidFill>
                  <a:srgbClr val="222222"/>
                </a:solidFill>
                <a:latin typeface="+mn-lt"/>
              </a:rPr>
              <a:t>isoton</a:t>
            </a:r>
            <a:r>
              <a:rPr lang="sv-SE" b="0" dirty="0">
                <a:solidFill>
                  <a:srgbClr val="222222"/>
                </a:solidFill>
                <a:latin typeface="+mn-lt"/>
              </a:rPr>
              <a:t> vätska i den dos som säkerställer adekvat cirkulation</a:t>
            </a:r>
            <a:endParaRPr lang="sv-SE" b="0" i="0" dirty="0">
              <a:solidFill>
                <a:srgbClr val="222222"/>
              </a:solidFill>
              <a:effectLst/>
              <a:latin typeface="+mn-lt"/>
            </a:endParaRPr>
          </a:p>
          <a:p>
            <a:pPr lvl="1" algn="l"/>
            <a:r>
              <a:rPr lang="sv-SE" b="0" i="0" dirty="0" err="1">
                <a:solidFill>
                  <a:srgbClr val="222222"/>
                </a:solidFill>
                <a:effectLst/>
                <a:latin typeface="+mn-lt"/>
              </a:rPr>
              <a:t>Hypotension</a:t>
            </a:r>
            <a:endParaRPr lang="sv-SE" b="0" i="0" dirty="0">
              <a:solidFill>
                <a:srgbClr val="222222"/>
              </a:solidFill>
              <a:effectLst/>
              <a:latin typeface="+mn-lt"/>
            </a:endParaRPr>
          </a:p>
          <a:p>
            <a:pPr lvl="1" algn="l"/>
            <a:r>
              <a:rPr lang="sv-SE" b="0" dirty="0">
                <a:solidFill>
                  <a:srgbClr val="222222"/>
                </a:solidFill>
                <a:latin typeface="+mn-lt"/>
              </a:rPr>
              <a:t>- ge </a:t>
            </a:r>
            <a:r>
              <a:rPr lang="sv-SE" b="0" dirty="0" err="1">
                <a:solidFill>
                  <a:srgbClr val="222222"/>
                </a:solidFill>
                <a:latin typeface="+mn-lt"/>
              </a:rPr>
              <a:t>inotropa</a:t>
            </a:r>
            <a:r>
              <a:rPr lang="sv-SE" b="0" dirty="0">
                <a:solidFill>
                  <a:srgbClr val="222222"/>
                </a:solidFill>
                <a:latin typeface="+mn-lt"/>
              </a:rPr>
              <a:t> medel som noradrenalin, adrenalin eller isoprenalin</a:t>
            </a:r>
            <a:endParaRPr lang="sv-SE" b="0" i="0" dirty="0">
              <a:solidFill>
                <a:srgbClr val="222222"/>
              </a:solidFill>
              <a:effectLst/>
              <a:latin typeface="+mn-lt"/>
            </a:endParaRPr>
          </a:p>
          <a:p>
            <a:pPr lvl="1" algn="l"/>
            <a:r>
              <a:rPr lang="sv-SE" b="0" i="0" dirty="0" err="1">
                <a:solidFill>
                  <a:srgbClr val="222222"/>
                </a:solidFill>
                <a:effectLst/>
                <a:latin typeface="+mn-lt"/>
              </a:rPr>
              <a:t>Hypertermi</a:t>
            </a:r>
            <a:endParaRPr lang="sv-SE" b="0" i="0" dirty="0">
              <a:solidFill>
                <a:srgbClr val="222222"/>
              </a:solidFill>
              <a:effectLst/>
              <a:latin typeface="+mn-lt"/>
            </a:endParaRPr>
          </a:p>
          <a:p>
            <a:pPr lvl="1" algn="l"/>
            <a:r>
              <a:rPr lang="sv-SE" b="0" dirty="0">
                <a:solidFill>
                  <a:srgbClr val="222222"/>
                </a:solidFill>
                <a:latin typeface="+mn-lt"/>
              </a:rPr>
              <a:t>- ge </a:t>
            </a:r>
            <a:r>
              <a:rPr lang="sv-SE" b="0" dirty="0" err="1">
                <a:solidFill>
                  <a:srgbClr val="222222"/>
                </a:solidFill>
                <a:latin typeface="+mn-lt"/>
              </a:rPr>
              <a:t>sedering</a:t>
            </a:r>
            <a:r>
              <a:rPr lang="sv-SE" b="0" dirty="0">
                <a:solidFill>
                  <a:srgbClr val="222222"/>
                </a:solidFill>
                <a:latin typeface="+mn-lt"/>
              </a:rPr>
              <a:t>, avkylning</a:t>
            </a:r>
            <a:endParaRPr lang="sv-SE" b="0" i="0" dirty="0">
              <a:solidFill>
                <a:srgbClr val="222222"/>
              </a:solidFill>
              <a:effectLst/>
              <a:latin typeface="+mn-lt"/>
            </a:endParaRPr>
          </a:p>
          <a:p>
            <a:pPr lvl="1" algn="l"/>
            <a:r>
              <a:rPr lang="sv-SE" b="0" i="0" dirty="0">
                <a:solidFill>
                  <a:srgbClr val="222222"/>
                </a:solidFill>
                <a:effectLst/>
                <a:latin typeface="+mn-lt"/>
              </a:rPr>
              <a:t>Konvulsioner</a:t>
            </a:r>
          </a:p>
          <a:p>
            <a:pPr lvl="1" algn="l"/>
            <a:r>
              <a:rPr lang="sv-SE" b="0" dirty="0">
                <a:solidFill>
                  <a:srgbClr val="222222"/>
                </a:solidFill>
                <a:latin typeface="+mn-lt"/>
              </a:rPr>
              <a:t>- behandla med </a:t>
            </a:r>
            <a:r>
              <a:rPr lang="sv-SE" b="0" dirty="0" err="1">
                <a:solidFill>
                  <a:srgbClr val="222222"/>
                </a:solidFill>
                <a:latin typeface="+mn-lt"/>
              </a:rPr>
              <a:t>diazepam</a:t>
            </a:r>
            <a:r>
              <a:rPr lang="sv-SE" b="0" dirty="0">
                <a:solidFill>
                  <a:srgbClr val="222222"/>
                </a:solidFill>
                <a:latin typeface="+mn-lt"/>
              </a:rPr>
              <a:t> i första hand. Undvik </a:t>
            </a:r>
            <a:r>
              <a:rPr lang="sv-SE" b="0" dirty="0" err="1">
                <a:solidFill>
                  <a:srgbClr val="222222"/>
                </a:solidFill>
                <a:latin typeface="+mn-lt"/>
              </a:rPr>
              <a:t>proepanutin</a:t>
            </a:r>
            <a:r>
              <a:rPr lang="sv-SE" b="0" dirty="0">
                <a:solidFill>
                  <a:srgbClr val="222222"/>
                </a:solidFill>
                <a:latin typeface="+mn-lt"/>
              </a:rPr>
              <a:t> och </a:t>
            </a:r>
            <a:r>
              <a:rPr lang="sv-SE" b="0" dirty="0" err="1">
                <a:solidFill>
                  <a:srgbClr val="222222"/>
                </a:solidFill>
                <a:latin typeface="+mn-lt"/>
              </a:rPr>
              <a:t>fenytoin</a:t>
            </a:r>
            <a:r>
              <a:rPr lang="sv-SE" b="0" dirty="0">
                <a:solidFill>
                  <a:srgbClr val="222222"/>
                </a:solidFill>
                <a:latin typeface="+mn-lt"/>
              </a:rPr>
              <a:t>.</a:t>
            </a:r>
            <a:endParaRPr lang="sv-SE" b="0" i="0" dirty="0">
              <a:solidFill>
                <a:srgbClr val="222222"/>
              </a:solidFill>
              <a:effectLst/>
              <a:latin typeface="+mn-lt"/>
            </a:endParaRPr>
          </a:p>
          <a:p>
            <a:pPr lvl="1" algn="l"/>
            <a:r>
              <a:rPr lang="sv-SE" b="0" i="0" dirty="0">
                <a:solidFill>
                  <a:srgbClr val="222222"/>
                </a:solidFill>
                <a:effectLst/>
                <a:latin typeface="+mn-lt"/>
              </a:rPr>
              <a:t>Metabol </a:t>
            </a:r>
            <a:r>
              <a:rPr lang="sv-SE" b="0" i="0" dirty="0" err="1">
                <a:solidFill>
                  <a:srgbClr val="222222"/>
                </a:solidFill>
                <a:effectLst/>
                <a:latin typeface="+mn-lt"/>
              </a:rPr>
              <a:t>acidos</a:t>
            </a:r>
            <a:endParaRPr lang="sv-SE" b="0" i="0" dirty="0">
              <a:solidFill>
                <a:srgbClr val="222222"/>
              </a:solidFill>
              <a:effectLst/>
              <a:latin typeface="+mn-lt"/>
            </a:endParaRPr>
          </a:p>
          <a:p>
            <a:pPr lvl="1" algn="l"/>
            <a:r>
              <a:rPr lang="sv-SE" b="0" dirty="0">
                <a:solidFill>
                  <a:srgbClr val="222222"/>
                </a:solidFill>
                <a:latin typeface="+mn-lt"/>
              </a:rPr>
              <a:t>- ge natriumbikarbonat till pH över 7,45 och positiv </a:t>
            </a:r>
            <a:r>
              <a:rPr lang="sv-SE" b="0" dirty="0" err="1">
                <a:solidFill>
                  <a:srgbClr val="222222"/>
                </a:solidFill>
                <a:latin typeface="+mn-lt"/>
              </a:rPr>
              <a:t>Base</a:t>
            </a:r>
            <a:r>
              <a:rPr lang="sv-SE" b="0" dirty="0">
                <a:solidFill>
                  <a:srgbClr val="222222"/>
                </a:solidFill>
                <a:latin typeface="+mn-lt"/>
              </a:rPr>
              <a:t> Excess</a:t>
            </a:r>
          </a:p>
          <a:p>
            <a:pPr lvl="1" algn="l"/>
            <a:r>
              <a:rPr lang="sv-SE" b="0" i="0" dirty="0">
                <a:solidFill>
                  <a:srgbClr val="222222"/>
                </a:solidFill>
                <a:effectLst/>
                <a:latin typeface="+mn-lt"/>
              </a:rPr>
              <a:t>Hjärtarytmier</a:t>
            </a:r>
          </a:p>
          <a:p>
            <a:pPr lvl="1" algn="l"/>
            <a:r>
              <a:rPr lang="sv-SE" b="0" dirty="0">
                <a:solidFill>
                  <a:srgbClr val="222222"/>
                </a:solidFill>
                <a:latin typeface="+mn-lt"/>
              </a:rPr>
              <a:t> - </a:t>
            </a:r>
            <a:r>
              <a:rPr lang="sv-SE" b="0" dirty="0" err="1">
                <a:solidFill>
                  <a:srgbClr val="222222"/>
                </a:solidFill>
                <a:latin typeface="+mn-lt"/>
              </a:rPr>
              <a:t>inotropt</a:t>
            </a:r>
            <a:r>
              <a:rPr lang="sv-SE" b="0" dirty="0">
                <a:solidFill>
                  <a:srgbClr val="222222"/>
                </a:solidFill>
                <a:latin typeface="+mn-lt"/>
              </a:rPr>
              <a:t> understöd, magnesium 20-40 </a:t>
            </a:r>
            <a:r>
              <a:rPr lang="sv-SE" b="0" dirty="0" err="1">
                <a:solidFill>
                  <a:srgbClr val="222222"/>
                </a:solidFill>
                <a:latin typeface="+mn-lt"/>
              </a:rPr>
              <a:t>mmol</a:t>
            </a:r>
            <a:r>
              <a:rPr lang="sv-SE" b="0" dirty="0">
                <a:solidFill>
                  <a:srgbClr val="222222"/>
                </a:solidFill>
                <a:latin typeface="+mn-lt"/>
              </a:rPr>
              <a:t> iv. Försiktighet med </a:t>
            </a:r>
            <a:r>
              <a:rPr lang="sv-SE" b="0" dirty="0" err="1">
                <a:solidFill>
                  <a:srgbClr val="222222"/>
                </a:solidFill>
                <a:latin typeface="+mn-lt"/>
              </a:rPr>
              <a:t>amiodaron</a:t>
            </a:r>
            <a:r>
              <a:rPr lang="sv-SE" b="0" dirty="0">
                <a:solidFill>
                  <a:srgbClr val="222222"/>
                </a:solidFill>
                <a:latin typeface="+mn-lt"/>
              </a:rPr>
              <a:t> (</a:t>
            </a:r>
            <a:r>
              <a:rPr lang="sv-SE" b="0" dirty="0" err="1">
                <a:solidFill>
                  <a:srgbClr val="222222"/>
                </a:solidFill>
                <a:latin typeface="+mn-lt"/>
              </a:rPr>
              <a:t>Cordarone</a:t>
            </a:r>
            <a:r>
              <a:rPr lang="sv-SE" b="0" dirty="0">
                <a:solidFill>
                  <a:srgbClr val="222222"/>
                </a:solidFill>
                <a:latin typeface="+mn-lt"/>
              </a:rPr>
              <a:t>)</a:t>
            </a:r>
            <a:endParaRPr lang="sv-SE" b="0" i="0" dirty="0">
              <a:solidFill>
                <a:srgbClr val="222222"/>
              </a:solidFill>
              <a:effectLst/>
              <a:latin typeface="+mn-lt"/>
            </a:endParaRPr>
          </a:p>
          <a:p>
            <a:pPr lvl="1" algn="l"/>
            <a:endParaRPr lang="sv-SE" b="0" i="0" dirty="0">
              <a:solidFill>
                <a:srgbClr val="222222"/>
              </a:solidFill>
              <a:effectLst/>
              <a:latin typeface="+mn-lt"/>
            </a:endParaRPr>
          </a:p>
          <a:p>
            <a:br>
              <a:rPr lang="sv-SE" dirty="0">
                <a:latin typeface="+mn-lt"/>
              </a:rPr>
            </a:br>
            <a:endParaRPr lang="sv-SE" i="0" dirty="0">
              <a:effectLst/>
              <a:latin typeface="+mn-lt"/>
              <a:cs typeface="Calibri" panose="020F0502020204030204" pitchFamily="34" charset="0"/>
            </a:endParaRPr>
          </a:p>
        </p:txBody>
      </p:sp>
    </p:spTree>
    <p:extLst>
      <p:ext uri="{BB962C8B-B14F-4D97-AF65-F5344CB8AC3E}">
        <p14:creationId xmlns:p14="http://schemas.microsoft.com/office/powerpoint/2010/main" val="9572834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404664"/>
            <a:ext cx="8280920" cy="864096"/>
          </a:xfrm>
        </p:spPr>
        <p:txBody>
          <a:bodyPr>
            <a:normAutofit/>
          </a:bodyPr>
          <a:lstStyle/>
          <a:p>
            <a:pPr algn="ctr"/>
            <a:r>
              <a:rPr lang="sv-SE" sz="4000" dirty="0" err="1"/>
              <a:t>Antikolinergt</a:t>
            </a:r>
            <a:r>
              <a:rPr lang="sv-SE" sz="4000" dirty="0"/>
              <a:t> syndrom -behandling</a:t>
            </a:r>
          </a:p>
        </p:txBody>
      </p:sp>
      <p:sp>
        <p:nvSpPr>
          <p:cNvPr id="4" name="Rektangel 3"/>
          <p:cNvSpPr/>
          <p:nvPr/>
        </p:nvSpPr>
        <p:spPr>
          <a:xfrm>
            <a:off x="323528" y="1314048"/>
            <a:ext cx="8640960" cy="4893647"/>
          </a:xfrm>
          <a:prstGeom prst="rect">
            <a:avLst/>
          </a:prstGeom>
        </p:spPr>
        <p:txBody>
          <a:bodyPr wrap="square">
            <a:spAutoFit/>
          </a:bodyPr>
          <a:lstStyle/>
          <a:p>
            <a:pPr algn="ctr"/>
            <a:r>
              <a:rPr lang="sv-SE" sz="3200" b="0" dirty="0" err="1">
                <a:latin typeface="+mn-lt"/>
              </a:rPr>
              <a:t>Fysostigmin</a:t>
            </a:r>
            <a:endParaRPr lang="sv-SE" sz="2000" b="0" dirty="0">
              <a:latin typeface="+mn-lt"/>
            </a:endParaRPr>
          </a:p>
          <a:p>
            <a:pPr algn="ctr"/>
            <a:endParaRPr lang="sv-SE" b="1" dirty="0">
              <a:latin typeface="+mn-lt"/>
            </a:endParaRPr>
          </a:p>
          <a:p>
            <a:r>
              <a:rPr lang="sv-SE" b="0" dirty="0" err="1">
                <a:latin typeface="+mn-lt"/>
              </a:rPr>
              <a:t>Fysostigmin</a:t>
            </a:r>
            <a:r>
              <a:rPr lang="sv-SE" b="0" dirty="0">
                <a:latin typeface="+mn-lt"/>
              </a:rPr>
              <a:t> (</a:t>
            </a:r>
            <a:r>
              <a:rPr lang="sv-SE" b="0" dirty="0" err="1">
                <a:latin typeface="+mn-lt"/>
              </a:rPr>
              <a:t>Anticholium</a:t>
            </a:r>
            <a:r>
              <a:rPr lang="sv-SE" b="0" dirty="0">
                <a:latin typeface="+mn-lt"/>
              </a:rPr>
              <a:t>) är ett licensläkemedel som lagerhålls på de flesta akutsjukhus i Sverige som injektionsvätska 0,4 mg/ml i förpackningar om 5 x 5 ml. </a:t>
            </a:r>
            <a:br>
              <a:rPr lang="sv-SE" b="0" dirty="0">
                <a:latin typeface="+mn-lt"/>
              </a:rPr>
            </a:br>
            <a:br>
              <a:rPr lang="sv-SE" b="0" dirty="0">
                <a:latin typeface="+mn-lt"/>
              </a:rPr>
            </a:br>
            <a:r>
              <a:rPr lang="sv-SE" dirty="0">
                <a:latin typeface="+mn-lt"/>
              </a:rPr>
              <a:t>Dosering av </a:t>
            </a:r>
            <a:r>
              <a:rPr lang="sv-SE" dirty="0" err="1">
                <a:latin typeface="+mn-lt"/>
              </a:rPr>
              <a:t>fysostigmin</a:t>
            </a:r>
            <a:br>
              <a:rPr lang="sv-SE" b="0" dirty="0">
                <a:latin typeface="+mn-lt"/>
              </a:rPr>
            </a:br>
            <a:br>
              <a:rPr lang="sv-SE" b="0" dirty="0">
                <a:latin typeface="+mn-lt"/>
              </a:rPr>
            </a:br>
            <a:r>
              <a:rPr lang="sv-SE" b="0" u="sng" dirty="0">
                <a:latin typeface="+mn-lt"/>
              </a:rPr>
              <a:t>1-2 mg </a:t>
            </a:r>
            <a:r>
              <a:rPr lang="sv-SE" b="0" dirty="0">
                <a:latin typeface="+mn-lt"/>
              </a:rPr>
              <a:t>ges långsamt </a:t>
            </a:r>
            <a:r>
              <a:rPr lang="sv-SE" b="0" dirty="0" err="1">
                <a:latin typeface="+mn-lt"/>
              </a:rPr>
              <a:t>i.v</a:t>
            </a:r>
            <a:r>
              <a:rPr lang="sv-SE" b="0" dirty="0">
                <a:latin typeface="+mn-lt"/>
              </a:rPr>
              <a:t>. till vuxna och 0,02-0,04 mg/kg </a:t>
            </a:r>
            <a:r>
              <a:rPr lang="sv-SE" b="0" dirty="0" err="1">
                <a:latin typeface="+mn-lt"/>
              </a:rPr>
              <a:t>i.v</a:t>
            </a:r>
            <a:r>
              <a:rPr lang="sv-SE" b="0" dirty="0">
                <a:latin typeface="+mn-lt"/>
              </a:rPr>
              <a:t>. till barn. </a:t>
            </a:r>
          </a:p>
          <a:p>
            <a:endParaRPr lang="sv-SE" b="0" dirty="0">
              <a:latin typeface="+mn-lt"/>
            </a:endParaRPr>
          </a:p>
          <a:p>
            <a:r>
              <a:rPr lang="sv-SE" b="0" dirty="0">
                <a:latin typeface="+mn-lt"/>
              </a:rPr>
              <a:t>I uttalade fall kan även en infusion prövas. Effekt kan förväntas inom några minuter, och durationen är ca 90 minuter. Dosen kan ibland behöva upprepas med någon timmes intervall om uttalade symtom återkommer, men den kliniska erfarenheten är att man sällan behöver ge någon ytterligare dos senare än 8 timmar efter den första. Patienten bör vid </a:t>
            </a:r>
            <a:r>
              <a:rPr lang="sv-SE" b="0" dirty="0" err="1">
                <a:latin typeface="+mn-lt"/>
              </a:rPr>
              <a:t>fysostigmininjektionen</a:t>
            </a:r>
            <a:r>
              <a:rPr lang="sv-SE" b="0" dirty="0">
                <a:latin typeface="+mn-lt"/>
              </a:rPr>
              <a:t> vara uppkopplad till </a:t>
            </a:r>
            <a:r>
              <a:rPr lang="sv-SE" b="0" dirty="0" err="1">
                <a:latin typeface="+mn-lt"/>
              </a:rPr>
              <a:t>kardioskop</a:t>
            </a:r>
            <a:r>
              <a:rPr lang="sv-SE" b="0" dirty="0">
                <a:latin typeface="+mn-lt"/>
              </a:rPr>
              <a:t> och atropin bör finnas tillgängligt. </a:t>
            </a:r>
          </a:p>
        </p:txBody>
      </p:sp>
    </p:spTree>
    <p:extLst>
      <p:ext uri="{BB962C8B-B14F-4D97-AF65-F5344CB8AC3E}">
        <p14:creationId xmlns:p14="http://schemas.microsoft.com/office/powerpoint/2010/main" val="2087883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Tranylcypromin (Abbonate, Parnate®) – kliniska aspekter</a:t>
            </a:r>
          </a:p>
        </p:txBody>
      </p:sp>
      <p:sp>
        <p:nvSpPr>
          <p:cNvPr id="3" name="Content Placeholder 2"/>
          <p:cNvSpPr>
            <a:spLocks noGrp="1"/>
          </p:cNvSpPr>
          <p:nvPr>
            <p:ph idx="1"/>
          </p:nvPr>
        </p:nvSpPr>
        <p:spPr/>
        <p:txBody>
          <a:bodyPr/>
          <a:lstStyle/>
          <a:p>
            <a:r>
              <a:t>Irreversibel MAO-hämmare</a:t>
            </a:r>
          </a:p>
          <a:p>
            <a:r>
              <a:t>Risk för hypertensiv kris vid intag av tyraminrika livsmedel</a:t>
            </a:r>
          </a:p>
          <a:p>
            <a:r>
              <a:t>Interaktioner med många läkemedel</a:t>
            </a:r>
          </a:p>
          <a:p>
            <a:r>
              <a:t>Allvarliga intoxikationer beskrivna i litteraturen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Exempel från litteraturen</a:t>
            </a:r>
          </a:p>
        </p:txBody>
      </p:sp>
      <p:sp>
        <p:nvSpPr>
          <p:cNvPr id="3" name="Content Placeholder 2"/>
          <p:cNvSpPr>
            <a:spLocks noGrp="1"/>
          </p:cNvSpPr>
          <p:nvPr>
            <p:ph idx="1"/>
          </p:nvPr>
        </p:nvSpPr>
        <p:spPr/>
        <p:txBody>
          <a:bodyPr/>
          <a:lstStyle/>
          <a:p>
            <a:r>
              <a:t>Fallrapporter med tranylcyprominintoxikationer:</a:t>
            </a:r>
          </a:p>
          <a:p>
            <a:r>
              <a:t>- Svår hypertensiv kris</a:t>
            </a:r>
          </a:p>
          <a:p>
            <a:r>
              <a:t>- Kramper</a:t>
            </a:r>
          </a:p>
          <a:p>
            <a:r>
              <a:t>- Serotonergt syndrom vid kombination med SSRI</a:t>
            </a:r>
          </a:p>
          <a:p>
            <a:r>
              <a:t>- Hög mortalitet i vissa fallserier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Summering – antidepressiva</a:t>
            </a:r>
          </a:p>
        </p:txBody>
      </p:sp>
      <p:sp>
        <p:nvSpPr>
          <p:cNvPr id="3" name="Content Placeholder 2"/>
          <p:cNvSpPr>
            <a:spLocks noGrp="1"/>
          </p:cNvSpPr>
          <p:nvPr>
            <p:ph idx="1"/>
          </p:nvPr>
        </p:nvSpPr>
        <p:spPr/>
        <p:txBody>
          <a:bodyPr/>
          <a:lstStyle/>
          <a:p>
            <a:pPr marL="0" indent="0">
              <a:buNone/>
            </a:pPr>
            <a:r>
              <a:rPr dirty="0"/>
              <a:t>• </a:t>
            </a:r>
            <a:r>
              <a:rPr dirty="0" err="1"/>
              <a:t>Fortsatt</a:t>
            </a:r>
            <a:r>
              <a:rPr dirty="0"/>
              <a:t> problem med </a:t>
            </a:r>
            <a:r>
              <a:rPr dirty="0" err="1"/>
              <a:t>allvarliga</a:t>
            </a:r>
            <a:r>
              <a:rPr dirty="0"/>
              <a:t> </a:t>
            </a:r>
            <a:r>
              <a:rPr dirty="0" err="1"/>
              <a:t>intoxikationer</a:t>
            </a:r>
            <a:endParaRPr dirty="0"/>
          </a:p>
          <a:p>
            <a:pPr marL="0" indent="0">
              <a:buNone/>
            </a:pPr>
            <a:r>
              <a:rPr dirty="0"/>
              <a:t>• </a:t>
            </a:r>
            <a:r>
              <a:rPr dirty="0" err="1"/>
              <a:t>Venlafaxin</a:t>
            </a:r>
            <a:r>
              <a:rPr dirty="0"/>
              <a:t> </a:t>
            </a:r>
            <a:r>
              <a:rPr dirty="0" err="1"/>
              <a:t>och</a:t>
            </a:r>
            <a:r>
              <a:rPr dirty="0"/>
              <a:t> bupropion sticker </a:t>
            </a:r>
            <a:r>
              <a:rPr dirty="0" err="1"/>
              <a:t>ut</a:t>
            </a:r>
            <a:endParaRPr dirty="0"/>
          </a:p>
          <a:p>
            <a:pPr marL="0" indent="0">
              <a:buNone/>
            </a:pPr>
            <a:r>
              <a:rPr dirty="0"/>
              <a:t>• </a:t>
            </a:r>
            <a:r>
              <a:rPr dirty="0" err="1"/>
              <a:t>Tranylcypromin</a:t>
            </a:r>
            <a:r>
              <a:rPr dirty="0"/>
              <a:t> </a:t>
            </a:r>
            <a:r>
              <a:rPr dirty="0" err="1"/>
              <a:t>potentiellt</a:t>
            </a:r>
            <a:r>
              <a:rPr dirty="0"/>
              <a:t> </a:t>
            </a:r>
            <a:r>
              <a:rPr dirty="0" err="1"/>
              <a:t>farligt</a:t>
            </a:r>
            <a:r>
              <a:rPr dirty="0"/>
              <a:t> </a:t>
            </a:r>
            <a:r>
              <a:rPr dirty="0" err="1"/>
              <a:t>preparat</a:t>
            </a:r>
            <a:endParaRPr dirty="0"/>
          </a:p>
          <a:p>
            <a:pPr marL="0" indent="0">
              <a:buNone/>
            </a:pPr>
            <a:r>
              <a:rPr dirty="0"/>
              <a:t>• </a:t>
            </a:r>
            <a:r>
              <a:rPr dirty="0" err="1"/>
              <a:t>Viktigt</a:t>
            </a:r>
            <a:r>
              <a:rPr dirty="0"/>
              <a:t> med </a:t>
            </a:r>
            <a:r>
              <a:rPr dirty="0" err="1"/>
              <a:t>riskvärdering</a:t>
            </a:r>
            <a:r>
              <a:rPr dirty="0"/>
              <a:t> vid </a:t>
            </a:r>
            <a:r>
              <a:rPr dirty="0" err="1"/>
              <a:t>förskrivning</a:t>
            </a:r>
            <a:endParaRP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3"/>
          <a:stretch>
            <a:fillRect/>
          </a:stretch>
        </p:blipFill>
        <p:spPr>
          <a:xfrm>
            <a:off x="785812" y="633412"/>
            <a:ext cx="7572375" cy="5591175"/>
          </a:xfrm>
          <a:prstGeom prst="rect">
            <a:avLst/>
          </a:prstGeom>
        </p:spPr>
      </p:pic>
    </p:spTree>
    <p:extLst>
      <p:ext uri="{BB962C8B-B14F-4D97-AF65-F5344CB8AC3E}">
        <p14:creationId xmlns:p14="http://schemas.microsoft.com/office/powerpoint/2010/main" val="5173351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766762" y="638175"/>
            <a:ext cx="7610475" cy="5581650"/>
          </a:xfrm>
          <a:prstGeom prst="rect">
            <a:avLst/>
          </a:prstGeom>
        </p:spPr>
      </p:pic>
    </p:spTree>
    <p:extLst>
      <p:ext uri="{BB962C8B-B14F-4D97-AF65-F5344CB8AC3E}">
        <p14:creationId xmlns:p14="http://schemas.microsoft.com/office/powerpoint/2010/main" val="32378137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19050" y="271462"/>
            <a:ext cx="9105900" cy="6315075"/>
          </a:xfrm>
          <a:prstGeom prst="rect">
            <a:avLst/>
          </a:prstGeom>
        </p:spPr>
      </p:pic>
    </p:spTree>
    <p:extLst>
      <p:ext uri="{BB962C8B-B14F-4D97-AF65-F5344CB8AC3E}">
        <p14:creationId xmlns:p14="http://schemas.microsoft.com/office/powerpoint/2010/main" val="243273080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20097</TotalTime>
  <Words>3382</Words>
  <Application>Microsoft Office PowerPoint</Application>
  <PresentationFormat>Bildspel på skärmen (4:3)</PresentationFormat>
  <Paragraphs>483</Paragraphs>
  <Slides>57</Slides>
  <Notes>3</Notes>
  <HiddenSlides>0</HiddenSlides>
  <MMClips>0</MMClips>
  <ScaleCrop>false</ScaleCrop>
  <HeadingPairs>
    <vt:vector size="8" baseType="variant">
      <vt:variant>
        <vt:lpstr>Använt teckensnitt</vt:lpstr>
      </vt:variant>
      <vt:variant>
        <vt:i4>5</vt:i4>
      </vt:variant>
      <vt:variant>
        <vt:lpstr>Tema</vt:lpstr>
      </vt:variant>
      <vt:variant>
        <vt:i4>1</vt:i4>
      </vt:variant>
      <vt:variant>
        <vt:lpstr>Serverprogram för OLE-inbäddning</vt:lpstr>
      </vt:variant>
      <vt:variant>
        <vt:i4>1</vt:i4>
      </vt:variant>
      <vt:variant>
        <vt:lpstr>Bildrubriker</vt:lpstr>
      </vt:variant>
      <vt:variant>
        <vt:i4>57</vt:i4>
      </vt:variant>
    </vt:vector>
  </HeadingPairs>
  <TitlesOfParts>
    <vt:vector size="64" baseType="lpstr">
      <vt:lpstr>Arial</vt:lpstr>
      <vt:lpstr>Calibri</vt:lpstr>
      <vt:lpstr>Droid Sans</vt:lpstr>
      <vt:lpstr>Helvetica</vt:lpstr>
      <vt:lpstr>Times New Roman</vt:lpstr>
      <vt:lpstr>Office-tema</vt:lpstr>
      <vt:lpstr>Photo Editor-foto</vt:lpstr>
      <vt:lpstr>Akuta förgiftningar i Sverige</vt:lpstr>
      <vt:lpstr>Mortalitet vid förgiftningar</vt:lpstr>
      <vt:lpstr>Antidepressiva – problempreparat</vt:lpstr>
      <vt:lpstr>PowerPoint-presentation</vt:lpstr>
      <vt:lpstr>PowerPoint-presentation</vt:lpstr>
      <vt:lpstr>Läkemedel med risk för medvetandesänkning och/eller kramper</vt:lpstr>
      <vt:lpstr>GICs "Shit list"</vt:lpstr>
      <vt:lpstr>Enstaka fall antidepressiva GIC 2019</vt:lpstr>
      <vt:lpstr>PowerPoint-presentation</vt:lpstr>
      <vt:lpstr>Suiciddödsfall Antidepressiva 2019 (RMV) </vt:lpstr>
      <vt:lpstr>Svåra förgiftningar </vt:lpstr>
      <vt:lpstr>PowerPoint-presentation</vt:lpstr>
      <vt:lpstr>PowerPoint-presentation</vt:lpstr>
      <vt:lpstr>PowerPoint-presentation</vt:lpstr>
      <vt:lpstr>Fentiazinderivat</vt:lpstr>
      <vt:lpstr>Särskilt riskabla preparat</vt:lpstr>
      <vt:lpstr>Venlafaxin – överdos: symtom och verkningsmekanism</vt:lpstr>
      <vt:lpstr>Bupropion (Voxra®)</vt:lpstr>
      <vt:lpstr>Bupropion överdos: symtom och verkningsmekanism</vt:lpstr>
      <vt:lpstr>Bupropion överdos: symtom och verkningsmekanism</vt:lpstr>
      <vt:lpstr>Bupropion överdos: symtom och verkningsmekanism (patientfall)</vt:lpstr>
      <vt:lpstr>PowerPoint-presentation</vt:lpstr>
      <vt:lpstr>Utveckling förskrivning av antidepressiva från 2019 jmf mot 2024</vt:lpstr>
      <vt:lpstr>Membranstabiliserande läkemedel</vt:lpstr>
      <vt:lpstr>Tricykliska antidepressiva läkemedel – TCA</vt:lpstr>
      <vt:lpstr>Det finns en rad olika antidepressiva läkemedel med varierande grad av hjärttoxicitet</vt:lpstr>
      <vt:lpstr>Icke-selektiva monoaminåterupptagshämmare Tricykliska antidepressiva läkemedel – TCA</vt:lpstr>
      <vt:lpstr>Icke-selektiva monoaminåterupptagshämmare Tricykliska antidepressiva läkemedel – TCA</vt:lpstr>
      <vt:lpstr>Farmakokinetik TCA</vt:lpstr>
      <vt:lpstr>Förgiftning med cykliska antidepressiva läkemedel</vt:lpstr>
      <vt:lpstr>Symptomatologi TCA</vt:lpstr>
      <vt:lpstr>Antikolinergt syndrom</vt:lpstr>
      <vt:lpstr>Toxicitet TCA</vt:lpstr>
      <vt:lpstr>Toxicitet TCA</vt:lpstr>
      <vt:lpstr>PowerPoint-presentation</vt:lpstr>
      <vt:lpstr>Kardiovaskulär patofysiologi</vt:lpstr>
      <vt:lpstr>Följande tecken tyder på kardiotoxicitet:</vt:lpstr>
      <vt:lpstr>EKG förändringar vid överdosering av tricykliska antidepressiva medel (mild förgiftning)</vt:lpstr>
      <vt:lpstr>PowerPoint-presentation</vt:lpstr>
      <vt:lpstr>Drog inducerat förlängt QT-interval   Vilken typ av arytmi?</vt:lpstr>
      <vt:lpstr>Förlängt QT-intervall   ”Torsade-de-Pointes arytmi”</vt:lpstr>
      <vt:lpstr>PowerPoint-presentation</vt:lpstr>
      <vt:lpstr>Behandling TCA</vt:lpstr>
      <vt:lpstr>PowerPoint-presentation</vt:lpstr>
      <vt:lpstr>Natriumbikarbonat för hjärttoxicitet</vt:lpstr>
      <vt:lpstr>Hyperton koksalt för hjärttoxicitet</vt:lpstr>
      <vt:lpstr>Behandling TCA </vt:lpstr>
      <vt:lpstr>PowerPoint-presentation</vt:lpstr>
      <vt:lpstr>Beslut om behandling av följande tas på en fall-till-fall-basis:</vt:lpstr>
      <vt:lpstr>Beslut om behandling av följande tas på en fall-till-fall-basis:</vt:lpstr>
      <vt:lpstr>Antikolinergt syndrom -behandling</vt:lpstr>
      <vt:lpstr>Tranylcypromin (Abbonate, Parnate®) – kliniska aspekter</vt:lpstr>
      <vt:lpstr>Exempel från litteraturen</vt:lpstr>
      <vt:lpstr>Summering – antidepressiva</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Kai Knudsen</dc:creator>
  <cp:lastModifiedBy>Kai Knudsen</cp:lastModifiedBy>
  <cp:revision>1161</cp:revision>
  <cp:lastPrinted>2006-12-29T12:14:29Z</cp:lastPrinted>
  <dcterms:created xsi:type="dcterms:W3CDTF">2006-03-27T10:49:49Z</dcterms:created>
  <dcterms:modified xsi:type="dcterms:W3CDTF">2025-11-21T07:40:53Z</dcterms:modified>
</cp:coreProperties>
</file>