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6"/>
  </p:notesMasterIdLst>
  <p:handoutMasterIdLst>
    <p:handoutMasterId r:id="rId57"/>
  </p:handoutMasterIdLst>
  <p:sldIdLst>
    <p:sldId id="256" r:id="rId2"/>
    <p:sldId id="1635" r:id="rId3"/>
    <p:sldId id="1638" r:id="rId4"/>
    <p:sldId id="1657" r:id="rId5"/>
    <p:sldId id="1641" r:id="rId6"/>
    <p:sldId id="1639" r:id="rId7"/>
    <p:sldId id="1642" r:id="rId8"/>
    <p:sldId id="1640" r:id="rId9"/>
    <p:sldId id="1645" r:id="rId10"/>
    <p:sldId id="1643" r:id="rId11"/>
    <p:sldId id="1644" r:id="rId12"/>
    <p:sldId id="1646" r:id="rId13"/>
    <p:sldId id="1647" r:id="rId14"/>
    <p:sldId id="1656" r:id="rId15"/>
    <p:sldId id="1658" r:id="rId16"/>
    <p:sldId id="1650" r:id="rId17"/>
    <p:sldId id="1648" r:id="rId18"/>
    <p:sldId id="1654" r:id="rId19"/>
    <p:sldId id="1655" r:id="rId20"/>
    <p:sldId id="1653" r:id="rId21"/>
    <p:sldId id="1651" r:id="rId22"/>
    <p:sldId id="1652" r:id="rId23"/>
    <p:sldId id="1543" r:id="rId24"/>
    <p:sldId id="1599" r:id="rId25"/>
    <p:sldId id="1615" r:id="rId26"/>
    <p:sldId id="1625" r:id="rId27"/>
    <p:sldId id="1626" r:id="rId28"/>
    <p:sldId id="1627" r:id="rId29"/>
    <p:sldId id="1628" r:id="rId30"/>
    <p:sldId id="1629" r:id="rId31"/>
    <p:sldId id="1630" r:id="rId32"/>
    <p:sldId id="1631" r:id="rId33"/>
    <p:sldId id="1633" r:id="rId34"/>
    <p:sldId id="1634" r:id="rId35"/>
    <p:sldId id="1636" r:id="rId36"/>
    <p:sldId id="1637" r:id="rId37"/>
    <p:sldId id="1541" r:id="rId38"/>
    <p:sldId id="1614" r:id="rId39"/>
    <p:sldId id="1596" r:id="rId40"/>
    <p:sldId id="1597" r:id="rId41"/>
    <p:sldId id="1545" r:id="rId42"/>
    <p:sldId id="1553" r:id="rId43"/>
    <p:sldId id="1617" r:id="rId44"/>
    <p:sldId id="1618" r:id="rId45"/>
    <p:sldId id="1619" r:id="rId46"/>
    <p:sldId id="1620" r:id="rId47"/>
    <p:sldId id="1621" r:id="rId48"/>
    <p:sldId id="1622" r:id="rId49"/>
    <p:sldId id="1624" r:id="rId50"/>
    <p:sldId id="1552" r:id="rId51"/>
    <p:sldId id="1600" r:id="rId52"/>
    <p:sldId id="1623" r:id="rId53"/>
    <p:sldId id="1605" r:id="rId54"/>
    <p:sldId id="1659" r:id="rId55"/>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älkommen" id="{E75E278A-FF0E-49A4-B170-79828D63BBAD}">
          <p14:sldIdLst>
            <p14:sldId id="256"/>
            <p14:sldId id="1635"/>
            <p14:sldId id="1638"/>
            <p14:sldId id="1657"/>
            <p14:sldId id="1641"/>
            <p14:sldId id="1639"/>
            <p14:sldId id="1642"/>
            <p14:sldId id="1640"/>
            <p14:sldId id="1645"/>
            <p14:sldId id="1643"/>
            <p14:sldId id="1644"/>
            <p14:sldId id="1646"/>
            <p14:sldId id="1647"/>
            <p14:sldId id="1656"/>
            <p14:sldId id="1658"/>
            <p14:sldId id="1650"/>
            <p14:sldId id="1648"/>
            <p14:sldId id="1654"/>
            <p14:sldId id="1655"/>
            <p14:sldId id="1653"/>
            <p14:sldId id="1651"/>
            <p14:sldId id="1652"/>
          </p14:sldIdLst>
        </p14:section>
        <p14:section name="Design, Morfning, Kommentera, Arbeta tillsammans, Berätta" id="{B9B51309-D148-4332-87C2-07BE32FBCA3B}">
          <p14:sldIdLst>
            <p14:sldId id="1543"/>
            <p14:sldId id="1599"/>
            <p14:sldId id="1615"/>
            <p14:sldId id="1625"/>
            <p14:sldId id="1626"/>
            <p14:sldId id="1627"/>
            <p14:sldId id="1628"/>
            <p14:sldId id="1629"/>
            <p14:sldId id="1630"/>
            <p14:sldId id="1631"/>
            <p14:sldId id="1633"/>
            <p14:sldId id="1634"/>
            <p14:sldId id="1636"/>
            <p14:sldId id="1637"/>
            <p14:sldId id="1541"/>
            <p14:sldId id="1614"/>
            <p14:sldId id="1596"/>
            <p14:sldId id="1597"/>
            <p14:sldId id="1545"/>
            <p14:sldId id="1553"/>
            <p14:sldId id="1617"/>
            <p14:sldId id="1618"/>
            <p14:sldId id="1619"/>
            <p14:sldId id="1620"/>
            <p14:sldId id="1621"/>
            <p14:sldId id="1622"/>
            <p14:sldId id="1624"/>
            <p14:sldId id="1552"/>
            <p14:sldId id="1600"/>
            <p14:sldId id="1623"/>
            <p14:sldId id="1605"/>
            <p14:sldId id="1659"/>
          </p14:sldIdLst>
        </p14:section>
        <p14:section name="Mer informatio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77" autoAdjust="0"/>
    <p:restoredTop sz="94241" autoAdjust="0"/>
  </p:normalViewPr>
  <p:slideViewPr>
    <p:cSldViewPr snapToGrid="0">
      <p:cViewPr varScale="1">
        <p:scale>
          <a:sx n="117" d="100"/>
          <a:sy n="117" d="100"/>
        </p:scale>
        <p:origin x="240"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1988"/>
    </p:cViewPr>
  </p:sorterViewPr>
  <p:notesViewPr>
    <p:cSldViewPr snapToGrid="0">
      <p:cViewPr varScale="1">
        <p:scale>
          <a:sx n="80" d="100"/>
          <a:sy n="80" d="100"/>
        </p:scale>
        <p:origin x="315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842DEBB-D4C7-4E8F-A5CF-B9FB27E4F8AE}" type="datetime1">
              <a:rPr lang="sv-SE" smtClean="0"/>
              <a:t>2025-09-26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sv-SE" smtClean="0"/>
              <a:t>‹#›</a:t>
            </a:fld>
            <a:endParaRPr lang="sv-SE"/>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D96DE0B-7927-4895-AC98-94682F43565E}" type="datetime1">
              <a:rPr lang="sv-SE" noProof="0" smtClean="0"/>
              <a:t>2025-09-26</a:t>
            </a:fld>
            <a:endParaRPr lang="sv-SE" noProof="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sv-SE" noProof="0" smtClean="0"/>
              <a:t>‹#›</a:t>
            </a:fld>
            <a:endParaRPr lang="sv-SE"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rtlCol="0"/>
          <a:lstStyle/>
          <a:p>
            <a:pPr rtl="0"/>
            <a:endParaRPr lang="sv-SE"/>
          </a:p>
        </p:txBody>
      </p:sp>
      <p:sp>
        <p:nvSpPr>
          <p:cNvPr id="4" name="Platshållare för bildnummer 3"/>
          <p:cNvSpPr>
            <a:spLocks noGrp="1"/>
          </p:cNvSpPr>
          <p:nvPr>
            <p:ph type="sldNum" sz="quarter" idx="10"/>
          </p:nvPr>
        </p:nvSpPr>
        <p:spPr/>
        <p:txBody>
          <a:bodyPr rtlCol="0"/>
          <a:lstStyle/>
          <a:p>
            <a:pPr rtl="0"/>
            <a:fld id="{DF61EA0F-A667-4B49-8422-0062BC55E249}" type="slidenum">
              <a:rPr lang="sv-SE" smtClean="0"/>
              <a:t>1</a:t>
            </a:fld>
            <a:endParaRPr lang="sv-SE"/>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ektangulär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p:txBody>
          <a:bodyPr rtlCol="0"/>
          <a:lstStyle/>
          <a:p>
            <a:pPr rtl="0"/>
            <a:r>
              <a:rPr lang="sv-SE" noProof="0"/>
              <a:t>Klicka här för att ändra format</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Rektangulär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cxnSp>
        <p:nvCxnSpPr>
          <p:cNvPr id="12" name="Rak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
        <p:nvSpPr>
          <p:cNvPr id="6"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15349C14-F119-4EC4-AE2E-2EA7AE1750D1}" type="datetime1">
              <a:rPr lang="sv-SE" noProof="0" smtClean="0"/>
              <a:t>2025-09-26</a:t>
            </a:fld>
            <a:endParaRPr lang="sv-SE" noProof="0"/>
          </a:p>
        </p:txBody>
      </p:sp>
      <p:sp>
        <p:nvSpPr>
          <p:cNvPr id="7"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9" name="Rektangulär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10" name="Rektangulär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sv-SE" noProof="0"/>
              <a:t>Klicka här för att ändra format</a:t>
            </a:r>
          </a:p>
        </p:txBody>
      </p:sp>
      <p:sp>
        <p:nvSpPr>
          <p:cNvPr id="7" name="Platshållare för innehåll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183646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26"/>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8204579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ulär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sp>
        <p:nvSpPr>
          <p:cNvPr id="2" name="Platshållare för rubrik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sv-SE" noProof="0"/>
              <a:t>Klicka här för att ändra format</a:t>
            </a:r>
          </a:p>
        </p:txBody>
      </p:sp>
      <p:sp>
        <p:nvSpPr>
          <p:cNvPr id="3" name="Platshållare för text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4"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B42B5D0-3D3E-4F7B-AB5B-03F893AA6ED8}" type="datetime1">
              <a:rPr lang="sv-SE" noProof="0" smtClean="0"/>
              <a:t>2025-09-26</a:t>
            </a:fld>
            <a:endParaRPr lang="sv-SE" noProof="0"/>
          </a:p>
        </p:txBody>
      </p:sp>
      <p:sp>
        <p:nvSpPr>
          <p:cNvPr id="5"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6" name="Platshållare för bildnumm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cxnSp>
        <p:nvCxnSpPr>
          <p:cNvPr id="8" name="Rak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Caffeine" TargetMode="External"/><Relationship Id="rId13" Type="http://schemas.openxmlformats.org/officeDocument/2006/relationships/hyperlink" Target="https://en.wikipedia.org/wiki/Opioid" TargetMode="External"/><Relationship Id="rId18" Type="http://schemas.openxmlformats.org/officeDocument/2006/relationships/hyperlink" Target="https://en.wikipedia.org/wiki/Psychedelic" TargetMode="External"/><Relationship Id="rId3" Type="http://schemas.openxmlformats.org/officeDocument/2006/relationships/hyperlink" Target="https://en.wikipedia.org/wiki/Dissociative_anaesthetic" TargetMode="External"/><Relationship Id="rId21" Type="http://schemas.openxmlformats.org/officeDocument/2006/relationships/hyperlink" Target="https://en.wikipedia.org/wiki/Tramadol" TargetMode="External"/><Relationship Id="rId7" Type="http://schemas.openxmlformats.org/officeDocument/2006/relationships/hyperlink" Target="https://en.wikipedia.org/wiki/Stimulant" TargetMode="External"/><Relationship Id="rId12" Type="http://schemas.openxmlformats.org/officeDocument/2006/relationships/hyperlink" Target="https://en.wikipedia.org/wiki/Oxycodone" TargetMode="External"/><Relationship Id="rId17" Type="http://schemas.openxmlformats.org/officeDocument/2006/relationships/hyperlink" Target="https://en.wikipedia.org/wiki/N,N-Dimethyltryptamine" TargetMode="External"/><Relationship Id="rId2" Type="http://schemas.openxmlformats.org/officeDocument/2006/relationships/hyperlink" Target="https://en.wikipedia.org/wiki/Ketamine" TargetMode="External"/><Relationship Id="rId16" Type="http://schemas.openxmlformats.org/officeDocument/2006/relationships/hyperlink" Target="https://en.wikipedia.org/wiki/Antihelminthic" TargetMode="External"/><Relationship Id="rId20" Type="http://schemas.openxmlformats.org/officeDocument/2006/relationships/hyperlink" Target="https://en.wikipedia.org/wiki/Local_anaesthetic" TargetMode="External"/><Relationship Id="rId1" Type="http://schemas.openxmlformats.org/officeDocument/2006/relationships/slideLayout" Target="../slideLayouts/slideLayout4.xml"/><Relationship Id="rId6" Type="http://schemas.openxmlformats.org/officeDocument/2006/relationships/hyperlink" Target="https://en.wikipedia.org/wiki/Entactogen" TargetMode="External"/><Relationship Id="rId11" Type="http://schemas.openxmlformats.org/officeDocument/2006/relationships/hyperlink" Target="https://en.wikipedia.org/wiki/MDA_(drug)" TargetMode="External"/><Relationship Id="rId24" Type="http://schemas.openxmlformats.org/officeDocument/2006/relationships/hyperlink" Target="https://en.wikipedia.org/wiki/Tusi_(drug)#cite_note-:1-1" TargetMode="External"/><Relationship Id="rId5" Type="http://schemas.openxmlformats.org/officeDocument/2006/relationships/hyperlink" Target="https://en.wikipedia.org/wiki/Empathogen" TargetMode="External"/><Relationship Id="rId15" Type="http://schemas.openxmlformats.org/officeDocument/2006/relationships/hyperlink" Target="https://en.wikipedia.org/wiki/Levamisole" TargetMode="External"/><Relationship Id="rId23" Type="http://schemas.openxmlformats.org/officeDocument/2006/relationships/hyperlink" Target="https://en.wikipedia.org/wiki/Erowid#DrugsData_/_EcstasyData" TargetMode="External"/><Relationship Id="rId10" Type="http://schemas.openxmlformats.org/officeDocument/2006/relationships/hyperlink" Target="https://en.wikipedia.org/wiki/Cocaine" TargetMode="External"/><Relationship Id="rId19" Type="http://schemas.openxmlformats.org/officeDocument/2006/relationships/hyperlink" Target="https://en.wikipedia.org/wiki/Lidocaine" TargetMode="External"/><Relationship Id="rId4" Type="http://schemas.openxmlformats.org/officeDocument/2006/relationships/hyperlink" Target="https://en.wikipedia.org/wiki/MDMA" TargetMode="External"/><Relationship Id="rId9" Type="http://schemas.openxmlformats.org/officeDocument/2006/relationships/hyperlink" Target="https://en.wikipedia.org/wiki/Methamphetamine" TargetMode="External"/><Relationship Id="rId14" Type="http://schemas.openxmlformats.org/officeDocument/2006/relationships/hyperlink" Target="https://en.wikipedia.org/wiki/Eutylone" TargetMode="External"/><Relationship Id="rId22" Type="http://schemas.openxmlformats.org/officeDocument/2006/relationships/hyperlink" Target="https://en.wikipedia.org/wiki/Analgesic"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8" Type="http://schemas.openxmlformats.org/officeDocument/2006/relationships/hyperlink" Target="https://pubmed.ncbi.nlm.nih.gov/26993373/#full-view-affiliation-2" TargetMode="External"/><Relationship Id="rId3" Type="http://schemas.openxmlformats.org/officeDocument/2006/relationships/image" Target="../media/image31.jpeg"/><Relationship Id="rId7" Type="http://schemas.openxmlformats.org/officeDocument/2006/relationships/hyperlink" Target="https://pubmed.ncbi.nlm.nih.gov/?term=Milloy+MJ&amp;cauthor_id=26993373" TargetMode="External"/><Relationship Id="rId12" Type="http://schemas.openxmlformats.org/officeDocument/2006/relationships/hyperlink" Target="https://pubmed.ncbi.nlm.nih.gov/?term=Hayashi+K&amp;cauthor_id=26993373" TargetMode="External"/><Relationship Id="rId2" Type="http://schemas.openxmlformats.org/officeDocument/2006/relationships/image" Target="../media/image30.jpg"/><Relationship Id="rId1" Type="http://schemas.openxmlformats.org/officeDocument/2006/relationships/slideLayout" Target="../slideLayouts/slideLayout4.xml"/><Relationship Id="rId6" Type="http://schemas.openxmlformats.org/officeDocument/2006/relationships/hyperlink" Target="https://pubmed.ncbi.nlm.nih.gov/?term=Dong+H&amp;cauthor_id=26993373" TargetMode="External"/><Relationship Id="rId11" Type="http://schemas.openxmlformats.org/officeDocument/2006/relationships/hyperlink" Target="https://pubmed.ncbi.nlm.nih.gov/26993373/#full-view-affiliation-3" TargetMode="External"/><Relationship Id="rId5" Type="http://schemas.openxmlformats.org/officeDocument/2006/relationships/hyperlink" Target="https://pubmed.ncbi.nlm.nih.gov/26993373/#full-view-affiliation-1" TargetMode="External"/><Relationship Id="rId10" Type="http://schemas.openxmlformats.org/officeDocument/2006/relationships/hyperlink" Target="https://pubmed.ncbi.nlm.nih.gov/?term=Wood+E&amp;cauthor_id=26993373" TargetMode="External"/><Relationship Id="rId4" Type="http://schemas.openxmlformats.org/officeDocument/2006/relationships/hyperlink" Target="https://pubmed.ncbi.nlm.nih.gov/?term=Caudarella+A&amp;cauthor_id=26993373" TargetMode="External"/><Relationship Id="rId9" Type="http://schemas.openxmlformats.org/officeDocument/2006/relationships/hyperlink" Target="https://pubmed.ncbi.nlm.nih.gov/?term=Kerr+T&amp;cauthor_id=26993373"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006876" y="1608208"/>
            <a:ext cx="10515600" cy="2387600"/>
          </a:xfrm>
        </p:spPr>
        <p:txBody>
          <a:bodyPr rtlCol="0" anchor="ctr" anchorCtr="0">
            <a:normAutofit/>
          </a:bodyPr>
          <a:lstStyle/>
          <a:p>
            <a:pPr rtl="0"/>
            <a:r>
              <a:rPr lang="en-US" sz="4800" b="0" i="0" u="none" strike="noStrike" baseline="0" dirty="0">
                <a:solidFill>
                  <a:schemeClr val="bg1"/>
                </a:solidFill>
                <a:effectLst>
                  <a:outerShdw blurRad="38100" dist="38100" dir="2700000" algn="tl">
                    <a:srgbClr val="000000">
                      <a:alpha val="43137"/>
                    </a:srgbClr>
                  </a:outerShdw>
                </a:effectLst>
                <a:latin typeface="TimesNewRomanPSMT"/>
              </a:rPr>
              <a:t>Lite om </a:t>
            </a:r>
            <a:r>
              <a:rPr lang="en-US" sz="4800" b="0" i="0" u="none" strike="noStrike" baseline="0" dirty="0" err="1">
                <a:solidFill>
                  <a:schemeClr val="bg1"/>
                </a:solidFill>
                <a:effectLst>
                  <a:outerShdw blurRad="38100" dist="38100" dir="2700000" algn="tl">
                    <a:srgbClr val="000000">
                      <a:alpha val="43137"/>
                    </a:srgbClr>
                  </a:outerShdw>
                </a:effectLst>
                <a:latin typeface="TimesNewRomanPSMT"/>
              </a:rPr>
              <a:t>dödsfall</a:t>
            </a:r>
            <a:r>
              <a:rPr lang="en-US" sz="4800" b="0" i="0" u="none" strike="noStrike" baseline="0" dirty="0">
                <a:solidFill>
                  <a:schemeClr val="bg1"/>
                </a:solidFill>
                <a:effectLst>
                  <a:outerShdw blurRad="38100" dist="38100" dir="2700000" algn="tl">
                    <a:srgbClr val="000000">
                      <a:alpha val="43137"/>
                    </a:srgbClr>
                  </a:outerShdw>
                </a:effectLst>
                <a:latin typeface="TimesNewRomanPSMT"/>
              </a:rPr>
              <a:t> </a:t>
            </a:r>
            <a:r>
              <a:rPr lang="en-US" sz="4800" b="0" i="0" u="none" strike="noStrike" baseline="0" dirty="0" err="1">
                <a:solidFill>
                  <a:schemeClr val="bg1"/>
                </a:solidFill>
                <a:effectLst>
                  <a:outerShdw blurRad="38100" dist="38100" dir="2700000" algn="tl">
                    <a:srgbClr val="000000">
                      <a:alpha val="43137"/>
                    </a:srgbClr>
                  </a:outerShdw>
                </a:effectLst>
                <a:latin typeface="TimesNewRomanPSMT"/>
              </a:rPr>
              <a:t>och</a:t>
            </a:r>
            <a:r>
              <a:rPr lang="en-US" sz="4800" b="0" i="0" u="none" strike="noStrike" baseline="0" dirty="0">
                <a:solidFill>
                  <a:schemeClr val="bg1"/>
                </a:solidFill>
                <a:effectLst>
                  <a:outerShdw blurRad="38100" dist="38100" dir="2700000" algn="tl">
                    <a:srgbClr val="000000">
                      <a:alpha val="43137"/>
                    </a:srgbClr>
                  </a:outerShdw>
                </a:effectLst>
                <a:latin typeface="TimesNewRomanPSMT"/>
              </a:rPr>
              <a:t> </a:t>
            </a:r>
            <a:r>
              <a:rPr lang="en-US" sz="4800" b="0" i="0" u="none" strike="noStrike" baseline="0" dirty="0" err="1">
                <a:solidFill>
                  <a:schemeClr val="bg1"/>
                </a:solidFill>
                <a:effectLst>
                  <a:outerShdw blurRad="38100" dist="38100" dir="2700000" algn="tl">
                    <a:srgbClr val="000000">
                      <a:alpha val="43137"/>
                    </a:srgbClr>
                  </a:outerShdw>
                </a:effectLst>
                <a:latin typeface="TimesNewRomanPSMT"/>
              </a:rPr>
              <a:t>nya</a:t>
            </a:r>
            <a:r>
              <a:rPr lang="en-US" sz="4800" b="0" i="0" u="none" strike="noStrike" baseline="0" dirty="0">
                <a:solidFill>
                  <a:schemeClr val="bg1"/>
                </a:solidFill>
                <a:effectLst>
                  <a:outerShdw blurRad="38100" dist="38100" dir="2700000" algn="tl">
                    <a:srgbClr val="000000">
                      <a:alpha val="43137"/>
                    </a:srgbClr>
                  </a:outerShdw>
                </a:effectLst>
                <a:latin typeface="TimesNewRomanPSMT"/>
              </a:rPr>
              <a:t> </a:t>
            </a:r>
            <a:r>
              <a:rPr lang="en-US" sz="4800" b="0" i="0" u="none" strike="noStrike" baseline="0" dirty="0" err="1">
                <a:solidFill>
                  <a:schemeClr val="bg1"/>
                </a:solidFill>
                <a:effectLst>
                  <a:outerShdw blurRad="38100" dist="38100" dir="2700000" algn="tl">
                    <a:srgbClr val="000000">
                      <a:alpha val="43137"/>
                    </a:srgbClr>
                  </a:outerShdw>
                </a:effectLst>
                <a:latin typeface="TimesNewRomanPSMT"/>
              </a:rPr>
              <a:t>droger</a:t>
            </a:r>
            <a:endParaRPr lang="sv-SE" sz="4800" dirty="0">
              <a:solidFill>
                <a:schemeClr val="bg1"/>
              </a:solidFill>
              <a:effectLst>
                <a:outerShdw blurRad="38100" dist="38100" dir="2700000" algn="tl">
                  <a:srgbClr val="000000">
                    <a:alpha val="43137"/>
                  </a:srgbClr>
                </a:outerShdw>
              </a:effectLst>
            </a:endParaRPr>
          </a:p>
        </p:txBody>
      </p:sp>
      <p:sp>
        <p:nvSpPr>
          <p:cNvPr id="3" name="Underrubrik 2"/>
          <p:cNvSpPr>
            <a:spLocks noGrp="1"/>
          </p:cNvSpPr>
          <p:nvPr>
            <p:ph type="subTitle" idx="4294967295"/>
          </p:nvPr>
        </p:nvSpPr>
        <p:spPr>
          <a:xfrm>
            <a:off x="838200" y="3137292"/>
            <a:ext cx="10134600" cy="1860836"/>
          </a:xfrm>
        </p:spPr>
        <p:txBody>
          <a:bodyPr rtlCol="0">
            <a:normAutofit fontScale="25000" lnSpcReduction="20000"/>
          </a:bodyPr>
          <a:lstStyle/>
          <a:p>
            <a:pPr marL="0" indent="0" rtl="0">
              <a:buNone/>
            </a:pPr>
            <a:endParaRPr lang="sv-SE" sz="1800" b="1" i="0" u="none" strike="noStrike" baseline="0" dirty="0">
              <a:latin typeface="Times New Roman" panose="02020603050405020304" pitchFamily="18" charset="0"/>
              <a:cs typeface="Times New Roman" panose="02020603050405020304" pitchFamily="18" charset="0"/>
            </a:endParaRPr>
          </a:p>
          <a:p>
            <a:pPr marL="342900" indent="-342900" algn="ctr">
              <a:lnSpc>
                <a:spcPct val="120000"/>
              </a:lnSpc>
              <a:spcBef>
                <a:spcPct val="20000"/>
              </a:spcBef>
              <a:defRPr/>
            </a:pPr>
            <a:endParaRPr lang="sv-SE" sz="7200" b="1" dirty="0">
              <a:solidFill>
                <a:schemeClr val="bg1"/>
              </a:solidFill>
              <a:latin typeface="Times New Roman" panose="02020603050405020304" pitchFamily="18" charset="0"/>
              <a:cs typeface="Times New Roman" panose="02020603050405020304" pitchFamily="18" charset="0"/>
            </a:endParaRPr>
          </a:p>
          <a:p>
            <a:pPr marL="342900" indent="-342900" algn="ctr">
              <a:lnSpc>
                <a:spcPct val="120000"/>
              </a:lnSpc>
              <a:spcBef>
                <a:spcPct val="20000"/>
              </a:spcBef>
              <a:defRPr/>
            </a:pPr>
            <a:r>
              <a:rPr lang="sv-SE" sz="7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Kai Knudsen </a:t>
            </a:r>
          </a:p>
          <a:p>
            <a:pPr marL="342900" indent="-342900" algn="ctr">
              <a:lnSpc>
                <a:spcPct val="120000"/>
              </a:lnSpc>
              <a:spcBef>
                <a:spcPct val="20000"/>
              </a:spcBef>
              <a:defRPr/>
            </a:pPr>
            <a:r>
              <a:rPr lang="sv-SE" sz="7200" b="1" dirty="0">
                <a:solidFill>
                  <a:schemeClr val="bg1"/>
                </a:solidFill>
                <a:latin typeface="Times New Roman" panose="02020603050405020304" pitchFamily="18" charset="0"/>
                <a:cs typeface="Times New Roman" panose="02020603050405020304" pitchFamily="18" charset="0"/>
              </a:rPr>
              <a:t>Docent, Överläkare Sahlgrenska Sjukhuset </a:t>
            </a: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066925" y="666750"/>
            <a:ext cx="8058150" cy="552450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0EC5B-E226-1C3D-07BF-65FF31387E6E}"/>
              </a:ext>
            </a:extLst>
          </p:cNvPr>
          <p:cNvSpPr>
            <a:spLocks noGrp="1"/>
          </p:cNvSpPr>
          <p:nvPr>
            <p:ph type="ctrTitle"/>
          </p:nvPr>
        </p:nvSpPr>
        <p:spPr>
          <a:xfrm>
            <a:off x="2209800" y="484188"/>
            <a:ext cx="7848600" cy="518989"/>
          </a:xfrm>
        </p:spPr>
        <p:txBody>
          <a:bodyPr/>
          <a:lstStyle/>
          <a:p>
            <a:pPr algn="ctr"/>
            <a:r>
              <a:rPr lang="sv-SE" b="1" dirty="0"/>
              <a:t>Rosa kokain</a:t>
            </a:r>
          </a:p>
        </p:txBody>
      </p:sp>
      <p:pic>
        <p:nvPicPr>
          <p:cNvPr id="5" name="Bildobjekt 4">
            <a:extLst>
              <a:ext uri="{FF2B5EF4-FFF2-40B4-BE49-F238E27FC236}">
                <a16:creationId xmlns:a16="http://schemas.microsoft.com/office/drawing/2014/main" id="{7B56D65F-97B2-A6DA-2B07-FA6BF9FE2681}"/>
              </a:ext>
            </a:extLst>
          </p:cNvPr>
          <p:cNvPicPr>
            <a:picLocks noChangeAspect="1"/>
          </p:cNvPicPr>
          <p:nvPr/>
        </p:nvPicPr>
        <p:blipFill>
          <a:blip r:embed="rId2"/>
          <a:stretch>
            <a:fillRect/>
          </a:stretch>
        </p:blipFill>
        <p:spPr>
          <a:xfrm>
            <a:off x="534030" y="579751"/>
            <a:ext cx="11003996" cy="5698498"/>
          </a:xfrm>
          <a:prstGeom prst="rect">
            <a:avLst/>
          </a:prstGeom>
        </p:spPr>
      </p:pic>
    </p:spTree>
    <p:extLst>
      <p:ext uri="{BB962C8B-B14F-4D97-AF65-F5344CB8AC3E}">
        <p14:creationId xmlns:p14="http://schemas.microsoft.com/office/powerpoint/2010/main" val="2481661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0EC5B-E226-1C3D-07BF-65FF31387E6E}"/>
              </a:ext>
            </a:extLst>
          </p:cNvPr>
          <p:cNvSpPr>
            <a:spLocks noGrp="1"/>
          </p:cNvSpPr>
          <p:nvPr>
            <p:ph type="ctrTitle"/>
          </p:nvPr>
        </p:nvSpPr>
        <p:spPr>
          <a:xfrm>
            <a:off x="2209800" y="484188"/>
            <a:ext cx="7848600" cy="518989"/>
          </a:xfrm>
        </p:spPr>
        <p:txBody>
          <a:bodyPr/>
          <a:lstStyle/>
          <a:p>
            <a:pPr algn="ctr"/>
            <a:r>
              <a:rPr lang="sv-SE" b="1" dirty="0"/>
              <a:t>Rosa kokain</a:t>
            </a:r>
          </a:p>
        </p:txBody>
      </p:sp>
      <p:sp>
        <p:nvSpPr>
          <p:cNvPr id="3" name="Underrubrik 2">
            <a:extLst>
              <a:ext uri="{FF2B5EF4-FFF2-40B4-BE49-F238E27FC236}">
                <a16:creationId xmlns:a16="http://schemas.microsoft.com/office/drawing/2014/main" id="{1E96C9DF-77EE-1A42-244C-2D3BB05AB6E4}"/>
              </a:ext>
            </a:extLst>
          </p:cNvPr>
          <p:cNvSpPr>
            <a:spLocks noGrp="1"/>
          </p:cNvSpPr>
          <p:nvPr>
            <p:ph type="subTitle" idx="1"/>
          </p:nvPr>
        </p:nvSpPr>
        <p:spPr>
          <a:xfrm>
            <a:off x="1919055" y="1331650"/>
            <a:ext cx="9133644" cy="4891241"/>
          </a:xfrm>
        </p:spPr>
        <p:txBody>
          <a:bodyPr>
            <a:noAutofit/>
          </a:bodyPr>
          <a:lstStyle/>
          <a:p>
            <a:pPr algn="l">
              <a:lnSpc>
                <a:spcPct val="100000"/>
              </a:lnSpc>
            </a:pPr>
            <a:r>
              <a:rPr lang="sv-SE" sz="2400" b="0" i="0" dirty="0">
                <a:solidFill>
                  <a:srgbClr val="1F1F1F"/>
                </a:solidFill>
                <a:effectLst/>
                <a:latin typeface="Google Sans"/>
              </a:rPr>
              <a:t>En ny partydrog som kallas </a:t>
            </a:r>
            <a:r>
              <a:rPr lang="sv-SE" sz="2400" dirty="0">
                <a:solidFill>
                  <a:srgbClr val="1F1F1F"/>
                </a:solidFill>
                <a:latin typeface="Google Sans"/>
              </a:rPr>
              <a:t>”R</a:t>
            </a:r>
            <a:r>
              <a:rPr lang="sv-SE" sz="2400" b="0" i="0" dirty="0">
                <a:solidFill>
                  <a:srgbClr val="1F1F1F"/>
                </a:solidFill>
                <a:effectLst/>
                <a:latin typeface="Google Sans"/>
              </a:rPr>
              <a:t>osa kokain” </a:t>
            </a:r>
            <a:r>
              <a:rPr lang="sv-SE" sz="2400" b="0" i="0" dirty="0" err="1">
                <a:solidFill>
                  <a:srgbClr val="1F1F1F"/>
                </a:solidFill>
                <a:effectLst/>
                <a:latin typeface="Google Sans"/>
              </a:rPr>
              <a:t>trendar</a:t>
            </a:r>
            <a:r>
              <a:rPr lang="sv-SE" sz="2400" b="0" i="0" dirty="0">
                <a:solidFill>
                  <a:srgbClr val="1F1F1F"/>
                </a:solidFill>
                <a:effectLst/>
                <a:latin typeface="Google Sans"/>
              </a:rPr>
              <a:t>, främst bland unga kvinnor. En orsak till drogens popularitet tros vara att den är rosa och doftar </a:t>
            </a:r>
            <a:r>
              <a:rPr lang="sv-SE" sz="2400" b="0" i="0" dirty="0" err="1">
                <a:solidFill>
                  <a:srgbClr val="1F1F1F"/>
                </a:solidFill>
                <a:effectLst/>
                <a:latin typeface="Google Sans"/>
              </a:rPr>
              <a:t>jordgubb</a:t>
            </a:r>
            <a:r>
              <a:rPr lang="sv-SE" sz="2400" b="0" i="0" dirty="0">
                <a:solidFill>
                  <a:srgbClr val="1F1F1F"/>
                </a:solidFill>
                <a:effectLst/>
                <a:latin typeface="Google Sans"/>
              </a:rPr>
              <a:t>. Trots namnet är det inte frågan om kokain, utan </a:t>
            </a:r>
            <a:r>
              <a:rPr lang="sv-SE" sz="2400" b="0" i="0" dirty="0">
                <a:solidFill>
                  <a:srgbClr val="040C28"/>
                </a:solidFill>
                <a:effectLst/>
                <a:latin typeface="Google Sans"/>
              </a:rPr>
              <a:t>drogen är en blandning på amfetamin, </a:t>
            </a:r>
            <a:r>
              <a:rPr lang="sv-SE" sz="2400" b="0" i="0" dirty="0" err="1">
                <a:solidFill>
                  <a:srgbClr val="040C28"/>
                </a:solidFill>
                <a:effectLst/>
                <a:latin typeface="Google Sans"/>
              </a:rPr>
              <a:t>ketamin</a:t>
            </a:r>
            <a:r>
              <a:rPr lang="sv-SE" sz="2400" b="0" i="0" dirty="0">
                <a:solidFill>
                  <a:srgbClr val="040C28"/>
                </a:solidFill>
                <a:effectLst/>
                <a:latin typeface="Google Sans"/>
              </a:rPr>
              <a:t>, MDMA och andra syntetiska ämnen.</a:t>
            </a:r>
            <a:endParaRPr lang="sv-SE" sz="1600" dirty="0">
              <a:solidFill>
                <a:schemeClr val="tx1"/>
              </a:solidFill>
            </a:endParaRPr>
          </a:p>
        </p:txBody>
      </p:sp>
      <p:pic>
        <p:nvPicPr>
          <p:cNvPr id="1026" name="Picture 2">
            <a:extLst>
              <a:ext uri="{FF2B5EF4-FFF2-40B4-BE49-F238E27FC236}">
                <a16:creationId xmlns:a16="http://schemas.microsoft.com/office/drawing/2014/main" id="{6B611FDE-A658-760A-05D2-36F21E1B8D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564" y="3400412"/>
            <a:ext cx="4504626" cy="288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184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080BAF3-FEAE-B812-54D5-8027A21A0A03}"/>
              </a:ext>
            </a:extLst>
          </p:cNvPr>
          <p:cNvPicPr>
            <a:picLocks noChangeAspect="1"/>
          </p:cNvPicPr>
          <p:nvPr/>
        </p:nvPicPr>
        <p:blipFill>
          <a:blip r:embed="rId2"/>
          <a:stretch>
            <a:fillRect/>
          </a:stretch>
        </p:blipFill>
        <p:spPr>
          <a:xfrm>
            <a:off x="2282514" y="349968"/>
            <a:ext cx="7417668" cy="6158064"/>
          </a:xfrm>
          <a:prstGeom prst="rect">
            <a:avLst/>
          </a:prstGeom>
        </p:spPr>
      </p:pic>
    </p:spTree>
    <p:extLst>
      <p:ext uri="{BB962C8B-B14F-4D97-AF65-F5344CB8AC3E}">
        <p14:creationId xmlns:p14="http://schemas.microsoft.com/office/powerpoint/2010/main" val="305375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0EC5B-E226-1C3D-07BF-65FF31387E6E}"/>
              </a:ext>
            </a:extLst>
          </p:cNvPr>
          <p:cNvSpPr>
            <a:spLocks noGrp="1"/>
          </p:cNvSpPr>
          <p:nvPr>
            <p:ph type="ctrTitle"/>
          </p:nvPr>
        </p:nvSpPr>
        <p:spPr>
          <a:xfrm>
            <a:off x="2209800" y="484188"/>
            <a:ext cx="7848600" cy="518989"/>
          </a:xfrm>
        </p:spPr>
        <p:txBody>
          <a:bodyPr/>
          <a:lstStyle/>
          <a:p>
            <a:pPr algn="ctr"/>
            <a:r>
              <a:rPr lang="sv-SE" b="1" dirty="0"/>
              <a:t>Rosa kokain</a:t>
            </a:r>
          </a:p>
        </p:txBody>
      </p:sp>
      <p:pic>
        <p:nvPicPr>
          <p:cNvPr id="8" name="Bildobjekt 7">
            <a:extLst>
              <a:ext uri="{FF2B5EF4-FFF2-40B4-BE49-F238E27FC236}">
                <a16:creationId xmlns:a16="http://schemas.microsoft.com/office/drawing/2014/main" id="{545BA510-727C-BE62-A22A-6622B1229AA5}"/>
              </a:ext>
            </a:extLst>
          </p:cNvPr>
          <p:cNvPicPr>
            <a:picLocks noChangeAspect="1"/>
          </p:cNvPicPr>
          <p:nvPr/>
        </p:nvPicPr>
        <p:blipFill>
          <a:blip r:embed="rId2"/>
          <a:stretch>
            <a:fillRect/>
          </a:stretch>
        </p:blipFill>
        <p:spPr>
          <a:xfrm>
            <a:off x="540768" y="1532973"/>
            <a:ext cx="4897022" cy="3792053"/>
          </a:xfrm>
          <a:prstGeom prst="rect">
            <a:avLst/>
          </a:prstGeom>
        </p:spPr>
      </p:pic>
      <p:sp>
        <p:nvSpPr>
          <p:cNvPr id="10" name="textruta 9">
            <a:extLst>
              <a:ext uri="{FF2B5EF4-FFF2-40B4-BE49-F238E27FC236}">
                <a16:creationId xmlns:a16="http://schemas.microsoft.com/office/drawing/2014/main" id="{C60209A1-F5AE-200B-C90D-1805412F8686}"/>
              </a:ext>
            </a:extLst>
          </p:cNvPr>
          <p:cNvSpPr txBox="1"/>
          <p:nvPr/>
        </p:nvSpPr>
        <p:spPr>
          <a:xfrm>
            <a:off x="5699927" y="1474136"/>
            <a:ext cx="5449041" cy="2308324"/>
          </a:xfrm>
          <a:prstGeom prst="rect">
            <a:avLst/>
          </a:prstGeom>
          <a:noFill/>
        </p:spPr>
        <p:txBody>
          <a:bodyPr wrap="square">
            <a:spAutoFit/>
          </a:bodyPr>
          <a:lstStyle/>
          <a:p>
            <a:r>
              <a:rPr lang="sv-SE" b="0" i="0" dirty="0">
                <a:solidFill>
                  <a:srgbClr val="1F1F1F"/>
                </a:solidFill>
                <a:effectLst/>
                <a:latin typeface="Google Sans"/>
              </a:rPr>
              <a:t>Innehållet har varit en blandning av olika droger men endast 10 % kokain, i vissa fall inget kokain alls. </a:t>
            </a:r>
          </a:p>
          <a:p>
            <a:endParaRPr lang="sv-SE" dirty="0">
              <a:solidFill>
                <a:srgbClr val="1F1F1F"/>
              </a:solidFill>
              <a:latin typeface="Google Sans"/>
            </a:endParaRPr>
          </a:p>
          <a:p>
            <a:r>
              <a:rPr lang="sv-SE" b="0" i="0" dirty="0">
                <a:solidFill>
                  <a:srgbClr val="1F1F1F"/>
                </a:solidFill>
                <a:effectLst/>
                <a:latin typeface="Google Sans"/>
              </a:rPr>
              <a:t>I övrigt har man funnit </a:t>
            </a:r>
            <a:r>
              <a:rPr lang="sv-SE" b="0" i="0" dirty="0" err="1">
                <a:solidFill>
                  <a:srgbClr val="1F1F1F"/>
                </a:solidFill>
                <a:effectLst/>
                <a:latin typeface="Google Sans"/>
              </a:rPr>
              <a:t>ketamin</a:t>
            </a:r>
            <a:r>
              <a:rPr lang="sv-SE" b="0" i="0" dirty="0">
                <a:solidFill>
                  <a:srgbClr val="1F1F1F"/>
                </a:solidFill>
                <a:effectLst/>
                <a:latin typeface="Google Sans"/>
              </a:rPr>
              <a:t>, ecstasy, kodein, </a:t>
            </a:r>
            <a:r>
              <a:rPr lang="sv-SE" b="0" i="0" dirty="0" err="1">
                <a:solidFill>
                  <a:srgbClr val="1F1F1F"/>
                </a:solidFill>
                <a:effectLst/>
                <a:latin typeface="Google Sans"/>
              </a:rPr>
              <a:t>fentanyl</a:t>
            </a:r>
            <a:r>
              <a:rPr lang="sv-SE" b="0" i="0" dirty="0">
                <a:solidFill>
                  <a:srgbClr val="1F1F1F"/>
                </a:solidFill>
                <a:effectLst/>
                <a:latin typeface="Google Sans"/>
              </a:rPr>
              <a:t> och flera andra substanser. </a:t>
            </a:r>
          </a:p>
          <a:p>
            <a:endParaRPr lang="sv-SE" dirty="0">
              <a:solidFill>
                <a:srgbClr val="1F1F1F"/>
              </a:solidFill>
              <a:latin typeface="Google Sans"/>
            </a:endParaRPr>
          </a:p>
          <a:p>
            <a:r>
              <a:rPr lang="sv-SE" b="0" i="0" dirty="0">
                <a:solidFill>
                  <a:srgbClr val="040C28"/>
                </a:solidFill>
                <a:effectLst/>
                <a:latin typeface="Google Sans"/>
              </a:rPr>
              <a:t>Rosa kokain har även kallats ”</a:t>
            </a:r>
            <a:r>
              <a:rPr lang="sv-SE" b="0" i="0" dirty="0" err="1">
                <a:solidFill>
                  <a:srgbClr val="040C28"/>
                </a:solidFill>
                <a:effectLst/>
                <a:latin typeface="Google Sans"/>
              </a:rPr>
              <a:t>Tuci</a:t>
            </a:r>
            <a:r>
              <a:rPr lang="sv-SE" b="0" i="0" dirty="0">
                <a:solidFill>
                  <a:srgbClr val="040C28"/>
                </a:solidFill>
                <a:effectLst/>
                <a:latin typeface="Google Sans"/>
              </a:rPr>
              <a:t>” och verkar vara någon slags slaskprodukt med blandat innehåll</a:t>
            </a:r>
            <a:r>
              <a:rPr lang="sv-SE" b="0" i="0" dirty="0">
                <a:solidFill>
                  <a:srgbClr val="1F1F1F"/>
                </a:solidFill>
                <a:effectLst/>
                <a:latin typeface="Google Sans"/>
              </a:rPr>
              <a:t>.</a:t>
            </a:r>
            <a:endParaRPr lang="sv-SE" dirty="0"/>
          </a:p>
        </p:txBody>
      </p:sp>
    </p:spTree>
    <p:extLst>
      <p:ext uri="{BB962C8B-B14F-4D97-AF65-F5344CB8AC3E}">
        <p14:creationId xmlns:p14="http://schemas.microsoft.com/office/powerpoint/2010/main" val="349084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ECA33632-7778-BDDF-6ADF-38211B63BCA0}"/>
              </a:ext>
            </a:extLst>
          </p:cNvPr>
          <p:cNvGraphicFramePr>
            <a:graphicFrameLocks noGrp="1"/>
          </p:cNvGraphicFramePr>
          <p:nvPr>
            <p:extLst>
              <p:ext uri="{D42A27DB-BD31-4B8C-83A1-F6EECF244321}">
                <p14:modId xmlns:p14="http://schemas.microsoft.com/office/powerpoint/2010/main" val="192703974"/>
              </p:ext>
            </p:extLst>
          </p:nvPr>
        </p:nvGraphicFramePr>
        <p:xfrm>
          <a:off x="3131784" y="1214969"/>
          <a:ext cx="5644746" cy="5138281"/>
        </p:xfrm>
        <a:graphic>
          <a:graphicData uri="http://schemas.openxmlformats.org/drawingml/2006/table">
            <a:tbl>
              <a:tblPr/>
              <a:tblGrid>
                <a:gridCol w="1881582">
                  <a:extLst>
                    <a:ext uri="{9D8B030D-6E8A-4147-A177-3AD203B41FA5}">
                      <a16:colId xmlns:a16="http://schemas.microsoft.com/office/drawing/2014/main" val="725267794"/>
                    </a:ext>
                  </a:extLst>
                </a:gridCol>
                <a:gridCol w="1881582">
                  <a:extLst>
                    <a:ext uri="{9D8B030D-6E8A-4147-A177-3AD203B41FA5}">
                      <a16:colId xmlns:a16="http://schemas.microsoft.com/office/drawing/2014/main" val="1664813007"/>
                    </a:ext>
                  </a:extLst>
                </a:gridCol>
                <a:gridCol w="1881582">
                  <a:extLst>
                    <a:ext uri="{9D8B030D-6E8A-4147-A177-3AD203B41FA5}">
                      <a16:colId xmlns:a16="http://schemas.microsoft.com/office/drawing/2014/main" val="2010200954"/>
                    </a:ext>
                  </a:extLst>
                </a:gridCol>
              </a:tblGrid>
              <a:tr h="257008">
                <a:tc gridSpan="3">
                  <a:txBody>
                    <a:bodyPr/>
                    <a:lstStyle/>
                    <a:p>
                      <a:endParaRPr lang="en-US" sz="1200" dirty="0"/>
                    </a:p>
                  </a:txBody>
                  <a:tcPr marL="34002" marR="34002" marT="17001" marB="17001" anchor="ctr">
                    <a:no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062757158"/>
                  </a:ext>
                </a:extLst>
              </a:tr>
              <a:tr h="343030">
                <a:tc>
                  <a:txBody>
                    <a:bodyPr/>
                    <a:lstStyle/>
                    <a:p>
                      <a:pPr algn="ctr"/>
                      <a:r>
                        <a:rPr lang="sv-SE" sz="1200">
                          <a:effectLst/>
                        </a:rPr>
                        <a:t>Substance</a:t>
                      </a:r>
                    </a:p>
                  </a:txBody>
                  <a:tcPr marL="34002" marR="34002" marT="17001" marB="17001" anchor="ctr">
                    <a:lnL>
                      <a:noFill/>
                    </a:lnL>
                    <a:lnR>
                      <a:noFill/>
                    </a:lnR>
                    <a:lnB>
                      <a:noFill/>
                    </a:lnB>
                    <a:noFill/>
                  </a:tcPr>
                </a:tc>
                <a:tc>
                  <a:txBody>
                    <a:bodyPr/>
                    <a:lstStyle/>
                    <a:p>
                      <a:pPr algn="ctr"/>
                      <a:r>
                        <a:rPr lang="sv-SE" sz="1200">
                          <a:effectLst/>
                        </a:rPr>
                        <a:t>Drug class</a:t>
                      </a:r>
                    </a:p>
                  </a:txBody>
                  <a:tcPr marL="34002" marR="34002" marT="17001" marB="17001" anchor="ctr">
                    <a:lnL>
                      <a:noFill/>
                    </a:lnL>
                    <a:lnR>
                      <a:noFill/>
                    </a:lnR>
                    <a:lnT>
                      <a:noFill/>
                    </a:lnT>
                    <a:lnB>
                      <a:noFill/>
                    </a:lnB>
                    <a:noFill/>
                  </a:tcPr>
                </a:tc>
                <a:tc>
                  <a:txBody>
                    <a:bodyPr/>
                    <a:lstStyle/>
                    <a:p>
                      <a:pPr algn="ctr"/>
                      <a:r>
                        <a:rPr lang="sv-SE" sz="1200">
                          <a:effectLst/>
                        </a:rPr>
                        <a:t>Percentage of samples</a:t>
                      </a:r>
                    </a:p>
                  </a:txBody>
                  <a:tcPr marL="34002" marR="34002" marT="17001" marB="17001" anchor="ctr">
                    <a:lnL>
                      <a:noFill/>
                    </a:lnL>
                    <a:lnR>
                      <a:noFill/>
                    </a:lnR>
                    <a:lnT>
                      <a:noFill/>
                    </a:lnT>
                    <a:lnB>
                      <a:noFill/>
                    </a:lnB>
                    <a:noFill/>
                  </a:tcPr>
                </a:tc>
                <a:extLst>
                  <a:ext uri="{0D108BD9-81ED-4DB2-BD59-A6C34878D82A}">
                    <a16:rowId xmlns:a16="http://schemas.microsoft.com/office/drawing/2014/main" val="907596911"/>
                  </a:ext>
                </a:extLst>
              </a:tr>
              <a:tr h="343030">
                <a:tc>
                  <a:txBody>
                    <a:bodyPr/>
                    <a:lstStyle/>
                    <a:p>
                      <a:r>
                        <a:rPr lang="sv-SE" sz="1200" u="none" strike="noStrike">
                          <a:effectLst/>
                          <a:hlinkClick r:id="rId2" tooltip="Ketamine"/>
                        </a:rPr>
                        <a:t>Ketamine</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3" tooltip="Dissociative anaesthetic"/>
                        </a:rPr>
                        <a:t>Dissociative anaesthetic</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94.7%</a:t>
                      </a:r>
                    </a:p>
                  </a:txBody>
                  <a:tcPr marL="34002" marR="34002" marT="17001" marB="17001" anchor="ctr">
                    <a:lnL>
                      <a:noFill/>
                    </a:lnL>
                    <a:lnR>
                      <a:noFill/>
                    </a:lnR>
                    <a:lnT>
                      <a:noFill/>
                    </a:lnT>
                    <a:lnB>
                      <a:noFill/>
                    </a:lnB>
                    <a:noFill/>
                  </a:tcPr>
                </a:tc>
                <a:extLst>
                  <a:ext uri="{0D108BD9-81ED-4DB2-BD59-A6C34878D82A}">
                    <a16:rowId xmlns:a16="http://schemas.microsoft.com/office/drawing/2014/main" val="189147422"/>
                  </a:ext>
                </a:extLst>
              </a:tr>
              <a:tr h="497331">
                <a:tc>
                  <a:txBody>
                    <a:bodyPr/>
                    <a:lstStyle/>
                    <a:p>
                      <a:r>
                        <a:rPr lang="sv-SE" sz="1200" u="none" strike="noStrike">
                          <a:effectLst/>
                          <a:hlinkClick r:id="rId2" tooltip="Ketamine"/>
                        </a:rPr>
                        <a:t>Ketamine</a:t>
                      </a:r>
                      <a:r>
                        <a:rPr lang="sv-SE" sz="1200">
                          <a:effectLst/>
                        </a:rPr>
                        <a:t> precursor</a:t>
                      </a:r>
                    </a:p>
                  </a:txBody>
                  <a:tcPr marL="34002" marR="34002" marT="17001" marB="17001" anchor="ctr">
                    <a:lnL>
                      <a:noFill/>
                    </a:lnL>
                    <a:lnR>
                      <a:noFill/>
                    </a:lnR>
                    <a:lnT>
                      <a:noFill/>
                    </a:lnT>
                    <a:lnB>
                      <a:noFill/>
                    </a:lnB>
                    <a:noFill/>
                  </a:tcPr>
                </a:tc>
                <a:tc>
                  <a:txBody>
                    <a:bodyPr/>
                    <a:lstStyle/>
                    <a:p>
                      <a:r>
                        <a:rPr lang="sv-SE" sz="1200" dirty="0" err="1">
                          <a:effectLst/>
                        </a:rPr>
                        <a:t>Dissociative</a:t>
                      </a:r>
                      <a:r>
                        <a:rPr lang="sv-SE" sz="1200" dirty="0">
                          <a:effectLst/>
                        </a:rPr>
                        <a:t> </a:t>
                      </a:r>
                      <a:r>
                        <a:rPr lang="sv-SE" sz="1200" dirty="0" err="1">
                          <a:effectLst/>
                        </a:rPr>
                        <a:t>anaesthetic</a:t>
                      </a:r>
                      <a:r>
                        <a:rPr lang="sv-SE" sz="1200" dirty="0">
                          <a:effectLst/>
                        </a:rPr>
                        <a:t> (precursor)</a:t>
                      </a:r>
                    </a:p>
                  </a:txBody>
                  <a:tcPr marL="34002" marR="34002" marT="17001" marB="17001" anchor="ctr">
                    <a:lnL>
                      <a:noFill/>
                    </a:lnL>
                    <a:lnR>
                      <a:noFill/>
                    </a:lnR>
                    <a:lnT>
                      <a:noFill/>
                    </a:lnT>
                    <a:lnB>
                      <a:noFill/>
                    </a:lnB>
                    <a:noFill/>
                  </a:tcPr>
                </a:tc>
                <a:tc>
                  <a:txBody>
                    <a:bodyPr/>
                    <a:lstStyle/>
                    <a:p>
                      <a:r>
                        <a:rPr lang="sv-SE" sz="1200">
                          <a:effectLst/>
                        </a:rPr>
                        <a:t>84.2%</a:t>
                      </a:r>
                    </a:p>
                  </a:txBody>
                  <a:tcPr marL="34002" marR="34002" marT="17001" marB="17001" anchor="ctr">
                    <a:lnL>
                      <a:noFill/>
                    </a:lnL>
                    <a:lnR>
                      <a:noFill/>
                    </a:lnR>
                    <a:lnT>
                      <a:noFill/>
                    </a:lnT>
                    <a:lnB>
                      <a:noFill/>
                    </a:lnB>
                    <a:noFill/>
                  </a:tcPr>
                </a:tc>
                <a:extLst>
                  <a:ext uri="{0D108BD9-81ED-4DB2-BD59-A6C34878D82A}">
                    <a16:rowId xmlns:a16="http://schemas.microsoft.com/office/drawing/2014/main" val="3810577763"/>
                  </a:ext>
                </a:extLst>
              </a:tr>
              <a:tr h="367850">
                <a:tc>
                  <a:txBody>
                    <a:bodyPr/>
                    <a:lstStyle/>
                    <a:p>
                      <a:r>
                        <a:rPr lang="sv-SE" sz="1200" u="none" strike="noStrike">
                          <a:effectLst/>
                          <a:hlinkClick r:id="rId4" tooltip="MDMA"/>
                        </a:rPr>
                        <a:t>MDMA</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5" tooltip="Empathogen"/>
                        </a:rPr>
                        <a:t>Empathogen</a:t>
                      </a:r>
                      <a:r>
                        <a:rPr lang="sv-SE" sz="1200">
                          <a:effectLst/>
                        </a:rPr>
                        <a:t>/</a:t>
                      </a:r>
                      <a:r>
                        <a:rPr lang="sv-SE" sz="1200" u="none" strike="noStrike">
                          <a:effectLst/>
                          <a:hlinkClick r:id="rId6" tooltip="Entactogen"/>
                        </a:rPr>
                        <a:t>Entactogen</a:t>
                      </a:r>
                      <a:r>
                        <a:rPr lang="sv-SE" sz="1200">
                          <a:effectLst/>
                        </a:rPr>
                        <a:t>, </a:t>
                      </a:r>
                      <a:r>
                        <a:rPr lang="sv-SE" sz="1200" u="none" strike="noStrike">
                          <a:effectLst/>
                          <a:hlinkClick r:id="rId7" tooltip="Stimulant"/>
                        </a:rPr>
                        <a:t>Stimulant</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63.2%</a:t>
                      </a:r>
                    </a:p>
                  </a:txBody>
                  <a:tcPr marL="34002" marR="34002" marT="17001" marB="17001" anchor="ctr">
                    <a:lnL>
                      <a:noFill/>
                    </a:lnL>
                    <a:lnR>
                      <a:noFill/>
                    </a:lnR>
                    <a:lnT>
                      <a:noFill/>
                    </a:lnT>
                    <a:lnB>
                      <a:noFill/>
                    </a:lnB>
                    <a:noFill/>
                  </a:tcPr>
                </a:tc>
                <a:extLst>
                  <a:ext uri="{0D108BD9-81ED-4DB2-BD59-A6C34878D82A}">
                    <a16:rowId xmlns:a16="http://schemas.microsoft.com/office/drawing/2014/main" val="2749339603"/>
                  </a:ext>
                </a:extLst>
              </a:tr>
              <a:tr h="188728">
                <a:tc>
                  <a:txBody>
                    <a:bodyPr/>
                    <a:lstStyle/>
                    <a:p>
                      <a:r>
                        <a:rPr lang="sv-SE" sz="1200" u="none" strike="noStrike">
                          <a:effectLst/>
                          <a:hlinkClick r:id="rId8" tooltip="Caffeine"/>
                        </a:rPr>
                        <a:t>Caffeine</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7" tooltip="Stimulant"/>
                        </a:rPr>
                        <a:t>Stimulant</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52.6%</a:t>
                      </a:r>
                    </a:p>
                  </a:txBody>
                  <a:tcPr marL="34002" marR="34002" marT="17001" marB="17001" anchor="ctr">
                    <a:lnL>
                      <a:noFill/>
                    </a:lnL>
                    <a:lnR>
                      <a:noFill/>
                    </a:lnR>
                    <a:lnT>
                      <a:noFill/>
                    </a:lnT>
                    <a:lnB>
                      <a:noFill/>
                    </a:lnB>
                    <a:noFill/>
                  </a:tcPr>
                </a:tc>
                <a:extLst>
                  <a:ext uri="{0D108BD9-81ED-4DB2-BD59-A6C34878D82A}">
                    <a16:rowId xmlns:a16="http://schemas.microsoft.com/office/drawing/2014/main" val="312308237"/>
                  </a:ext>
                </a:extLst>
              </a:tr>
              <a:tr h="257008">
                <a:tc>
                  <a:txBody>
                    <a:bodyPr/>
                    <a:lstStyle/>
                    <a:p>
                      <a:r>
                        <a:rPr lang="sv-SE" sz="1200" u="none" strike="noStrike">
                          <a:effectLst/>
                          <a:hlinkClick r:id="rId9" tooltip="Methamphetamine"/>
                        </a:rPr>
                        <a:t>Methamphetamine</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7" tooltip="Stimulant"/>
                        </a:rPr>
                        <a:t>Stimulant</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15.8%</a:t>
                      </a:r>
                    </a:p>
                  </a:txBody>
                  <a:tcPr marL="34002" marR="34002" marT="17001" marB="17001" anchor="ctr">
                    <a:lnL>
                      <a:noFill/>
                    </a:lnL>
                    <a:lnR>
                      <a:noFill/>
                    </a:lnR>
                    <a:lnT>
                      <a:noFill/>
                    </a:lnT>
                    <a:lnB>
                      <a:noFill/>
                    </a:lnB>
                    <a:noFill/>
                  </a:tcPr>
                </a:tc>
                <a:extLst>
                  <a:ext uri="{0D108BD9-81ED-4DB2-BD59-A6C34878D82A}">
                    <a16:rowId xmlns:a16="http://schemas.microsoft.com/office/drawing/2014/main" val="2346375884"/>
                  </a:ext>
                </a:extLst>
              </a:tr>
              <a:tr h="188728">
                <a:tc>
                  <a:txBody>
                    <a:bodyPr/>
                    <a:lstStyle/>
                    <a:p>
                      <a:r>
                        <a:rPr lang="sv-SE" sz="1200" u="none" strike="noStrike">
                          <a:effectLst/>
                          <a:hlinkClick r:id="rId10" tooltip="Cocaine"/>
                        </a:rPr>
                        <a:t>Cocaine</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7" tooltip="Stimulant"/>
                        </a:rPr>
                        <a:t>Stimulant</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10.5%</a:t>
                      </a:r>
                    </a:p>
                  </a:txBody>
                  <a:tcPr marL="34002" marR="34002" marT="17001" marB="17001" anchor="ctr">
                    <a:lnL>
                      <a:noFill/>
                    </a:lnL>
                    <a:lnR>
                      <a:noFill/>
                    </a:lnR>
                    <a:lnT>
                      <a:noFill/>
                    </a:lnT>
                    <a:lnB>
                      <a:noFill/>
                    </a:lnB>
                    <a:noFill/>
                  </a:tcPr>
                </a:tc>
                <a:extLst>
                  <a:ext uri="{0D108BD9-81ED-4DB2-BD59-A6C34878D82A}">
                    <a16:rowId xmlns:a16="http://schemas.microsoft.com/office/drawing/2014/main" val="1684663194"/>
                  </a:ext>
                </a:extLst>
              </a:tr>
              <a:tr h="367850">
                <a:tc>
                  <a:txBody>
                    <a:bodyPr/>
                    <a:lstStyle/>
                    <a:p>
                      <a:r>
                        <a:rPr lang="sv-SE" sz="1200" u="none" strike="noStrike">
                          <a:effectLst/>
                          <a:hlinkClick r:id="rId11" tooltip="MDA (drug)"/>
                        </a:rPr>
                        <a:t>MDA</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5" tooltip="Empathogen"/>
                        </a:rPr>
                        <a:t>Empathogen</a:t>
                      </a:r>
                      <a:r>
                        <a:rPr lang="sv-SE" sz="1200">
                          <a:effectLst/>
                        </a:rPr>
                        <a:t>/</a:t>
                      </a:r>
                      <a:r>
                        <a:rPr lang="sv-SE" sz="1200" u="none" strike="noStrike">
                          <a:effectLst/>
                          <a:hlinkClick r:id="rId6" tooltip="Entactogen"/>
                        </a:rPr>
                        <a:t>Entactogen</a:t>
                      </a:r>
                      <a:r>
                        <a:rPr lang="sv-SE" sz="1200">
                          <a:effectLst/>
                        </a:rPr>
                        <a:t>, </a:t>
                      </a:r>
                      <a:r>
                        <a:rPr lang="sv-SE" sz="1200" u="none" strike="noStrike">
                          <a:effectLst/>
                          <a:hlinkClick r:id="rId7" tooltip="Stimulant"/>
                        </a:rPr>
                        <a:t>Stimulant</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10.5%</a:t>
                      </a:r>
                    </a:p>
                  </a:txBody>
                  <a:tcPr marL="34002" marR="34002" marT="17001" marB="17001" anchor="ctr">
                    <a:lnL>
                      <a:noFill/>
                    </a:lnL>
                    <a:lnR>
                      <a:noFill/>
                    </a:lnR>
                    <a:lnT>
                      <a:noFill/>
                    </a:lnT>
                    <a:lnB>
                      <a:noFill/>
                    </a:lnB>
                    <a:noFill/>
                  </a:tcPr>
                </a:tc>
                <a:extLst>
                  <a:ext uri="{0D108BD9-81ED-4DB2-BD59-A6C34878D82A}">
                    <a16:rowId xmlns:a16="http://schemas.microsoft.com/office/drawing/2014/main" val="2493056920"/>
                  </a:ext>
                </a:extLst>
              </a:tr>
              <a:tr h="188728">
                <a:tc>
                  <a:txBody>
                    <a:bodyPr/>
                    <a:lstStyle/>
                    <a:p>
                      <a:r>
                        <a:rPr lang="sv-SE" sz="1200" u="none" strike="noStrike">
                          <a:effectLst/>
                          <a:hlinkClick r:id="rId12" tooltip="Oxycodone"/>
                        </a:rPr>
                        <a:t>Oxycodone</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13" tooltip="Opioid"/>
                        </a:rPr>
                        <a:t>Opioid</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10.5%</a:t>
                      </a:r>
                    </a:p>
                  </a:txBody>
                  <a:tcPr marL="34002" marR="34002" marT="17001" marB="17001" anchor="ctr">
                    <a:lnL>
                      <a:noFill/>
                    </a:lnL>
                    <a:lnR>
                      <a:noFill/>
                    </a:lnR>
                    <a:lnT>
                      <a:noFill/>
                    </a:lnT>
                    <a:lnB>
                      <a:noFill/>
                    </a:lnB>
                    <a:noFill/>
                  </a:tcPr>
                </a:tc>
                <a:extLst>
                  <a:ext uri="{0D108BD9-81ED-4DB2-BD59-A6C34878D82A}">
                    <a16:rowId xmlns:a16="http://schemas.microsoft.com/office/drawing/2014/main" val="3616361985"/>
                  </a:ext>
                </a:extLst>
              </a:tr>
              <a:tr h="367850">
                <a:tc>
                  <a:txBody>
                    <a:bodyPr/>
                    <a:lstStyle/>
                    <a:p>
                      <a:r>
                        <a:rPr lang="sv-SE" sz="1200" u="none" strike="noStrike">
                          <a:effectLst/>
                          <a:hlinkClick r:id="rId14" tooltip="Eutylone"/>
                        </a:rPr>
                        <a:t>Eutylone</a:t>
                      </a:r>
                      <a:r>
                        <a:rPr lang="sv-SE" sz="1200">
                          <a:effectLst/>
                        </a:rPr>
                        <a:t> (bk-EBDB)</a:t>
                      </a:r>
                    </a:p>
                  </a:txBody>
                  <a:tcPr marL="34002" marR="34002" marT="17001" marB="17001" anchor="ctr">
                    <a:lnL>
                      <a:noFill/>
                    </a:lnL>
                    <a:lnR>
                      <a:noFill/>
                    </a:lnR>
                    <a:lnT>
                      <a:noFill/>
                    </a:lnT>
                    <a:lnB>
                      <a:noFill/>
                    </a:lnB>
                    <a:noFill/>
                  </a:tcPr>
                </a:tc>
                <a:tc>
                  <a:txBody>
                    <a:bodyPr/>
                    <a:lstStyle/>
                    <a:p>
                      <a:r>
                        <a:rPr lang="sv-SE" sz="1200" u="none" strike="noStrike">
                          <a:effectLst/>
                          <a:hlinkClick r:id="rId5" tooltip="Empathogen"/>
                        </a:rPr>
                        <a:t>Empathogen</a:t>
                      </a:r>
                      <a:r>
                        <a:rPr lang="sv-SE" sz="1200">
                          <a:effectLst/>
                        </a:rPr>
                        <a:t>/</a:t>
                      </a:r>
                      <a:r>
                        <a:rPr lang="sv-SE" sz="1200" u="none" strike="noStrike">
                          <a:effectLst/>
                          <a:hlinkClick r:id="rId6" tooltip="Entactogen"/>
                        </a:rPr>
                        <a:t>Entactogen</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10.5%</a:t>
                      </a:r>
                    </a:p>
                  </a:txBody>
                  <a:tcPr marL="34002" marR="34002" marT="17001" marB="17001" anchor="ctr">
                    <a:lnL>
                      <a:noFill/>
                    </a:lnL>
                    <a:lnR>
                      <a:noFill/>
                    </a:lnR>
                    <a:lnT>
                      <a:noFill/>
                    </a:lnT>
                    <a:lnB>
                      <a:noFill/>
                    </a:lnB>
                    <a:noFill/>
                  </a:tcPr>
                </a:tc>
                <a:extLst>
                  <a:ext uri="{0D108BD9-81ED-4DB2-BD59-A6C34878D82A}">
                    <a16:rowId xmlns:a16="http://schemas.microsoft.com/office/drawing/2014/main" val="1257353643"/>
                  </a:ext>
                </a:extLst>
              </a:tr>
              <a:tr h="497331">
                <a:tc>
                  <a:txBody>
                    <a:bodyPr/>
                    <a:lstStyle/>
                    <a:p>
                      <a:r>
                        <a:rPr lang="sv-SE" sz="1200" u="none" strike="noStrike">
                          <a:effectLst/>
                          <a:hlinkClick r:id="rId15" tooltip="Levamisole"/>
                        </a:rPr>
                        <a:t>Levamisole</a:t>
                      </a:r>
                      <a:endParaRPr lang="sv-SE" sz="1200">
                        <a:effectLst/>
                      </a:endParaRPr>
                    </a:p>
                  </a:txBody>
                  <a:tcPr marL="34002" marR="34002" marT="17001" marB="17001" anchor="ctr">
                    <a:lnL>
                      <a:noFill/>
                    </a:lnL>
                    <a:lnR>
                      <a:noFill/>
                    </a:lnR>
                    <a:lnT>
                      <a:noFill/>
                    </a:lnT>
                    <a:lnB>
                      <a:noFill/>
                    </a:lnB>
                    <a:noFill/>
                  </a:tcPr>
                </a:tc>
                <a:tc>
                  <a:txBody>
                    <a:bodyPr/>
                    <a:lstStyle/>
                    <a:p>
                      <a:r>
                        <a:rPr lang="en-US" sz="1200" u="none" strike="noStrike">
                          <a:effectLst/>
                          <a:hlinkClick r:id="rId16" tooltip="Antihelminthic"/>
                        </a:rPr>
                        <a:t>Antihelminthic</a:t>
                      </a:r>
                      <a:r>
                        <a:rPr lang="en-US" sz="1200">
                          <a:effectLst/>
                        </a:rPr>
                        <a:t> (often used as an adulterant)</a:t>
                      </a:r>
                    </a:p>
                  </a:txBody>
                  <a:tcPr marL="34002" marR="34002" marT="17001" marB="17001" anchor="ctr">
                    <a:lnL>
                      <a:noFill/>
                    </a:lnL>
                    <a:lnR>
                      <a:noFill/>
                    </a:lnR>
                    <a:lnT>
                      <a:noFill/>
                    </a:lnT>
                    <a:lnB>
                      <a:noFill/>
                    </a:lnB>
                    <a:noFill/>
                  </a:tcPr>
                </a:tc>
                <a:tc>
                  <a:txBody>
                    <a:bodyPr/>
                    <a:lstStyle/>
                    <a:p>
                      <a:r>
                        <a:rPr lang="sv-SE" sz="1200">
                          <a:effectLst/>
                        </a:rPr>
                        <a:t>10.5%</a:t>
                      </a:r>
                    </a:p>
                  </a:txBody>
                  <a:tcPr marL="34002" marR="34002" marT="17001" marB="17001" anchor="ctr">
                    <a:lnL>
                      <a:noFill/>
                    </a:lnL>
                    <a:lnR>
                      <a:noFill/>
                    </a:lnR>
                    <a:lnT>
                      <a:noFill/>
                    </a:lnT>
                    <a:lnB>
                      <a:noFill/>
                    </a:lnB>
                    <a:noFill/>
                  </a:tcPr>
                </a:tc>
                <a:extLst>
                  <a:ext uri="{0D108BD9-81ED-4DB2-BD59-A6C34878D82A}">
                    <a16:rowId xmlns:a16="http://schemas.microsoft.com/office/drawing/2014/main" val="2027200953"/>
                  </a:ext>
                </a:extLst>
              </a:tr>
              <a:tr h="188728">
                <a:tc>
                  <a:txBody>
                    <a:bodyPr/>
                    <a:lstStyle/>
                    <a:p>
                      <a:r>
                        <a:rPr lang="sv-SE" sz="1200" u="none" strike="noStrike">
                          <a:effectLst/>
                          <a:hlinkClick r:id="rId17" tooltip="N,N-Dimethyltryptamine"/>
                        </a:rPr>
                        <a:t>DMT</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18" tooltip="Psychedelic"/>
                        </a:rPr>
                        <a:t>Psychedelic</a:t>
                      </a:r>
                      <a:endParaRPr lang="sv-SE" sz="1200">
                        <a:effectLst/>
                      </a:endParaRPr>
                    </a:p>
                  </a:txBody>
                  <a:tcPr marL="34002" marR="34002" marT="17001" marB="17001" anchor="ctr">
                    <a:lnL>
                      <a:noFill/>
                    </a:lnL>
                    <a:lnR>
                      <a:noFill/>
                    </a:lnR>
                    <a:lnT>
                      <a:noFill/>
                    </a:lnT>
                    <a:lnB>
                      <a:noFill/>
                    </a:lnB>
                    <a:noFill/>
                  </a:tcPr>
                </a:tc>
                <a:tc>
                  <a:txBody>
                    <a:bodyPr/>
                    <a:lstStyle/>
                    <a:p>
                      <a:r>
                        <a:rPr lang="sv-SE" sz="1200">
                          <a:effectLst/>
                        </a:rPr>
                        <a:t>5.3%</a:t>
                      </a:r>
                    </a:p>
                  </a:txBody>
                  <a:tcPr marL="34002" marR="34002" marT="17001" marB="17001" anchor="ctr">
                    <a:lnL>
                      <a:noFill/>
                    </a:lnL>
                    <a:lnR>
                      <a:noFill/>
                    </a:lnR>
                    <a:lnT>
                      <a:noFill/>
                    </a:lnT>
                    <a:lnB>
                      <a:noFill/>
                    </a:lnB>
                    <a:noFill/>
                  </a:tcPr>
                </a:tc>
                <a:extLst>
                  <a:ext uri="{0D108BD9-81ED-4DB2-BD59-A6C34878D82A}">
                    <a16:rowId xmlns:a16="http://schemas.microsoft.com/office/drawing/2014/main" val="59273029"/>
                  </a:ext>
                </a:extLst>
              </a:tr>
              <a:tr h="651633">
                <a:tc>
                  <a:txBody>
                    <a:bodyPr/>
                    <a:lstStyle/>
                    <a:p>
                      <a:r>
                        <a:rPr lang="sv-SE" sz="1200" u="none" strike="noStrike">
                          <a:effectLst/>
                          <a:hlinkClick r:id="rId19" tooltip="Lidocaine"/>
                        </a:rPr>
                        <a:t>Lidocaine</a:t>
                      </a:r>
                      <a:endParaRPr lang="sv-SE" sz="1200">
                        <a:effectLst/>
                      </a:endParaRPr>
                    </a:p>
                  </a:txBody>
                  <a:tcPr marL="34002" marR="34002" marT="17001" marB="17001" anchor="ctr">
                    <a:lnL>
                      <a:noFill/>
                    </a:lnL>
                    <a:lnR>
                      <a:noFill/>
                    </a:lnR>
                    <a:lnT>
                      <a:noFill/>
                    </a:lnT>
                    <a:lnB>
                      <a:noFill/>
                    </a:lnB>
                    <a:noFill/>
                  </a:tcPr>
                </a:tc>
                <a:tc>
                  <a:txBody>
                    <a:bodyPr/>
                    <a:lstStyle/>
                    <a:p>
                      <a:r>
                        <a:rPr lang="en-US" sz="1200" u="none" strike="noStrike">
                          <a:effectLst/>
                          <a:hlinkClick r:id="rId20" tooltip="Local anaesthetic"/>
                        </a:rPr>
                        <a:t>Local anaesthetic</a:t>
                      </a:r>
                      <a:r>
                        <a:rPr lang="en-US" sz="1200">
                          <a:effectLst/>
                        </a:rPr>
                        <a:t> (often used as an adulterant)</a:t>
                      </a:r>
                    </a:p>
                  </a:txBody>
                  <a:tcPr marL="34002" marR="34002" marT="17001" marB="17001" anchor="ctr">
                    <a:lnL>
                      <a:noFill/>
                    </a:lnL>
                    <a:lnR>
                      <a:noFill/>
                    </a:lnR>
                    <a:lnT>
                      <a:noFill/>
                    </a:lnT>
                    <a:lnB>
                      <a:noFill/>
                    </a:lnB>
                    <a:noFill/>
                  </a:tcPr>
                </a:tc>
                <a:tc>
                  <a:txBody>
                    <a:bodyPr/>
                    <a:lstStyle/>
                    <a:p>
                      <a:r>
                        <a:rPr lang="sv-SE" sz="1200">
                          <a:effectLst/>
                        </a:rPr>
                        <a:t>5.3%</a:t>
                      </a:r>
                    </a:p>
                  </a:txBody>
                  <a:tcPr marL="34002" marR="34002" marT="17001" marB="17001" anchor="ctr">
                    <a:lnL>
                      <a:noFill/>
                    </a:lnL>
                    <a:lnR>
                      <a:noFill/>
                    </a:lnR>
                    <a:lnT>
                      <a:noFill/>
                    </a:lnT>
                    <a:lnB>
                      <a:noFill/>
                    </a:lnB>
                    <a:noFill/>
                  </a:tcPr>
                </a:tc>
                <a:extLst>
                  <a:ext uri="{0D108BD9-81ED-4DB2-BD59-A6C34878D82A}">
                    <a16:rowId xmlns:a16="http://schemas.microsoft.com/office/drawing/2014/main" val="3385873707"/>
                  </a:ext>
                </a:extLst>
              </a:tr>
              <a:tr h="257008">
                <a:tc>
                  <a:txBody>
                    <a:bodyPr/>
                    <a:lstStyle/>
                    <a:p>
                      <a:r>
                        <a:rPr lang="sv-SE" sz="1200" u="none" strike="noStrike">
                          <a:effectLst/>
                          <a:hlinkClick r:id="rId21" tooltip="Tramadol"/>
                        </a:rPr>
                        <a:t>Tramadol</a:t>
                      </a:r>
                      <a:endParaRPr lang="sv-SE" sz="1200">
                        <a:effectLst/>
                      </a:endParaRPr>
                    </a:p>
                  </a:txBody>
                  <a:tcPr marL="34002" marR="34002" marT="17001" marB="17001" anchor="ctr">
                    <a:lnL>
                      <a:noFill/>
                    </a:lnL>
                    <a:lnR>
                      <a:noFill/>
                    </a:lnR>
                    <a:lnT>
                      <a:noFill/>
                    </a:lnT>
                    <a:lnB>
                      <a:noFill/>
                    </a:lnB>
                    <a:noFill/>
                  </a:tcPr>
                </a:tc>
                <a:tc>
                  <a:txBody>
                    <a:bodyPr/>
                    <a:lstStyle/>
                    <a:p>
                      <a:r>
                        <a:rPr lang="sv-SE" sz="1200" u="none" strike="noStrike">
                          <a:effectLst/>
                          <a:hlinkClick r:id="rId13" tooltip="Opioid"/>
                        </a:rPr>
                        <a:t>Opioid</a:t>
                      </a:r>
                      <a:r>
                        <a:rPr lang="sv-SE" sz="1200">
                          <a:effectLst/>
                        </a:rPr>
                        <a:t>, </a:t>
                      </a:r>
                      <a:r>
                        <a:rPr lang="sv-SE" sz="1200" u="none" strike="noStrike">
                          <a:effectLst/>
                          <a:hlinkClick r:id="rId22" tooltip="Analgesic"/>
                        </a:rPr>
                        <a:t>analgesic</a:t>
                      </a:r>
                      <a:endParaRPr lang="sv-SE" sz="1200">
                        <a:effectLst/>
                      </a:endParaRPr>
                    </a:p>
                  </a:txBody>
                  <a:tcPr marL="34002" marR="34002" marT="17001" marB="17001" anchor="ctr">
                    <a:lnL>
                      <a:noFill/>
                    </a:lnL>
                    <a:lnR>
                      <a:noFill/>
                    </a:lnR>
                    <a:lnT>
                      <a:noFill/>
                    </a:lnT>
                    <a:lnB>
                      <a:noFill/>
                    </a:lnB>
                    <a:noFill/>
                  </a:tcPr>
                </a:tc>
                <a:tc>
                  <a:txBody>
                    <a:bodyPr/>
                    <a:lstStyle/>
                    <a:p>
                      <a:r>
                        <a:rPr lang="sv-SE" sz="1200" dirty="0">
                          <a:effectLst/>
                        </a:rPr>
                        <a:t>5.3%</a:t>
                      </a:r>
                    </a:p>
                  </a:txBody>
                  <a:tcPr marL="34002" marR="34002" marT="17001" marB="17001" anchor="ctr">
                    <a:lnL>
                      <a:noFill/>
                    </a:lnL>
                    <a:lnR>
                      <a:noFill/>
                    </a:lnR>
                    <a:lnT>
                      <a:noFill/>
                    </a:lnT>
                    <a:lnB>
                      <a:noFill/>
                    </a:lnB>
                    <a:noFill/>
                  </a:tcPr>
                </a:tc>
                <a:extLst>
                  <a:ext uri="{0D108BD9-81ED-4DB2-BD59-A6C34878D82A}">
                    <a16:rowId xmlns:a16="http://schemas.microsoft.com/office/drawing/2014/main" val="3479192992"/>
                  </a:ext>
                </a:extLst>
              </a:tr>
            </a:tbl>
          </a:graphicData>
        </a:graphic>
      </p:graphicFrame>
      <p:sp>
        <p:nvSpPr>
          <p:cNvPr id="3" name="Rectangle 2">
            <a:extLst>
              <a:ext uri="{FF2B5EF4-FFF2-40B4-BE49-F238E27FC236}">
                <a16:creationId xmlns:a16="http://schemas.microsoft.com/office/drawing/2014/main" id="{937A24FE-9B00-520C-B326-BDA5F4322B81}"/>
              </a:ext>
            </a:extLst>
          </p:cNvPr>
          <p:cNvSpPr>
            <a:spLocks noChangeArrowheads="1"/>
          </p:cNvSpPr>
          <p:nvPr/>
        </p:nvSpPr>
        <p:spPr bwMode="auto">
          <a:xfrm>
            <a:off x="1132467" y="1214969"/>
            <a:ext cx="27948484" cy="2154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800" b="0" i="0" u="none" strike="noStrike" cap="none" normalizeH="0" baseline="0" dirty="0">
              <a:ln>
                <a:noFill/>
              </a:ln>
              <a:solidFill>
                <a:schemeClr val="tx1"/>
              </a:solidFill>
              <a:effectLst/>
            </a:endParaRPr>
          </a:p>
        </p:txBody>
      </p:sp>
      <p:sp>
        <p:nvSpPr>
          <p:cNvPr id="5" name="textruta 4">
            <a:extLst>
              <a:ext uri="{FF2B5EF4-FFF2-40B4-BE49-F238E27FC236}">
                <a16:creationId xmlns:a16="http://schemas.microsoft.com/office/drawing/2014/main" id="{AEFB59D6-6968-8F8B-1652-A491C41024FC}"/>
              </a:ext>
            </a:extLst>
          </p:cNvPr>
          <p:cNvSpPr txBox="1"/>
          <p:nvPr/>
        </p:nvSpPr>
        <p:spPr>
          <a:xfrm>
            <a:off x="2481129" y="379200"/>
            <a:ext cx="852799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err="1">
                <a:ln>
                  <a:noFill/>
                </a:ln>
                <a:solidFill>
                  <a:srgbClr val="202122"/>
                </a:solidFill>
                <a:effectLst/>
                <a:latin typeface="Arial" panose="020B0604020202020204" pitchFamily="34" charset="0"/>
              </a:rPr>
              <a:t>Drugs</a:t>
            </a:r>
            <a:r>
              <a:rPr kumimoji="0" lang="sv-SE" altLang="sv-SE" sz="1800" b="0" i="0" u="none" strike="noStrike" cap="none" normalizeH="0" baseline="0" dirty="0">
                <a:ln>
                  <a:noFill/>
                </a:ln>
                <a:solidFill>
                  <a:srgbClr val="202122"/>
                </a:solidFill>
                <a:effectLst/>
                <a:latin typeface="Arial" panose="020B0604020202020204" pitchFamily="34" charset="0"/>
              </a:rPr>
              <a:t> </a:t>
            </a:r>
            <a:r>
              <a:rPr kumimoji="0" lang="sv-SE" altLang="sv-SE" sz="1800" b="0" i="0" u="none" strike="noStrike" cap="none" normalizeH="0" baseline="0" dirty="0" err="1">
                <a:ln>
                  <a:noFill/>
                </a:ln>
                <a:solidFill>
                  <a:srgbClr val="202122"/>
                </a:solidFill>
                <a:effectLst/>
                <a:latin typeface="Arial" panose="020B0604020202020204" pitchFamily="34" charset="0"/>
              </a:rPr>
              <a:t>detected</a:t>
            </a:r>
            <a:r>
              <a:rPr kumimoji="0" lang="sv-SE" altLang="sv-SE" sz="1800" b="0" i="0" u="none" strike="noStrike" cap="none" normalizeH="0" baseline="0" dirty="0">
                <a:ln>
                  <a:noFill/>
                </a:ln>
                <a:solidFill>
                  <a:srgbClr val="202122"/>
                </a:solidFill>
                <a:effectLst/>
                <a:latin typeface="Arial" panose="020B0604020202020204" pitchFamily="34" charset="0"/>
              </a:rPr>
              <a:t> </a:t>
            </a:r>
            <a:r>
              <a:rPr kumimoji="0" lang="sv-SE" altLang="sv-SE" sz="1800" b="0" i="0" u="none" strike="noStrike" cap="none" normalizeH="0" baseline="0" dirty="0" err="1">
                <a:ln>
                  <a:noFill/>
                </a:ln>
                <a:solidFill>
                  <a:srgbClr val="202122"/>
                </a:solidFill>
                <a:effectLst/>
                <a:latin typeface="Arial" panose="020B0604020202020204" pitchFamily="34" charset="0"/>
              </a:rPr>
              <a:t>within</a:t>
            </a:r>
            <a:r>
              <a:rPr kumimoji="0" lang="sv-SE" altLang="sv-SE" sz="1800" b="0" i="0" u="none" strike="noStrike" cap="none" normalizeH="0" baseline="0" dirty="0">
                <a:ln>
                  <a:noFill/>
                </a:ln>
                <a:solidFill>
                  <a:srgbClr val="202122"/>
                </a:solidFill>
                <a:effectLst/>
                <a:latin typeface="Arial" panose="020B0604020202020204" pitchFamily="34" charset="0"/>
              </a:rPr>
              <a:t> the 19 </a:t>
            </a:r>
            <a:r>
              <a:rPr kumimoji="0" lang="sv-SE" altLang="sv-SE" sz="1800" b="0" i="0" u="none" strike="noStrike" cap="none" normalizeH="0" baseline="0" dirty="0" err="1">
                <a:ln>
                  <a:noFill/>
                </a:ln>
                <a:solidFill>
                  <a:srgbClr val="202122"/>
                </a:solidFill>
                <a:effectLst/>
                <a:latin typeface="Arial" panose="020B0604020202020204" pitchFamily="34" charset="0"/>
              </a:rPr>
              <a:t>samples</a:t>
            </a:r>
            <a:r>
              <a:rPr kumimoji="0" lang="sv-SE" altLang="sv-SE" sz="1800" b="0" i="0" u="none" strike="noStrike" cap="none" normalizeH="0" baseline="0" dirty="0">
                <a:ln>
                  <a:noFill/>
                </a:ln>
                <a:solidFill>
                  <a:srgbClr val="202122"/>
                </a:solidFill>
                <a:effectLst/>
                <a:latin typeface="Arial" panose="020B0604020202020204" pitchFamily="34" charset="0"/>
              </a:rPr>
              <a:t> </a:t>
            </a:r>
            <a:r>
              <a:rPr kumimoji="0" lang="sv-SE" altLang="sv-SE" sz="1800" b="0" i="0" u="none" strike="noStrike" cap="none" normalizeH="0" baseline="0" dirty="0" err="1">
                <a:ln>
                  <a:noFill/>
                </a:ln>
                <a:solidFill>
                  <a:srgbClr val="202122"/>
                </a:solidFill>
                <a:effectLst/>
                <a:latin typeface="Arial" panose="020B0604020202020204" pitchFamily="34" charset="0"/>
              </a:rPr>
              <a:t>of</a:t>
            </a:r>
            <a:r>
              <a:rPr kumimoji="0" lang="sv-SE" altLang="sv-SE" sz="1800" b="0" i="0" u="none" strike="noStrike" cap="none" normalizeH="0" baseline="0" dirty="0">
                <a:ln>
                  <a:noFill/>
                </a:ln>
                <a:solidFill>
                  <a:srgbClr val="202122"/>
                </a:solidFill>
                <a:effectLst/>
                <a:latin typeface="Arial" panose="020B0604020202020204" pitchFamily="34" charset="0"/>
              </a:rPr>
              <a:t> </a:t>
            </a:r>
            <a:r>
              <a:rPr kumimoji="0" lang="sv-SE" altLang="sv-SE" sz="1800" b="0" i="1" u="none" strike="noStrike" cap="none" normalizeH="0" baseline="0" dirty="0" err="1">
                <a:ln>
                  <a:noFill/>
                </a:ln>
                <a:solidFill>
                  <a:srgbClr val="202122"/>
                </a:solidFill>
                <a:effectLst/>
                <a:latin typeface="Arial" panose="020B0604020202020204" pitchFamily="34" charset="0"/>
              </a:rPr>
              <a:t>pink</a:t>
            </a:r>
            <a:r>
              <a:rPr kumimoji="0" lang="sv-SE" altLang="sv-SE" sz="1800" b="0" i="1" u="none" strike="noStrike" cap="none" normalizeH="0" baseline="0" dirty="0">
                <a:ln>
                  <a:noFill/>
                </a:ln>
                <a:solidFill>
                  <a:srgbClr val="202122"/>
                </a:solidFill>
                <a:effectLst/>
                <a:latin typeface="Arial" panose="020B0604020202020204" pitchFamily="34" charset="0"/>
              </a:rPr>
              <a:t> </a:t>
            </a:r>
            <a:r>
              <a:rPr kumimoji="0" lang="sv-SE" altLang="sv-SE" sz="1800" b="0" i="1" u="none" strike="noStrike" cap="none" normalizeH="0" baseline="0" dirty="0" err="1">
                <a:ln>
                  <a:noFill/>
                </a:ln>
                <a:solidFill>
                  <a:srgbClr val="202122"/>
                </a:solidFill>
                <a:effectLst/>
                <a:latin typeface="Arial" panose="020B0604020202020204" pitchFamily="34" charset="0"/>
              </a:rPr>
              <a:t>powder</a:t>
            </a:r>
            <a:r>
              <a:rPr kumimoji="0" lang="sv-SE" altLang="sv-SE" sz="1800" b="0" i="1" u="none" strike="noStrike" cap="none" normalizeH="0" baseline="0" dirty="0">
                <a:ln>
                  <a:noFill/>
                </a:ln>
                <a:solidFill>
                  <a:srgbClr val="202122"/>
                </a:solidFill>
                <a:effectLst/>
                <a:latin typeface="Arial" panose="020B0604020202020204" pitchFamily="34" charset="0"/>
              </a:rPr>
              <a:t> </a:t>
            </a:r>
            <a:r>
              <a:rPr kumimoji="0" lang="sv-SE" altLang="sv-SE" sz="1800" b="0" i="1" u="none" strike="noStrike" cap="none" normalizeH="0" baseline="0" dirty="0" err="1">
                <a:ln>
                  <a:noFill/>
                </a:ln>
                <a:solidFill>
                  <a:srgbClr val="202122"/>
                </a:solidFill>
                <a:effectLst/>
                <a:latin typeface="Arial" panose="020B0604020202020204" pitchFamily="34" charset="0"/>
              </a:rPr>
              <a:t>tusi</a:t>
            </a:r>
            <a:r>
              <a:rPr kumimoji="0" lang="sv-SE" altLang="sv-SE" sz="1800" b="0" i="1" u="none" strike="noStrike" cap="none" normalizeH="0" baseline="0" dirty="0">
                <a:ln>
                  <a:noFill/>
                </a:ln>
                <a:solidFill>
                  <a:srgbClr val="202122"/>
                </a:solidFill>
                <a:effectLst/>
                <a:latin typeface="Arial" panose="020B0604020202020204" pitchFamily="34" charset="0"/>
              </a:rPr>
              <a:t>/2C-B</a:t>
            </a:r>
            <a:r>
              <a:rPr kumimoji="0" lang="sv-SE" altLang="sv-SE" sz="1800" b="0" i="0" u="none" strike="noStrike" cap="none" normalizeH="0" baseline="0" dirty="0">
                <a:ln>
                  <a:noFill/>
                </a:ln>
                <a:solidFill>
                  <a:srgbClr val="202122"/>
                </a:solidFill>
                <a:effectLst/>
                <a:latin typeface="Arial" panose="020B0604020202020204" pitchFamily="34" charset="0"/>
              </a:rPr>
              <a:t> submissions to </a:t>
            </a:r>
            <a:r>
              <a:rPr kumimoji="0" lang="sv-SE" altLang="sv-SE" sz="1800" b="0" i="0" u="none" strike="noStrike" cap="none" normalizeH="0" baseline="0" dirty="0" err="1">
                <a:ln>
                  <a:noFill/>
                </a:ln>
                <a:solidFill>
                  <a:srgbClr val="202122"/>
                </a:solidFill>
                <a:effectLst/>
                <a:latin typeface="Arial" panose="020B0604020202020204" pitchFamily="34" charset="0"/>
                <a:hlinkClick r:id="rId23" tooltip="Erowid"/>
              </a:rPr>
              <a:t>Erowid's</a:t>
            </a:r>
            <a:r>
              <a:rPr kumimoji="0" lang="sv-SE" altLang="sv-SE" sz="1800" b="0" i="0" u="none" strike="noStrike" cap="none" normalizeH="0" baseline="0" dirty="0">
                <a:ln>
                  <a:noFill/>
                </a:ln>
                <a:solidFill>
                  <a:srgbClr val="202122"/>
                </a:solidFill>
                <a:effectLst/>
                <a:latin typeface="Arial" panose="020B0604020202020204" pitchFamily="34" charset="0"/>
                <a:hlinkClick r:id="rId23" tooltip="Erowid"/>
              </a:rPr>
              <a:t> </a:t>
            </a:r>
            <a:r>
              <a:rPr kumimoji="0" lang="sv-SE" altLang="sv-SE" sz="1800" b="0" i="0" u="none" strike="noStrike" cap="none" normalizeH="0" baseline="0" dirty="0" err="1">
                <a:ln>
                  <a:noFill/>
                </a:ln>
                <a:solidFill>
                  <a:srgbClr val="202122"/>
                </a:solidFill>
                <a:effectLst/>
                <a:latin typeface="Arial" panose="020B0604020202020204" pitchFamily="34" charset="0"/>
                <a:hlinkClick r:id="rId23" tooltip="Erowid"/>
              </a:rPr>
              <a:t>DrugsData</a:t>
            </a:r>
            <a:r>
              <a:rPr kumimoji="0" lang="sv-SE" altLang="sv-SE" sz="1800" b="0" i="0" u="none" strike="noStrike" cap="none" normalizeH="0" baseline="0" dirty="0">
                <a:ln>
                  <a:noFill/>
                </a:ln>
                <a:solidFill>
                  <a:srgbClr val="202122"/>
                </a:solidFill>
                <a:effectLst/>
                <a:latin typeface="Arial" panose="020B0604020202020204" pitchFamily="34" charset="0"/>
              </a:rPr>
              <a:t> </a:t>
            </a:r>
            <a:r>
              <a:rPr kumimoji="0" lang="sv-SE" altLang="sv-SE" sz="1800" b="0" i="0" u="none" strike="noStrike" cap="none" normalizeH="0" baseline="0" dirty="0" err="1">
                <a:ln>
                  <a:noFill/>
                </a:ln>
                <a:solidFill>
                  <a:srgbClr val="202122"/>
                </a:solidFill>
                <a:effectLst/>
                <a:latin typeface="Arial" panose="020B0604020202020204" pitchFamily="34" charset="0"/>
              </a:rPr>
              <a:t>between</a:t>
            </a:r>
            <a:r>
              <a:rPr kumimoji="0" lang="sv-SE" altLang="sv-SE" sz="1800" b="0" i="0" u="none" strike="noStrike" cap="none" normalizeH="0" baseline="0" dirty="0">
                <a:ln>
                  <a:noFill/>
                </a:ln>
                <a:solidFill>
                  <a:srgbClr val="202122"/>
                </a:solidFill>
                <a:effectLst/>
                <a:latin typeface="Arial" panose="020B0604020202020204" pitchFamily="34" charset="0"/>
              </a:rPr>
              <a:t> 2019 and 2022:</a:t>
            </a:r>
            <a:r>
              <a:rPr kumimoji="0" lang="sv-SE" altLang="sv-SE" sz="1100" b="0" i="0" u="none" strike="noStrike" cap="none" normalizeH="0" baseline="30000" dirty="0">
                <a:ln>
                  <a:noFill/>
                </a:ln>
                <a:solidFill>
                  <a:srgbClr val="202122"/>
                </a:solidFill>
                <a:effectLst/>
                <a:latin typeface="Arial" panose="020B0604020202020204" pitchFamily="34" charset="0"/>
                <a:hlinkClick r:id="rId24"/>
              </a:rPr>
              <a:t>[1]</a:t>
            </a:r>
            <a:endParaRPr kumimoji="0" lang="sv-SE" altLang="sv-SE" sz="105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047149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6DE4388-1C23-0E65-E935-66679A79720D}"/>
              </a:ext>
            </a:extLst>
          </p:cNvPr>
          <p:cNvPicPr>
            <a:picLocks noChangeAspect="1"/>
          </p:cNvPicPr>
          <p:nvPr/>
        </p:nvPicPr>
        <p:blipFill>
          <a:blip r:embed="rId2"/>
          <a:stretch>
            <a:fillRect/>
          </a:stretch>
        </p:blipFill>
        <p:spPr>
          <a:xfrm>
            <a:off x="1433512" y="323850"/>
            <a:ext cx="9324975" cy="6210300"/>
          </a:xfrm>
          <a:prstGeom prst="rect">
            <a:avLst/>
          </a:prstGeom>
        </p:spPr>
      </p:pic>
    </p:spTree>
    <p:extLst>
      <p:ext uri="{BB962C8B-B14F-4D97-AF65-F5344CB8AC3E}">
        <p14:creationId xmlns:p14="http://schemas.microsoft.com/office/powerpoint/2010/main" val="292481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F17B2DBA-00F2-8F0E-70D2-AF2A96015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30" y="1451729"/>
            <a:ext cx="3385270" cy="1904214"/>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381EF7E7-B282-6FDC-B49D-5D39176413AD}"/>
              </a:ext>
            </a:extLst>
          </p:cNvPr>
          <p:cNvSpPr txBox="1"/>
          <p:nvPr/>
        </p:nvSpPr>
        <p:spPr>
          <a:xfrm>
            <a:off x="1754697" y="478173"/>
            <a:ext cx="9318771" cy="646331"/>
          </a:xfrm>
          <a:prstGeom prst="rect">
            <a:avLst/>
          </a:prstGeom>
          <a:noFill/>
        </p:spPr>
        <p:txBody>
          <a:bodyPr wrap="square" rtlCol="0">
            <a:spAutoFit/>
          </a:bodyPr>
          <a:lstStyle/>
          <a:p>
            <a:r>
              <a:rPr lang="sv-SE" sz="3600" dirty="0" err="1"/>
              <a:t>Lean</a:t>
            </a:r>
            <a:r>
              <a:rPr lang="sv-SE" sz="3600" dirty="0"/>
              <a:t> (alkohol-juice-kodein-</a:t>
            </a:r>
            <a:r>
              <a:rPr lang="sv-SE" sz="3600" dirty="0" err="1"/>
              <a:t>prometazin</a:t>
            </a:r>
            <a:r>
              <a:rPr lang="sv-SE" sz="3600" dirty="0"/>
              <a:t>)</a:t>
            </a:r>
            <a:r>
              <a:rPr lang="sv-SE" dirty="0"/>
              <a:t> </a:t>
            </a:r>
          </a:p>
        </p:txBody>
      </p:sp>
      <p:pic>
        <p:nvPicPr>
          <p:cNvPr id="5122" name="Picture 2" descr="odefinierad">
            <a:extLst>
              <a:ext uri="{FF2B5EF4-FFF2-40B4-BE49-F238E27FC236}">
                <a16:creationId xmlns:a16="http://schemas.microsoft.com/office/drawing/2014/main" id="{F17B10D2-47E4-92FC-F9A7-E74C723D71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3646" y="1451729"/>
            <a:ext cx="3630569" cy="5159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633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ärbild av en metallsked fylld med en trögflytande, klar lila vätska">
            <a:extLst>
              <a:ext uri="{FF2B5EF4-FFF2-40B4-BE49-F238E27FC236}">
                <a16:creationId xmlns:a16="http://schemas.microsoft.com/office/drawing/2014/main" id="{0C708FCA-CB0B-4E15-A090-78FDC7E86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536" y="1498440"/>
            <a:ext cx="2095500" cy="1495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ruta 1">
            <a:extLst>
              <a:ext uri="{FF2B5EF4-FFF2-40B4-BE49-F238E27FC236}">
                <a16:creationId xmlns:a16="http://schemas.microsoft.com/office/drawing/2014/main" id="{4830D786-2DA7-61D2-C791-FCE5ABE979C1}"/>
              </a:ext>
            </a:extLst>
          </p:cNvPr>
          <p:cNvSpPr txBox="1"/>
          <p:nvPr/>
        </p:nvSpPr>
        <p:spPr>
          <a:xfrm>
            <a:off x="4120392" y="369115"/>
            <a:ext cx="3951215" cy="646331"/>
          </a:xfrm>
          <a:prstGeom prst="rect">
            <a:avLst/>
          </a:prstGeom>
          <a:noFill/>
        </p:spPr>
        <p:txBody>
          <a:bodyPr wrap="square" rtlCol="0">
            <a:spAutoFit/>
          </a:bodyPr>
          <a:lstStyle/>
          <a:p>
            <a:pPr algn="ctr"/>
            <a:r>
              <a:rPr lang="sv-SE" sz="3600" dirty="0" err="1"/>
              <a:t>Lean</a:t>
            </a:r>
            <a:r>
              <a:rPr lang="sv-SE" dirty="0"/>
              <a:t> </a:t>
            </a:r>
          </a:p>
        </p:txBody>
      </p:sp>
      <p:sp>
        <p:nvSpPr>
          <p:cNvPr id="4" name="textruta 3">
            <a:extLst>
              <a:ext uri="{FF2B5EF4-FFF2-40B4-BE49-F238E27FC236}">
                <a16:creationId xmlns:a16="http://schemas.microsoft.com/office/drawing/2014/main" id="{9E35C7BB-2667-909E-0820-2D2AC92819C0}"/>
              </a:ext>
            </a:extLst>
          </p:cNvPr>
          <p:cNvSpPr txBox="1"/>
          <p:nvPr/>
        </p:nvSpPr>
        <p:spPr>
          <a:xfrm>
            <a:off x="3894588" y="1528808"/>
            <a:ext cx="7124875" cy="4801314"/>
          </a:xfrm>
          <a:prstGeom prst="rect">
            <a:avLst/>
          </a:prstGeom>
          <a:noFill/>
        </p:spPr>
        <p:txBody>
          <a:bodyPr wrap="square">
            <a:spAutoFit/>
          </a:bodyPr>
          <a:lstStyle/>
          <a:p>
            <a:pPr algn="l"/>
            <a:r>
              <a:rPr lang="sv-SE" b="1" i="0"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eller </a:t>
            </a:r>
            <a:r>
              <a:rPr lang="sv-SE" b="1" i="0" dirty="0">
                <a:solidFill>
                  <a:srgbClr val="202122"/>
                </a:solidFill>
                <a:effectLst/>
                <a:latin typeface="Arial" panose="020B0604020202020204" pitchFamily="34" charset="0"/>
              </a:rPr>
              <a:t>Purple drink</a:t>
            </a:r>
            <a:r>
              <a:rPr lang="sv-SE" b="0" i="0" dirty="0">
                <a:solidFill>
                  <a:srgbClr val="202122"/>
                </a:solidFill>
                <a:effectLst/>
                <a:latin typeface="Arial" panose="020B0604020202020204" pitchFamily="34" charset="0"/>
              </a:rPr>
              <a:t> (känt under </a:t>
            </a:r>
            <a:r>
              <a:rPr lang="sv-SE" b="0" i="0" u="none" strike="noStrike" dirty="0">
                <a:solidFill>
                  <a:srgbClr val="202122"/>
                </a:solidFill>
                <a:effectLst/>
                <a:latin typeface="Arial" panose="020B0604020202020204" pitchFamily="34" charset="0"/>
              </a:rPr>
              <a:t>många lokala namn och gatunamn</a:t>
            </a:r>
            <a:r>
              <a:rPr lang="sv-SE" b="0" i="0" dirty="0">
                <a:solidFill>
                  <a:srgbClr val="202122"/>
                </a:solidFill>
                <a:effectLst/>
                <a:latin typeface="Arial" panose="020B0604020202020204" pitchFamily="34" charset="0"/>
              </a:rPr>
              <a:t>) är en </a:t>
            </a:r>
            <a:r>
              <a:rPr lang="sv-SE" b="0" i="0" u="none" strike="noStrike" dirty="0">
                <a:solidFill>
                  <a:srgbClr val="202122"/>
                </a:solidFill>
                <a:effectLst/>
                <a:latin typeface="Arial" panose="020B0604020202020204" pitchFamily="34" charset="0"/>
              </a:rPr>
              <a:t>blanddryck</a:t>
            </a:r>
            <a:r>
              <a:rPr lang="sv-SE" b="0" i="0" dirty="0">
                <a:solidFill>
                  <a:srgbClr val="202122"/>
                </a:solidFill>
                <a:effectLst/>
                <a:latin typeface="Arial" panose="020B0604020202020204" pitchFamily="34" charset="0"/>
              </a:rPr>
              <a:t> som används som </a:t>
            </a:r>
            <a:r>
              <a:rPr lang="sv-SE" b="0" i="0" u="none" strike="noStrike" dirty="0">
                <a:solidFill>
                  <a:srgbClr val="202122"/>
                </a:solidFill>
                <a:effectLst/>
                <a:latin typeface="Arial" panose="020B0604020202020204" pitchFamily="34" charset="0"/>
              </a:rPr>
              <a:t>en rekreationsdrog</a:t>
            </a:r>
            <a:r>
              <a:rPr lang="sv-SE" b="0" i="0" dirty="0">
                <a:solidFill>
                  <a:srgbClr val="202122"/>
                </a:solidFill>
                <a:effectLst/>
                <a:latin typeface="Arial" panose="020B0604020202020204" pitchFamily="34" charset="0"/>
              </a:rPr>
              <a:t>. Den framställs genom att blanda </a:t>
            </a:r>
            <a:r>
              <a:rPr lang="sv-SE" b="0" i="0" u="none" strike="noStrike" dirty="0">
                <a:solidFill>
                  <a:srgbClr val="202122"/>
                </a:solidFill>
                <a:effectLst/>
                <a:latin typeface="Arial" panose="020B0604020202020204" pitchFamily="34" charset="0"/>
              </a:rPr>
              <a:t>receptbelagd</a:t>
            </a:r>
            <a:r>
              <a:rPr lang="sv-SE" b="0" i="0" dirty="0">
                <a:solidFill>
                  <a:srgbClr val="202122"/>
                </a:solidFill>
                <a:effectLst/>
                <a:latin typeface="Arial" panose="020B0604020202020204" pitchFamily="34" charset="0"/>
              </a:rPr>
              <a:t> </a:t>
            </a:r>
            <a:r>
              <a:rPr lang="sv-SE" b="0" i="0" u="none" strike="noStrike" dirty="0">
                <a:solidFill>
                  <a:srgbClr val="202122"/>
                </a:solidFill>
                <a:effectLst/>
                <a:latin typeface="Arial" panose="020B0604020202020204" pitchFamily="34" charset="0"/>
              </a:rPr>
              <a:t>hosta eller förkylningssirap</a:t>
            </a:r>
            <a:r>
              <a:rPr lang="sv-SE" b="0" i="0" dirty="0">
                <a:solidFill>
                  <a:srgbClr val="202122"/>
                </a:solidFill>
                <a:effectLst/>
                <a:latin typeface="Arial" panose="020B0604020202020204" pitchFamily="34" charset="0"/>
              </a:rPr>
              <a:t> som innehåller ett </a:t>
            </a:r>
            <a:r>
              <a:rPr lang="sv-SE" b="0" i="0" dirty="0" err="1">
                <a:solidFill>
                  <a:srgbClr val="202122"/>
                </a:solidFill>
                <a:effectLst/>
                <a:latin typeface="Arial" panose="020B0604020202020204" pitchFamily="34" charset="0"/>
              </a:rPr>
              <a:t>opioidläkemedel</a:t>
            </a:r>
            <a:r>
              <a:rPr lang="sv-SE" b="0" i="0" dirty="0">
                <a:solidFill>
                  <a:srgbClr val="202122"/>
                </a:solidFill>
                <a:effectLst/>
                <a:latin typeface="Arial" panose="020B0604020202020204" pitchFamily="34" charset="0"/>
              </a:rPr>
              <a:t> och ett </a:t>
            </a:r>
            <a:r>
              <a:rPr lang="sv-SE" b="0" i="0" u="none" strike="noStrike" dirty="0">
                <a:solidFill>
                  <a:srgbClr val="202122"/>
                </a:solidFill>
                <a:effectLst/>
                <a:latin typeface="Arial" panose="020B0604020202020204" pitchFamily="34" charset="0"/>
              </a:rPr>
              <a:t>antihistaminläkemedel</a:t>
            </a:r>
            <a:r>
              <a:rPr lang="sv-SE" b="0" i="0" dirty="0">
                <a:solidFill>
                  <a:srgbClr val="202122"/>
                </a:solidFill>
                <a:effectLst/>
                <a:latin typeface="Arial" panose="020B0604020202020204" pitchFamily="34" charset="0"/>
              </a:rPr>
              <a:t> med en </a:t>
            </a:r>
            <a:r>
              <a:rPr lang="sv-SE" b="0" i="0" u="none" strike="noStrike" dirty="0">
                <a:solidFill>
                  <a:srgbClr val="202122"/>
                </a:solidFill>
                <a:effectLst/>
                <a:latin typeface="Arial" panose="020B0604020202020204" pitchFamily="34" charset="0"/>
              </a:rPr>
              <a:t>läsk</a:t>
            </a:r>
            <a:r>
              <a:rPr lang="sv-SE" b="0" i="0" dirty="0">
                <a:solidFill>
                  <a:srgbClr val="202122"/>
                </a:solidFill>
                <a:effectLst/>
                <a:latin typeface="Arial" panose="020B0604020202020204" pitchFamily="34" charset="0"/>
              </a:rPr>
              <a:t> och ibland </a:t>
            </a:r>
            <a:r>
              <a:rPr lang="sv-SE" b="0" i="0" u="none" strike="noStrike" dirty="0">
                <a:solidFill>
                  <a:srgbClr val="202122"/>
                </a:solidFill>
                <a:effectLst/>
                <a:latin typeface="Arial" panose="020B0604020202020204" pitchFamily="34" charset="0"/>
              </a:rPr>
              <a:t>hårt godis</a:t>
            </a:r>
            <a:r>
              <a:rPr lang="sv-SE" b="0" i="0" dirty="0">
                <a:solidFill>
                  <a:srgbClr val="202122"/>
                </a:solidFill>
                <a:effectLst/>
                <a:latin typeface="Arial" panose="020B0604020202020204" pitchFamily="34" charset="0"/>
              </a:rPr>
              <a:t>. </a:t>
            </a:r>
          </a:p>
          <a:p>
            <a:pPr algn="l"/>
            <a:endParaRPr lang="sv-SE" dirty="0">
              <a:solidFill>
                <a:srgbClr val="202122"/>
              </a:solidFill>
              <a:latin typeface="Arial" panose="020B0604020202020204" pitchFamily="34" charset="0"/>
            </a:endParaRPr>
          </a:p>
          <a:p>
            <a:pPr algn="l"/>
            <a:r>
              <a:rPr lang="sv-SE" b="0" i="0" dirty="0">
                <a:solidFill>
                  <a:srgbClr val="202122"/>
                </a:solidFill>
                <a:effectLst/>
                <a:latin typeface="Arial" panose="020B0604020202020204" pitchFamily="34" charset="0"/>
              </a:rPr>
              <a:t>Drycken har sitt ursprung i </a:t>
            </a:r>
            <a:r>
              <a:rPr lang="sv-SE" b="0" i="0" u="none" strike="noStrike" dirty="0">
                <a:solidFill>
                  <a:srgbClr val="202122"/>
                </a:solidFill>
                <a:effectLst/>
                <a:latin typeface="Arial" panose="020B0604020202020204" pitchFamily="34" charset="0"/>
              </a:rPr>
              <a:t>Houston</a:t>
            </a:r>
            <a:r>
              <a:rPr lang="sv-SE" b="0" i="0" dirty="0">
                <a:solidFill>
                  <a:srgbClr val="202122"/>
                </a:solidFill>
                <a:effectLst/>
                <a:latin typeface="Arial" panose="020B0604020202020204" pitchFamily="34" charset="0"/>
              </a:rPr>
              <a:t> redan på 1960-talet och är populär inom </a:t>
            </a:r>
            <a:r>
              <a:rPr lang="sv-SE" b="0" i="0" u="none" strike="noStrike" dirty="0">
                <a:solidFill>
                  <a:srgbClr val="202122"/>
                </a:solidFill>
                <a:effectLst/>
                <a:latin typeface="Arial" panose="020B0604020202020204" pitchFamily="34" charset="0"/>
              </a:rPr>
              <a:t>hiphopkulturen</a:t>
            </a:r>
            <a:r>
              <a:rPr lang="sv-SE" b="0" i="0" dirty="0">
                <a:solidFill>
                  <a:srgbClr val="202122"/>
                </a:solidFill>
                <a:effectLst/>
                <a:latin typeface="Arial" panose="020B0604020202020204" pitchFamily="34" charset="0"/>
              </a:rPr>
              <a:t>, särskilt i </a:t>
            </a:r>
            <a:r>
              <a:rPr lang="sv-SE" b="0" i="0" u="none" strike="noStrike" dirty="0">
                <a:solidFill>
                  <a:srgbClr val="202122"/>
                </a:solidFill>
                <a:effectLst/>
                <a:latin typeface="Arial" panose="020B0604020202020204" pitchFamily="34" charset="0"/>
              </a:rPr>
              <a:t>södra USA</a:t>
            </a:r>
            <a:r>
              <a:rPr lang="sv-SE" b="0" i="0" dirty="0">
                <a:solidFill>
                  <a:srgbClr val="202122"/>
                </a:solidFill>
                <a:effectLst/>
                <a:latin typeface="Arial" panose="020B0604020202020204" pitchFamily="34" charset="0"/>
              </a:rPr>
              <a:t>. </a:t>
            </a:r>
          </a:p>
          <a:p>
            <a:pPr algn="l"/>
            <a:endParaRPr lang="sv-SE" u="none" strike="noStrike" dirty="0">
              <a:solidFill>
                <a:srgbClr val="202122"/>
              </a:solidFill>
              <a:latin typeface="Arial" panose="020B0604020202020204" pitchFamily="34" charset="0"/>
            </a:endParaRPr>
          </a:p>
          <a:p>
            <a:pPr algn="l"/>
            <a:r>
              <a:rPr lang="sv-SE" b="0" i="0" u="none" strike="noStrike" dirty="0">
                <a:solidFill>
                  <a:srgbClr val="202122"/>
                </a:solidFill>
                <a:effectLst/>
                <a:latin typeface="Arial" panose="020B0604020202020204" pitchFamily="34" charset="0"/>
              </a:rPr>
              <a:t>Kodein</a:t>
            </a:r>
            <a:r>
              <a:rPr lang="sv-SE" b="0" i="0" dirty="0">
                <a:solidFill>
                  <a:srgbClr val="202122"/>
                </a:solidFill>
                <a:effectLst/>
                <a:latin typeface="Arial" panose="020B0604020202020204" pitchFamily="34" charset="0"/>
              </a:rPr>
              <a:t>/</a:t>
            </a:r>
            <a:r>
              <a:rPr lang="sv-SE" b="0" i="0" dirty="0" err="1">
                <a:solidFill>
                  <a:srgbClr val="202122"/>
                </a:solidFill>
                <a:effectLst/>
                <a:latin typeface="Arial" panose="020B0604020202020204" pitchFamily="34" charset="0"/>
              </a:rPr>
              <a:t>prometazin</a:t>
            </a:r>
            <a:r>
              <a:rPr lang="sv-SE" b="0" i="0" dirty="0">
                <a:solidFill>
                  <a:srgbClr val="202122"/>
                </a:solidFill>
                <a:effectLst/>
                <a:latin typeface="Arial" panose="020B0604020202020204" pitchFamily="34" charset="0"/>
              </a:rPr>
              <a:t> sirap används vanligtvis för att göra </a:t>
            </a:r>
            <a:r>
              <a:rPr lang="sv-SE" b="0" i="0"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men andra lösningar används också.</a:t>
            </a:r>
          </a:p>
          <a:p>
            <a:pPr algn="l"/>
            <a:endParaRPr lang="sv-SE" b="0" i="0" dirty="0">
              <a:solidFill>
                <a:srgbClr val="202122"/>
              </a:solidFill>
              <a:effectLst/>
              <a:latin typeface="Arial" panose="020B0604020202020204" pitchFamily="34" charset="0"/>
            </a:endParaRPr>
          </a:p>
          <a:p>
            <a:pPr algn="l"/>
            <a:r>
              <a:rPr lang="sv-SE" b="0" i="0" dirty="0">
                <a:solidFill>
                  <a:srgbClr val="202122"/>
                </a:solidFill>
                <a:effectLst/>
                <a:latin typeface="Arial" panose="020B0604020202020204" pitchFamily="34" charset="0"/>
              </a:rPr>
              <a:t>Användare av </a:t>
            </a:r>
            <a:r>
              <a:rPr lang="sv-SE" dirty="0" err="1">
                <a:solidFill>
                  <a:srgbClr val="202122"/>
                </a:solidFill>
                <a:latin typeface="Arial" panose="020B0604020202020204" pitchFamily="34" charset="0"/>
              </a:rPr>
              <a:t>L</a:t>
            </a:r>
            <a:r>
              <a:rPr lang="sv-SE" b="0" i="0" dirty="0" err="1">
                <a:solidFill>
                  <a:srgbClr val="202122"/>
                </a:solidFill>
                <a:effectLst/>
                <a:latin typeface="Arial" panose="020B0604020202020204" pitchFamily="34" charset="0"/>
              </a:rPr>
              <a:t>ean</a:t>
            </a:r>
            <a:r>
              <a:rPr lang="sv-SE" b="0" i="0" dirty="0">
                <a:solidFill>
                  <a:srgbClr val="202122"/>
                </a:solidFill>
                <a:effectLst/>
                <a:latin typeface="Arial" panose="020B0604020202020204" pitchFamily="34" charset="0"/>
              </a:rPr>
              <a:t> riskerar att </a:t>
            </a:r>
            <a:r>
              <a:rPr lang="sv-SE" b="0" i="0" u="none" strike="noStrike" dirty="0">
                <a:solidFill>
                  <a:srgbClr val="202122"/>
                </a:solidFill>
                <a:effectLst/>
                <a:latin typeface="Arial" panose="020B0604020202020204" pitchFamily="34" charset="0"/>
              </a:rPr>
              <a:t>bli beroende</a:t>
            </a:r>
            <a:r>
              <a:rPr lang="sv-SE" b="0" i="0" dirty="0">
                <a:solidFill>
                  <a:srgbClr val="202122"/>
                </a:solidFill>
                <a:effectLst/>
                <a:latin typeface="Arial" panose="020B0604020202020204" pitchFamily="34" charset="0"/>
              </a:rPr>
              <a:t>, och allvarliga komplikationer inkluderar </a:t>
            </a:r>
            <a:r>
              <a:rPr lang="sv-SE" b="0" i="0" u="none" strike="noStrike" dirty="0">
                <a:solidFill>
                  <a:srgbClr val="202122"/>
                </a:solidFill>
                <a:effectLst/>
                <a:latin typeface="Arial" panose="020B0604020202020204" pitchFamily="34" charset="0"/>
              </a:rPr>
              <a:t>andningsdepression</a:t>
            </a:r>
            <a:r>
              <a:rPr lang="sv-SE" b="0" i="0" dirty="0">
                <a:solidFill>
                  <a:srgbClr val="202122"/>
                </a:solidFill>
                <a:effectLst/>
                <a:latin typeface="Arial" panose="020B0604020202020204" pitchFamily="34" charset="0"/>
              </a:rPr>
              <a:t>, </a:t>
            </a:r>
            <a:r>
              <a:rPr lang="sv-SE" b="0" i="0" u="none" strike="noStrike" dirty="0">
                <a:solidFill>
                  <a:srgbClr val="202122"/>
                </a:solidFill>
                <a:effectLst/>
                <a:latin typeface="Arial" panose="020B0604020202020204" pitchFamily="34" charset="0"/>
              </a:rPr>
              <a:t>andningsstillestånd</a:t>
            </a:r>
            <a:r>
              <a:rPr lang="sv-SE" b="0" i="0" dirty="0">
                <a:solidFill>
                  <a:srgbClr val="202122"/>
                </a:solidFill>
                <a:effectLst/>
                <a:latin typeface="Arial" panose="020B0604020202020204" pitchFamily="34" charset="0"/>
              </a:rPr>
              <a:t> och </a:t>
            </a:r>
            <a:r>
              <a:rPr lang="sv-SE" b="0" i="0" u="none" strike="noStrike" dirty="0">
                <a:solidFill>
                  <a:srgbClr val="202122"/>
                </a:solidFill>
                <a:effectLst/>
                <a:latin typeface="Arial" panose="020B0604020202020204" pitchFamily="34" charset="0"/>
              </a:rPr>
              <a:t>hjärtstillestånd</a:t>
            </a:r>
            <a:r>
              <a:rPr lang="sv-SE" b="0" i="0" dirty="0">
                <a:solidFill>
                  <a:srgbClr val="202122"/>
                </a:solidFill>
                <a:effectLst/>
                <a:latin typeface="Arial" panose="020B0604020202020204" pitchFamily="34" charset="0"/>
              </a:rPr>
              <a:t>. </a:t>
            </a:r>
          </a:p>
          <a:p>
            <a:pPr algn="l"/>
            <a:endParaRPr lang="sv-SE" dirty="0">
              <a:solidFill>
                <a:srgbClr val="202122"/>
              </a:solidFill>
              <a:latin typeface="Arial" panose="020B0604020202020204" pitchFamily="34" charset="0"/>
            </a:endParaRPr>
          </a:p>
          <a:p>
            <a:pPr algn="l"/>
            <a:r>
              <a:rPr lang="sv-SE" b="0" i="0"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är </a:t>
            </a:r>
            <a:r>
              <a:rPr lang="sv-SE" b="0" i="0" u="none" strike="noStrike" dirty="0">
                <a:solidFill>
                  <a:srgbClr val="202122"/>
                </a:solidFill>
                <a:effectLst/>
                <a:latin typeface="Arial" panose="020B0604020202020204" pitchFamily="34" charset="0"/>
              </a:rPr>
              <a:t>särskilt farligt när det konsumeras tillsammans med alkohol</a:t>
            </a:r>
            <a:r>
              <a:rPr lang="sv-SE" b="0" i="0" dirty="0">
                <a:solidFill>
                  <a:srgbClr val="202122"/>
                </a:solidFill>
                <a:effectLst/>
                <a:latin typeface="Arial" panose="020B0604020202020204" pitchFamily="34" charset="0"/>
              </a:rPr>
              <a:t>.</a:t>
            </a:r>
          </a:p>
        </p:txBody>
      </p:sp>
    </p:spTree>
    <p:extLst>
      <p:ext uri="{BB962C8B-B14F-4D97-AF65-F5344CB8AC3E}">
        <p14:creationId xmlns:p14="http://schemas.microsoft.com/office/powerpoint/2010/main" val="119717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F17B2DBA-00F2-8F0E-70D2-AF2A96015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30" y="1451729"/>
            <a:ext cx="3385270" cy="1904214"/>
          </a:xfrm>
          <a:prstGeom prst="rect">
            <a:avLst/>
          </a:prstGeom>
          <a:noFill/>
          <a:extLst>
            <a:ext uri="{909E8E84-426E-40DD-AFC4-6F175D3DCCD1}">
              <a14:hiddenFill xmlns:a14="http://schemas.microsoft.com/office/drawing/2010/main">
                <a:solidFill>
                  <a:srgbClr val="FFFFFF"/>
                </a:solidFill>
              </a14:hiddenFill>
            </a:ext>
          </a:extLst>
        </p:spPr>
      </p:pic>
      <p:sp>
        <p:nvSpPr>
          <p:cNvPr id="3" name="textruta 2">
            <a:extLst>
              <a:ext uri="{FF2B5EF4-FFF2-40B4-BE49-F238E27FC236}">
                <a16:creationId xmlns:a16="http://schemas.microsoft.com/office/drawing/2014/main" id="{3731DF3C-28C8-A22B-E45B-647BF4D8DD3B}"/>
              </a:ext>
            </a:extLst>
          </p:cNvPr>
          <p:cNvSpPr txBox="1"/>
          <p:nvPr/>
        </p:nvSpPr>
        <p:spPr>
          <a:xfrm>
            <a:off x="4473428" y="1370784"/>
            <a:ext cx="7039841" cy="4524315"/>
          </a:xfrm>
          <a:prstGeom prst="rect">
            <a:avLst/>
          </a:prstGeom>
          <a:noFill/>
        </p:spPr>
        <p:txBody>
          <a:bodyPr wrap="square">
            <a:spAutoFit/>
          </a:bodyPr>
          <a:lstStyle/>
          <a:p>
            <a:r>
              <a:rPr lang="sv-SE" b="0" i="0" dirty="0">
                <a:solidFill>
                  <a:srgbClr val="202122"/>
                </a:solidFill>
                <a:effectLst/>
                <a:latin typeface="Arial" panose="020B0604020202020204" pitchFamily="34" charset="0"/>
              </a:rPr>
              <a:t>Termen </a:t>
            </a:r>
            <a:r>
              <a:rPr lang="sv-SE" b="0" i="1"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syftar på det faktum att användare kan ha svårt att stå upprätt när de är påverkade av drogen. "Purple drank" hänvisar till dess typiskt </a:t>
            </a:r>
            <a:r>
              <a:rPr lang="sv-SE" b="0" i="0" u="none" strike="noStrike" dirty="0">
                <a:effectLst/>
                <a:latin typeface="Arial" panose="020B0604020202020204" pitchFamily="34" charset="0"/>
              </a:rPr>
              <a:t>lila</a:t>
            </a:r>
            <a:r>
              <a:rPr lang="sv-SE" b="0" i="0" dirty="0">
                <a:solidFill>
                  <a:srgbClr val="202122"/>
                </a:solidFill>
                <a:effectLst/>
                <a:latin typeface="Arial" panose="020B0604020202020204" pitchFamily="34" charset="0"/>
              </a:rPr>
              <a:t> nyans, eftersom hostmedicinen som används ofta är lila till färgen, och en </a:t>
            </a:r>
            <a:r>
              <a:rPr lang="sv-SE" b="0" i="0" u="none" strike="noStrike" dirty="0">
                <a:effectLst/>
                <a:latin typeface="Arial" panose="020B0604020202020204" pitchFamily="34" charset="0"/>
              </a:rPr>
              <a:t>afroamerikansk folklig engelsk</a:t>
            </a:r>
            <a:r>
              <a:rPr lang="sv-SE" b="0" i="0" dirty="0">
                <a:solidFill>
                  <a:srgbClr val="202122"/>
                </a:solidFill>
                <a:effectLst/>
                <a:latin typeface="Arial" panose="020B0604020202020204" pitchFamily="34" charset="0"/>
              </a:rPr>
              <a:t> term för en alkoholhaltig dryck eller </a:t>
            </a:r>
            <a:r>
              <a:rPr lang="sv-SE" b="0" i="0" u="none" strike="noStrike" dirty="0">
                <a:effectLst/>
                <a:latin typeface="Arial" panose="020B0604020202020204" pitchFamily="34" charset="0"/>
              </a:rPr>
              <a:t>berusande dryck</a:t>
            </a:r>
            <a:r>
              <a:rPr lang="sv-SE" b="0" i="0" dirty="0">
                <a:solidFill>
                  <a:srgbClr val="202122"/>
                </a:solidFill>
                <a:effectLst/>
                <a:latin typeface="Arial" panose="020B0604020202020204" pitchFamily="34" charset="0"/>
              </a:rPr>
              <a:t>. </a:t>
            </a:r>
          </a:p>
          <a:p>
            <a:endParaRPr lang="sv-SE" dirty="0">
              <a:solidFill>
                <a:srgbClr val="202122"/>
              </a:solidFill>
              <a:latin typeface="Arial" panose="020B0604020202020204" pitchFamily="34" charset="0"/>
            </a:endParaRPr>
          </a:p>
          <a:p>
            <a:r>
              <a:rPr lang="sv-SE" b="0" i="0" dirty="0">
                <a:solidFill>
                  <a:srgbClr val="202122"/>
                </a:solidFill>
                <a:effectLst/>
                <a:latin typeface="Arial" panose="020B0604020202020204" pitchFamily="34" charset="0"/>
              </a:rPr>
              <a:t>Andra namn är "</a:t>
            </a:r>
            <a:r>
              <a:rPr lang="sv-SE" b="0" i="0" dirty="0" err="1">
                <a:solidFill>
                  <a:srgbClr val="202122"/>
                </a:solidFill>
                <a:effectLst/>
                <a:latin typeface="Arial" panose="020B0604020202020204" pitchFamily="34" charset="0"/>
              </a:rPr>
              <a:t>syrup</a:t>
            </a:r>
            <a:r>
              <a:rPr lang="sv-SE" b="0" i="0" dirty="0">
                <a:solidFill>
                  <a:srgbClr val="202122"/>
                </a:solidFill>
                <a:effectLst/>
                <a:latin typeface="Arial" panose="020B0604020202020204" pitchFamily="34" charset="0"/>
              </a:rPr>
              <a:t>/</a:t>
            </a:r>
            <a:r>
              <a:rPr lang="sv-SE" b="0" i="0" dirty="0" err="1">
                <a:solidFill>
                  <a:srgbClr val="202122"/>
                </a:solidFill>
                <a:effectLst/>
                <a:latin typeface="Arial" panose="020B0604020202020204" pitchFamily="34" charset="0"/>
              </a:rPr>
              <a:t>sizzurp</a:t>
            </a:r>
            <a:r>
              <a:rPr lang="sv-SE" b="0" i="0" dirty="0">
                <a:solidFill>
                  <a:srgbClr val="202122"/>
                </a:solidFill>
                <a:effectLst/>
                <a:latin typeface="Arial" panose="020B0604020202020204" pitchFamily="34" charset="0"/>
              </a:rPr>
              <a:t>", "</a:t>
            </a:r>
            <a:r>
              <a:rPr lang="sv-SE" b="0" i="0" dirty="0" err="1">
                <a:solidFill>
                  <a:srgbClr val="202122"/>
                </a:solidFill>
                <a:effectLst/>
                <a:latin typeface="Arial" panose="020B0604020202020204" pitchFamily="34" charset="0"/>
              </a:rPr>
              <a:t>jelly</a:t>
            </a:r>
            <a:r>
              <a:rPr lang="sv-SE" b="0" i="0" dirty="0">
                <a:solidFill>
                  <a:srgbClr val="202122"/>
                </a:solidFill>
                <a:effectLst/>
                <a:latin typeface="Arial" panose="020B0604020202020204" pitchFamily="34" charset="0"/>
              </a:rPr>
              <a:t>","</a:t>
            </a:r>
            <a:r>
              <a:rPr lang="sv-SE" b="0" i="0" dirty="0" err="1">
                <a:solidFill>
                  <a:srgbClr val="202122"/>
                </a:solidFill>
                <a:effectLst/>
                <a:latin typeface="Arial" panose="020B0604020202020204" pitchFamily="34" charset="0"/>
              </a:rPr>
              <a:t>Tussin</a:t>
            </a:r>
            <a:r>
              <a:rPr lang="sv-SE" b="0" i="0" dirty="0">
                <a:solidFill>
                  <a:srgbClr val="202122"/>
                </a:solidFill>
                <a:effectLst/>
                <a:latin typeface="Arial" panose="020B0604020202020204" pitchFamily="34" charset="0"/>
              </a:rPr>
              <a:t>/Tuss", "</a:t>
            </a:r>
            <a:r>
              <a:rPr lang="sv-SE" b="0" i="0" dirty="0" err="1">
                <a:solidFill>
                  <a:srgbClr val="202122"/>
                </a:solidFill>
                <a:effectLst/>
                <a:latin typeface="Arial" panose="020B0604020202020204" pitchFamily="34" charset="0"/>
              </a:rPr>
              <a:t>barre</a:t>
            </a:r>
            <a:r>
              <a:rPr lang="sv-SE" b="0" i="0" dirty="0">
                <a:solidFill>
                  <a:srgbClr val="202122"/>
                </a:solidFill>
                <a:effectLst/>
                <a:latin typeface="Arial" panose="020B0604020202020204" pitchFamily="34" charset="0"/>
              </a:rPr>
              <a:t>",”</a:t>
            </a:r>
            <a:r>
              <a:rPr lang="sv-SE" b="0" i="0" dirty="0" err="1">
                <a:solidFill>
                  <a:srgbClr val="202122"/>
                </a:solidFill>
                <a:effectLst/>
                <a:latin typeface="Arial" panose="020B0604020202020204" pitchFamily="34" charset="0"/>
              </a:rPr>
              <a:t>Wock</a:t>
            </a:r>
            <a:r>
              <a:rPr lang="sv-SE" b="0" i="0" dirty="0">
                <a:solidFill>
                  <a:srgbClr val="202122"/>
                </a:solidFill>
                <a:effectLst/>
                <a:latin typeface="Arial" panose="020B0604020202020204" pitchFamily="34" charset="0"/>
              </a:rPr>
              <a:t>” ”</a:t>
            </a:r>
            <a:r>
              <a:rPr lang="sv-SE" b="0" i="0" dirty="0" err="1">
                <a:solidFill>
                  <a:srgbClr val="202122"/>
                </a:solidFill>
                <a:effectLst/>
                <a:latin typeface="Arial" panose="020B0604020202020204" pitchFamily="34" charset="0"/>
              </a:rPr>
              <a:t>Act</a:t>
            </a:r>
            <a:r>
              <a:rPr lang="sv-SE" b="0" i="0" dirty="0">
                <a:solidFill>
                  <a:srgbClr val="202122"/>
                </a:solidFill>
                <a:effectLst/>
                <a:latin typeface="Arial" panose="020B0604020202020204" pitchFamily="34" charset="0"/>
              </a:rPr>
              <a:t>” ”Texas” </a:t>
            </a:r>
            <a:r>
              <a:rPr lang="sv-SE" b="0" i="0" dirty="0" err="1">
                <a:solidFill>
                  <a:srgbClr val="202122"/>
                </a:solidFill>
                <a:effectLst/>
                <a:latin typeface="Arial" panose="020B0604020202020204" pitchFamily="34" charset="0"/>
              </a:rPr>
              <a:t>tea</a:t>
            </a:r>
            <a:r>
              <a:rPr lang="sv-SE" b="0" i="0" dirty="0">
                <a:solidFill>
                  <a:srgbClr val="202122"/>
                </a:solidFill>
                <a:effectLst/>
                <a:latin typeface="Arial" panose="020B0604020202020204" pitchFamily="34" charset="0"/>
              </a:rPr>
              <a:t>", "</a:t>
            </a:r>
            <a:r>
              <a:rPr lang="sv-SE" b="0" i="0" dirty="0" err="1">
                <a:solidFill>
                  <a:srgbClr val="202122"/>
                </a:solidFill>
                <a:effectLst/>
                <a:latin typeface="Arial" panose="020B0604020202020204" pitchFamily="34" charset="0"/>
              </a:rPr>
              <a:t>mud</a:t>
            </a:r>
            <a:r>
              <a:rPr lang="sv-SE" b="0" i="0" dirty="0">
                <a:solidFill>
                  <a:srgbClr val="202122"/>
                </a:solidFill>
                <a:effectLst/>
                <a:latin typeface="Arial" panose="020B0604020202020204" pitchFamily="34" charset="0"/>
              </a:rPr>
              <a:t>", "</a:t>
            </a:r>
            <a:r>
              <a:rPr lang="sv-SE" b="0" i="0" dirty="0" err="1">
                <a:solidFill>
                  <a:srgbClr val="202122"/>
                </a:solidFill>
                <a:effectLst/>
                <a:latin typeface="Arial" panose="020B0604020202020204" pitchFamily="34" charset="0"/>
              </a:rPr>
              <a:t>dirty</a:t>
            </a:r>
            <a:r>
              <a:rPr lang="sv-SE" b="0" i="0" dirty="0">
                <a:solidFill>
                  <a:srgbClr val="202122"/>
                </a:solidFill>
                <a:effectLst/>
                <a:latin typeface="Arial" panose="020B0604020202020204" pitchFamily="34" charset="0"/>
              </a:rPr>
              <a:t> Sprite" och "</a:t>
            </a:r>
            <a:r>
              <a:rPr lang="sv-SE" b="0" i="1" dirty="0" err="1">
                <a:solidFill>
                  <a:srgbClr val="202122"/>
                </a:solidFill>
                <a:effectLst/>
                <a:latin typeface="Arial" panose="020B0604020202020204" pitchFamily="34" charset="0"/>
              </a:rPr>
              <a:t>tsikuni</a:t>
            </a:r>
            <a:r>
              <a:rPr lang="sv-SE" b="0" i="0" dirty="0">
                <a:solidFill>
                  <a:srgbClr val="202122"/>
                </a:solidFill>
                <a:effectLst/>
                <a:latin typeface="Arial" panose="020B0604020202020204" pitchFamily="34" charset="0"/>
              </a:rPr>
              <a:t>". </a:t>
            </a:r>
          </a:p>
          <a:p>
            <a:endParaRPr lang="sv-SE" dirty="0">
              <a:solidFill>
                <a:srgbClr val="202122"/>
              </a:solidFill>
              <a:latin typeface="Arial" panose="020B0604020202020204" pitchFamily="34" charset="0"/>
            </a:endParaRPr>
          </a:p>
          <a:p>
            <a:r>
              <a:rPr lang="sv-SE" b="0" i="0" dirty="0">
                <a:solidFill>
                  <a:srgbClr val="202122"/>
                </a:solidFill>
                <a:effectLst/>
                <a:latin typeface="Arial" panose="020B0604020202020204" pitchFamily="34" charset="0"/>
              </a:rPr>
              <a:t>I områden där </a:t>
            </a:r>
            <a:r>
              <a:rPr lang="sv-SE" b="0" i="0"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ännu inte hade introducerats kallades kodeinbaserad hostmedicin blandad med piller för "juice och bönor". </a:t>
            </a:r>
            <a:r>
              <a:rPr lang="sv-SE" b="0" i="0" baseline="30000" dirty="0">
                <a:solidFill>
                  <a:srgbClr val="202122"/>
                </a:solidFill>
                <a:effectLst/>
                <a:latin typeface="Arial" panose="020B0604020202020204" pitchFamily="34" charset="0"/>
              </a:rPr>
              <a:t>   </a:t>
            </a:r>
          </a:p>
          <a:p>
            <a:endParaRPr lang="sv-SE" b="0" i="0" dirty="0">
              <a:solidFill>
                <a:srgbClr val="202122"/>
              </a:solidFill>
              <a:effectLst/>
              <a:latin typeface="Arial" panose="020B0604020202020204" pitchFamily="34" charset="0"/>
            </a:endParaRPr>
          </a:p>
          <a:p>
            <a:r>
              <a:rPr lang="sv-SE" b="0" i="0" dirty="0" err="1">
                <a:solidFill>
                  <a:srgbClr val="202122"/>
                </a:solidFill>
                <a:effectLst/>
                <a:latin typeface="Arial" panose="020B0604020202020204" pitchFamily="34" charset="0"/>
              </a:rPr>
              <a:t>Lean</a:t>
            </a:r>
            <a:r>
              <a:rPr lang="sv-SE" b="0" i="0" dirty="0">
                <a:solidFill>
                  <a:srgbClr val="202122"/>
                </a:solidFill>
                <a:effectLst/>
                <a:latin typeface="Arial" panose="020B0604020202020204" pitchFamily="34" charset="0"/>
              </a:rPr>
              <a:t> kallas också ibland för sin färg på slang, vanligtvis lila (eller "</a:t>
            </a:r>
            <a:r>
              <a:rPr lang="sv-SE" b="0" i="0" dirty="0" err="1">
                <a:solidFill>
                  <a:srgbClr val="202122"/>
                </a:solidFill>
                <a:effectLst/>
                <a:latin typeface="Arial" panose="020B0604020202020204" pitchFamily="34" charset="0"/>
              </a:rPr>
              <a:t>purp</a:t>
            </a:r>
            <a:r>
              <a:rPr lang="sv-SE" b="0" i="0" dirty="0">
                <a:solidFill>
                  <a:srgbClr val="202122"/>
                </a:solidFill>
                <a:effectLst/>
                <a:latin typeface="Arial" panose="020B0604020202020204" pitchFamily="34" charset="0"/>
              </a:rPr>
              <a:t>"), men kan också vara röd, grön eller gul beroende på tillverkaren.</a:t>
            </a:r>
            <a:endParaRPr lang="sv-SE" dirty="0"/>
          </a:p>
        </p:txBody>
      </p:sp>
      <p:sp>
        <p:nvSpPr>
          <p:cNvPr id="4" name="textruta 3">
            <a:extLst>
              <a:ext uri="{FF2B5EF4-FFF2-40B4-BE49-F238E27FC236}">
                <a16:creationId xmlns:a16="http://schemas.microsoft.com/office/drawing/2014/main" id="{381EF7E7-B282-6FDC-B49D-5D39176413AD}"/>
              </a:ext>
            </a:extLst>
          </p:cNvPr>
          <p:cNvSpPr txBox="1"/>
          <p:nvPr/>
        </p:nvSpPr>
        <p:spPr>
          <a:xfrm>
            <a:off x="4120392" y="369115"/>
            <a:ext cx="3951215" cy="646331"/>
          </a:xfrm>
          <a:prstGeom prst="rect">
            <a:avLst/>
          </a:prstGeom>
          <a:noFill/>
        </p:spPr>
        <p:txBody>
          <a:bodyPr wrap="square" rtlCol="0">
            <a:spAutoFit/>
          </a:bodyPr>
          <a:lstStyle/>
          <a:p>
            <a:pPr algn="ctr"/>
            <a:r>
              <a:rPr lang="sv-SE" sz="3600" dirty="0" err="1"/>
              <a:t>Lean</a:t>
            </a:r>
            <a:r>
              <a:rPr lang="sv-SE" dirty="0"/>
              <a:t> </a:t>
            </a:r>
          </a:p>
        </p:txBody>
      </p:sp>
    </p:spTree>
    <p:extLst>
      <p:ext uri="{BB962C8B-B14F-4D97-AF65-F5344CB8AC3E}">
        <p14:creationId xmlns:p14="http://schemas.microsoft.com/office/powerpoint/2010/main" val="3637810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4120392" y="369115"/>
            <a:ext cx="3951215" cy="646331"/>
          </a:xfrm>
          <a:prstGeom prst="rect">
            <a:avLst/>
          </a:prstGeom>
          <a:noFill/>
        </p:spPr>
        <p:txBody>
          <a:bodyPr wrap="square" rtlCol="0">
            <a:spAutoFit/>
          </a:bodyPr>
          <a:lstStyle/>
          <a:p>
            <a:pPr algn="ctr"/>
            <a:r>
              <a:rPr lang="sv-SE" sz="3600" dirty="0" err="1"/>
              <a:t>Lean</a:t>
            </a:r>
            <a:r>
              <a:rPr lang="sv-SE" dirty="0"/>
              <a:t> </a:t>
            </a:r>
          </a:p>
        </p:txBody>
      </p:sp>
      <p:sp>
        <p:nvSpPr>
          <p:cNvPr id="2" name="Rectangle 1">
            <a:extLst>
              <a:ext uri="{FF2B5EF4-FFF2-40B4-BE49-F238E27FC236}">
                <a16:creationId xmlns:a16="http://schemas.microsoft.com/office/drawing/2014/main" id="{864FB5DD-94A7-E4D7-3902-40B7EF16BC5F}"/>
              </a:ext>
            </a:extLst>
          </p:cNvPr>
          <p:cNvSpPr>
            <a:spLocks noChangeArrowheads="1"/>
          </p:cNvSpPr>
          <p:nvPr/>
        </p:nvSpPr>
        <p:spPr bwMode="auto">
          <a:xfrm>
            <a:off x="1394062" y="1282323"/>
            <a:ext cx="9788463" cy="520656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000" b="0" i="0" u="none" strike="noStrike" cap="none" normalizeH="0" baseline="0" dirty="0">
                <a:ln>
                  <a:noFill/>
                </a:ln>
                <a:solidFill>
                  <a:srgbClr val="1F1F1F"/>
                </a:solidFill>
                <a:effectLst/>
              </a:rPr>
              <a:t>Normalt är basen för </a:t>
            </a:r>
            <a:r>
              <a:rPr kumimoji="0" lang="sv-SE" altLang="sv-SE" sz="2000" b="0" i="0" u="none" strike="noStrike" cap="none" normalizeH="0" baseline="0" dirty="0" err="1">
                <a:ln>
                  <a:noFill/>
                </a:ln>
                <a:solidFill>
                  <a:srgbClr val="1F1F1F"/>
                </a:solidFill>
                <a:effectLst/>
              </a:rPr>
              <a:t>Lean</a:t>
            </a:r>
            <a:r>
              <a:rPr kumimoji="0" lang="sv-SE" altLang="sv-SE" sz="2000" b="0" i="0" u="none" strike="noStrike" cap="none" normalizeH="0" baseline="0" dirty="0">
                <a:ln>
                  <a:noFill/>
                </a:ln>
                <a:solidFill>
                  <a:srgbClr val="1F1F1F"/>
                </a:solidFill>
                <a:effectLst/>
              </a:rPr>
              <a:t> en stark receptbelagd förkylningsmedicin, speciellt hostsirap som innehåller både </a:t>
            </a:r>
            <a:r>
              <a:rPr kumimoji="0" lang="sv-SE" altLang="sv-SE" sz="2000" b="0" i="0" u="none" strike="noStrike" cap="none" normalizeH="0" baseline="0" dirty="0" err="1">
                <a:ln>
                  <a:noFill/>
                </a:ln>
                <a:solidFill>
                  <a:srgbClr val="1F1F1F"/>
                </a:solidFill>
                <a:effectLst/>
              </a:rPr>
              <a:t>prometazin</a:t>
            </a:r>
            <a:r>
              <a:rPr kumimoji="0" lang="sv-SE" altLang="sv-SE" sz="2000" b="0" i="0" u="none" strike="noStrike" cap="none" normalizeH="0" baseline="0" dirty="0">
                <a:ln>
                  <a:noFill/>
                </a:ln>
                <a:solidFill>
                  <a:srgbClr val="1F1F1F"/>
                </a:solidFill>
                <a:effectLst/>
              </a:rPr>
              <a:t> och kodein.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2000" b="0" i="0" u="none" strike="noStrike" cap="none" normalizeH="0" baseline="0" dirty="0">
              <a:ln>
                <a:noFill/>
              </a:ln>
              <a:solidFill>
                <a:srgbClr val="1F1F1F"/>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000" b="0" i="0" u="none" strike="noStrike" cap="none" normalizeH="0" baseline="0" dirty="0">
                <a:ln>
                  <a:noFill/>
                </a:ln>
                <a:solidFill>
                  <a:srgbClr val="1F1F1F"/>
                </a:solidFill>
                <a:effectLst/>
              </a:rPr>
              <a:t>Andra preparat använder kodein/</a:t>
            </a:r>
            <a:r>
              <a:rPr kumimoji="0" lang="sv-SE" altLang="sv-SE" sz="2000" b="0" i="0" u="none" strike="noStrike" cap="none" normalizeH="0" baseline="0" dirty="0" err="1">
                <a:ln>
                  <a:noFill/>
                </a:ln>
                <a:solidFill>
                  <a:srgbClr val="1F1F1F"/>
                </a:solidFill>
                <a:effectLst/>
              </a:rPr>
              <a:t>guaifenasin</a:t>
            </a:r>
            <a:r>
              <a:rPr kumimoji="0" lang="sv-SE" altLang="sv-SE" sz="2000" b="0" i="0" u="none" strike="noStrike" cap="none" normalizeH="0" baseline="0" dirty="0">
                <a:ln>
                  <a:noFill/>
                </a:ln>
                <a:solidFill>
                  <a:srgbClr val="1F1F1F"/>
                </a:solidFill>
                <a:effectLst/>
              </a:rPr>
              <a:t>, </a:t>
            </a:r>
            <a:r>
              <a:rPr kumimoji="0" lang="sv-SE" altLang="sv-SE" sz="2000" b="0" i="0" u="none" strike="noStrike" cap="none" normalizeH="0" baseline="0" dirty="0" err="1">
                <a:ln>
                  <a:noFill/>
                </a:ln>
                <a:solidFill>
                  <a:srgbClr val="1F1F1F"/>
                </a:solidFill>
                <a:effectLst/>
              </a:rPr>
              <a:t>hydrokodon</a:t>
            </a:r>
            <a:r>
              <a:rPr kumimoji="0" lang="sv-SE" altLang="sv-SE" sz="2000" b="0" i="0" u="none" strike="noStrike" cap="none" normalizeH="0" baseline="0" dirty="0">
                <a:ln>
                  <a:noFill/>
                </a:ln>
                <a:solidFill>
                  <a:srgbClr val="1F1F1F"/>
                </a:solidFill>
                <a:effectLst/>
              </a:rPr>
              <a:t>/klorfenamin, </a:t>
            </a:r>
            <a:r>
              <a:rPr kumimoji="0" lang="sv-SE" altLang="sv-SE" sz="2000" b="0" i="0" u="none" strike="noStrike" cap="none" normalizeH="0" baseline="0" dirty="0" err="1">
                <a:ln>
                  <a:noFill/>
                </a:ln>
                <a:solidFill>
                  <a:srgbClr val="1F1F1F"/>
                </a:solidFill>
                <a:effectLst/>
              </a:rPr>
              <a:t>hydrokodon</a:t>
            </a:r>
            <a:r>
              <a:rPr kumimoji="0" lang="sv-SE" altLang="sv-SE" sz="2000" b="0" i="0" u="none" strike="noStrike" cap="none" normalizeH="0" baseline="0" dirty="0">
                <a:ln>
                  <a:noFill/>
                </a:ln>
                <a:solidFill>
                  <a:srgbClr val="1F1F1F"/>
                </a:solidFill>
                <a:effectLst/>
              </a:rPr>
              <a:t>/APAP och </a:t>
            </a:r>
            <a:r>
              <a:rPr kumimoji="0" lang="sv-SE" altLang="sv-SE" sz="2000" b="0" i="0" u="none" strike="noStrike" cap="none" normalizeH="0" baseline="0" dirty="0" err="1">
                <a:ln>
                  <a:noFill/>
                </a:ln>
                <a:solidFill>
                  <a:srgbClr val="1F1F1F"/>
                </a:solidFill>
                <a:effectLst/>
              </a:rPr>
              <a:t>hydrokodon</a:t>
            </a:r>
            <a:r>
              <a:rPr kumimoji="0" lang="sv-SE" altLang="sv-SE" sz="2000" b="0" i="0" u="none" strike="noStrike" cap="none" normalizeH="0" baseline="0" dirty="0">
                <a:ln>
                  <a:noFill/>
                </a:ln>
                <a:solidFill>
                  <a:srgbClr val="1F1F1F"/>
                </a:solidFill>
                <a:effectLst/>
              </a:rPr>
              <a:t>/</a:t>
            </a:r>
            <a:r>
              <a:rPr kumimoji="0" lang="sv-SE" altLang="sv-SE" sz="2000" b="0" i="0" u="none" strike="noStrike" cap="none" normalizeH="0" baseline="0" dirty="0" err="1">
                <a:ln>
                  <a:noFill/>
                </a:ln>
                <a:solidFill>
                  <a:srgbClr val="1F1F1F"/>
                </a:solidFill>
                <a:effectLst/>
              </a:rPr>
              <a:t>homotropin</a:t>
            </a:r>
            <a:r>
              <a:rPr kumimoji="0" lang="sv-SE" altLang="sv-SE" sz="2000" b="0" i="0" u="none" strike="noStrike" cap="none" normalizeH="0" baseline="0" dirty="0">
                <a:ln>
                  <a:noFill/>
                </a:ln>
                <a:solidFill>
                  <a:srgbClr val="1F1F1F"/>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000" dirty="0">
              <a:solidFill>
                <a:srgbClr val="1F1F1F"/>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000" b="0" i="0" u="none" strike="noStrike" cap="none" normalizeH="0" baseline="0" dirty="0">
                <a:ln>
                  <a:noFill/>
                </a:ln>
                <a:solidFill>
                  <a:srgbClr val="1F1F1F"/>
                </a:solidFill>
                <a:effectLst/>
              </a:rPr>
              <a:t>Receptfria förkylningsläkemedel som innehåller </a:t>
            </a:r>
            <a:r>
              <a:rPr kumimoji="0" lang="sv-SE" altLang="sv-SE" sz="2000" b="1" i="0" u="none" strike="noStrike" cap="none" normalizeH="0" baseline="0" dirty="0" err="1">
                <a:ln>
                  <a:noFill/>
                </a:ln>
                <a:solidFill>
                  <a:srgbClr val="1F1F1F"/>
                </a:solidFill>
                <a:effectLst/>
              </a:rPr>
              <a:t>dextrometorfan</a:t>
            </a:r>
            <a:r>
              <a:rPr kumimoji="0" lang="sv-SE" altLang="sv-SE" sz="2000" b="0" i="0" u="none" strike="noStrike" cap="none" normalizeH="0" baseline="0" dirty="0">
                <a:ln>
                  <a:noFill/>
                </a:ln>
                <a:solidFill>
                  <a:srgbClr val="1F1F1F"/>
                </a:solidFill>
                <a:effectLst/>
              </a:rPr>
              <a:t> (ofta tillsammans med </a:t>
            </a:r>
            <a:r>
              <a:rPr kumimoji="0" lang="sv-SE" altLang="sv-SE" sz="2000" b="0" i="0" u="none" strike="noStrike" cap="none" normalizeH="0" baseline="0" dirty="0" err="1">
                <a:ln>
                  <a:noFill/>
                </a:ln>
                <a:solidFill>
                  <a:srgbClr val="1F1F1F"/>
                </a:solidFill>
                <a:effectLst/>
              </a:rPr>
              <a:t>guaifenasin</a:t>
            </a:r>
            <a:r>
              <a:rPr kumimoji="0" lang="sv-SE" altLang="sv-SE" sz="2000" b="0" i="0" u="none" strike="noStrike" cap="none" normalizeH="0" baseline="0" dirty="0">
                <a:ln>
                  <a:noFill/>
                </a:ln>
                <a:solidFill>
                  <a:srgbClr val="1F1F1F"/>
                </a:solidFill>
                <a:effectLst/>
              </a:rPr>
              <a:t> eller </a:t>
            </a:r>
            <a:r>
              <a:rPr kumimoji="0" lang="sv-SE" altLang="sv-SE" sz="2000" b="0" i="0" u="none" strike="noStrike" cap="none" normalizeH="0" baseline="0" dirty="0" err="1">
                <a:ln>
                  <a:noFill/>
                </a:ln>
                <a:solidFill>
                  <a:srgbClr val="1F1F1F"/>
                </a:solidFill>
                <a:effectLst/>
              </a:rPr>
              <a:t>paracetamol</a:t>
            </a:r>
            <a:r>
              <a:rPr kumimoji="0" lang="sv-SE" altLang="sv-SE" sz="2000" b="0" i="0" u="none" strike="noStrike" cap="none" normalizeH="0" baseline="0" dirty="0">
                <a:ln>
                  <a:noFill/>
                </a:ln>
                <a:solidFill>
                  <a:srgbClr val="1F1F1F"/>
                </a:solidFill>
                <a:effectLst/>
              </a:rPr>
              <a:t>) som aktiv ingrediens har också använts, eftersom de inte kräver recept.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000" dirty="0">
              <a:solidFill>
                <a:srgbClr val="1F1F1F"/>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000" b="0" i="0" u="none" strike="noStrike" cap="none" normalizeH="0" baseline="0" dirty="0">
                <a:ln>
                  <a:noFill/>
                </a:ln>
                <a:solidFill>
                  <a:srgbClr val="1F1F1F"/>
                </a:solidFill>
                <a:effectLst/>
              </a:rPr>
              <a:t>För att skapa en drickbar blandning kombineras hostsaften med läskedrycker, speciellt drycker med fruktsmak som Sprite, </a:t>
            </a:r>
            <a:r>
              <a:rPr kumimoji="0" lang="sv-SE" altLang="sv-SE" sz="2000" b="0" i="0" u="none" strike="noStrike" cap="none" normalizeH="0" baseline="0" dirty="0" err="1">
                <a:ln>
                  <a:noFill/>
                </a:ln>
                <a:solidFill>
                  <a:srgbClr val="1F1F1F"/>
                </a:solidFill>
                <a:effectLst/>
              </a:rPr>
              <a:t>Mountain</a:t>
            </a:r>
            <a:r>
              <a:rPr kumimoji="0" lang="sv-SE" altLang="sv-SE" sz="2000" b="0" i="0" u="none" strike="noStrike" cap="none" normalizeH="0" baseline="0" dirty="0">
                <a:ln>
                  <a:noFill/>
                </a:ln>
                <a:solidFill>
                  <a:srgbClr val="1F1F1F"/>
                </a:solidFill>
                <a:effectLst/>
              </a:rPr>
              <a:t> </a:t>
            </a:r>
            <a:r>
              <a:rPr kumimoji="0" lang="sv-SE" altLang="sv-SE" sz="2000" b="0" i="0" u="none" strike="noStrike" cap="none" normalizeH="0" baseline="0" dirty="0" err="1">
                <a:ln>
                  <a:noFill/>
                </a:ln>
                <a:solidFill>
                  <a:srgbClr val="1F1F1F"/>
                </a:solidFill>
                <a:effectLst/>
              </a:rPr>
              <a:t>Dew</a:t>
            </a:r>
            <a:r>
              <a:rPr kumimoji="0" lang="sv-SE" altLang="sv-SE" sz="2000" b="0" i="0" u="none" strike="noStrike" cap="none" normalizeH="0" baseline="0" dirty="0">
                <a:ln>
                  <a:noFill/>
                </a:ln>
                <a:solidFill>
                  <a:srgbClr val="1F1F1F"/>
                </a:solidFill>
                <a:effectLst/>
              </a:rPr>
              <a:t> eller Fanta, och serveras vanligtvis i två skumkoppar.</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000" dirty="0">
              <a:solidFill>
                <a:srgbClr val="1F1F1F"/>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lang="sv-SE" altLang="sv-SE" sz="2000" dirty="0">
                <a:solidFill>
                  <a:srgbClr val="1F1F1F"/>
                </a:solidFill>
              </a:rPr>
              <a:t>G</a:t>
            </a:r>
            <a:r>
              <a:rPr kumimoji="0" lang="sv-SE" altLang="sv-SE" sz="2000" b="0" i="0" u="none" strike="noStrike" cap="none" normalizeH="0" baseline="0" dirty="0">
                <a:ln>
                  <a:noFill/>
                </a:ln>
                <a:solidFill>
                  <a:srgbClr val="1F1F1F"/>
                </a:solidFill>
                <a:effectLst/>
              </a:rPr>
              <a:t>odis, vanligtvis en Jolly Rancher, kan tillsättas för att ge blandningen en sötare smak. Att maskera den oönskade smaken kan försämra bedömningen av styrkan, vilket är en faktor vid överdosering.</a:t>
            </a:r>
            <a:r>
              <a:rPr kumimoji="0" lang="sv-SE" altLang="sv-SE" sz="20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142192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4120392" y="369115"/>
            <a:ext cx="3951215" cy="646331"/>
          </a:xfrm>
          <a:prstGeom prst="rect">
            <a:avLst/>
          </a:prstGeom>
          <a:noFill/>
        </p:spPr>
        <p:txBody>
          <a:bodyPr wrap="square" rtlCol="0">
            <a:spAutoFit/>
          </a:bodyPr>
          <a:lstStyle/>
          <a:p>
            <a:pPr algn="ctr"/>
            <a:r>
              <a:rPr lang="sv-SE" sz="3600" dirty="0" err="1"/>
              <a:t>Lean</a:t>
            </a:r>
            <a:r>
              <a:rPr lang="sv-SE" dirty="0"/>
              <a:t> </a:t>
            </a: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1174773" y="1471919"/>
            <a:ext cx="10100031" cy="496034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1F1F1F"/>
                </a:solidFill>
                <a:effectLst/>
                <a:latin typeface="inherit"/>
              </a:rPr>
              <a:t>Anmärkningsvärda incidenter inkluderar DJ </a:t>
            </a:r>
            <a:r>
              <a:rPr kumimoji="0" lang="sv-SE" altLang="sv-SE" b="0" i="0" u="none" strike="noStrike" cap="none" normalizeH="0" baseline="0" dirty="0" err="1">
                <a:ln>
                  <a:noFill/>
                </a:ln>
                <a:solidFill>
                  <a:srgbClr val="1F1F1F"/>
                </a:solidFill>
                <a:effectLst/>
                <a:latin typeface="inherit"/>
              </a:rPr>
              <a:t>Screw</a:t>
            </a:r>
            <a:r>
              <a:rPr kumimoji="0" lang="sv-SE" altLang="sv-SE" b="0" i="0" u="none" strike="noStrike" cap="none" normalizeH="0" baseline="0" dirty="0">
                <a:ln>
                  <a:noFill/>
                </a:ln>
                <a:solidFill>
                  <a:srgbClr val="1F1F1F"/>
                </a:solidFill>
                <a:effectLst/>
                <a:latin typeface="inherit"/>
              </a:rPr>
              <a:t>, som populariserade den kodeinbaserade drycken, och dog av en kodein-</a:t>
            </a:r>
            <a:r>
              <a:rPr kumimoji="0" lang="sv-SE" altLang="sv-SE" b="0" i="0" u="none" strike="noStrike" cap="none" normalizeH="0" baseline="0" dirty="0" err="1">
                <a:ln>
                  <a:noFill/>
                </a:ln>
                <a:solidFill>
                  <a:srgbClr val="1F1F1F"/>
                </a:solidFill>
                <a:effectLst/>
                <a:latin typeface="inherit"/>
              </a:rPr>
              <a:t>prometazin</a:t>
            </a:r>
            <a:r>
              <a:rPr kumimoji="0" lang="sv-SE" altLang="sv-SE" b="0" i="0" u="none" strike="noStrike" cap="none" normalizeH="0" baseline="0" dirty="0">
                <a:ln>
                  <a:noFill/>
                </a:ln>
                <a:solidFill>
                  <a:srgbClr val="1F1F1F"/>
                </a:solidFill>
                <a:effectLst/>
                <a:latin typeface="inherit"/>
              </a:rPr>
              <a:t>-, valium- och PCP-överdos den 16 november 2000, flera månader efter videon med Three 6 </a:t>
            </a:r>
            <a:r>
              <a:rPr kumimoji="0" lang="sv-SE" altLang="sv-SE" b="0" i="0" u="none" strike="noStrike" cap="none" normalizeH="0" baseline="0" dirty="0" err="1">
                <a:ln>
                  <a:noFill/>
                </a:ln>
                <a:solidFill>
                  <a:srgbClr val="1F1F1F"/>
                </a:solidFill>
                <a:effectLst/>
                <a:latin typeface="inherit"/>
              </a:rPr>
              <a:t>Mafias</a:t>
            </a:r>
            <a:r>
              <a:rPr kumimoji="0" lang="sv-SE" altLang="sv-SE" b="0" i="0" u="none" strike="noStrike" cap="none" normalizeH="0" baseline="0" dirty="0">
                <a:ln>
                  <a:noFill/>
                </a:ln>
                <a:solidFill>
                  <a:srgbClr val="1F1F1F"/>
                </a:solidFill>
                <a:effectLst/>
                <a:latin typeface="inherit"/>
              </a:rPr>
              <a:t> singel debuterade.</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1F1F1F"/>
                </a:solidFill>
                <a:effectLst/>
                <a:latin typeface="inherit"/>
              </a:rPr>
              <a:t>Big </a:t>
            </a:r>
            <a:r>
              <a:rPr kumimoji="0" lang="sv-SE" altLang="sv-SE" b="0" i="0" u="none" strike="noStrike" cap="none" normalizeH="0" baseline="0" dirty="0" err="1">
                <a:ln>
                  <a:noFill/>
                </a:ln>
                <a:solidFill>
                  <a:srgbClr val="1F1F1F"/>
                </a:solidFill>
                <a:effectLst/>
                <a:latin typeface="inherit"/>
              </a:rPr>
              <a:t>Moe</a:t>
            </a:r>
            <a:r>
              <a:rPr kumimoji="0" lang="sv-SE" altLang="sv-SE" b="0" i="0" u="none" strike="noStrike" cap="none" normalizeH="0" baseline="0" dirty="0">
                <a:ln>
                  <a:noFill/>
                </a:ln>
                <a:solidFill>
                  <a:srgbClr val="1F1F1F"/>
                </a:solidFill>
                <a:effectLst/>
                <a:latin typeface="inherit"/>
              </a:rPr>
              <a:t>, en DJ </a:t>
            </a:r>
            <a:r>
              <a:rPr kumimoji="0" lang="sv-SE" altLang="sv-SE" b="0" i="0" u="none" strike="noStrike" cap="none" normalizeH="0" baseline="0" dirty="0" err="1">
                <a:ln>
                  <a:noFill/>
                </a:ln>
                <a:solidFill>
                  <a:srgbClr val="1F1F1F"/>
                </a:solidFill>
                <a:effectLst/>
                <a:latin typeface="inherit"/>
              </a:rPr>
              <a:t>Screw</a:t>
            </a:r>
            <a:r>
              <a:rPr kumimoji="0" lang="sv-SE" altLang="sv-SE" b="0" i="0" u="none" strike="noStrike" cap="none" normalizeH="0" baseline="0" dirty="0">
                <a:ln>
                  <a:noFill/>
                </a:ln>
                <a:solidFill>
                  <a:srgbClr val="1F1F1F"/>
                </a:solidFill>
                <a:effectLst/>
                <a:latin typeface="inherit"/>
              </a:rPr>
              <a:t>-protegé vars album City </a:t>
            </a:r>
            <a:r>
              <a:rPr kumimoji="0" lang="sv-SE" altLang="sv-SE" b="0" i="0" u="none" strike="noStrike" cap="none" normalizeH="0" baseline="0" dirty="0" err="1">
                <a:ln>
                  <a:noFill/>
                </a:ln>
                <a:solidFill>
                  <a:srgbClr val="1F1F1F"/>
                </a:solidFill>
                <a:effectLst/>
                <a:latin typeface="inherit"/>
              </a:rPr>
              <a:t>of</a:t>
            </a:r>
            <a:r>
              <a:rPr kumimoji="0" lang="sv-SE" altLang="sv-SE" b="0" i="0" u="none" strike="noStrike" cap="none" normalizeH="0" baseline="0" dirty="0">
                <a:ln>
                  <a:noFill/>
                </a:ln>
                <a:solidFill>
                  <a:srgbClr val="1F1F1F"/>
                </a:solidFill>
                <a:effectLst/>
                <a:latin typeface="inherit"/>
              </a:rPr>
              <a:t> </a:t>
            </a:r>
            <a:r>
              <a:rPr kumimoji="0" lang="sv-SE" altLang="sv-SE" b="0" i="0" u="none" strike="noStrike" cap="none" normalizeH="0" baseline="0" dirty="0" err="1">
                <a:ln>
                  <a:noFill/>
                </a:ln>
                <a:solidFill>
                  <a:srgbClr val="1F1F1F"/>
                </a:solidFill>
                <a:effectLst/>
                <a:latin typeface="inherit"/>
              </a:rPr>
              <a:t>Syrup</a:t>
            </a:r>
            <a:r>
              <a:rPr kumimoji="0" lang="sv-SE" altLang="sv-SE" b="0" i="0" u="none" strike="noStrike" cap="none" normalizeH="0" baseline="0" dirty="0">
                <a:ln>
                  <a:noFill/>
                </a:ln>
                <a:solidFill>
                  <a:srgbClr val="1F1F1F"/>
                </a:solidFill>
                <a:effectLst/>
                <a:latin typeface="inherit"/>
              </a:rPr>
              <a:t> och Purple World var baserade på drinken och som har beskrivits som att ha "rappat tvångsmässigt om drogen", dog vid 33 års ålder den 14 oktober 2007, efter att ha lidit en hjärtinfarkt en vecka tidigare som försatte honom i koma. Det fanns spekulationer om att </a:t>
            </a:r>
            <a:r>
              <a:rPr kumimoji="0" lang="sv-SE" altLang="sv-SE" b="0" i="0" u="none" strike="noStrike" cap="none" normalizeH="0" baseline="0" dirty="0" err="1">
                <a:ln>
                  <a:noFill/>
                </a:ln>
                <a:solidFill>
                  <a:srgbClr val="1F1F1F"/>
                </a:solidFill>
                <a:effectLst/>
                <a:latin typeface="inherit"/>
              </a:rPr>
              <a:t>Lean</a:t>
            </a:r>
            <a:r>
              <a:rPr kumimoji="0" lang="sv-SE" altLang="sv-SE" b="0" i="0" u="none" strike="noStrike" cap="none" normalizeH="0" baseline="0" dirty="0">
                <a:ln>
                  <a:noFill/>
                </a:ln>
                <a:solidFill>
                  <a:srgbClr val="1F1F1F"/>
                </a:solidFill>
                <a:effectLst/>
                <a:latin typeface="inherit"/>
              </a:rPr>
              <a:t> kan ha bidragit till hans död.</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err="1">
                <a:ln>
                  <a:noFill/>
                </a:ln>
                <a:solidFill>
                  <a:srgbClr val="1F1F1F"/>
                </a:solidFill>
                <a:effectLst/>
                <a:latin typeface="inherit"/>
              </a:rPr>
              <a:t>Pimp</a:t>
            </a:r>
            <a:r>
              <a:rPr kumimoji="0" lang="sv-SE" altLang="sv-SE" b="0" i="0" u="none" strike="noStrike" cap="none" normalizeH="0" baseline="0" dirty="0">
                <a:ln>
                  <a:noFill/>
                </a:ln>
                <a:solidFill>
                  <a:srgbClr val="1F1F1F"/>
                </a:solidFill>
                <a:effectLst/>
                <a:latin typeface="inherit"/>
              </a:rPr>
              <a:t> C, en inflytelserik rappare från Port Arthur, Texas och medlem av rapduon UGK, hittades död den 4 december 2007 på Mondrian </a:t>
            </a:r>
            <a:r>
              <a:rPr kumimoji="0" lang="sv-SE" altLang="sv-SE" b="0" i="0" u="none" strike="noStrike" cap="none" normalizeH="0" baseline="0" dirty="0" err="1">
                <a:ln>
                  <a:noFill/>
                </a:ln>
                <a:solidFill>
                  <a:srgbClr val="1F1F1F"/>
                </a:solidFill>
                <a:effectLst/>
                <a:latin typeface="inherit"/>
              </a:rPr>
              <a:t>Hotel</a:t>
            </a:r>
            <a:r>
              <a:rPr kumimoji="0" lang="sv-SE" altLang="sv-SE" b="0" i="0" u="none" strike="noStrike" cap="none" normalizeH="0" baseline="0" dirty="0">
                <a:ln>
                  <a:noFill/>
                </a:ln>
                <a:solidFill>
                  <a:srgbClr val="1F1F1F"/>
                </a:solidFill>
                <a:effectLst/>
                <a:latin typeface="inherit"/>
              </a:rPr>
              <a:t> i West Hollywood, Kalifornien.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1F1F1F"/>
                </a:solidFill>
                <a:effectLst/>
                <a:latin typeface="inherit"/>
              </a:rPr>
              <a:t>Los Angeles County </a:t>
            </a:r>
            <a:r>
              <a:rPr kumimoji="0" lang="sv-SE" altLang="sv-SE" b="0" i="0" u="none" strike="noStrike" cap="none" normalizeH="0" baseline="0" dirty="0" err="1">
                <a:ln>
                  <a:noFill/>
                </a:ln>
                <a:solidFill>
                  <a:srgbClr val="1F1F1F"/>
                </a:solidFill>
                <a:effectLst/>
                <a:latin typeface="inherit"/>
              </a:rPr>
              <a:t>Coroner's</a:t>
            </a:r>
            <a:r>
              <a:rPr kumimoji="0" lang="sv-SE" altLang="sv-SE" b="0" i="0" u="none" strike="noStrike" cap="none" normalizeH="0" baseline="0" dirty="0">
                <a:ln>
                  <a:noFill/>
                </a:ln>
                <a:solidFill>
                  <a:srgbClr val="1F1F1F"/>
                </a:solidFill>
                <a:effectLst/>
                <a:latin typeface="inherit"/>
              </a:rPr>
              <a:t> Office rapporterade att rapparens död "berodde på </a:t>
            </a:r>
            <a:r>
              <a:rPr kumimoji="0" lang="sv-SE" altLang="sv-SE" b="0" i="0" u="none" strike="noStrike" cap="none" normalizeH="0" baseline="0" dirty="0" err="1">
                <a:ln>
                  <a:noFill/>
                </a:ln>
                <a:solidFill>
                  <a:srgbClr val="1F1F1F"/>
                </a:solidFill>
                <a:effectLst/>
                <a:latin typeface="inherit"/>
              </a:rPr>
              <a:t>prometazin</a:t>
            </a:r>
            <a:r>
              <a:rPr kumimoji="0" lang="sv-SE" altLang="sv-SE" b="0" i="0" u="none" strike="noStrike" cap="none" normalizeH="0" baseline="0" dirty="0">
                <a:ln>
                  <a:noFill/>
                </a:ln>
                <a:solidFill>
                  <a:srgbClr val="1F1F1F"/>
                </a:solidFill>
                <a:effectLst/>
                <a:latin typeface="inherit"/>
              </a:rPr>
              <a:t>-kodein-effekter och andra oetablerade faktorer." Ed Winter, biträdande chef för </a:t>
            </a:r>
            <a:r>
              <a:rPr kumimoji="0" lang="sv-SE" altLang="sv-SE" b="0" i="0" u="none" strike="noStrike" cap="none" normalizeH="0" baseline="0" dirty="0" err="1">
                <a:ln>
                  <a:noFill/>
                </a:ln>
                <a:solidFill>
                  <a:srgbClr val="1F1F1F"/>
                </a:solidFill>
                <a:effectLst/>
                <a:latin typeface="inherit"/>
              </a:rPr>
              <a:t>Coroner's</a:t>
            </a:r>
            <a:r>
              <a:rPr kumimoji="0" lang="sv-SE" altLang="sv-SE" b="0" i="0" u="none" strike="noStrike" cap="none" normalizeH="0" baseline="0" dirty="0">
                <a:ln>
                  <a:noFill/>
                </a:ln>
                <a:solidFill>
                  <a:srgbClr val="1F1F1F"/>
                </a:solidFill>
                <a:effectLst/>
                <a:latin typeface="inherit"/>
              </a:rPr>
              <a:t> Office, sa att nivåerna av medicinen var förhöjda, men inte tillräckligt för att anse dödsfallet som en överdos. Men </a:t>
            </a:r>
            <a:r>
              <a:rPr kumimoji="0" lang="sv-SE" altLang="sv-SE" b="0" i="0" u="none" strike="noStrike" cap="none" normalizeH="0" baseline="0" dirty="0" err="1">
                <a:ln>
                  <a:noFill/>
                </a:ln>
                <a:solidFill>
                  <a:srgbClr val="1F1F1F"/>
                </a:solidFill>
                <a:effectLst/>
                <a:latin typeface="inherit"/>
              </a:rPr>
              <a:t>Pimp</a:t>
            </a:r>
            <a:r>
              <a:rPr kumimoji="0" lang="sv-SE" altLang="sv-SE" b="0" i="0" u="none" strike="noStrike" cap="none" normalizeH="0" baseline="0" dirty="0">
                <a:ln>
                  <a:noFill/>
                </a:ln>
                <a:solidFill>
                  <a:srgbClr val="1F1F1F"/>
                </a:solidFill>
                <a:effectLst/>
                <a:latin typeface="inherit"/>
              </a:rPr>
              <a:t> C hade en historia av sömnapné, ett tillstånd som gör att man slutar andas under korta perioder under sömnen. En talesman för rättsläkaren sa att kombinationen av sömnapné och hostmedicin förmodligen undertryckte </a:t>
            </a:r>
            <a:r>
              <a:rPr kumimoji="0" lang="sv-SE" altLang="sv-SE" b="0" i="0" u="none" strike="noStrike" cap="none" normalizeH="0" baseline="0" dirty="0" err="1">
                <a:ln>
                  <a:noFill/>
                </a:ln>
                <a:solidFill>
                  <a:srgbClr val="1F1F1F"/>
                </a:solidFill>
                <a:effectLst/>
                <a:latin typeface="inherit"/>
              </a:rPr>
              <a:t>Pimp</a:t>
            </a:r>
            <a:r>
              <a:rPr kumimoji="0" lang="sv-SE" altLang="sv-SE" b="0" i="0" u="none" strike="noStrike" cap="none" normalizeH="0" baseline="0" dirty="0">
                <a:ln>
                  <a:noFill/>
                </a:ln>
                <a:solidFill>
                  <a:srgbClr val="1F1F1F"/>
                </a:solidFill>
                <a:effectLst/>
                <a:latin typeface="inherit"/>
              </a:rPr>
              <a:t> C:s andning tillräckligt länge för att leda till hans död.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err="1">
                <a:ln>
                  <a:noFill/>
                </a:ln>
                <a:solidFill>
                  <a:srgbClr val="1F1F1F"/>
                </a:solidFill>
                <a:effectLst/>
                <a:latin typeface="inherit"/>
              </a:rPr>
              <a:t>Fredo</a:t>
            </a:r>
            <a:r>
              <a:rPr kumimoji="0" lang="sv-SE" altLang="sv-SE" b="0" i="0" u="none" strike="noStrike" cap="none" normalizeH="0" baseline="0" dirty="0">
                <a:ln>
                  <a:noFill/>
                </a:ln>
                <a:solidFill>
                  <a:srgbClr val="1F1F1F"/>
                </a:solidFill>
                <a:effectLst/>
                <a:latin typeface="inherit"/>
              </a:rPr>
              <a:t> Santana, en amerikansk rappare som ofta hänvisade till drinken i sin musik, dog av ett anfall den 19 januari 2018. Enligt TMZ hade han lidit av lever- och njurproblem, vilket ansågs vara resultatet av hans beroende.</a:t>
            </a:r>
            <a:endParaRPr kumimoji="0" lang="sv-SE" altLang="sv-S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507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5" name="textruta 4">
            <a:extLst>
              <a:ext uri="{FF2B5EF4-FFF2-40B4-BE49-F238E27FC236}">
                <a16:creationId xmlns:a16="http://schemas.microsoft.com/office/drawing/2014/main" id="{E38D7615-5323-8E24-8388-6283B735858B}"/>
              </a:ext>
            </a:extLst>
          </p:cNvPr>
          <p:cNvSpPr txBox="1"/>
          <p:nvPr/>
        </p:nvSpPr>
        <p:spPr>
          <a:xfrm>
            <a:off x="2662805" y="1499371"/>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1" y="3265919"/>
            <a:ext cx="10214995" cy="191335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Under mitten av 1950-talet ledde försök att utveckla bättre och säkrare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till upptäckten av en serie </a:t>
            </a:r>
            <a:r>
              <a:rPr kumimoji="0" lang="sv-SE" altLang="sv-SE" sz="2100" b="1" i="0" u="none" strike="noStrike" cap="none" normalizeH="0" baseline="0" dirty="0">
                <a:ln>
                  <a:noFill/>
                </a:ln>
                <a:solidFill>
                  <a:srgbClr val="1F1F1F"/>
                </a:solidFill>
                <a:effectLst/>
                <a:latin typeface="inherit"/>
              </a:rPr>
              <a:t>2-bensylbensimidazolföreningar</a:t>
            </a:r>
            <a:r>
              <a:rPr kumimoji="0" lang="sv-SE" altLang="sv-SE" sz="2100" b="0" i="0" u="none" strike="noStrike" cap="none" normalizeH="0" baseline="0" dirty="0">
                <a:ln>
                  <a:noFill/>
                </a:ln>
                <a:solidFill>
                  <a:srgbClr val="1F1F1F"/>
                </a:solidFill>
                <a:effectLst/>
                <a:latin typeface="inherit"/>
              </a:rPr>
              <a:t> med nivåer av analgetisk styrka flera storleksordningar högre än morfinets. I likhet med andra typer av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som morfin och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aktiverar 2-bensylbensimidazolföreningarna μ-</a:t>
            </a:r>
            <a:r>
              <a:rPr kumimoji="0" lang="sv-SE" altLang="sv-SE" sz="2100" b="0" i="0" u="none" strike="noStrike" cap="none" normalizeH="0" baseline="0" dirty="0" err="1">
                <a:ln>
                  <a:noFill/>
                </a:ln>
                <a:solidFill>
                  <a:srgbClr val="1F1F1F"/>
                </a:solidFill>
                <a:effectLst/>
                <a:latin typeface="inherit"/>
              </a:rPr>
              <a:t>opioidreceptorerna</a:t>
            </a:r>
            <a:r>
              <a:rPr kumimoji="0" lang="sv-SE" altLang="sv-SE" sz="2100" b="0" i="0" u="none" strike="noStrike" cap="none" normalizeH="0" baseline="0" dirty="0">
                <a:ln>
                  <a:noFill/>
                </a:ln>
                <a:solidFill>
                  <a:srgbClr val="1F1F1F"/>
                </a:solidFill>
                <a:effectLst/>
                <a:latin typeface="inherit"/>
              </a:rPr>
              <a:t> i det centrala nervsystemet. Det förväntas att effekterna av sådana föreningar sannolikt har likheter med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och andra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2334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E38D7615-5323-8E24-8388-6283B735858B}"/>
              </a:ext>
            </a:extLst>
          </p:cNvPr>
          <p:cNvSpPr txBox="1"/>
          <p:nvPr/>
        </p:nvSpPr>
        <p:spPr>
          <a:xfrm>
            <a:off x="2620860" y="416844"/>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2" y="2106046"/>
            <a:ext cx="10214995" cy="22365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 akuta effekterna inkluderar: eufori, avslappning, analgesi, </a:t>
            </a:r>
            <a:r>
              <a:rPr kumimoji="0" lang="sv-SE" altLang="sv-SE" sz="2100" b="0" i="0" u="none" strike="noStrike" cap="none" normalizeH="0" baseline="0" dirty="0" err="1">
                <a:ln>
                  <a:noFill/>
                </a:ln>
                <a:solidFill>
                  <a:srgbClr val="1F1F1F"/>
                </a:solidFill>
                <a:effectLst/>
                <a:latin typeface="inherit"/>
              </a:rPr>
              <a:t>sedering</a:t>
            </a:r>
            <a:r>
              <a:rPr kumimoji="0" lang="sv-SE" altLang="sv-SE" sz="2100" b="0" i="0" u="none" strike="noStrike" cap="none" normalizeH="0" baseline="0" dirty="0">
                <a:ln>
                  <a:noFill/>
                </a:ln>
                <a:solidFill>
                  <a:srgbClr val="1F1F1F"/>
                </a:solidFill>
                <a:effectLst/>
                <a:latin typeface="inherit"/>
              </a:rPr>
              <a:t> (som framkallar ett tillstånd av lugn eller sömn), bradykardi, hypotermi och andningsdepression (långsammare andning). Det är denna sistnämnda effekt som utgör den största faran för användarna, eftersom små mängder, på grund av den uppenbarligen höga styrkan hos vissa av dessa föreningar, kan orsaka livshotande förgiftning av andningsdepression. Om det inte behandlas kan detta leda till andningsstopp och död. Denna risk kan förvärras genom användning av andra medel som dämpar centrala nervsystemet (alkohol och </a:t>
            </a:r>
            <a:r>
              <a:rPr kumimoji="0" lang="sv-SE" altLang="sv-SE" sz="2100" b="0" i="0" u="none" strike="noStrike" cap="none" normalizeH="0" baseline="0" dirty="0" err="1">
                <a:ln>
                  <a:noFill/>
                </a:ln>
                <a:solidFill>
                  <a:srgbClr val="1F1F1F"/>
                </a:solidFill>
                <a:effectLst/>
                <a:latin typeface="inherit"/>
              </a:rPr>
              <a:t>benso</a:t>
            </a:r>
            <a:r>
              <a:rPr kumimoji="0" lang="sv-SE" altLang="sv-SE" sz="2100" b="0" i="0" u="none" strike="noStrike" cap="none" normalizeH="0" baseline="0" dirty="0">
                <a:ln>
                  <a:noFill/>
                </a:ln>
                <a:solidFill>
                  <a:srgbClr val="1F1F1F"/>
                </a:solidFill>
                <a:effectLst/>
                <a:latin typeface="inherit"/>
              </a:rPr>
              <a:t>)</a:t>
            </a:r>
            <a:r>
              <a:rPr kumimoji="0" lang="sv-SE" altLang="sv-SE" sz="800" b="0" i="0" u="none" strike="noStrike" cap="none" normalizeH="0" baseline="0" dirty="0">
                <a:ln>
                  <a:noFill/>
                </a:ln>
                <a:solidFill>
                  <a:schemeClr val="tx1"/>
                </a:solidFill>
                <a:effectLs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2335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4714691" y="2456935"/>
            <a:ext cx="2762618" cy="19441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Isotonitazene</a:t>
            </a:r>
            <a:r>
              <a:rPr lang="en-US" sz="3200" dirty="0"/>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Clonitazene</a:t>
            </a:r>
            <a:endParaRPr lang="en-US" sz="3200"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a:t>Etonitazene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Metonitazene</a:t>
            </a:r>
            <a:r>
              <a:rPr lang="en-US" sz="3200" dirty="0"/>
              <a:t> </a:t>
            </a:r>
          </a:p>
        </p:txBody>
      </p:sp>
      <p:sp>
        <p:nvSpPr>
          <p:cNvPr id="5" name="textruta 4">
            <a:extLst>
              <a:ext uri="{FF2B5EF4-FFF2-40B4-BE49-F238E27FC236}">
                <a16:creationId xmlns:a16="http://schemas.microsoft.com/office/drawing/2014/main" id="{5D41DC0C-57BE-51D7-BB81-9618D7FC4021}"/>
              </a:ext>
            </a:extLst>
          </p:cNvPr>
          <p:cNvSpPr txBox="1"/>
          <p:nvPr/>
        </p:nvSpPr>
        <p:spPr>
          <a:xfrm>
            <a:off x="3441583" y="1463359"/>
            <a:ext cx="6094602" cy="646331"/>
          </a:xfrm>
          <a:prstGeom prst="rect">
            <a:avLst/>
          </a:prstGeom>
          <a:noFill/>
        </p:spPr>
        <p:txBody>
          <a:bodyPr wrap="square">
            <a:spAutoFit/>
          </a:bodyPr>
          <a:lstStyle/>
          <a:p>
            <a:r>
              <a:rPr lang="sv-SE" sz="1800" dirty="0"/>
              <a:t>N,N-diethyl-2-[[4-(1- </a:t>
            </a:r>
            <a:r>
              <a:rPr lang="sv-SE" sz="1800" dirty="0" err="1"/>
              <a:t>methylethoxy</a:t>
            </a:r>
            <a:r>
              <a:rPr lang="sv-SE" sz="1800" dirty="0"/>
              <a:t>)</a:t>
            </a:r>
            <a:r>
              <a:rPr lang="sv-SE" sz="1800" dirty="0" err="1"/>
              <a:t>phenyl</a:t>
            </a:r>
            <a:r>
              <a:rPr lang="sv-SE" sz="1800" dirty="0"/>
              <a:t>]</a:t>
            </a:r>
            <a:r>
              <a:rPr lang="sv-SE" sz="1800" dirty="0" err="1"/>
              <a:t>methyl</a:t>
            </a:r>
            <a:r>
              <a:rPr lang="sv-SE" sz="1800" dirty="0"/>
              <a:t>]-5-nitro-1Hbenzimidazole-1-ethanamine (</a:t>
            </a:r>
            <a:r>
              <a:rPr lang="sv-SE" sz="1800" dirty="0" err="1"/>
              <a:t>isotonitazene</a:t>
            </a:r>
            <a:r>
              <a:rPr lang="sv-SE" sz="1800" dirty="0"/>
              <a:t>)</a:t>
            </a:r>
            <a:endParaRPr lang="sv-SE" dirty="0"/>
          </a:p>
        </p:txBody>
      </p:sp>
    </p:spTree>
    <p:extLst>
      <p:ext uri="{BB962C8B-B14F-4D97-AF65-F5344CB8AC3E}">
        <p14:creationId xmlns:p14="http://schemas.microsoft.com/office/powerpoint/2010/main" val="353481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832064" y="2005785"/>
            <a:ext cx="10527869" cy="41293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eaLnBrk="0" fontAlgn="base" hangingPunct="0">
              <a:spcBef>
                <a:spcPct val="0"/>
              </a:spcBef>
              <a:spcAft>
                <a:spcPct val="0"/>
              </a:spcAft>
            </a:pPr>
            <a:r>
              <a:rPr lang="sv-SE" dirty="0" err="1"/>
              <a:t>Isotonitazene</a:t>
            </a:r>
            <a:r>
              <a:rPr lang="sv-SE" dirty="0"/>
              <a:t> (N,N-diethyl-2-[[4-(1-methylethoxy)</a:t>
            </a:r>
            <a:r>
              <a:rPr lang="sv-SE" dirty="0" err="1"/>
              <a:t>phenyl</a:t>
            </a:r>
            <a:r>
              <a:rPr lang="sv-SE" dirty="0"/>
              <a:t>]</a:t>
            </a:r>
            <a:r>
              <a:rPr lang="sv-SE" dirty="0" err="1"/>
              <a:t>methyl</a:t>
            </a:r>
            <a:r>
              <a:rPr lang="sv-SE" dirty="0"/>
              <a:t>]-5-nitro-1H-benzimidazole-1- </a:t>
            </a:r>
            <a:r>
              <a:rPr lang="sv-SE" dirty="0" err="1"/>
              <a:t>ethanamine</a:t>
            </a:r>
            <a:r>
              <a:rPr lang="sv-SE" dirty="0"/>
              <a:t>) </a:t>
            </a:r>
            <a:r>
              <a:rPr lang="sv-SE" dirty="0" err="1"/>
              <a:t>belongs</a:t>
            </a:r>
            <a:r>
              <a:rPr lang="sv-SE" dirty="0"/>
              <a:t> to the 2-benzylbenzimidazole </a:t>
            </a:r>
            <a:r>
              <a:rPr lang="sv-SE" dirty="0" err="1"/>
              <a:t>group</a:t>
            </a:r>
            <a:r>
              <a:rPr lang="sv-SE" dirty="0"/>
              <a:t> </a:t>
            </a:r>
            <a:r>
              <a:rPr lang="sv-SE" dirty="0" err="1"/>
              <a:t>of</a:t>
            </a:r>
            <a:r>
              <a:rPr lang="sv-SE" dirty="0"/>
              <a:t> </a:t>
            </a:r>
            <a:r>
              <a:rPr lang="sv-SE" dirty="0" err="1"/>
              <a:t>opioid</a:t>
            </a:r>
            <a:r>
              <a:rPr lang="sv-SE" dirty="0"/>
              <a:t> </a:t>
            </a:r>
            <a:r>
              <a:rPr lang="sv-SE" dirty="0" err="1"/>
              <a:t>analgesics</a:t>
            </a:r>
            <a:r>
              <a:rPr lang="sv-SE" dirty="0"/>
              <a:t>. </a:t>
            </a:r>
            <a:r>
              <a:rPr lang="sv-SE" dirty="0" err="1"/>
              <a:t>This</a:t>
            </a:r>
            <a:r>
              <a:rPr lang="sv-SE" dirty="0"/>
              <a:t> </a:t>
            </a:r>
            <a:r>
              <a:rPr lang="sv-SE" dirty="0" err="1"/>
              <a:t>group</a:t>
            </a:r>
            <a:r>
              <a:rPr lang="sv-SE" dirty="0"/>
              <a:t> </a:t>
            </a:r>
            <a:r>
              <a:rPr lang="sv-SE" dirty="0" err="1"/>
              <a:t>includes</a:t>
            </a:r>
            <a:r>
              <a:rPr lang="sv-SE" dirty="0"/>
              <a:t> </a:t>
            </a:r>
            <a:r>
              <a:rPr lang="sv-SE" dirty="0" err="1"/>
              <a:t>etonitazene</a:t>
            </a:r>
            <a:r>
              <a:rPr lang="sv-SE" dirty="0"/>
              <a:t> and </a:t>
            </a:r>
            <a:r>
              <a:rPr lang="sv-SE" dirty="0" err="1"/>
              <a:t>clonitazene</a:t>
            </a:r>
            <a:r>
              <a:rPr lang="sv-SE" dirty="0"/>
              <a:t>, </a:t>
            </a:r>
            <a:r>
              <a:rPr lang="sv-SE" dirty="0" err="1"/>
              <a:t>both</a:t>
            </a:r>
            <a:r>
              <a:rPr lang="sv-SE" dirty="0"/>
              <a:t> </a:t>
            </a:r>
            <a:r>
              <a:rPr lang="sv-SE" dirty="0" err="1"/>
              <a:t>of</a:t>
            </a:r>
            <a:r>
              <a:rPr lang="sv-SE" dirty="0"/>
              <a:t> </a:t>
            </a:r>
            <a:r>
              <a:rPr lang="sv-SE" dirty="0" err="1"/>
              <a:t>which</a:t>
            </a:r>
            <a:r>
              <a:rPr lang="sv-SE" dirty="0"/>
              <a:t> </a:t>
            </a:r>
            <a:r>
              <a:rPr lang="sv-SE" dirty="0" err="1"/>
              <a:t>are</a:t>
            </a:r>
            <a:r>
              <a:rPr lang="sv-SE" dirty="0"/>
              <a:t> under international </a:t>
            </a:r>
            <a:r>
              <a:rPr lang="sv-SE" dirty="0" err="1"/>
              <a:t>control</a:t>
            </a:r>
            <a:r>
              <a:rPr lang="sv-SE" dirty="0"/>
              <a:t>. </a:t>
            </a:r>
            <a:r>
              <a:rPr lang="sv-SE" dirty="0" err="1"/>
              <a:t>Although</a:t>
            </a:r>
            <a:r>
              <a:rPr lang="sv-SE" dirty="0"/>
              <a:t> </a:t>
            </a:r>
            <a:r>
              <a:rPr lang="sv-SE" dirty="0" err="1"/>
              <a:t>isotonitazene</a:t>
            </a:r>
            <a:r>
              <a:rPr lang="sv-SE" dirty="0"/>
              <a:t> </a:t>
            </a:r>
            <a:r>
              <a:rPr lang="sv-SE" dirty="0" err="1"/>
              <a:t>was</a:t>
            </a:r>
            <a:r>
              <a:rPr lang="sv-SE" dirty="0"/>
              <a:t> </a:t>
            </a:r>
            <a:r>
              <a:rPr lang="sv-SE" dirty="0" err="1"/>
              <a:t>first</a:t>
            </a:r>
            <a:r>
              <a:rPr lang="sv-SE" dirty="0"/>
              <a:t> </a:t>
            </a:r>
            <a:r>
              <a:rPr lang="sv-SE" dirty="0" err="1"/>
              <a:t>synthesised</a:t>
            </a:r>
            <a:r>
              <a:rPr lang="sv-SE" dirty="0"/>
              <a:t> in the mid-1950s, no </a:t>
            </a:r>
            <a:r>
              <a:rPr lang="sv-SE" dirty="0" err="1"/>
              <a:t>additional</a:t>
            </a:r>
            <a:r>
              <a:rPr lang="sv-SE" dirty="0"/>
              <a:t> </a:t>
            </a:r>
            <a:r>
              <a:rPr lang="sv-SE" dirty="0" err="1"/>
              <a:t>reports</a:t>
            </a:r>
            <a:r>
              <a:rPr lang="sv-SE" dirty="0"/>
              <a:t> </a:t>
            </a:r>
            <a:r>
              <a:rPr lang="sv-SE" dirty="0" err="1"/>
              <a:t>relating</a:t>
            </a:r>
            <a:r>
              <a:rPr lang="sv-SE" dirty="0"/>
              <a:t> to the </a:t>
            </a:r>
            <a:r>
              <a:rPr lang="sv-SE" dirty="0" err="1"/>
              <a:t>substance</a:t>
            </a:r>
            <a:r>
              <a:rPr lang="sv-SE" dirty="0"/>
              <a:t> </a:t>
            </a:r>
            <a:r>
              <a:rPr lang="sv-SE" dirty="0" err="1"/>
              <a:t>could</a:t>
            </a:r>
            <a:r>
              <a:rPr lang="sv-SE" dirty="0"/>
              <a:t> be </a:t>
            </a:r>
            <a:r>
              <a:rPr lang="sv-SE" dirty="0" err="1"/>
              <a:t>found</a:t>
            </a:r>
            <a:r>
              <a:rPr lang="sv-SE" dirty="0"/>
              <a:t> </a:t>
            </a:r>
            <a:r>
              <a:rPr lang="sv-SE" dirty="0" err="1"/>
              <a:t>until</a:t>
            </a:r>
            <a:r>
              <a:rPr lang="sv-SE" dirty="0"/>
              <a:t> </a:t>
            </a:r>
            <a:r>
              <a:rPr lang="sv-SE" dirty="0" err="1"/>
              <a:t>its</a:t>
            </a:r>
            <a:r>
              <a:rPr lang="sv-SE" dirty="0"/>
              <a:t> </a:t>
            </a:r>
            <a:r>
              <a:rPr lang="sv-SE" dirty="0" err="1"/>
              <a:t>identification</a:t>
            </a:r>
            <a:r>
              <a:rPr lang="sv-SE" dirty="0"/>
              <a:t> on the </a:t>
            </a:r>
            <a:r>
              <a:rPr lang="sv-SE" dirty="0" err="1"/>
              <a:t>illicit</a:t>
            </a:r>
            <a:r>
              <a:rPr lang="sv-SE" dirty="0"/>
              <a:t> </a:t>
            </a:r>
            <a:r>
              <a:rPr lang="sv-SE" dirty="0" err="1"/>
              <a:t>drug</a:t>
            </a:r>
            <a:r>
              <a:rPr lang="sv-SE" dirty="0"/>
              <a:t> market in 2019.</a:t>
            </a:r>
            <a:endParaRPr lang="en-US" dirty="0"/>
          </a:p>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err="1"/>
              <a:t>Isotonitazene</a:t>
            </a:r>
            <a:r>
              <a:rPr lang="en-US" dirty="0"/>
              <a:t> has been detected in Estonia since 2019, and other </a:t>
            </a:r>
            <a:r>
              <a:rPr lang="en-US" dirty="0" err="1"/>
              <a:t>nitazenes</a:t>
            </a:r>
            <a:r>
              <a:rPr lang="en-US" dirty="0"/>
              <a:t> such as </a:t>
            </a:r>
            <a:r>
              <a:rPr lang="en-US" dirty="0" err="1"/>
              <a:t>protonitazene</a:t>
            </a:r>
            <a:r>
              <a:rPr lang="en-US" dirty="0"/>
              <a:t> and </a:t>
            </a:r>
            <a:r>
              <a:rPr lang="en-US" dirty="0" err="1"/>
              <a:t>metonitazene</a:t>
            </a:r>
            <a:r>
              <a:rPr lang="en-US" dirty="0"/>
              <a:t> have been increasingly identified in post-mortem analyses of drug-related deaths cases since 2022. In 2022, 32 of 82 drug-related deaths (39%) in Estonia were associated with </a:t>
            </a:r>
            <a:r>
              <a:rPr lang="en-US" dirty="0" err="1"/>
              <a:t>nitazenes</a:t>
            </a:r>
            <a:r>
              <a:rPr lang="en-US" dirty="0"/>
              <a:t> and 2 of 63 (3%) in Latvia.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a:t>In 2023, </a:t>
            </a:r>
            <a:r>
              <a:rPr lang="en-US" dirty="0" err="1"/>
              <a:t>nitazenes</a:t>
            </a:r>
            <a:r>
              <a:rPr lang="en-US" dirty="0"/>
              <a:t> were identified in 56 of 117 drug-related deaths (48%) in Estonia and in 38 of 130 (29%) in Latvia. This development is worrying. In drug-related death cases involving </a:t>
            </a:r>
            <a:r>
              <a:rPr lang="en-US" dirty="0" err="1"/>
              <a:t>nitazenes</a:t>
            </a:r>
            <a:r>
              <a:rPr lang="en-US" dirty="0"/>
              <a:t>, the most prominent </a:t>
            </a:r>
            <a:r>
              <a:rPr lang="en-US" dirty="0" err="1"/>
              <a:t>nitazenes</a:t>
            </a:r>
            <a:r>
              <a:rPr lang="en-US" dirty="0"/>
              <a:t> detected in Estonia in 2023 were </a:t>
            </a:r>
            <a:r>
              <a:rPr lang="en-US" dirty="0" err="1"/>
              <a:t>protonitazene</a:t>
            </a:r>
            <a:r>
              <a:rPr lang="en-US" dirty="0"/>
              <a:t> (38 of 56; 68%) and </a:t>
            </a:r>
            <a:r>
              <a:rPr lang="en-US" dirty="0" err="1"/>
              <a:t>metonitazene</a:t>
            </a:r>
            <a:r>
              <a:rPr lang="en-US" dirty="0"/>
              <a:t> (27 of 56; 48%); </a:t>
            </a:r>
            <a:r>
              <a:rPr lang="en-US" dirty="0" err="1"/>
              <a:t>isotonitazene</a:t>
            </a:r>
            <a:r>
              <a:rPr lang="en-US" dirty="0"/>
              <a:t> (32 of 38; 84%) was most common in Latvia.</a:t>
            </a:r>
            <a:endParaRPr kumimoji="0" lang="sv-SE" altLang="sv-SE" b="0" i="0" u="none" strike="noStrike" cap="none" normalizeH="0" baseline="0" dirty="0">
              <a:ln>
                <a:noFill/>
              </a:ln>
              <a:solidFill>
                <a:schemeClr val="tx1"/>
              </a:solidFill>
              <a:effectLst/>
              <a:latin typeface="Arial" panose="020B0604020202020204" pitchFamily="34" charset="0"/>
            </a:endParaRPr>
          </a:p>
        </p:txBody>
      </p:sp>
      <p:sp>
        <p:nvSpPr>
          <p:cNvPr id="5" name="textruta 4">
            <a:extLst>
              <a:ext uri="{FF2B5EF4-FFF2-40B4-BE49-F238E27FC236}">
                <a16:creationId xmlns:a16="http://schemas.microsoft.com/office/drawing/2014/main" id="{E38D7615-5323-8E24-8388-6283B735858B}"/>
              </a:ext>
            </a:extLst>
          </p:cNvPr>
          <p:cNvSpPr txBox="1"/>
          <p:nvPr/>
        </p:nvSpPr>
        <p:spPr>
          <a:xfrm>
            <a:off x="2864141" y="1239312"/>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Tree>
    <p:extLst>
      <p:ext uri="{BB962C8B-B14F-4D97-AF65-F5344CB8AC3E}">
        <p14:creationId xmlns:p14="http://schemas.microsoft.com/office/powerpoint/2010/main" val="2738178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900ED55-A217-65C6-F486-93DA049DF7CB}"/>
              </a:ext>
            </a:extLst>
          </p:cNvPr>
          <p:cNvPicPr>
            <a:picLocks noChangeAspect="1"/>
          </p:cNvPicPr>
          <p:nvPr/>
        </p:nvPicPr>
        <p:blipFill>
          <a:blip r:embed="rId2"/>
          <a:stretch>
            <a:fillRect/>
          </a:stretch>
        </p:blipFill>
        <p:spPr>
          <a:xfrm>
            <a:off x="2228850" y="1404937"/>
            <a:ext cx="7734300" cy="4048125"/>
          </a:xfrm>
          <a:prstGeom prst="rect">
            <a:avLst/>
          </a:prstGeom>
        </p:spPr>
      </p:pic>
    </p:spTree>
    <p:extLst>
      <p:ext uri="{BB962C8B-B14F-4D97-AF65-F5344CB8AC3E}">
        <p14:creationId xmlns:p14="http://schemas.microsoft.com/office/powerpoint/2010/main" val="3568691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F04BEED-E75E-A9EE-1EDC-98E913293293}"/>
              </a:ext>
            </a:extLst>
          </p:cNvPr>
          <p:cNvPicPr>
            <a:picLocks noChangeAspect="1"/>
          </p:cNvPicPr>
          <p:nvPr/>
        </p:nvPicPr>
        <p:blipFill>
          <a:blip r:embed="rId2"/>
          <a:stretch>
            <a:fillRect/>
          </a:stretch>
        </p:blipFill>
        <p:spPr>
          <a:xfrm>
            <a:off x="2119312" y="2978363"/>
            <a:ext cx="7953375" cy="3629025"/>
          </a:xfrm>
          <a:prstGeom prst="rect">
            <a:avLst/>
          </a:prstGeom>
        </p:spPr>
      </p:pic>
      <p:sp>
        <p:nvSpPr>
          <p:cNvPr id="5" name="textruta 4">
            <a:extLst>
              <a:ext uri="{FF2B5EF4-FFF2-40B4-BE49-F238E27FC236}">
                <a16:creationId xmlns:a16="http://schemas.microsoft.com/office/drawing/2014/main" id="{39002781-E28F-9F05-B516-E972312CE8C6}"/>
              </a:ext>
            </a:extLst>
          </p:cNvPr>
          <p:cNvSpPr txBox="1"/>
          <p:nvPr/>
        </p:nvSpPr>
        <p:spPr>
          <a:xfrm>
            <a:off x="1386280" y="393040"/>
            <a:ext cx="9771077" cy="2585323"/>
          </a:xfrm>
          <a:prstGeom prst="rect">
            <a:avLst/>
          </a:prstGeom>
          <a:noFill/>
        </p:spPr>
        <p:txBody>
          <a:bodyPr wrap="square">
            <a:spAutoFit/>
          </a:bodyPr>
          <a:lstStyle/>
          <a:p>
            <a:r>
              <a:rPr lang="en-US" dirty="0"/>
              <a:t>Antinociceptive potencies of </a:t>
            </a:r>
            <a:r>
              <a:rPr lang="en-US" dirty="0" err="1"/>
              <a:t>isotonitazene</a:t>
            </a:r>
            <a:r>
              <a:rPr lang="en-US" dirty="0"/>
              <a:t>, etonitazene and </a:t>
            </a:r>
            <a:r>
              <a:rPr lang="en-US" dirty="0" err="1"/>
              <a:t>metonitazene</a:t>
            </a:r>
            <a:r>
              <a:rPr lang="en-US" dirty="0"/>
              <a:t>, both closely related homologues to </a:t>
            </a:r>
            <a:r>
              <a:rPr lang="en-US" dirty="0" err="1"/>
              <a:t>isotonitazene</a:t>
            </a:r>
            <a:r>
              <a:rPr lang="en-US" dirty="0"/>
              <a:t>, as well </a:t>
            </a:r>
            <a:r>
              <a:rPr lang="en-US" dirty="0" err="1"/>
              <a:t>clonitazene</a:t>
            </a:r>
            <a:r>
              <a:rPr lang="en-US" dirty="0"/>
              <a:t>, relative to 5 mg/kg subcutaneously (</a:t>
            </a:r>
            <a:r>
              <a:rPr lang="en-US" dirty="0" err="1"/>
              <a:t>sc</a:t>
            </a:r>
            <a:r>
              <a:rPr lang="en-US" dirty="0"/>
              <a:t>) or 25 mg/kg orally administered morphine in mice; </a:t>
            </a:r>
            <a:r>
              <a:rPr lang="en-US" dirty="0" err="1"/>
              <a:t>sc</a:t>
            </a:r>
            <a:r>
              <a:rPr lang="en-US" dirty="0"/>
              <a:t> injection to rats relative to 2 mg/kg morphine </a:t>
            </a:r>
            <a:r>
              <a:rPr lang="en-US" dirty="0" err="1"/>
              <a:t>sc</a:t>
            </a:r>
            <a:r>
              <a:rPr lang="en-US" dirty="0"/>
              <a:t>, and iv injection to rabbits relative to 3 mg/kg morphine iv. Potency was determined by measuring delay in reaction time to radiant heat stimulation of the mouse tail (tail-flick), by the tail pressure method in rats and by the ear-pinch reflex method in the rabbit. Codes in Arabic numerals refer to those in the original publications (Hunger et al., 1957; Gross and </a:t>
            </a:r>
            <a:r>
              <a:rPr lang="en-US" dirty="0" err="1"/>
              <a:t>Turrian</a:t>
            </a:r>
            <a:r>
              <a:rPr lang="en-US" dirty="0"/>
              <a:t>, 1957). The substance with a Roman numeral code is </a:t>
            </a:r>
            <a:r>
              <a:rPr lang="en-US" dirty="0" err="1"/>
              <a:t>isotonitazene</a:t>
            </a:r>
            <a:r>
              <a:rPr lang="en-US" dirty="0"/>
              <a:t> and is from a subsequent publication (Hunger et al., 1960b; </a:t>
            </a:r>
            <a:r>
              <a:rPr lang="en-US" dirty="0" err="1"/>
              <a:t>Ujváry</a:t>
            </a:r>
            <a:r>
              <a:rPr lang="en-US" dirty="0"/>
              <a:t>, 2020)</a:t>
            </a:r>
            <a:endParaRPr lang="sv-SE" dirty="0"/>
          </a:p>
        </p:txBody>
      </p:sp>
    </p:spTree>
    <p:extLst>
      <p:ext uri="{BB962C8B-B14F-4D97-AF65-F5344CB8AC3E}">
        <p14:creationId xmlns:p14="http://schemas.microsoft.com/office/powerpoint/2010/main" val="2653334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pic>
        <p:nvPicPr>
          <p:cNvPr id="5" name="Bildobjekt 4">
            <a:extLst>
              <a:ext uri="{FF2B5EF4-FFF2-40B4-BE49-F238E27FC236}">
                <a16:creationId xmlns:a16="http://schemas.microsoft.com/office/drawing/2014/main" id="{2294180D-B2FD-480B-CA7D-02258FD94963}"/>
              </a:ext>
            </a:extLst>
          </p:cNvPr>
          <p:cNvPicPr>
            <a:picLocks noChangeAspect="1"/>
          </p:cNvPicPr>
          <p:nvPr/>
        </p:nvPicPr>
        <p:blipFill>
          <a:blip r:embed="rId2"/>
          <a:stretch>
            <a:fillRect/>
          </a:stretch>
        </p:blipFill>
        <p:spPr>
          <a:xfrm>
            <a:off x="2300287" y="1515310"/>
            <a:ext cx="7591425" cy="4581525"/>
          </a:xfrm>
          <a:prstGeom prst="rect">
            <a:avLst/>
          </a:prstGeom>
        </p:spPr>
      </p:pic>
    </p:spTree>
    <p:extLst>
      <p:ext uri="{BB962C8B-B14F-4D97-AF65-F5344CB8AC3E}">
        <p14:creationId xmlns:p14="http://schemas.microsoft.com/office/powerpoint/2010/main" val="1380178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C1DC8B39-D540-DCE1-BB71-2FB018D64534}"/>
              </a:ext>
            </a:extLst>
          </p:cNvPr>
          <p:cNvSpPr txBox="1"/>
          <p:nvPr/>
        </p:nvSpPr>
        <p:spPr>
          <a:xfrm>
            <a:off x="2552350" y="2507768"/>
            <a:ext cx="7841609" cy="2246769"/>
          </a:xfrm>
          <a:prstGeom prst="rect">
            <a:avLst/>
          </a:prstGeom>
          <a:noFill/>
        </p:spPr>
        <p:txBody>
          <a:bodyPr wrap="square">
            <a:spAutoFit/>
          </a:bodyPr>
          <a:lstStyle/>
          <a:p>
            <a:r>
              <a:rPr lang="en-US" sz="2000" dirty="0"/>
              <a:t>Although the high analgesic potency renders the manufacture of this series of compounds attractive to clandestine chemists, until the first identification of </a:t>
            </a:r>
            <a:r>
              <a:rPr lang="en-US" sz="2000" dirty="0" err="1"/>
              <a:t>isotonitazene</a:t>
            </a:r>
            <a:r>
              <a:rPr lang="en-US" sz="2000" dirty="0"/>
              <a:t> in 2019, when it was first identified on the illicit drug market, only etonitazene had been sporadically encountered on the drug market. As of 26 May 2020, </a:t>
            </a:r>
            <a:r>
              <a:rPr lang="en-US" sz="2000" dirty="0" err="1"/>
              <a:t>isotonitazene</a:t>
            </a:r>
            <a:r>
              <a:rPr lang="en-US" sz="2000" dirty="0"/>
              <a:t> is the only substance from the 2-benzylbenzimidazole series of opioid analgesics notified to the EMCDDA as an NPS</a:t>
            </a:r>
            <a:endParaRPr lang="sv-SE" sz="2000" dirty="0"/>
          </a:p>
        </p:txBody>
      </p:sp>
    </p:spTree>
    <p:extLst>
      <p:ext uri="{BB962C8B-B14F-4D97-AF65-F5344CB8AC3E}">
        <p14:creationId xmlns:p14="http://schemas.microsoft.com/office/powerpoint/2010/main" val="4167666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C1DC8B39-D540-DCE1-BB71-2FB018D64534}"/>
              </a:ext>
            </a:extLst>
          </p:cNvPr>
          <p:cNvSpPr txBox="1"/>
          <p:nvPr/>
        </p:nvSpPr>
        <p:spPr>
          <a:xfrm>
            <a:off x="1419836" y="1686187"/>
            <a:ext cx="9988491" cy="3970318"/>
          </a:xfrm>
          <a:prstGeom prst="rect">
            <a:avLst/>
          </a:prstGeom>
          <a:noFill/>
        </p:spPr>
        <p:txBody>
          <a:bodyPr wrap="square">
            <a:spAutoFit/>
          </a:bodyPr>
          <a:lstStyle/>
          <a:p>
            <a:r>
              <a:rPr lang="en-US" dirty="0"/>
              <a:t>Similar to other types of opioid analgesics such as morphine and fentanyl, the </a:t>
            </a:r>
            <a:r>
              <a:rPr lang="en-US" b="1" dirty="0"/>
              <a:t>2-benzylbenzimidazole</a:t>
            </a:r>
            <a:r>
              <a:rPr lang="en-US" dirty="0"/>
              <a:t> compounds, including </a:t>
            </a:r>
            <a:r>
              <a:rPr lang="en-US" b="1" dirty="0" err="1"/>
              <a:t>isotonitazene</a:t>
            </a:r>
            <a:r>
              <a:rPr lang="en-US" dirty="0"/>
              <a:t>, produce most of their effects by activating the μ-opioid receptors (MOPs) in the central nervous system (CNS). </a:t>
            </a:r>
          </a:p>
          <a:p>
            <a:endParaRPr lang="en-US" dirty="0"/>
          </a:p>
          <a:p>
            <a:r>
              <a:rPr lang="en-US" dirty="0"/>
              <a:t>The acute effects of this include euphoria, relaxation, analgesia (a reduced ability to feel pain), sedation (inducing a state of calm or sleep), bradycardia (slowing of the heart), hypothermia (dangerously low body temperature) and respiratory depression (slowing down of breathing). </a:t>
            </a:r>
          </a:p>
          <a:p>
            <a:endParaRPr lang="en-US" dirty="0"/>
          </a:p>
          <a:p>
            <a:r>
              <a:rPr lang="en-US" dirty="0"/>
              <a:t>It is this last effect that poses the greatest danger to users, as, owing to the apparently high potency of some of these compounds, sub-milligram doses may cause </a:t>
            </a:r>
            <a:r>
              <a:rPr lang="en-US" dirty="0" err="1"/>
              <a:t>lifethreatening</a:t>
            </a:r>
            <a:r>
              <a:rPr lang="en-US" dirty="0"/>
              <a:t> poisoning from respiratory depression. Left untreated, this can lead to respiratory arrest (cessation of breathing) and death. Although the available information is limited, the 2- </a:t>
            </a:r>
            <a:r>
              <a:rPr lang="en-US" dirty="0" err="1"/>
              <a:t>benzylbenzimidazole</a:t>
            </a:r>
            <a:r>
              <a:rPr lang="en-US" dirty="0"/>
              <a:t> opioids, including etonitazene and </a:t>
            </a:r>
            <a:r>
              <a:rPr lang="en-US" dirty="0" err="1"/>
              <a:t>isotonitazene</a:t>
            </a:r>
            <a:r>
              <a:rPr lang="en-US" dirty="0"/>
              <a:t>, are likely to have an abuse liability and dependence potential, similar to other opioid analgesics</a:t>
            </a:r>
            <a:endParaRPr lang="sv-SE" dirty="0"/>
          </a:p>
        </p:txBody>
      </p:sp>
    </p:spTree>
    <p:extLst>
      <p:ext uri="{BB962C8B-B14F-4D97-AF65-F5344CB8AC3E}">
        <p14:creationId xmlns:p14="http://schemas.microsoft.com/office/powerpoint/2010/main" val="2601073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288453" y="1545052"/>
            <a:ext cx="8879655" cy="3785652"/>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333230"/>
                </a:solidFill>
                <a:cs typeface="Calibri" panose="020F0502020204030204" pitchFamily="34" charset="0"/>
              </a:rPr>
              <a:t>894 personer avled i Sverige 2019 till följd av läkemedels- och narkotikaförgiftningar</a:t>
            </a:r>
          </a:p>
          <a:p>
            <a:pPr marL="342900" indent="-342900">
              <a:buFont typeface="Arial" panose="020B0604020202020204" pitchFamily="34" charset="0"/>
              <a:buChar char="•"/>
            </a:pPr>
            <a:endParaRPr lang="sv-SE" sz="2000" dirty="0">
              <a:solidFill>
                <a:srgbClr val="333230"/>
              </a:solidFill>
              <a:cs typeface="Calibri" panose="020F0502020204030204" pitchFamily="34" charset="0"/>
            </a:endParaRPr>
          </a:p>
          <a:p>
            <a:pPr marL="342900" indent="-342900">
              <a:buFont typeface="Arial" panose="020B0604020202020204" pitchFamily="34" charset="0"/>
              <a:buChar char="•"/>
            </a:pPr>
            <a:r>
              <a:rPr lang="sv-SE" sz="2000" dirty="0">
                <a:solidFill>
                  <a:srgbClr val="333230"/>
                </a:solidFill>
                <a:cs typeface="Calibri" panose="020F0502020204030204" pitchFamily="34" charset="0"/>
              </a:rPr>
              <a:t>I 215 fall, eller mindre än 25 procent, var illegala droger inblandade ensamt eller i kombination med läkemedel, medan det i hela 638 fall, eller över 70 procent, enbart var godkända läkemedel som låg bakom dödsfallen</a:t>
            </a:r>
          </a:p>
          <a:p>
            <a:pPr marL="342900" indent="-342900">
              <a:buFont typeface="Arial" panose="020B0604020202020204" pitchFamily="34" charset="0"/>
              <a:buChar char="•"/>
            </a:pPr>
            <a:endParaRPr lang="sv-SE" sz="2000" dirty="0">
              <a:solidFill>
                <a:srgbClr val="333230"/>
              </a:solidFill>
              <a:cs typeface="Calibri" panose="020F0502020204030204" pitchFamily="34" charset="0"/>
            </a:endParaRPr>
          </a:p>
          <a:p>
            <a:pPr marL="342900" indent="-342900">
              <a:buFont typeface="Arial" panose="020B0604020202020204" pitchFamily="34" charset="0"/>
              <a:buChar char="•"/>
            </a:pPr>
            <a:r>
              <a:rPr lang="sv-SE" sz="2000" dirty="0">
                <a:solidFill>
                  <a:srgbClr val="333230"/>
                </a:solidFill>
                <a:cs typeface="Calibri" panose="020F0502020204030204" pitchFamily="34" charset="0"/>
              </a:rPr>
              <a:t>I 41 fall finns inga substanser angivna varför den exakta dödsorsaken är oklar</a:t>
            </a:r>
            <a:endParaRPr lang="sv-SE" sz="2000" dirty="0">
              <a:cs typeface="Calibri" panose="020F0502020204030204" pitchFamily="34" charset="0"/>
            </a:endParaRPr>
          </a:p>
        </p:txBody>
      </p:sp>
      <p:sp>
        <p:nvSpPr>
          <p:cNvPr id="4" name="textruta 3">
            <a:extLst>
              <a:ext uri="{FF2B5EF4-FFF2-40B4-BE49-F238E27FC236}">
                <a16:creationId xmlns:a16="http://schemas.microsoft.com/office/drawing/2014/main" id="{B59EE190-13BB-85BF-3BB9-958584CE39FB}"/>
              </a:ext>
            </a:extLst>
          </p:cNvPr>
          <p:cNvSpPr txBox="1"/>
          <p:nvPr/>
        </p:nvSpPr>
        <p:spPr>
          <a:xfrm>
            <a:off x="3165630" y="583251"/>
            <a:ext cx="6094520" cy="523220"/>
          </a:xfrm>
          <a:prstGeom prst="rect">
            <a:avLst/>
          </a:prstGeom>
          <a:noFill/>
        </p:spPr>
        <p:txBody>
          <a:bodyPr wrap="square">
            <a:spAutoFit/>
          </a:bodyPr>
          <a:lstStyle/>
          <a:p>
            <a:r>
              <a:rPr lang="sv-SE" sz="2800" dirty="0">
                <a:solidFill>
                  <a:srgbClr val="333230"/>
                </a:solidFill>
                <a:latin typeface="Publico Text"/>
              </a:rPr>
              <a:t>Läkemedels- och narkotikaförgiftningar</a:t>
            </a:r>
            <a:r>
              <a:rPr lang="sv-SE" sz="2800" dirty="0"/>
              <a:t> </a:t>
            </a:r>
          </a:p>
        </p:txBody>
      </p:sp>
    </p:spTree>
    <p:extLst>
      <p:ext uri="{BB962C8B-B14F-4D97-AF65-F5344CB8AC3E}">
        <p14:creationId xmlns:p14="http://schemas.microsoft.com/office/powerpoint/2010/main" val="253992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1CD2C77-6B70-24F7-B07B-73DBF661A952}"/>
              </a:ext>
            </a:extLst>
          </p:cNvPr>
          <p:cNvPicPr>
            <a:picLocks noChangeAspect="1"/>
          </p:cNvPicPr>
          <p:nvPr/>
        </p:nvPicPr>
        <p:blipFill>
          <a:blip r:embed="rId2"/>
          <a:stretch>
            <a:fillRect/>
          </a:stretch>
        </p:blipFill>
        <p:spPr>
          <a:xfrm>
            <a:off x="632271" y="0"/>
            <a:ext cx="10651010" cy="6858000"/>
          </a:xfrm>
          <a:prstGeom prst="rect">
            <a:avLst/>
          </a:prstGeom>
        </p:spPr>
      </p:pic>
    </p:spTree>
    <p:extLst>
      <p:ext uri="{BB962C8B-B14F-4D97-AF65-F5344CB8AC3E}">
        <p14:creationId xmlns:p14="http://schemas.microsoft.com/office/powerpoint/2010/main" val="334291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711F6352-8A3C-5E74-8DAE-7020CD991D83}"/>
              </a:ext>
            </a:extLst>
          </p:cNvPr>
          <p:cNvPicPr>
            <a:picLocks noChangeAspect="1"/>
          </p:cNvPicPr>
          <p:nvPr/>
        </p:nvPicPr>
        <p:blipFill>
          <a:blip r:embed="rId2"/>
          <a:stretch>
            <a:fillRect/>
          </a:stretch>
        </p:blipFill>
        <p:spPr>
          <a:xfrm>
            <a:off x="2220426" y="386179"/>
            <a:ext cx="7163873" cy="6471821"/>
          </a:xfrm>
          <a:prstGeom prst="rect">
            <a:avLst/>
          </a:prstGeom>
        </p:spPr>
      </p:pic>
    </p:spTree>
    <p:extLst>
      <p:ext uri="{BB962C8B-B14F-4D97-AF65-F5344CB8AC3E}">
        <p14:creationId xmlns:p14="http://schemas.microsoft.com/office/powerpoint/2010/main" val="1804604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C4D3CAE-6218-E2D5-76EC-24D6C523ECA5}"/>
              </a:ext>
            </a:extLst>
          </p:cNvPr>
          <p:cNvSpPr txBox="1"/>
          <p:nvPr/>
        </p:nvSpPr>
        <p:spPr>
          <a:xfrm>
            <a:off x="1836140" y="1172691"/>
            <a:ext cx="8519719" cy="923330"/>
          </a:xfrm>
          <a:prstGeom prst="rect">
            <a:avLst/>
          </a:prstGeom>
          <a:noFill/>
        </p:spPr>
        <p:txBody>
          <a:bodyPr wrap="square">
            <a:spAutoFit/>
          </a:bodyPr>
          <a:lstStyle/>
          <a:p>
            <a:pPr algn="l"/>
            <a:r>
              <a:rPr lang="en-US" sz="3600" b="0" i="0" u="none" strike="noStrike" baseline="0" dirty="0">
                <a:latin typeface="AdvPS-CGSE"/>
              </a:rPr>
              <a:t>Intensive care admissions due to poisoning</a:t>
            </a:r>
          </a:p>
          <a:p>
            <a:pPr algn="l"/>
            <a:r>
              <a:rPr lang="sv-SE" sz="1800" b="0" i="0" u="none" strike="noStrike" baseline="0" dirty="0">
                <a:latin typeface="AdvPS-CGS"/>
              </a:rPr>
              <a:t>E. Lindqvist</a:t>
            </a:r>
            <a:r>
              <a:rPr lang="sv-SE" sz="800" b="0" i="0" u="none" strike="noStrike" baseline="0" dirty="0">
                <a:latin typeface="AdvPS-CGS"/>
              </a:rPr>
              <a:t>1,2 </a:t>
            </a:r>
            <a:r>
              <a:rPr lang="sv-SE" sz="1800" b="0" i="0" u="none" strike="noStrike" baseline="0" dirty="0">
                <a:latin typeface="AdvPS-CGS"/>
              </a:rPr>
              <a:t>, G. Edman</a:t>
            </a:r>
            <a:r>
              <a:rPr lang="sv-SE" sz="800" b="0" i="0" u="none" strike="noStrike" baseline="0" dirty="0">
                <a:latin typeface="AdvPS-CGS"/>
              </a:rPr>
              <a:t>3,4</a:t>
            </a:r>
            <a:r>
              <a:rPr lang="sv-SE" sz="1800" b="0" i="0" u="none" strike="noStrike" baseline="0" dirty="0">
                <a:latin typeface="AdvPS-CGS"/>
              </a:rPr>
              <a:t>, J. Hollenberg</a:t>
            </a:r>
            <a:r>
              <a:rPr lang="sv-SE" sz="800" b="0" i="0" u="none" strike="noStrike" baseline="0" dirty="0">
                <a:latin typeface="AdvPS-CGS"/>
              </a:rPr>
              <a:t>5</a:t>
            </a:r>
            <a:r>
              <a:rPr lang="sv-SE" sz="1800" b="0" i="0" u="none" strike="noStrike" baseline="0" dirty="0">
                <a:latin typeface="AdvPS-CGS"/>
              </a:rPr>
              <a:t>, P. Nordberg</a:t>
            </a:r>
            <a:r>
              <a:rPr lang="sv-SE" sz="800" b="0" i="0" u="none" strike="noStrike" baseline="0" dirty="0">
                <a:latin typeface="AdvPS-CGS"/>
              </a:rPr>
              <a:t>5</a:t>
            </a:r>
            <a:r>
              <a:rPr lang="sv-SE" sz="1800" b="0" i="0" u="none" strike="noStrike" baseline="0" dirty="0">
                <a:latin typeface="AdvPS-CGS"/>
              </a:rPr>
              <a:t>, U. </a:t>
            </a:r>
            <a:r>
              <a:rPr lang="sv-SE" sz="1800" b="0" i="0" u="none" strike="noStrike" baseline="0" dirty="0">
                <a:latin typeface="AdvP4C4E59"/>
              </a:rPr>
              <a:t>€</a:t>
            </a:r>
            <a:r>
              <a:rPr lang="sv-SE" sz="1800" b="0" i="0" u="none" strike="noStrike" baseline="0" dirty="0">
                <a:latin typeface="AdvPS-CGS"/>
              </a:rPr>
              <a:t>Osby</a:t>
            </a:r>
            <a:r>
              <a:rPr lang="sv-SE" sz="800" b="0" i="0" u="none" strike="noStrike" baseline="0" dirty="0">
                <a:latin typeface="AdvPS-CGS"/>
              </a:rPr>
              <a:t>6,7 </a:t>
            </a:r>
            <a:r>
              <a:rPr lang="sv-SE" sz="1800" b="0" i="0" u="none" strike="noStrike" baseline="0" dirty="0">
                <a:latin typeface="AdvPS-CGS"/>
              </a:rPr>
              <a:t>and S. Forsberg</a:t>
            </a:r>
            <a:r>
              <a:rPr lang="sv-SE" sz="800" b="0" i="0" u="none" strike="noStrike" baseline="0" dirty="0">
                <a:latin typeface="AdvPS-CGS"/>
              </a:rPr>
              <a:t>1,2,8</a:t>
            </a:r>
            <a:endParaRPr lang="sv-SE" dirty="0"/>
          </a:p>
        </p:txBody>
      </p:sp>
      <p:sp>
        <p:nvSpPr>
          <p:cNvPr id="6" name="textruta 5">
            <a:extLst>
              <a:ext uri="{FF2B5EF4-FFF2-40B4-BE49-F238E27FC236}">
                <a16:creationId xmlns:a16="http://schemas.microsoft.com/office/drawing/2014/main" id="{481D9427-B08A-0399-7713-BC148EF579A3}"/>
              </a:ext>
            </a:extLst>
          </p:cNvPr>
          <p:cNvSpPr txBox="1"/>
          <p:nvPr/>
        </p:nvSpPr>
        <p:spPr>
          <a:xfrm>
            <a:off x="1836140" y="2232807"/>
            <a:ext cx="6094602" cy="307777"/>
          </a:xfrm>
          <a:prstGeom prst="rect">
            <a:avLst/>
          </a:prstGeom>
          <a:noFill/>
        </p:spPr>
        <p:txBody>
          <a:bodyPr wrap="square">
            <a:spAutoFit/>
          </a:bodyPr>
          <a:lstStyle/>
          <a:p>
            <a:r>
              <a:rPr lang="sv-SE" sz="1400" b="0" i="0" u="none" strike="noStrike" baseline="0" dirty="0">
                <a:latin typeface="AdvPS-CGSL"/>
              </a:rPr>
              <a:t>Acta </a:t>
            </a:r>
            <a:r>
              <a:rPr lang="sv-SE" sz="1400" b="0" i="0" u="none" strike="noStrike" baseline="0" dirty="0" err="1">
                <a:latin typeface="AdvPS-CGSL"/>
              </a:rPr>
              <a:t>Anaesthesiologica</a:t>
            </a:r>
            <a:r>
              <a:rPr lang="sv-SE" sz="1400" b="0" i="0" u="none" strike="noStrike" baseline="0" dirty="0">
                <a:latin typeface="AdvPS-CGSL"/>
              </a:rPr>
              <a:t> </a:t>
            </a:r>
            <a:r>
              <a:rPr lang="sv-SE" sz="1400" b="0" i="0" u="none" strike="noStrike" baseline="0" dirty="0" err="1">
                <a:latin typeface="AdvPS-CGSL"/>
              </a:rPr>
              <a:t>Scandinavica</a:t>
            </a:r>
            <a:r>
              <a:rPr lang="sv-SE" sz="1400" b="0" i="0" u="none" strike="noStrike" baseline="0" dirty="0">
                <a:latin typeface="AdvPS-CGSL"/>
              </a:rPr>
              <a:t> </a:t>
            </a:r>
            <a:r>
              <a:rPr lang="sv-SE" sz="1400" b="0" i="0" u="none" strike="noStrike" baseline="0" dirty="0">
                <a:latin typeface="AdvPS-CGSB"/>
              </a:rPr>
              <a:t>61 </a:t>
            </a:r>
            <a:r>
              <a:rPr lang="sv-SE" sz="1400" b="0" i="0" u="none" strike="noStrike" baseline="0" dirty="0">
                <a:latin typeface="AdvPS-CGSL"/>
              </a:rPr>
              <a:t>(2017) 1296–1304</a:t>
            </a:r>
            <a:endParaRPr lang="sv-SE" sz="1400" dirty="0"/>
          </a:p>
        </p:txBody>
      </p:sp>
      <p:sp>
        <p:nvSpPr>
          <p:cNvPr id="8" name="textruta 7">
            <a:extLst>
              <a:ext uri="{FF2B5EF4-FFF2-40B4-BE49-F238E27FC236}">
                <a16:creationId xmlns:a16="http://schemas.microsoft.com/office/drawing/2014/main" id="{DCD09F34-CAF8-8B7B-EB9B-46AC6A06B312}"/>
              </a:ext>
            </a:extLst>
          </p:cNvPr>
          <p:cNvSpPr txBox="1"/>
          <p:nvPr/>
        </p:nvSpPr>
        <p:spPr>
          <a:xfrm>
            <a:off x="2049011" y="3428999"/>
            <a:ext cx="8353338" cy="1477328"/>
          </a:xfrm>
          <a:prstGeom prst="rect">
            <a:avLst/>
          </a:prstGeom>
          <a:noFill/>
        </p:spPr>
        <p:txBody>
          <a:bodyPr wrap="square">
            <a:spAutoFit/>
          </a:bodyPr>
          <a:lstStyle/>
          <a:p>
            <a:pPr algn="l"/>
            <a:r>
              <a:rPr lang="en-US" sz="1800" b="1" i="0" u="none" strike="noStrike" baseline="0" dirty="0">
                <a:latin typeface="AdvPS-CGSB"/>
              </a:rPr>
              <a:t>Method</a:t>
            </a:r>
            <a:r>
              <a:rPr lang="en-US" sz="1800" b="0" i="0" u="none" strike="noStrike" baseline="0" dirty="0">
                <a:latin typeface="AdvPS-CGSB"/>
              </a:rPr>
              <a:t>: </a:t>
            </a:r>
            <a:r>
              <a:rPr lang="en-US" sz="1800" b="0" i="0" u="none" strike="noStrike" baseline="0" dirty="0">
                <a:latin typeface="AdvPSMER-M"/>
              </a:rPr>
              <a:t>A retrospective national observational study including all patients over 19 years admitted to an ICU in Sweden, between 1 January 2010 and 31 December 2011, with an ICD-10 code for poisoning. The data were collected from three national registers (The Swedish Intensive Care Register, The National Patient Register, and The Cause of Death Register).</a:t>
            </a:r>
            <a:endParaRPr lang="sv-SE" dirty="0"/>
          </a:p>
        </p:txBody>
      </p:sp>
    </p:spTree>
    <p:extLst>
      <p:ext uri="{BB962C8B-B14F-4D97-AF65-F5344CB8AC3E}">
        <p14:creationId xmlns:p14="http://schemas.microsoft.com/office/powerpoint/2010/main" val="1928716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C4D3CAE-6218-E2D5-76EC-24D6C523ECA5}"/>
              </a:ext>
            </a:extLst>
          </p:cNvPr>
          <p:cNvSpPr txBox="1"/>
          <p:nvPr/>
        </p:nvSpPr>
        <p:spPr>
          <a:xfrm>
            <a:off x="1555457" y="978502"/>
            <a:ext cx="8561665" cy="923330"/>
          </a:xfrm>
          <a:prstGeom prst="rect">
            <a:avLst/>
          </a:prstGeom>
          <a:noFill/>
        </p:spPr>
        <p:txBody>
          <a:bodyPr wrap="square">
            <a:spAutoFit/>
          </a:bodyPr>
          <a:lstStyle/>
          <a:p>
            <a:pPr algn="l"/>
            <a:r>
              <a:rPr lang="en-US" sz="3600" b="0" i="0" u="none" strike="noStrike" baseline="0" dirty="0">
                <a:latin typeface="AdvPS-CGSE"/>
              </a:rPr>
              <a:t>Intensive care admissions due to poisoning</a:t>
            </a:r>
          </a:p>
          <a:p>
            <a:pPr algn="l"/>
            <a:r>
              <a:rPr lang="sv-SE" sz="1800" b="0" i="0" u="none" strike="noStrike" baseline="0" dirty="0">
                <a:latin typeface="AdvPS-CGS"/>
              </a:rPr>
              <a:t>E. Lindqvist</a:t>
            </a:r>
            <a:r>
              <a:rPr lang="sv-SE" sz="800" b="0" i="0" u="none" strike="noStrike" baseline="0" dirty="0">
                <a:latin typeface="AdvPS-CGS"/>
              </a:rPr>
              <a:t>1,2 </a:t>
            </a:r>
            <a:r>
              <a:rPr lang="sv-SE" sz="1800" b="0" i="0" u="none" strike="noStrike" baseline="0" dirty="0">
                <a:latin typeface="AdvPS-CGS"/>
              </a:rPr>
              <a:t>, G. Edman</a:t>
            </a:r>
            <a:r>
              <a:rPr lang="sv-SE" sz="800" b="0" i="0" u="none" strike="noStrike" baseline="0" dirty="0">
                <a:latin typeface="AdvPS-CGS"/>
              </a:rPr>
              <a:t>3,4</a:t>
            </a:r>
            <a:r>
              <a:rPr lang="sv-SE" sz="1800" b="0" i="0" u="none" strike="noStrike" baseline="0" dirty="0">
                <a:latin typeface="AdvPS-CGS"/>
              </a:rPr>
              <a:t>, J. Hollenberg</a:t>
            </a:r>
            <a:r>
              <a:rPr lang="sv-SE" sz="800" b="0" i="0" u="none" strike="noStrike" baseline="0" dirty="0">
                <a:latin typeface="AdvPS-CGS"/>
              </a:rPr>
              <a:t>5</a:t>
            </a:r>
            <a:r>
              <a:rPr lang="sv-SE" sz="1800" b="0" i="0" u="none" strike="noStrike" baseline="0" dirty="0">
                <a:latin typeface="AdvPS-CGS"/>
              </a:rPr>
              <a:t>, P. Nordberg</a:t>
            </a:r>
            <a:r>
              <a:rPr lang="sv-SE" sz="800" b="0" i="0" u="none" strike="noStrike" baseline="0" dirty="0">
                <a:latin typeface="AdvPS-CGS"/>
              </a:rPr>
              <a:t>5</a:t>
            </a:r>
            <a:r>
              <a:rPr lang="sv-SE" sz="1800" b="0" i="0" u="none" strike="noStrike" baseline="0" dirty="0">
                <a:latin typeface="AdvPS-CGS"/>
              </a:rPr>
              <a:t>, U. </a:t>
            </a:r>
            <a:r>
              <a:rPr lang="sv-SE" sz="1800" b="0" i="0" u="none" strike="noStrike" baseline="0" dirty="0">
                <a:latin typeface="AdvP4C4E59"/>
              </a:rPr>
              <a:t>€</a:t>
            </a:r>
            <a:r>
              <a:rPr lang="sv-SE" sz="1800" b="0" i="0" u="none" strike="noStrike" baseline="0" dirty="0">
                <a:latin typeface="AdvPS-CGS"/>
              </a:rPr>
              <a:t>Osby</a:t>
            </a:r>
            <a:r>
              <a:rPr lang="sv-SE" sz="800" b="0" i="0" u="none" strike="noStrike" baseline="0" dirty="0">
                <a:latin typeface="AdvPS-CGS"/>
              </a:rPr>
              <a:t>6,7 </a:t>
            </a:r>
            <a:r>
              <a:rPr lang="sv-SE" sz="1800" b="0" i="0" u="none" strike="noStrike" baseline="0" dirty="0">
                <a:latin typeface="AdvPS-CGS"/>
              </a:rPr>
              <a:t>and S. Forsberg</a:t>
            </a:r>
            <a:r>
              <a:rPr lang="sv-SE" sz="800" b="0" i="0" u="none" strike="noStrike" baseline="0" dirty="0">
                <a:latin typeface="AdvPS-CGS"/>
              </a:rPr>
              <a:t>1,2,8</a:t>
            </a:r>
            <a:endParaRPr lang="sv-SE" dirty="0"/>
          </a:p>
        </p:txBody>
      </p:sp>
      <p:sp>
        <p:nvSpPr>
          <p:cNvPr id="4" name="textruta 3">
            <a:extLst>
              <a:ext uri="{FF2B5EF4-FFF2-40B4-BE49-F238E27FC236}">
                <a16:creationId xmlns:a16="http://schemas.microsoft.com/office/drawing/2014/main" id="{55E06010-0620-AAD2-7980-FEB5A3D3F011}"/>
              </a:ext>
            </a:extLst>
          </p:cNvPr>
          <p:cNvSpPr txBox="1"/>
          <p:nvPr/>
        </p:nvSpPr>
        <p:spPr>
          <a:xfrm>
            <a:off x="1264989" y="2273416"/>
            <a:ext cx="10219539" cy="3970318"/>
          </a:xfrm>
          <a:prstGeom prst="rect">
            <a:avLst/>
          </a:prstGeom>
          <a:noFill/>
        </p:spPr>
        <p:txBody>
          <a:bodyPr wrap="square">
            <a:spAutoFit/>
          </a:bodyPr>
          <a:lstStyle/>
          <a:p>
            <a:pPr algn="l"/>
            <a:r>
              <a:rPr lang="en-US" sz="1800" b="1" i="0" u="none" strike="noStrike" baseline="0" dirty="0">
                <a:latin typeface="AdvPS-CGSB"/>
              </a:rPr>
              <a:t>Results</a:t>
            </a:r>
            <a:r>
              <a:rPr lang="en-US" sz="1800" b="0" i="0" u="none" strike="noStrike" baseline="0" dirty="0">
                <a:latin typeface="AdvPS-CGSB"/>
              </a:rPr>
              <a:t>: </a:t>
            </a:r>
            <a:r>
              <a:rPr lang="en-US" sz="1800" b="0" i="0" u="none" strike="noStrike" baseline="0" dirty="0">
                <a:latin typeface="AdvPSMER-M"/>
              </a:rPr>
              <a:t>The incidence of ICU-treated poisonings was 43/100,000. </a:t>
            </a:r>
          </a:p>
          <a:p>
            <a:pPr algn="l"/>
            <a:endParaRPr lang="en-US" dirty="0">
              <a:latin typeface="AdvPSMER-M"/>
            </a:endParaRPr>
          </a:p>
          <a:p>
            <a:pPr algn="l"/>
            <a:r>
              <a:rPr lang="en-US" sz="1800" b="0" i="0" u="none" strike="noStrike" baseline="0" dirty="0">
                <a:latin typeface="AdvPSMER-M"/>
              </a:rPr>
              <a:t>Twenty-one per cent (</a:t>
            </a:r>
            <a:r>
              <a:rPr lang="en-US" sz="1800" b="0" i="0" u="none" strike="noStrike" baseline="0" dirty="0">
                <a:latin typeface="AdvPSMER-MI"/>
              </a:rPr>
              <a:t>n </a:t>
            </a:r>
            <a:r>
              <a:rPr lang="en-US" sz="1800" b="0" i="0" u="none" strike="noStrike" baseline="0" dirty="0">
                <a:latin typeface="AdvTTec369687"/>
              </a:rPr>
              <a:t>= </a:t>
            </a:r>
            <a:r>
              <a:rPr lang="en-US" sz="1800" b="0" i="0" u="none" strike="noStrike" baseline="0" dirty="0">
                <a:latin typeface="AdvPSMER-M"/>
              </a:rPr>
              <a:t>8155) of all poisoned patients seeking medical care were admitted to the ICU. Their median age was 38 years (q1</a:t>
            </a:r>
            <a:r>
              <a:rPr lang="en-US" sz="1800" b="0" i="0" u="none" strike="noStrike" baseline="0" dirty="0">
                <a:latin typeface="AdvTTec369687+20"/>
              </a:rPr>
              <a:t>–</a:t>
            </a:r>
            <a:r>
              <a:rPr lang="en-US" sz="1800" b="0" i="0" u="none" strike="noStrike" baseline="0" dirty="0">
                <a:latin typeface="AdvPSMER-M"/>
              </a:rPr>
              <a:t>q3: 26</a:t>
            </a:r>
            <a:r>
              <a:rPr lang="en-US" sz="1800" b="0" i="0" u="none" strike="noStrike" baseline="0" dirty="0">
                <a:latin typeface="AdvTTec369687+20"/>
              </a:rPr>
              <a:t>–</a:t>
            </a:r>
            <a:r>
              <a:rPr lang="en-US" sz="1800" b="0" i="0" u="none" strike="noStrike" baseline="0" dirty="0">
                <a:latin typeface="AdvPSMER-M"/>
              </a:rPr>
              <a:t>51), as many men as women and 46.5% (</a:t>
            </a:r>
            <a:r>
              <a:rPr lang="en-US" sz="1800" b="0" i="0" u="none" strike="noStrike" baseline="0" dirty="0">
                <a:latin typeface="AdvPSMER-MI"/>
              </a:rPr>
              <a:t>n </a:t>
            </a:r>
            <a:r>
              <a:rPr lang="en-US" sz="1800" b="0" i="0" u="none" strike="noStrike" baseline="0" dirty="0">
                <a:latin typeface="AdvTTec369687"/>
              </a:rPr>
              <a:t>= </a:t>
            </a:r>
            <a:r>
              <a:rPr lang="en-US" sz="1800" b="0" i="0" u="none" strike="noStrike" baseline="0" dirty="0">
                <a:latin typeface="AdvPSMER-M"/>
              </a:rPr>
              <a:t>3790) had a previous registered poisoning. </a:t>
            </a:r>
          </a:p>
          <a:p>
            <a:pPr algn="l"/>
            <a:endParaRPr lang="en-US" dirty="0">
              <a:latin typeface="AdvPSMER-M"/>
            </a:endParaRPr>
          </a:p>
          <a:p>
            <a:pPr algn="l"/>
            <a:r>
              <a:rPr lang="en-US" sz="1800" b="0" i="0" u="none" strike="noStrike" baseline="0" dirty="0">
                <a:latin typeface="AdvPSMER-M"/>
              </a:rPr>
              <a:t>A mix of different substances was the most common type of suspected poisoning (29.7%, </a:t>
            </a:r>
            <a:r>
              <a:rPr lang="en-US" sz="1800" b="0" i="0" u="none" strike="noStrike" baseline="0" dirty="0">
                <a:latin typeface="AdvPSMER-MI"/>
              </a:rPr>
              <a:t>n </a:t>
            </a:r>
            <a:r>
              <a:rPr lang="en-US" sz="1800" b="0" i="0" u="none" strike="noStrike" baseline="0" dirty="0">
                <a:latin typeface="AdvTTec369687"/>
              </a:rPr>
              <a:t>= </a:t>
            </a:r>
            <a:r>
              <a:rPr lang="en-US" sz="1800" b="0" i="0" u="none" strike="noStrike" baseline="0" dirty="0">
                <a:latin typeface="AdvPSMER-M"/>
              </a:rPr>
              <a:t>2424). </a:t>
            </a:r>
          </a:p>
          <a:p>
            <a:pPr algn="l"/>
            <a:endParaRPr lang="en-US" dirty="0">
              <a:latin typeface="AdvPSMER-M"/>
            </a:endParaRPr>
          </a:p>
          <a:p>
            <a:pPr algn="l"/>
            <a:r>
              <a:rPr lang="en-US" sz="1800" b="0" i="0" u="none" strike="noStrike" baseline="0" dirty="0">
                <a:latin typeface="AdvPSMER-M"/>
              </a:rPr>
              <a:t>The in-hospital mortality was 1.9% and was correlated to invasive mechanical ventilation (OR 6.91 CI 95% 4.59</a:t>
            </a:r>
            <a:r>
              <a:rPr lang="en-US" sz="1800" b="0" i="0" u="none" strike="noStrike" baseline="0" dirty="0">
                <a:latin typeface="AdvTTec369687+20"/>
              </a:rPr>
              <a:t>–</a:t>
            </a:r>
            <a:r>
              <a:rPr lang="en-US" sz="1800" b="0" i="0" u="none" strike="noStrike" baseline="0" dirty="0">
                <a:latin typeface="AdvPSMER-M"/>
              </a:rPr>
              <a:t>10.42), age </a:t>
            </a:r>
            <a:r>
              <a:rPr lang="en-US" sz="1800" b="0" i="0" u="none" strike="noStrike" baseline="0" dirty="0">
                <a:latin typeface="AdvTTec369687"/>
              </a:rPr>
              <a:t>&gt; </a:t>
            </a:r>
            <a:r>
              <a:rPr lang="en-US" sz="1800" b="0" i="0" u="none" strike="noStrike" baseline="0" dirty="0">
                <a:latin typeface="AdvPSMER-M"/>
              </a:rPr>
              <a:t>40 (OR 4.54 CI 95% 2.86</a:t>
            </a:r>
            <a:r>
              <a:rPr lang="en-US" sz="1800" b="0" i="0" u="none" strike="noStrike" baseline="0" dirty="0">
                <a:latin typeface="AdvTTec369687+20"/>
              </a:rPr>
              <a:t>–</a:t>
            </a:r>
            <a:r>
              <a:rPr lang="en-US" sz="1800" b="0" i="0" u="none" strike="noStrike" baseline="0" dirty="0">
                <a:latin typeface="AdvPSMER-M"/>
              </a:rPr>
              <a:t>7.21) and no previous </a:t>
            </a:r>
            <a:r>
              <a:rPr lang="en-US" sz="1800" b="0" i="0" u="none" strike="noStrike" baseline="0" dirty="0" err="1">
                <a:latin typeface="AdvPSMER-M"/>
              </a:rPr>
              <a:t>hospitalisation</a:t>
            </a:r>
            <a:r>
              <a:rPr lang="en-US" sz="1800" b="0" i="0" u="none" strike="noStrike" baseline="0" dirty="0">
                <a:latin typeface="AdvPSMER-M"/>
              </a:rPr>
              <a:t> for poisoning (OR 3.23 CI 95% 2.06</a:t>
            </a:r>
            <a:r>
              <a:rPr lang="en-US" sz="1800" b="0" i="0" u="none" strike="noStrike" baseline="0" dirty="0">
                <a:latin typeface="AdvTTec369687+20"/>
              </a:rPr>
              <a:t>–</a:t>
            </a:r>
            <a:r>
              <a:rPr lang="en-US" sz="1800" b="0" i="0" u="none" strike="noStrike" baseline="0" dirty="0">
                <a:latin typeface="AdvPSMER-M"/>
              </a:rPr>
              <a:t>5.07). </a:t>
            </a:r>
          </a:p>
          <a:p>
            <a:pPr algn="l"/>
            <a:endParaRPr lang="en-US" dirty="0">
              <a:latin typeface="AdvPSMER-M"/>
            </a:endParaRPr>
          </a:p>
          <a:p>
            <a:pPr algn="l"/>
            <a:r>
              <a:rPr lang="en-US" sz="1800" b="0" i="0" u="none" strike="noStrike" baseline="0" dirty="0">
                <a:latin typeface="AdvPSMER-M"/>
              </a:rPr>
              <a:t>For 78.3% (</a:t>
            </a:r>
            <a:r>
              <a:rPr lang="en-US" sz="1800" b="0" i="0" u="none" strike="noStrike" baseline="0" dirty="0">
                <a:latin typeface="AdvPSMER-MI"/>
              </a:rPr>
              <a:t>n </a:t>
            </a:r>
            <a:r>
              <a:rPr lang="en-US" sz="1800" b="0" i="0" u="none" strike="noStrike" baseline="0" dirty="0">
                <a:latin typeface="AdvTTec369687"/>
              </a:rPr>
              <a:t>= </a:t>
            </a:r>
            <a:r>
              <a:rPr lang="en-US" sz="1800" b="0" i="0" u="none" strike="noStrike" baseline="0" dirty="0">
                <a:latin typeface="AdvPSMER-M"/>
              </a:rPr>
              <a:t>119) of the deceased patients, the fatal poisoning was their first diagnosed poisoning. The 30-day mortality was 2.7%, a majority died from poisoning (</a:t>
            </a:r>
            <a:r>
              <a:rPr lang="en-US" sz="1800" b="0" i="0" u="none" strike="noStrike" baseline="0" dirty="0">
                <a:latin typeface="AdvPSMER-MI"/>
              </a:rPr>
              <a:t>P </a:t>
            </a:r>
            <a:r>
              <a:rPr lang="en-US" sz="1800" b="0" i="0" u="none" strike="noStrike" baseline="0" dirty="0">
                <a:latin typeface="AdvTTec369687"/>
              </a:rPr>
              <a:t>&lt; </a:t>
            </a:r>
            <a:r>
              <a:rPr lang="en-US" sz="1800" b="0" i="0" u="none" strike="noStrike" baseline="0" dirty="0">
                <a:latin typeface="AdvPSMER-M"/>
              </a:rPr>
              <a:t>0.01).</a:t>
            </a:r>
            <a:endParaRPr lang="sv-SE" dirty="0"/>
          </a:p>
        </p:txBody>
      </p:sp>
    </p:spTree>
    <p:extLst>
      <p:ext uri="{BB962C8B-B14F-4D97-AF65-F5344CB8AC3E}">
        <p14:creationId xmlns:p14="http://schemas.microsoft.com/office/powerpoint/2010/main" val="4100170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7" name="textruta 6">
            <a:extLst>
              <a:ext uri="{FF2B5EF4-FFF2-40B4-BE49-F238E27FC236}">
                <a16:creationId xmlns:a16="http://schemas.microsoft.com/office/drawing/2014/main" id="{CBEC78F0-9A74-7BB9-4098-D8E2FC033796}"/>
              </a:ext>
            </a:extLst>
          </p:cNvPr>
          <p:cNvSpPr txBox="1"/>
          <p:nvPr/>
        </p:nvSpPr>
        <p:spPr>
          <a:xfrm>
            <a:off x="2275514" y="2323157"/>
            <a:ext cx="8277836" cy="1754326"/>
          </a:xfrm>
          <a:prstGeom prst="rect">
            <a:avLst/>
          </a:prstGeom>
          <a:noFill/>
        </p:spPr>
        <p:txBody>
          <a:bodyPr wrap="square">
            <a:spAutoFit/>
          </a:bodyPr>
          <a:lstStyle/>
          <a:p>
            <a:r>
              <a:rPr lang="en-US" b="1" dirty="0"/>
              <a:t>Background</a:t>
            </a:r>
            <a:r>
              <a:rPr lang="en-US" dirty="0"/>
              <a:t>: Poisoned patients treated in the Intensive Care Unit are common, representing up to 6% of all ICU admissions. </a:t>
            </a:r>
          </a:p>
          <a:p>
            <a:endParaRPr lang="en-US" dirty="0"/>
          </a:p>
          <a:p>
            <a:r>
              <a:rPr lang="en-US" dirty="0"/>
              <a:t>The in‐hospital mortality is generally low but little is known about the long‐term mortality in these patients. The aim of this study was to describe long‐term mortality and cause of death in patients treated in the ICU for poisoning</a:t>
            </a:r>
            <a:endParaRPr lang="sv-SE" dirty="0"/>
          </a:p>
        </p:txBody>
      </p:sp>
    </p:spTree>
    <p:extLst>
      <p:ext uri="{BB962C8B-B14F-4D97-AF65-F5344CB8AC3E}">
        <p14:creationId xmlns:p14="http://schemas.microsoft.com/office/powerpoint/2010/main" val="3170549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4" name="textruta 3">
            <a:extLst>
              <a:ext uri="{FF2B5EF4-FFF2-40B4-BE49-F238E27FC236}">
                <a16:creationId xmlns:a16="http://schemas.microsoft.com/office/drawing/2014/main" id="{C128F5E1-8356-1703-9190-98BCE7C1D19A}"/>
              </a:ext>
            </a:extLst>
          </p:cNvPr>
          <p:cNvSpPr txBox="1"/>
          <p:nvPr/>
        </p:nvSpPr>
        <p:spPr>
          <a:xfrm>
            <a:off x="1520504" y="2111172"/>
            <a:ext cx="9645243" cy="3970318"/>
          </a:xfrm>
          <a:prstGeom prst="rect">
            <a:avLst/>
          </a:prstGeom>
          <a:noFill/>
        </p:spPr>
        <p:txBody>
          <a:bodyPr wrap="square">
            <a:spAutoFit/>
          </a:bodyPr>
          <a:lstStyle/>
          <a:p>
            <a:r>
              <a:rPr lang="en-US" b="1" dirty="0"/>
              <a:t>Results</a:t>
            </a:r>
            <a:r>
              <a:rPr lang="en-US" dirty="0"/>
              <a:t>: A total of 6730 patients were included. </a:t>
            </a:r>
          </a:p>
          <a:p>
            <a:endParaRPr lang="en-US" dirty="0"/>
          </a:p>
          <a:p>
            <a:r>
              <a:rPr lang="en-US" dirty="0"/>
              <a:t>The one‐year mortality was </a:t>
            </a:r>
            <a:r>
              <a:rPr lang="en-US" b="1" dirty="0"/>
              <a:t>4.5%</a:t>
            </a:r>
            <a:r>
              <a:rPr lang="en-US" dirty="0"/>
              <a:t> (n = 303), with an overweight of men among the deceased (59.1%, P = 0.002). </a:t>
            </a:r>
          </a:p>
          <a:p>
            <a:endParaRPr lang="en-US" dirty="0"/>
          </a:p>
          <a:p>
            <a:r>
              <a:rPr lang="en-US" dirty="0"/>
              <a:t>Patients aged 19‐39 years had a 48 times increased one‐year mortality compared to the age‐matched general population and 94% of these patients died from suicide and/or accident, of which 70% were from a new poisoning. </a:t>
            </a:r>
          </a:p>
          <a:p>
            <a:endParaRPr lang="en-US" dirty="0"/>
          </a:p>
          <a:p>
            <a:r>
              <a:rPr lang="en-US" dirty="0"/>
              <a:t>The two‐year mortality was 7.2%. </a:t>
            </a:r>
          </a:p>
          <a:p>
            <a:endParaRPr lang="en-US" dirty="0"/>
          </a:p>
          <a:p>
            <a:r>
              <a:rPr lang="en-US" dirty="0"/>
              <a:t>Women have a slightly higher overall long‐term survival over two years (P&lt; 0.001)</a:t>
            </a:r>
          </a:p>
          <a:p>
            <a:endParaRPr lang="en-US" dirty="0"/>
          </a:p>
          <a:p>
            <a:r>
              <a:rPr lang="en-US" dirty="0"/>
              <a:t>Poisoning is also the most common method in self‐harm, accounting for 80%‐95%</a:t>
            </a:r>
            <a:endParaRPr lang="sv-SE" dirty="0"/>
          </a:p>
        </p:txBody>
      </p:sp>
    </p:spTree>
    <p:extLst>
      <p:ext uri="{BB962C8B-B14F-4D97-AF65-F5344CB8AC3E}">
        <p14:creationId xmlns:p14="http://schemas.microsoft.com/office/powerpoint/2010/main" val="1816711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pic>
        <p:nvPicPr>
          <p:cNvPr id="10" name="Bildobjekt 9">
            <a:extLst>
              <a:ext uri="{FF2B5EF4-FFF2-40B4-BE49-F238E27FC236}">
                <a16:creationId xmlns:a16="http://schemas.microsoft.com/office/drawing/2014/main" id="{E98562E4-25A2-F5CB-2B5A-6BC55D54782A}"/>
              </a:ext>
            </a:extLst>
          </p:cNvPr>
          <p:cNvPicPr>
            <a:picLocks noChangeAspect="1"/>
          </p:cNvPicPr>
          <p:nvPr/>
        </p:nvPicPr>
        <p:blipFill>
          <a:blip r:embed="rId2"/>
          <a:stretch>
            <a:fillRect/>
          </a:stretch>
        </p:blipFill>
        <p:spPr>
          <a:xfrm>
            <a:off x="3154392" y="1792367"/>
            <a:ext cx="5343656" cy="4650729"/>
          </a:xfrm>
          <a:prstGeom prst="rect">
            <a:avLst/>
          </a:prstGeom>
        </p:spPr>
      </p:pic>
    </p:spTree>
    <p:extLst>
      <p:ext uri="{BB962C8B-B14F-4D97-AF65-F5344CB8AC3E}">
        <p14:creationId xmlns:p14="http://schemas.microsoft.com/office/powerpoint/2010/main" val="2561992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pic>
        <p:nvPicPr>
          <p:cNvPr id="12" name="Bildobjekt 11">
            <a:extLst>
              <a:ext uri="{FF2B5EF4-FFF2-40B4-BE49-F238E27FC236}">
                <a16:creationId xmlns:a16="http://schemas.microsoft.com/office/drawing/2014/main" id="{4A2EB84E-F552-A9EE-376B-881974AE457E}"/>
              </a:ext>
            </a:extLst>
          </p:cNvPr>
          <p:cNvPicPr>
            <a:picLocks noChangeAspect="1"/>
          </p:cNvPicPr>
          <p:nvPr/>
        </p:nvPicPr>
        <p:blipFill>
          <a:blip r:embed="rId2"/>
          <a:stretch>
            <a:fillRect/>
          </a:stretch>
        </p:blipFill>
        <p:spPr>
          <a:xfrm>
            <a:off x="1404937" y="2118919"/>
            <a:ext cx="9382125" cy="3962400"/>
          </a:xfrm>
          <a:prstGeom prst="rect">
            <a:avLst/>
          </a:prstGeom>
        </p:spPr>
      </p:pic>
    </p:spTree>
    <p:extLst>
      <p:ext uri="{BB962C8B-B14F-4D97-AF65-F5344CB8AC3E}">
        <p14:creationId xmlns:p14="http://schemas.microsoft.com/office/powerpoint/2010/main" val="2679773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4" name="textruta 3">
            <a:extLst>
              <a:ext uri="{FF2B5EF4-FFF2-40B4-BE49-F238E27FC236}">
                <a16:creationId xmlns:a16="http://schemas.microsoft.com/office/drawing/2014/main" id="{7BAD1E20-3CCF-832B-C56D-BC53AA4B59AC}"/>
              </a:ext>
            </a:extLst>
          </p:cNvPr>
          <p:cNvSpPr txBox="1"/>
          <p:nvPr/>
        </p:nvSpPr>
        <p:spPr>
          <a:xfrm>
            <a:off x="1159777" y="280195"/>
            <a:ext cx="9443907" cy="830997"/>
          </a:xfrm>
          <a:prstGeom prst="rect">
            <a:avLst/>
          </a:prstGeom>
          <a:noFill/>
        </p:spPr>
        <p:txBody>
          <a:bodyPr wrap="square">
            <a:spAutoFit/>
          </a:bodyPr>
          <a:lstStyle/>
          <a:p>
            <a:pPr algn="l"/>
            <a:r>
              <a:rPr lang="sv-SE" sz="2400" b="1" i="0" u="none" strike="noStrike" baseline="0" dirty="0" err="1">
                <a:latin typeface="AdvPSHV-BL"/>
              </a:rPr>
              <a:t>Out</a:t>
            </a:r>
            <a:r>
              <a:rPr lang="sv-SE" sz="2400" b="1" i="0" u="none" strike="noStrike" baseline="0" dirty="0">
                <a:latin typeface="AdvPSHV-BL"/>
              </a:rPr>
              <a:t>-</a:t>
            </a:r>
            <a:r>
              <a:rPr lang="sv-SE" sz="2400" b="1" i="0" u="none" strike="noStrike" baseline="0" dirty="0" err="1">
                <a:latin typeface="AdvPSHV-BL"/>
              </a:rPr>
              <a:t>of</a:t>
            </a:r>
            <a:r>
              <a:rPr lang="sv-SE" sz="2400" b="1" i="0" u="none" strike="noStrike" baseline="0" dirty="0">
                <a:latin typeface="AdvPSHV-BL"/>
              </a:rPr>
              <a:t>-hospital </a:t>
            </a:r>
            <a:r>
              <a:rPr lang="sv-SE" sz="2400" b="1" i="0" u="none" strike="noStrike" baseline="0" dirty="0" err="1">
                <a:latin typeface="AdvPSHV-BL"/>
              </a:rPr>
              <a:t>cardiac</a:t>
            </a:r>
            <a:r>
              <a:rPr lang="sv-SE" sz="2400" b="1" i="0" u="none" strike="noStrike" baseline="0" dirty="0">
                <a:latin typeface="AdvPSHV-BL"/>
              </a:rPr>
              <a:t> arrest </a:t>
            </a:r>
            <a:r>
              <a:rPr lang="sv-SE" sz="2400" b="1" i="0" u="none" strike="noStrike" baseline="0" dirty="0" err="1">
                <a:latin typeface="AdvPSHV-BL"/>
              </a:rPr>
              <a:t>caused</a:t>
            </a:r>
            <a:r>
              <a:rPr lang="sv-SE" sz="2400" b="1" dirty="0">
                <a:latin typeface="AdvPSHV-BL"/>
              </a:rPr>
              <a:t> </a:t>
            </a:r>
            <a:r>
              <a:rPr lang="en-US" sz="2400" b="1" i="0" u="none" strike="noStrike" baseline="0" dirty="0">
                <a:latin typeface="AdvPSHV-BL"/>
              </a:rPr>
              <a:t>by poisoning – A Swedish nationwide </a:t>
            </a:r>
            <a:r>
              <a:rPr lang="sv-SE" sz="2400" b="1" i="0" u="none" strike="noStrike" baseline="0" dirty="0" err="1">
                <a:latin typeface="AdvPSHV-BL"/>
              </a:rPr>
              <a:t>study</a:t>
            </a:r>
            <a:r>
              <a:rPr lang="sv-SE" sz="2400" b="1" i="0" u="none" strike="noStrike" baseline="0" dirty="0">
                <a:latin typeface="AdvPSHV-BL"/>
              </a:rPr>
              <a:t> over 15 </a:t>
            </a:r>
            <a:r>
              <a:rPr lang="sv-SE" sz="2400" b="1" i="0" u="none" strike="noStrike" baseline="0" dirty="0" err="1">
                <a:latin typeface="AdvPSHV-BL"/>
              </a:rPr>
              <a:t>years</a:t>
            </a:r>
            <a:endParaRPr lang="sv-SE" sz="2400" b="1" dirty="0"/>
          </a:p>
        </p:txBody>
      </p:sp>
      <p:sp>
        <p:nvSpPr>
          <p:cNvPr id="7" name="textruta 6">
            <a:extLst>
              <a:ext uri="{FF2B5EF4-FFF2-40B4-BE49-F238E27FC236}">
                <a16:creationId xmlns:a16="http://schemas.microsoft.com/office/drawing/2014/main" id="{D092C9B5-89DA-11A1-A617-149E7ECD725F}"/>
              </a:ext>
            </a:extLst>
          </p:cNvPr>
          <p:cNvSpPr txBox="1"/>
          <p:nvPr/>
        </p:nvSpPr>
        <p:spPr>
          <a:xfrm>
            <a:off x="1268834" y="1684157"/>
            <a:ext cx="10349916" cy="1477328"/>
          </a:xfrm>
          <a:prstGeom prst="rect">
            <a:avLst/>
          </a:prstGeom>
          <a:noFill/>
        </p:spPr>
        <p:txBody>
          <a:bodyPr wrap="square">
            <a:spAutoFit/>
          </a:bodyPr>
          <a:lstStyle/>
          <a:p>
            <a:r>
              <a:rPr lang="en-US" b="1" dirty="0"/>
              <a:t>Method</a:t>
            </a:r>
            <a:r>
              <a:rPr lang="en-US" dirty="0"/>
              <a:t>: A retrospective observational study based on three Swedish national registries. All adult patients with an OHCA between January 1st 2007 and December 31st 2021 were included. The study population was divided into medical, non-medical and poisoning cause according to ICD-10- codes. Medical etiologies are reported to cause about 55–78% of OHCA, whereas poisoning is reported to cause somewhere between 0.3–13%.</a:t>
            </a:r>
            <a:endParaRPr lang="sv-SE" dirty="0"/>
          </a:p>
        </p:txBody>
      </p:sp>
      <p:sp>
        <p:nvSpPr>
          <p:cNvPr id="9" name="textruta 8">
            <a:extLst>
              <a:ext uri="{FF2B5EF4-FFF2-40B4-BE49-F238E27FC236}">
                <a16:creationId xmlns:a16="http://schemas.microsoft.com/office/drawing/2014/main" id="{C9F2EFE5-66E0-1290-613A-F187FF6B74D4}"/>
              </a:ext>
            </a:extLst>
          </p:cNvPr>
          <p:cNvSpPr txBox="1"/>
          <p:nvPr/>
        </p:nvSpPr>
        <p:spPr>
          <a:xfrm>
            <a:off x="1268834" y="3161485"/>
            <a:ext cx="10349917" cy="3139321"/>
          </a:xfrm>
          <a:prstGeom prst="rect">
            <a:avLst/>
          </a:prstGeom>
          <a:noFill/>
        </p:spPr>
        <p:txBody>
          <a:bodyPr wrap="square">
            <a:spAutoFit/>
          </a:bodyPr>
          <a:lstStyle/>
          <a:p>
            <a:r>
              <a:rPr lang="en-US" b="1" dirty="0"/>
              <a:t>Results</a:t>
            </a:r>
            <a:r>
              <a:rPr lang="en-US" dirty="0"/>
              <a:t>: Of the 66,261 included OHCA (65.8% men, median 73 years), 89% were classified as medical and 11% non-medical. 47% of the nonmedical OHCA were caused by poisoning, which represents 5.2% of all OHCA. </a:t>
            </a:r>
          </a:p>
          <a:p>
            <a:endParaRPr lang="en-US" dirty="0"/>
          </a:p>
          <a:p>
            <a:r>
              <a:rPr lang="en-US" dirty="0"/>
              <a:t>Patients with an OHCA caused by poisoning were significantly younger (median 43 years), a larger proportion of men (67%), had the lowest frequency of witnessed event and shockable rhythm of the groups. The most common poisoning was poly-substance. </a:t>
            </a:r>
          </a:p>
          <a:p>
            <a:endParaRPr lang="en-US" dirty="0"/>
          </a:p>
          <a:p>
            <a:r>
              <a:rPr lang="en-US" dirty="0"/>
              <a:t>The crude 30-day mortality for OHCA caused by poisoning was 83.7%, which was lower than in the medical (88%) and non-medical groups (93.8%). The adjusted 30-day mortality for OHCA caused by poisoning vs medical had an OR of 3.1 (95% CI 2.5–3.8) and vs non-medical OR 3.7 (95% CI 2.8–5.0).</a:t>
            </a:r>
            <a:endParaRPr lang="sv-SE" dirty="0"/>
          </a:p>
        </p:txBody>
      </p:sp>
    </p:spTree>
    <p:extLst>
      <p:ext uri="{BB962C8B-B14F-4D97-AF65-F5344CB8AC3E}">
        <p14:creationId xmlns:p14="http://schemas.microsoft.com/office/powerpoint/2010/main" val="2155004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4" name="textruta 3">
            <a:extLst>
              <a:ext uri="{FF2B5EF4-FFF2-40B4-BE49-F238E27FC236}">
                <a16:creationId xmlns:a16="http://schemas.microsoft.com/office/drawing/2014/main" id="{7BAD1E20-3CCF-832B-C56D-BC53AA4B59AC}"/>
              </a:ext>
            </a:extLst>
          </p:cNvPr>
          <p:cNvSpPr txBox="1"/>
          <p:nvPr/>
        </p:nvSpPr>
        <p:spPr>
          <a:xfrm>
            <a:off x="1159777" y="280195"/>
            <a:ext cx="9443907" cy="461665"/>
          </a:xfrm>
          <a:prstGeom prst="rect">
            <a:avLst/>
          </a:prstGeom>
          <a:noFill/>
        </p:spPr>
        <p:txBody>
          <a:bodyPr wrap="square">
            <a:spAutoFit/>
          </a:bodyPr>
          <a:lstStyle/>
          <a:p>
            <a:pPr algn="l"/>
            <a:r>
              <a:rPr lang="en-US" sz="2400" dirty="0"/>
              <a:t>Death and forensic toxicology in Swedish poisonings</a:t>
            </a:r>
            <a:endParaRPr lang="sv-SE" sz="2400" b="1" dirty="0"/>
          </a:p>
        </p:txBody>
      </p:sp>
      <p:sp>
        <p:nvSpPr>
          <p:cNvPr id="3" name="textruta 2">
            <a:extLst>
              <a:ext uri="{FF2B5EF4-FFF2-40B4-BE49-F238E27FC236}">
                <a16:creationId xmlns:a16="http://schemas.microsoft.com/office/drawing/2014/main" id="{607CFA9C-7905-B6DE-3C6B-57552D807E2E}"/>
              </a:ext>
            </a:extLst>
          </p:cNvPr>
          <p:cNvSpPr txBox="1"/>
          <p:nvPr/>
        </p:nvSpPr>
        <p:spPr>
          <a:xfrm>
            <a:off x="1394670" y="1849422"/>
            <a:ext cx="9544574" cy="923330"/>
          </a:xfrm>
          <a:prstGeom prst="rect">
            <a:avLst/>
          </a:prstGeom>
          <a:noFill/>
        </p:spPr>
        <p:txBody>
          <a:bodyPr wrap="square">
            <a:spAutoFit/>
          </a:bodyPr>
          <a:lstStyle/>
          <a:p>
            <a:r>
              <a:rPr lang="en-US" b="1" dirty="0"/>
              <a:t>Background</a:t>
            </a:r>
            <a:r>
              <a:rPr lang="en-US" dirty="0"/>
              <a:t>: Approximately 1% of Sweden’s 90,000 annual deaths are caused by poisoning. In this study we aim to describe this poisoning population’s characteristics, autopsy frequency, and also results of toxicology testing</a:t>
            </a:r>
            <a:endParaRPr lang="sv-SE" dirty="0"/>
          </a:p>
        </p:txBody>
      </p:sp>
      <p:sp>
        <p:nvSpPr>
          <p:cNvPr id="8" name="textruta 7">
            <a:extLst>
              <a:ext uri="{FF2B5EF4-FFF2-40B4-BE49-F238E27FC236}">
                <a16:creationId xmlns:a16="http://schemas.microsoft.com/office/drawing/2014/main" id="{2A3F0EF4-1EA1-8D6B-7FE7-A882344AC882}"/>
              </a:ext>
            </a:extLst>
          </p:cNvPr>
          <p:cNvSpPr txBox="1"/>
          <p:nvPr/>
        </p:nvSpPr>
        <p:spPr>
          <a:xfrm>
            <a:off x="1335946" y="2683882"/>
            <a:ext cx="9544573" cy="3970318"/>
          </a:xfrm>
          <a:prstGeom prst="rect">
            <a:avLst/>
          </a:prstGeom>
          <a:noFill/>
        </p:spPr>
        <p:txBody>
          <a:bodyPr wrap="square">
            <a:spAutoFit/>
          </a:bodyPr>
          <a:lstStyle/>
          <a:p>
            <a:r>
              <a:rPr lang="en-US" b="1" dirty="0"/>
              <a:t>Method</a:t>
            </a:r>
            <a:r>
              <a:rPr lang="en-US" dirty="0"/>
              <a:t>: A national cohort study based on Swedish national registers. All deceased patients over 18 years with poisoning as the cause of death registered between 1th January 2000 to 31th December 2021 were included. Causes of death according to primary ICD-10-code were </a:t>
            </a:r>
            <a:r>
              <a:rPr lang="en-US" dirty="0" err="1"/>
              <a:t>analysed</a:t>
            </a:r>
            <a:r>
              <a:rPr lang="en-US" dirty="0"/>
              <a:t> along with the substances found in forensic chemistry testing and changes over time.</a:t>
            </a:r>
          </a:p>
          <a:p>
            <a:r>
              <a:rPr lang="en-US" b="1" dirty="0"/>
              <a:t>Results</a:t>
            </a:r>
            <a:r>
              <a:rPr lang="en-US" dirty="0"/>
              <a:t>: There were 27,057 deaths due to poisoning during the study periods 2,018,495 total deaths. Patients deceased due to poisoning had a median age of 53 years and 18,838 (70%) were men. A private home was the most reported location of death (52%). In total did 23,260 (87%) undergo some sort of clinical or forensic post-mortem examination. Drugs (most common: synthetic narcotics, opioids, heroin) caused 12,448 (46%) deaths and alcohols caused 9,056 (33%). Positive toxicological tests were found in 22,550 (83%) of patients, with a median of 4 substances and the most common substances were ethanol, zopiclone and, nordiazepam. Temporal trends show an increase in opioids, antidepressants/neuroleptics, and sedative/antiepileptic substances in patients who died around 2014-2017.</a:t>
            </a:r>
            <a:endParaRPr lang="sv-SE" dirty="0"/>
          </a:p>
        </p:txBody>
      </p:sp>
    </p:spTree>
    <p:extLst>
      <p:ext uri="{BB962C8B-B14F-4D97-AF65-F5344CB8AC3E}">
        <p14:creationId xmlns:p14="http://schemas.microsoft.com/office/powerpoint/2010/main" val="1638237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AE03B11-AFD8-9F98-E7D1-F327F1DA8957}"/>
              </a:ext>
            </a:extLst>
          </p:cNvPr>
          <p:cNvPicPr>
            <a:picLocks noChangeAspect="1"/>
          </p:cNvPicPr>
          <p:nvPr/>
        </p:nvPicPr>
        <p:blipFill>
          <a:blip r:embed="rId2"/>
          <a:stretch>
            <a:fillRect/>
          </a:stretch>
        </p:blipFill>
        <p:spPr>
          <a:xfrm>
            <a:off x="1295400" y="342900"/>
            <a:ext cx="9601200" cy="6515100"/>
          </a:xfrm>
          <a:prstGeom prst="rect">
            <a:avLst/>
          </a:prstGeom>
        </p:spPr>
      </p:pic>
    </p:spTree>
    <p:extLst>
      <p:ext uri="{BB962C8B-B14F-4D97-AF65-F5344CB8AC3E}">
        <p14:creationId xmlns:p14="http://schemas.microsoft.com/office/powerpoint/2010/main" val="2532184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46B024D-7795-DF4D-0ECB-8882930B5619}"/>
              </a:ext>
            </a:extLst>
          </p:cNvPr>
          <p:cNvPicPr>
            <a:picLocks noChangeAspect="1"/>
          </p:cNvPicPr>
          <p:nvPr/>
        </p:nvPicPr>
        <p:blipFill>
          <a:blip r:embed="rId2"/>
          <a:stretch>
            <a:fillRect/>
          </a:stretch>
        </p:blipFill>
        <p:spPr>
          <a:xfrm>
            <a:off x="3243802" y="1897340"/>
            <a:ext cx="6038025" cy="3485364"/>
          </a:xfrm>
          <a:prstGeom prst="rect">
            <a:avLst/>
          </a:prstGeom>
        </p:spPr>
      </p:pic>
    </p:spTree>
    <p:extLst>
      <p:ext uri="{BB962C8B-B14F-4D97-AF65-F5344CB8AC3E}">
        <p14:creationId xmlns:p14="http://schemas.microsoft.com/office/powerpoint/2010/main" val="648572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74E5E98-2B76-2C2D-DF3D-E51DECA368F5}"/>
              </a:ext>
            </a:extLst>
          </p:cNvPr>
          <p:cNvPicPr>
            <a:picLocks noChangeAspect="1"/>
          </p:cNvPicPr>
          <p:nvPr/>
        </p:nvPicPr>
        <p:blipFill>
          <a:blip r:embed="rId2"/>
          <a:stretch>
            <a:fillRect/>
          </a:stretch>
        </p:blipFill>
        <p:spPr>
          <a:xfrm>
            <a:off x="2090737" y="733425"/>
            <a:ext cx="8010525" cy="5391150"/>
          </a:xfrm>
          <a:prstGeom prst="rect">
            <a:avLst/>
          </a:prstGeom>
        </p:spPr>
      </p:pic>
    </p:spTree>
    <p:extLst>
      <p:ext uri="{BB962C8B-B14F-4D97-AF65-F5344CB8AC3E}">
        <p14:creationId xmlns:p14="http://schemas.microsoft.com/office/powerpoint/2010/main" val="2715803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66927E4A-DEDF-A9C0-7713-E429EE99974D}"/>
              </a:ext>
            </a:extLst>
          </p:cNvPr>
          <p:cNvPicPr>
            <a:picLocks noChangeAspect="1"/>
          </p:cNvPicPr>
          <p:nvPr/>
        </p:nvPicPr>
        <p:blipFill>
          <a:blip r:embed="rId2"/>
          <a:stretch>
            <a:fillRect/>
          </a:stretch>
        </p:blipFill>
        <p:spPr>
          <a:xfrm>
            <a:off x="1360874" y="612559"/>
            <a:ext cx="8953335" cy="5779363"/>
          </a:xfrm>
          <a:prstGeom prst="rect">
            <a:avLst/>
          </a:prstGeom>
        </p:spPr>
      </p:pic>
    </p:spTree>
    <p:extLst>
      <p:ext uri="{BB962C8B-B14F-4D97-AF65-F5344CB8AC3E}">
        <p14:creationId xmlns:p14="http://schemas.microsoft.com/office/powerpoint/2010/main" val="3590767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8D8B491-9431-4160-5E1C-B11596DC3841}"/>
              </a:ext>
            </a:extLst>
          </p:cNvPr>
          <p:cNvPicPr>
            <a:picLocks noChangeAspect="1"/>
          </p:cNvPicPr>
          <p:nvPr/>
        </p:nvPicPr>
        <p:blipFill>
          <a:blip r:embed="rId2"/>
          <a:stretch>
            <a:fillRect/>
          </a:stretch>
        </p:blipFill>
        <p:spPr>
          <a:xfrm>
            <a:off x="1033433" y="550416"/>
            <a:ext cx="9751836" cy="5948039"/>
          </a:xfrm>
          <a:prstGeom prst="rect">
            <a:avLst/>
          </a:prstGeom>
        </p:spPr>
      </p:pic>
    </p:spTree>
    <p:extLst>
      <p:ext uri="{BB962C8B-B14F-4D97-AF65-F5344CB8AC3E}">
        <p14:creationId xmlns:p14="http://schemas.microsoft.com/office/powerpoint/2010/main" val="423309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71564" y="1551855"/>
            <a:ext cx="7848872" cy="3477875"/>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000000"/>
                </a:solidFill>
                <a:cs typeface="Arial" panose="020B0604020202020204" pitchFamily="34" charset="0"/>
              </a:rPr>
              <a:t>Oavsiktliga förgiftningar samt förgiftningsdödsfall där avsikten varit oklar sker oftare bland män samt bland personer i yngre åldrar, medan suicid med läkemedel eller narkotika är vanligare bland kvinnor och bland äldre. </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Risken att dö till följd av läkemedels- och narkotikaförgiftning är genomgående större för personer med förgymnasial utbildning samt för personer födda i andra nordiska länder, följt av personer födda i Sverige.</a:t>
            </a:r>
            <a:endParaRPr lang="sv-SE" sz="2000" dirty="0">
              <a:cs typeface="Arial" panose="020B0604020202020204" pitchFamily="34" charset="0"/>
            </a:endParaRPr>
          </a:p>
        </p:txBody>
      </p:sp>
      <p:sp>
        <p:nvSpPr>
          <p:cNvPr id="4" name="textruta 3">
            <a:extLst>
              <a:ext uri="{FF2B5EF4-FFF2-40B4-BE49-F238E27FC236}">
                <a16:creationId xmlns:a16="http://schemas.microsoft.com/office/drawing/2014/main" id="{C2B47F67-2BB0-86FC-3624-7DA1CD7248A0}"/>
              </a:ext>
            </a:extLst>
          </p:cNvPr>
          <p:cNvSpPr txBox="1"/>
          <p:nvPr/>
        </p:nvSpPr>
        <p:spPr>
          <a:xfrm>
            <a:off x="1708211" y="538864"/>
            <a:ext cx="8918360" cy="523220"/>
          </a:xfrm>
          <a:prstGeom prst="rect">
            <a:avLst/>
          </a:prstGeom>
          <a:noFill/>
        </p:spPr>
        <p:txBody>
          <a:bodyPr wrap="square">
            <a:spAutoFit/>
          </a:bodyPr>
          <a:lstStyle/>
          <a:p>
            <a:r>
              <a:rPr lang="sv-SE" sz="2800" dirty="0">
                <a:solidFill>
                  <a:srgbClr val="333230"/>
                </a:solidFill>
                <a:latin typeface="Publico Text"/>
              </a:rPr>
              <a:t>Läkemedels- och narkotikaförgiftningar</a:t>
            </a:r>
            <a:r>
              <a:rPr lang="sv-SE" sz="2800" dirty="0"/>
              <a:t> i Sverige 2019</a:t>
            </a:r>
          </a:p>
        </p:txBody>
      </p:sp>
    </p:spTree>
    <p:extLst>
      <p:ext uri="{BB962C8B-B14F-4D97-AF65-F5344CB8AC3E}">
        <p14:creationId xmlns:p14="http://schemas.microsoft.com/office/powerpoint/2010/main" val="374484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71563" y="1073946"/>
            <a:ext cx="8836747" cy="4708981"/>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000000"/>
                </a:solidFill>
                <a:cs typeface="Arial" panose="020B0604020202020204" pitchFamily="34" charset="0"/>
              </a:rPr>
              <a:t>De vanligast förekommande substanserna som orsakat förgiftningsdödsfall skiljer sig åt mellan oavsiktliga förgiftningar och suicid. </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Bland oavsiktliga förgiftningar är olika typer av opioider vanligt och bland förgiftningar som är klassade som suicid, dominerar sömnmedel och lugnande medel. </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De dödsfall som klassificerats som skadehändelser med oklar avsikt domineras av opioider samt den lugnande substansen </a:t>
            </a:r>
            <a:r>
              <a:rPr lang="sv-SE" sz="2000" dirty="0" err="1">
                <a:solidFill>
                  <a:srgbClr val="000000"/>
                </a:solidFill>
                <a:cs typeface="Arial" panose="020B0604020202020204" pitchFamily="34" charset="0"/>
              </a:rPr>
              <a:t>alimemazin</a:t>
            </a:r>
            <a:r>
              <a:rPr lang="sv-SE" sz="2000" dirty="0">
                <a:solidFill>
                  <a:srgbClr val="000000"/>
                </a:solidFill>
                <a:cs typeface="Arial" panose="020B0604020202020204" pitchFamily="34" charset="0"/>
              </a:rPr>
              <a:t>.</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Merparten av alla förgiftningsdödsfall skedde i privata bostäder och oftast på den avlidnes egen adress.</a:t>
            </a:r>
            <a:endParaRPr lang="sv-SE" sz="2000" dirty="0">
              <a:cs typeface="Arial" panose="020B0604020202020204" pitchFamily="34" charset="0"/>
            </a:endParaRPr>
          </a:p>
        </p:txBody>
      </p:sp>
      <p:sp>
        <p:nvSpPr>
          <p:cNvPr id="4" name="textruta 3">
            <a:extLst>
              <a:ext uri="{FF2B5EF4-FFF2-40B4-BE49-F238E27FC236}">
                <a16:creationId xmlns:a16="http://schemas.microsoft.com/office/drawing/2014/main" id="{53FF7350-22C6-C490-C6BA-D7DCE749160A}"/>
              </a:ext>
            </a:extLst>
          </p:cNvPr>
          <p:cNvSpPr txBox="1"/>
          <p:nvPr/>
        </p:nvSpPr>
        <p:spPr>
          <a:xfrm>
            <a:off x="3251446" y="618763"/>
            <a:ext cx="6094520" cy="523220"/>
          </a:xfrm>
          <a:prstGeom prst="rect">
            <a:avLst/>
          </a:prstGeom>
          <a:noFill/>
        </p:spPr>
        <p:txBody>
          <a:bodyPr wrap="square">
            <a:spAutoFit/>
          </a:bodyPr>
          <a:lstStyle/>
          <a:p>
            <a:pPr algn="ctr"/>
            <a:r>
              <a:rPr lang="sv-SE" sz="2800" dirty="0">
                <a:solidFill>
                  <a:srgbClr val="333230"/>
                </a:solidFill>
                <a:latin typeface="Publico Text"/>
              </a:rPr>
              <a:t>Läkemedels- och narkotikaförgiftningar</a:t>
            </a:r>
            <a:r>
              <a:rPr lang="sv-SE" sz="2800" dirty="0"/>
              <a:t> </a:t>
            </a:r>
          </a:p>
        </p:txBody>
      </p:sp>
    </p:spTree>
    <p:extLst>
      <p:ext uri="{BB962C8B-B14F-4D97-AF65-F5344CB8AC3E}">
        <p14:creationId xmlns:p14="http://schemas.microsoft.com/office/powerpoint/2010/main" val="13013361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233708" y="1463080"/>
            <a:ext cx="8321842" cy="4401205"/>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000000"/>
                </a:solidFill>
                <a:cs typeface="Arial" panose="020B0604020202020204" pitchFamily="34" charset="0"/>
              </a:rPr>
              <a:t>Den enskilt vanligast förekommande substansen vid suicid under perioden 2012 – 2019, var det </a:t>
            </a:r>
            <a:r>
              <a:rPr lang="sv-SE" sz="2000" dirty="0" err="1">
                <a:solidFill>
                  <a:srgbClr val="000000"/>
                </a:solidFill>
                <a:cs typeface="Arial" panose="020B0604020202020204" pitchFamily="34" charset="0"/>
              </a:rPr>
              <a:t>bensodiazepinbesläktade</a:t>
            </a:r>
            <a:r>
              <a:rPr lang="sv-SE" sz="2000" dirty="0">
                <a:solidFill>
                  <a:srgbClr val="000000"/>
                </a:solidFill>
                <a:cs typeface="Arial" panose="020B0604020202020204" pitchFamily="34" charset="0"/>
              </a:rPr>
              <a:t> läkemedlet </a:t>
            </a:r>
            <a:r>
              <a:rPr lang="sv-SE" sz="2000" b="1" dirty="0" err="1">
                <a:solidFill>
                  <a:srgbClr val="000000"/>
                </a:solidFill>
                <a:cs typeface="Arial" panose="020B0604020202020204" pitchFamily="34" charset="0"/>
              </a:rPr>
              <a:t>zopiklon</a:t>
            </a:r>
            <a:r>
              <a:rPr lang="sv-SE" sz="2000" dirty="0">
                <a:solidFill>
                  <a:srgbClr val="000000"/>
                </a:solidFill>
                <a:cs typeface="Arial" panose="020B0604020202020204" pitchFamily="34" charset="0"/>
              </a:rPr>
              <a:t> som används som sömnmedel. </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Bland de vanligast förekommande narkotikaklassade substanserna under perioden återfinns även de två smärtlindrande </a:t>
            </a:r>
            <a:r>
              <a:rPr lang="sv-SE" sz="2000" dirty="0" err="1">
                <a:solidFill>
                  <a:srgbClr val="000000"/>
                </a:solidFill>
                <a:cs typeface="Arial" panose="020B0604020202020204" pitchFamily="34" charset="0"/>
              </a:rPr>
              <a:t>opioiderna</a:t>
            </a:r>
            <a:r>
              <a:rPr lang="sv-SE" sz="2000" dirty="0">
                <a:solidFill>
                  <a:srgbClr val="000000"/>
                </a:solidFill>
                <a:cs typeface="Arial" panose="020B0604020202020204" pitchFamily="34" charset="0"/>
              </a:rPr>
              <a:t> </a:t>
            </a:r>
            <a:r>
              <a:rPr lang="sv-SE" sz="2000" b="1" dirty="0">
                <a:solidFill>
                  <a:srgbClr val="000000"/>
                </a:solidFill>
                <a:cs typeface="Arial" panose="020B0604020202020204" pitchFamily="34" charset="0"/>
              </a:rPr>
              <a:t>tramadol</a:t>
            </a:r>
            <a:r>
              <a:rPr lang="sv-SE" sz="2000" dirty="0">
                <a:solidFill>
                  <a:srgbClr val="000000"/>
                </a:solidFill>
                <a:cs typeface="Arial" panose="020B0604020202020204" pitchFamily="34" charset="0"/>
              </a:rPr>
              <a:t> och </a:t>
            </a:r>
            <a:r>
              <a:rPr lang="sv-SE" sz="2000" b="1" dirty="0" err="1">
                <a:solidFill>
                  <a:srgbClr val="000000"/>
                </a:solidFill>
                <a:cs typeface="Arial" panose="020B0604020202020204" pitchFamily="34" charset="0"/>
              </a:rPr>
              <a:t>oxikodon</a:t>
            </a:r>
            <a:r>
              <a:rPr lang="sv-SE" sz="2000" dirty="0">
                <a:solidFill>
                  <a:srgbClr val="000000"/>
                </a:solidFill>
                <a:cs typeface="Arial" panose="020B0604020202020204" pitchFamily="34" charset="0"/>
              </a:rPr>
              <a:t>. </a:t>
            </a:r>
          </a:p>
          <a:p>
            <a:pPr marL="342900" indent="-342900">
              <a:buFont typeface="Arial" panose="020B0604020202020204" pitchFamily="34" charset="0"/>
              <a:buChar char="•"/>
            </a:pPr>
            <a:endParaRPr lang="sv-SE" sz="2000" dirty="0">
              <a:solidFill>
                <a:srgbClr val="000000"/>
              </a:solidFill>
              <a:cs typeface="Arial" panose="020B0604020202020204" pitchFamily="34" charset="0"/>
            </a:endParaRPr>
          </a:p>
          <a:p>
            <a:pPr marL="342900" indent="-342900">
              <a:buFont typeface="Arial" panose="020B0604020202020204" pitchFamily="34" charset="0"/>
              <a:buChar char="•"/>
            </a:pPr>
            <a:r>
              <a:rPr lang="sv-SE" sz="2000" dirty="0">
                <a:solidFill>
                  <a:srgbClr val="000000"/>
                </a:solidFill>
                <a:cs typeface="Arial" panose="020B0604020202020204" pitchFamily="34" charset="0"/>
              </a:rPr>
              <a:t>Mest förekommande på dödsorsaksintygen bland de icke narkotikaklassade substanserna var olika typer av antihistaminer, vilka används som sömnmedel och ångestdämpande, antidepressiva samt smärtstillande och febernedsättande läkemedel.</a:t>
            </a:r>
            <a:endParaRPr lang="sv-SE" sz="2000" dirty="0">
              <a:cs typeface="Arial" panose="020B0604020202020204" pitchFamily="34" charset="0"/>
            </a:endParaRPr>
          </a:p>
        </p:txBody>
      </p:sp>
      <p:sp>
        <p:nvSpPr>
          <p:cNvPr id="3" name="textruta 2">
            <a:extLst>
              <a:ext uri="{FF2B5EF4-FFF2-40B4-BE49-F238E27FC236}">
                <a16:creationId xmlns:a16="http://schemas.microsoft.com/office/drawing/2014/main" id="{032979EF-06DF-9FE2-B685-3A1755A275CC}"/>
              </a:ext>
            </a:extLst>
          </p:cNvPr>
          <p:cNvSpPr txBox="1"/>
          <p:nvPr/>
        </p:nvSpPr>
        <p:spPr>
          <a:xfrm>
            <a:off x="3251446" y="618763"/>
            <a:ext cx="6094520" cy="523220"/>
          </a:xfrm>
          <a:prstGeom prst="rect">
            <a:avLst/>
          </a:prstGeom>
          <a:noFill/>
        </p:spPr>
        <p:txBody>
          <a:bodyPr wrap="square">
            <a:spAutoFit/>
          </a:bodyPr>
          <a:lstStyle/>
          <a:p>
            <a:pPr algn="ctr"/>
            <a:r>
              <a:rPr lang="sv-SE" sz="2800" dirty="0">
                <a:solidFill>
                  <a:srgbClr val="333230"/>
                </a:solidFill>
                <a:latin typeface="Publico Text"/>
              </a:rPr>
              <a:t>Läkemedels- och narkotikaförgiftningar</a:t>
            </a:r>
            <a:r>
              <a:rPr lang="sv-SE" sz="2800" dirty="0"/>
              <a:t> </a:t>
            </a:r>
          </a:p>
        </p:txBody>
      </p:sp>
    </p:spTree>
    <p:extLst>
      <p:ext uri="{BB962C8B-B14F-4D97-AF65-F5344CB8AC3E}">
        <p14:creationId xmlns:p14="http://schemas.microsoft.com/office/powerpoint/2010/main" val="117238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CCFBE76-B34A-47C1-9CC7-C487F15CECB2}"/>
              </a:ext>
            </a:extLst>
          </p:cNvPr>
          <p:cNvPicPr>
            <a:picLocks noChangeAspect="1"/>
          </p:cNvPicPr>
          <p:nvPr/>
        </p:nvPicPr>
        <p:blipFill>
          <a:blip r:embed="rId2"/>
          <a:stretch>
            <a:fillRect/>
          </a:stretch>
        </p:blipFill>
        <p:spPr>
          <a:xfrm>
            <a:off x="937950" y="919840"/>
            <a:ext cx="10316100" cy="5018319"/>
          </a:xfrm>
          <a:prstGeom prst="rect">
            <a:avLst/>
          </a:prstGeom>
        </p:spPr>
      </p:pic>
    </p:spTree>
    <p:extLst>
      <p:ext uri="{BB962C8B-B14F-4D97-AF65-F5344CB8AC3E}">
        <p14:creationId xmlns:p14="http://schemas.microsoft.com/office/powerpoint/2010/main" val="3589291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8451336-4DCD-5CCC-F334-BB48A65FB7F3}"/>
              </a:ext>
            </a:extLst>
          </p:cNvPr>
          <p:cNvPicPr>
            <a:picLocks noChangeAspect="1"/>
          </p:cNvPicPr>
          <p:nvPr/>
        </p:nvPicPr>
        <p:blipFill>
          <a:blip r:embed="rId2"/>
          <a:stretch>
            <a:fillRect/>
          </a:stretch>
        </p:blipFill>
        <p:spPr>
          <a:xfrm>
            <a:off x="741907" y="259671"/>
            <a:ext cx="6661304" cy="6598329"/>
          </a:xfrm>
          <a:prstGeom prst="rect">
            <a:avLst/>
          </a:prstGeom>
        </p:spPr>
      </p:pic>
      <p:pic>
        <p:nvPicPr>
          <p:cNvPr id="5" name="Bildobjekt 4">
            <a:extLst>
              <a:ext uri="{FF2B5EF4-FFF2-40B4-BE49-F238E27FC236}">
                <a16:creationId xmlns:a16="http://schemas.microsoft.com/office/drawing/2014/main" id="{CC1B1185-E82D-5DF9-CE6E-4A5BD4F9854E}"/>
              </a:ext>
            </a:extLst>
          </p:cNvPr>
          <p:cNvPicPr>
            <a:picLocks noChangeAspect="1"/>
          </p:cNvPicPr>
          <p:nvPr/>
        </p:nvPicPr>
        <p:blipFill>
          <a:blip r:embed="rId3"/>
          <a:stretch>
            <a:fillRect/>
          </a:stretch>
        </p:blipFill>
        <p:spPr>
          <a:xfrm>
            <a:off x="4072559" y="5034741"/>
            <a:ext cx="5008722" cy="1823259"/>
          </a:xfrm>
          <a:prstGeom prst="rect">
            <a:avLst/>
          </a:prstGeom>
        </p:spPr>
      </p:pic>
    </p:spTree>
    <p:extLst>
      <p:ext uri="{BB962C8B-B14F-4D97-AF65-F5344CB8AC3E}">
        <p14:creationId xmlns:p14="http://schemas.microsoft.com/office/powerpoint/2010/main" val="3137818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02CE45F-5216-8CBA-E480-3A6813264B41}"/>
              </a:ext>
            </a:extLst>
          </p:cNvPr>
          <p:cNvPicPr>
            <a:picLocks noChangeAspect="1"/>
          </p:cNvPicPr>
          <p:nvPr/>
        </p:nvPicPr>
        <p:blipFill>
          <a:blip r:embed="rId2"/>
          <a:stretch>
            <a:fillRect/>
          </a:stretch>
        </p:blipFill>
        <p:spPr>
          <a:xfrm>
            <a:off x="3305103" y="1228512"/>
            <a:ext cx="5325333" cy="5314330"/>
          </a:xfrm>
          <a:prstGeom prst="rect">
            <a:avLst/>
          </a:prstGeom>
        </p:spPr>
      </p:pic>
      <p:sp>
        <p:nvSpPr>
          <p:cNvPr id="4" name="textruta 3">
            <a:extLst>
              <a:ext uri="{FF2B5EF4-FFF2-40B4-BE49-F238E27FC236}">
                <a16:creationId xmlns:a16="http://schemas.microsoft.com/office/drawing/2014/main" id="{E53D3662-E98A-36E0-D3FA-AC62DF86F88C}"/>
              </a:ext>
            </a:extLst>
          </p:cNvPr>
          <p:cNvSpPr txBox="1"/>
          <p:nvPr/>
        </p:nvSpPr>
        <p:spPr>
          <a:xfrm>
            <a:off x="2062208" y="556619"/>
            <a:ext cx="8067583" cy="523220"/>
          </a:xfrm>
          <a:prstGeom prst="rect">
            <a:avLst/>
          </a:prstGeom>
          <a:noFill/>
        </p:spPr>
        <p:txBody>
          <a:bodyPr wrap="square">
            <a:spAutoFit/>
          </a:bodyPr>
          <a:lstStyle/>
          <a:p>
            <a:pPr algn="ctr"/>
            <a:r>
              <a:rPr lang="sv-SE" sz="2800" dirty="0" err="1">
                <a:solidFill>
                  <a:srgbClr val="333230"/>
                </a:solidFill>
                <a:latin typeface="Publico Text"/>
              </a:rPr>
              <a:t>Reintoxikationer</a:t>
            </a:r>
            <a:r>
              <a:rPr lang="sv-SE" sz="2800" dirty="0">
                <a:solidFill>
                  <a:srgbClr val="333230"/>
                </a:solidFill>
                <a:latin typeface="Publico Text"/>
              </a:rPr>
              <a:t> inom ett år efter primär intoxikation</a:t>
            </a:r>
            <a:endParaRPr lang="sv-SE" sz="2800" dirty="0"/>
          </a:p>
        </p:txBody>
      </p:sp>
    </p:spTree>
    <p:extLst>
      <p:ext uri="{BB962C8B-B14F-4D97-AF65-F5344CB8AC3E}">
        <p14:creationId xmlns:p14="http://schemas.microsoft.com/office/powerpoint/2010/main" val="2680963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5E04E28-C4CD-2B3C-6B54-A769BF9C53C3}"/>
              </a:ext>
            </a:extLst>
          </p:cNvPr>
          <p:cNvPicPr>
            <a:picLocks noChangeAspect="1"/>
          </p:cNvPicPr>
          <p:nvPr/>
        </p:nvPicPr>
        <p:blipFill>
          <a:blip r:embed="rId2"/>
          <a:stretch>
            <a:fillRect/>
          </a:stretch>
        </p:blipFill>
        <p:spPr>
          <a:xfrm>
            <a:off x="3523502" y="1299012"/>
            <a:ext cx="5144996" cy="5350363"/>
          </a:xfrm>
          <a:prstGeom prst="rect">
            <a:avLst/>
          </a:prstGeom>
        </p:spPr>
      </p:pic>
      <p:sp>
        <p:nvSpPr>
          <p:cNvPr id="4" name="textruta 3">
            <a:extLst>
              <a:ext uri="{FF2B5EF4-FFF2-40B4-BE49-F238E27FC236}">
                <a16:creationId xmlns:a16="http://schemas.microsoft.com/office/drawing/2014/main" id="{BB816EB6-8BDD-CC8C-3A97-C5F81E7173B1}"/>
              </a:ext>
            </a:extLst>
          </p:cNvPr>
          <p:cNvSpPr txBox="1"/>
          <p:nvPr/>
        </p:nvSpPr>
        <p:spPr>
          <a:xfrm>
            <a:off x="2062208" y="556619"/>
            <a:ext cx="8067583" cy="523220"/>
          </a:xfrm>
          <a:prstGeom prst="rect">
            <a:avLst/>
          </a:prstGeom>
          <a:noFill/>
        </p:spPr>
        <p:txBody>
          <a:bodyPr wrap="square">
            <a:spAutoFit/>
          </a:bodyPr>
          <a:lstStyle/>
          <a:p>
            <a:pPr algn="ctr"/>
            <a:r>
              <a:rPr lang="sv-SE" sz="2800" dirty="0" err="1">
                <a:solidFill>
                  <a:srgbClr val="333230"/>
                </a:solidFill>
                <a:latin typeface="Publico Text"/>
              </a:rPr>
              <a:t>Reintoxikationer</a:t>
            </a:r>
            <a:r>
              <a:rPr lang="sv-SE" sz="2800" dirty="0">
                <a:solidFill>
                  <a:srgbClr val="333230"/>
                </a:solidFill>
                <a:latin typeface="Publico Text"/>
              </a:rPr>
              <a:t> inom ett år efter primär intoxikation</a:t>
            </a:r>
            <a:endParaRPr lang="sv-SE" sz="2800" dirty="0"/>
          </a:p>
        </p:txBody>
      </p:sp>
      <p:sp>
        <p:nvSpPr>
          <p:cNvPr id="5" name="textruta 4">
            <a:extLst>
              <a:ext uri="{FF2B5EF4-FFF2-40B4-BE49-F238E27FC236}">
                <a16:creationId xmlns:a16="http://schemas.microsoft.com/office/drawing/2014/main" id="{2FCF8113-A683-558D-EC75-39FC8ACFDCB1}"/>
              </a:ext>
            </a:extLst>
          </p:cNvPr>
          <p:cNvSpPr txBox="1"/>
          <p:nvPr/>
        </p:nvSpPr>
        <p:spPr>
          <a:xfrm>
            <a:off x="8446732" y="3666416"/>
            <a:ext cx="2712499" cy="307777"/>
          </a:xfrm>
          <a:prstGeom prst="rect">
            <a:avLst/>
          </a:prstGeom>
          <a:noFill/>
        </p:spPr>
        <p:txBody>
          <a:bodyPr wrap="square">
            <a:spAutoFit/>
          </a:bodyPr>
          <a:lstStyle/>
          <a:p>
            <a:pPr algn="ctr"/>
            <a:r>
              <a:rPr lang="sv-SE" sz="1400" dirty="0">
                <a:solidFill>
                  <a:srgbClr val="333230"/>
                </a:solidFill>
                <a:latin typeface="Publico Text"/>
              </a:rPr>
              <a:t>SoA = </a:t>
            </a:r>
            <a:r>
              <a:rPr lang="sv-SE" sz="1400" dirty="0" err="1">
                <a:solidFill>
                  <a:srgbClr val="333230"/>
                </a:solidFill>
                <a:latin typeface="Publico Text"/>
              </a:rPr>
              <a:t>Substance</a:t>
            </a:r>
            <a:r>
              <a:rPr lang="sv-SE" sz="1400" dirty="0">
                <a:solidFill>
                  <a:srgbClr val="333230"/>
                </a:solidFill>
                <a:latin typeface="Publico Text"/>
              </a:rPr>
              <a:t> </a:t>
            </a:r>
            <a:r>
              <a:rPr lang="sv-SE" sz="1400" dirty="0" err="1">
                <a:solidFill>
                  <a:srgbClr val="333230"/>
                </a:solidFill>
                <a:latin typeface="Publico Text"/>
              </a:rPr>
              <a:t>of</a:t>
            </a:r>
            <a:r>
              <a:rPr lang="sv-SE" sz="1400" dirty="0">
                <a:solidFill>
                  <a:srgbClr val="333230"/>
                </a:solidFill>
                <a:latin typeface="Publico Text"/>
              </a:rPr>
              <a:t> Abuse</a:t>
            </a:r>
            <a:endParaRPr lang="sv-SE" sz="1400" dirty="0"/>
          </a:p>
        </p:txBody>
      </p:sp>
    </p:spTree>
    <p:extLst>
      <p:ext uri="{BB962C8B-B14F-4D97-AF65-F5344CB8AC3E}">
        <p14:creationId xmlns:p14="http://schemas.microsoft.com/office/powerpoint/2010/main" val="1885280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4369B7A-2FD1-3000-E83F-0F24D6D971B3}"/>
              </a:ext>
            </a:extLst>
          </p:cNvPr>
          <p:cNvPicPr>
            <a:picLocks noChangeAspect="1"/>
          </p:cNvPicPr>
          <p:nvPr/>
        </p:nvPicPr>
        <p:blipFill>
          <a:blip r:embed="rId2"/>
          <a:stretch>
            <a:fillRect/>
          </a:stretch>
        </p:blipFill>
        <p:spPr>
          <a:xfrm>
            <a:off x="3518983" y="1259975"/>
            <a:ext cx="5154034" cy="5265112"/>
          </a:xfrm>
          <a:prstGeom prst="rect">
            <a:avLst/>
          </a:prstGeom>
        </p:spPr>
      </p:pic>
      <p:sp>
        <p:nvSpPr>
          <p:cNvPr id="4" name="textruta 3">
            <a:extLst>
              <a:ext uri="{FF2B5EF4-FFF2-40B4-BE49-F238E27FC236}">
                <a16:creationId xmlns:a16="http://schemas.microsoft.com/office/drawing/2014/main" id="{B79301CF-128A-4A0D-AB86-2D0446DD1372}"/>
              </a:ext>
            </a:extLst>
          </p:cNvPr>
          <p:cNvSpPr txBox="1"/>
          <p:nvPr/>
        </p:nvSpPr>
        <p:spPr>
          <a:xfrm>
            <a:off x="2062208" y="556619"/>
            <a:ext cx="8067583" cy="523220"/>
          </a:xfrm>
          <a:prstGeom prst="rect">
            <a:avLst/>
          </a:prstGeom>
          <a:noFill/>
        </p:spPr>
        <p:txBody>
          <a:bodyPr wrap="square">
            <a:spAutoFit/>
          </a:bodyPr>
          <a:lstStyle/>
          <a:p>
            <a:pPr algn="ctr"/>
            <a:r>
              <a:rPr lang="sv-SE" sz="2800" dirty="0" err="1">
                <a:solidFill>
                  <a:srgbClr val="333230"/>
                </a:solidFill>
                <a:latin typeface="Publico Text"/>
              </a:rPr>
              <a:t>Reintoxikationer</a:t>
            </a:r>
            <a:r>
              <a:rPr lang="sv-SE" sz="2800" dirty="0">
                <a:solidFill>
                  <a:srgbClr val="333230"/>
                </a:solidFill>
                <a:latin typeface="Publico Text"/>
              </a:rPr>
              <a:t> inom ett år efter primär intoxikation</a:t>
            </a:r>
            <a:endParaRPr lang="sv-SE" sz="2800" dirty="0"/>
          </a:p>
        </p:txBody>
      </p:sp>
    </p:spTree>
    <p:extLst>
      <p:ext uri="{BB962C8B-B14F-4D97-AF65-F5344CB8AC3E}">
        <p14:creationId xmlns:p14="http://schemas.microsoft.com/office/powerpoint/2010/main" val="860393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906BEF9-2324-5BF2-DC41-D486BDF452FD}"/>
              </a:ext>
            </a:extLst>
          </p:cNvPr>
          <p:cNvPicPr>
            <a:picLocks noChangeAspect="1"/>
          </p:cNvPicPr>
          <p:nvPr/>
        </p:nvPicPr>
        <p:blipFill>
          <a:blip r:embed="rId2"/>
          <a:stretch>
            <a:fillRect/>
          </a:stretch>
        </p:blipFill>
        <p:spPr>
          <a:xfrm>
            <a:off x="3596086" y="1281953"/>
            <a:ext cx="4999828" cy="5252012"/>
          </a:xfrm>
          <a:prstGeom prst="rect">
            <a:avLst/>
          </a:prstGeom>
        </p:spPr>
      </p:pic>
      <p:sp>
        <p:nvSpPr>
          <p:cNvPr id="4" name="textruta 3">
            <a:extLst>
              <a:ext uri="{FF2B5EF4-FFF2-40B4-BE49-F238E27FC236}">
                <a16:creationId xmlns:a16="http://schemas.microsoft.com/office/drawing/2014/main" id="{8C2F05D8-E926-D2FD-A54D-EE932AAAA695}"/>
              </a:ext>
            </a:extLst>
          </p:cNvPr>
          <p:cNvSpPr txBox="1"/>
          <p:nvPr/>
        </p:nvSpPr>
        <p:spPr>
          <a:xfrm>
            <a:off x="2062208" y="556619"/>
            <a:ext cx="8067583" cy="523220"/>
          </a:xfrm>
          <a:prstGeom prst="rect">
            <a:avLst/>
          </a:prstGeom>
          <a:noFill/>
        </p:spPr>
        <p:txBody>
          <a:bodyPr wrap="square">
            <a:spAutoFit/>
          </a:bodyPr>
          <a:lstStyle/>
          <a:p>
            <a:pPr algn="ctr"/>
            <a:r>
              <a:rPr lang="sv-SE" sz="2800" dirty="0" err="1">
                <a:solidFill>
                  <a:srgbClr val="333230"/>
                </a:solidFill>
                <a:latin typeface="Publico Text"/>
              </a:rPr>
              <a:t>Reintoxikationer</a:t>
            </a:r>
            <a:r>
              <a:rPr lang="sv-SE" sz="2800" dirty="0">
                <a:solidFill>
                  <a:srgbClr val="333230"/>
                </a:solidFill>
                <a:latin typeface="Publico Text"/>
              </a:rPr>
              <a:t> inom ett år efter primär intoxikation</a:t>
            </a:r>
            <a:endParaRPr lang="sv-SE" sz="2800" dirty="0"/>
          </a:p>
        </p:txBody>
      </p:sp>
    </p:spTree>
    <p:extLst>
      <p:ext uri="{BB962C8B-B14F-4D97-AF65-F5344CB8AC3E}">
        <p14:creationId xmlns:p14="http://schemas.microsoft.com/office/powerpoint/2010/main" val="1471926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4FA2488-835F-2DAD-F61C-AC1F943C7CCF}"/>
              </a:ext>
            </a:extLst>
          </p:cNvPr>
          <p:cNvPicPr>
            <a:picLocks noChangeAspect="1"/>
          </p:cNvPicPr>
          <p:nvPr/>
        </p:nvPicPr>
        <p:blipFill>
          <a:blip r:embed="rId2"/>
          <a:stretch>
            <a:fillRect/>
          </a:stretch>
        </p:blipFill>
        <p:spPr>
          <a:xfrm>
            <a:off x="2428738" y="1263936"/>
            <a:ext cx="7582481" cy="5287783"/>
          </a:xfrm>
          <a:prstGeom prst="rect">
            <a:avLst/>
          </a:prstGeom>
        </p:spPr>
      </p:pic>
      <p:sp>
        <p:nvSpPr>
          <p:cNvPr id="4" name="textruta 3">
            <a:extLst>
              <a:ext uri="{FF2B5EF4-FFF2-40B4-BE49-F238E27FC236}">
                <a16:creationId xmlns:a16="http://schemas.microsoft.com/office/drawing/2014/main" id="{0AA941A4-7286-5FC2-C520-693798C9E242}"/>
              </a:ext>
            </a:extLst>
          </p:cNvPr>
          <p:cNvSpPr txBox="1"/>
          <p:nvPr/>
        </p:nvSpPr>
        <p:spPr>
          <a:xfrm>
            <a:off x="979132" y="538864"/>
            <a:ext cx="9807237" cy="523220"/>
          </a:xfrm>
          <a:prstGeom prst="rect">
            <a:avLst/>
          </a:prstGeom>
          <a:noFill/>
        </p:spPr>
        <p:txBody>
          <a:bodyPr wrap="square">
            <a:spAutoFit/>
          </a:bodyPr>
          <a:lstStyle/>
          <a:p>
            <a:pPr algn="ctr"/>
            <a:r>
              <a:rPr lang="sv-SE" sz="2800" dirty="0">
                <a:solidFill>
                  <a:srgbClr val="333230"/>
                </a:solidFill>
                <a:latin typeface="Publico Text"/>
              </a:rPr>
              <a:t>Kliniska variabler vid intoxikationen kopplade till död inom ett år</a:t>
            </a:r>
            <a:endParaRPr lang="sv-SE" sz="2800" dirty="0"/>
          </a:p>
        </p:txBody>
      </p:sp>
    </p:spTree>
    <p:extLst>
      <p:ext uri="{BB962C8B-B14F-4D97-AF65-F5344CB8AC3E}">
        <p14:creationId xmlns:p14="http://schemas.microsoft.com/office/powerpoint/2010/main" val="26533485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text, diagram, linje, skärmbild&#10;&#10;Automatiskt genererad beskrivning">
            <a:extLst>
              <a:ext uri="{FF2B5EF4-FFF2-40B4-BE49-F238E27FC236}">
                <a16:creationId xmlns:a16="http://schemas.microsoft.com/office/drawing/2014/main" id="{A56A439A-A9AB-416B-6394-93A6A831832F}"/>
              </a:ext>
            </a:extLst>
          </p:cNvPr>
          <p:cNvPicPr>
            <a:picLocks noChangeAspect="1"/>
          </p:cNvPicPr>
          <p:nvPr/>
        </p:nvPicPr>
        <p:blipFill>
          <a:blip r:embed="rId2"/>
          <a:stretch>
            <a:fillRect/>
          </a:stretch>
        </p:blipFill>
        <p:spPr>
          <a:xfrm>
            <a:off x="852257" y="1475232"/>
            <a:ext cx="4626910" cy="3707312"/>
          </a:xfrm>
          <a:prstGeom prst="rect">
            <a:avLst/>
          </a:prstGeom>
        </p:spPr>
      </p:pic>
      <p:pic>
        <p:nvPicPr>
          <p:cNvPr id="2050" name="Picture 2">
            <a:extLst>
              <a:ext uri="{FF2B5EF4-FFF2-40B4-BE49-F238E27FC236}">
                <a16:creationId xmlns:a16="http://schemas.microsoft.com/office/drawing/2014/main" id="{1829454E-437E-0593-C97B-E4EA35A6B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4072" y="1475232"/>
            <a:ext cx="3939019" cy="3707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69433A3E-20D0-0117-CFAD-5A3C3B3EFBCE}"/>
              </a:ext>
            </a:extLst>
          </p:cNvPr>
          <p:cNvSpPr txBox="1"/>
          <p:nvPr/>
        </p:nvSpPr>
        <p:spPr>
          <a:xfrm>
            <a:off x="2062208" y="556619"/>
            <a:ext cx="8067583" cy="523220"/>
          </a:xfrm>
          <a:prstGeom prst="rect">
            <a:avLst/>
          </a:prstGeom>
          <a:noFill/>
        </p:spPr>
        <p:txBody>
          <a:bodyPr wrap="square">
            <a:spAutoFit/>
          </a:bodyPr>
          <a:lstStyle/>
          <a:p>
            <a:pPr algn="ctr"/>
            <a:r>
              <a:rPr lang="sv-SE" sz="2800" dirty="0" err="1">
                <a:solidFill>
                  <a:srgbClr val="333230"/>
                </a:solidFill>
                <a:latin typeface="Publico Text"/>
              </a:rPr>
              <a:t>Reintoxikationer</a:t>
            </a:r>
            <a:r>
              <a:rPr lang="sv-SE" sz="2800" dirty="0">
                <a:solidFill>
                  <a:srgbClr val="333230"/>
                </a:solidFill>
                <a:latin typeface="Publico Text"/>
              </a:rPr>
              <a:t> ökar risken för död</a:t>
            </a:r>
            <a:endParaRPr lang="sv-SE" sz="2800" dirty="0"/>
          </a:p>
        </p:txBody>
      </p:sp>
      <p:sp>
        <p:nvSpPr>
          <p:cNvPr id="5" name="Rectangle 3">
            <a:extLst>
              <a:ext uri="{FF2B5EF4-FFF2-40B4-BE49-F238E27FC236}">
                <a16:creationId xmlns:a16="http://schemas.microsoft.com/office/drawing/2014/main" id="{2293D382-DE43-898E-C2A7-D8A253469F95}"/>
              </a:ext>
            </a:extLst>
          </p:cNvPr>
          <p:cNvSpPr>
            <a:spLocks noChangeArrowheads="1"/>
          </p:cNvSpPr>
          <p:nvPr/>
        </p:nvSpPr>
        <p:spPr bwMode="auto">
          <a:xfrm>
            <a:off x="2231974" y="5577937"/>
            <a:ext cx="8804196" cy="723275"/>
          </a:xfrm>
          <a:prstGeom prst="rect">
            <a:avLst/>
          </a:prstGeom>
          <a:solidFill>
            <a:srgbClr val="F1F1F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buFontTx/>
              <a:buChar char="•"/>
            </a:pPr>
            <a:r>
              <a:rPr lang="sv-SE" altLang="sv-SE" sz="1050" dirty="0">
                <a:solidFill>
                  <a:srgbClr val="212121"/>
                </a:solidFill>
                <a:latin typeface="BlinkMacSystemFont"/>
              </a:rPr>
              <a:t>2016 May 1:162:51-5.</a:t>
            </a:r>
            <a:endParaRPr lang="sv-SE" altLang="sv-SE" sz="600" dirty="0"/>
          </a:p>
          <a:p>
            <a:pPr lvl="0"/>
            <a:r>
              <a:rPr lang="sv-SE" altLang="sv-SE" sz="1400" dirty="0"/>
              <a:t> </a:t>
            </a:r>
            <a:r>
              <a:rPr lang="sv-SE" altLang="sv-SE" sz="1400" dirty="0" err="1">
                <a:solidFill>
                  <a:srgbClr val="5B616B"/>
                </a:solidFill>
              </a:rPr>
              <a:t>doi</a:t>
            </a:r>
            <a:r>
              <a:rPr lang="sv-SE" altLang="sv-SE" sz="1400" dirty="0">
                <a:solidFill>
                  <a:srgbClr val="5B616B"/>
                </a:solidFill>
              </a:rPr>
              <a:t>: 10.1016/j.drugalcdep.2016.02.024.</a:t>
            </a:r>
            <a:r>
              <a:rPr lang="sv-SE" altLang="sv-SE" sz="1400" dirty="0"/>
              <a:t> </a:t>
            </a:r>
            <a:r>
              <a:rPr lang="sv-SE" altLang="sv-SE" sz="1400" dirty="0" err="1">
                <a:solidFill>
                  <a:srgbClr val="5B616B"/>
                </a:solidFill>
              </a:rPr>
              <a:t>Epub</a:t>
            </a:r>
            <a:r>
              <a:rPr lang="sv-SE" altLang="sv-SE" sz="1400" dirty="0">
                <a:solidFill>
                  <a:srgbClr val="5B616B"/>
                </a:solidFill>
              </a:rPr>
              <a:t> 2016 Feb 26.</a:t>
            </a:r>
            <a:endParaRPr lang="sv-SE" altLang="sv-SE" sz="1200" b="1" dirty="0">
              <a:solidFill>
                <a:srgbClr val="212121"/>
              </a:solidFill>
              <a:latin typeface="Merriweather" panose="00000500000000000000" pitchFamily="2" charset="0"/>
            </a:endParaRPr>
          </a:p>
          <a:p>
            <a:pPr lvl="0"/>
            <a:r>
              <a:rPr lang="sv-SE" altLang="sv-SE" sz="1200" b="1" dirty="0">
                <a:solidFill>
                  <a:srgbClr val="212121"/>
                </a:solidFill>
                <a:latin typeface="Merriweather" panose="00000500000000000000" pitchFamily="2" charset="0"/>
              </a:rPr>
              <a:t>Non-fatal </a:t>
            </a:r>
            <a:r>
              <a:rPr lang="sv-SE" altLang="sv-SE" sz="1200" b="1" dirty="0" err="1">
                <a:solidFill>
                  <a:srgbClr val="212121"/>
                </a:solidFill>
                <a:latin typeface="Merriweather" panose="00000500000000000000" pitchFamily="2" charset="0"/>
              </a:rPr>
              <a:t>overdose</a:t>
            </a:r>
            <a:r>
              <a:rPr lang="sv-SE" altLang="sv-SE" sz="1200" b="1" dirty="0">
                <a:solidFill>
                  <a:srgbClr val="212121"/>
                </a:solidFill>
                <a:latin typeface="Merriweather" panose="00000500000000000000" pitchFamily="2" charset="0"/>
              </a:rPr>
              <a:t> as a risk </a:t>
            </a:r>
            <a:r>
              <a:rPr lang="sv-SE" altLang="sv-SE" sz="1200" b="1" dirty="0" err="1">
                <a:solidFill>
                  <a:srgbClr val="212121"/>
                </a:solidFill>
                <a:latin typeface="Merriweather" panose="00000500000000000000" pitchFamily="2" charset="0"/>
              </a:rPr>
              <a:t>factor</a:t>
            </a:r>
            <a:r>
              <a:rPr lang="sv-SE" altLang="sv-SE" sz="1200" b="1" dirty="0">
                <a:solidFill>
                  <a:srgbClr val="212121"/>
                </a:solidFill>
                <a:latin typeface="Merriweather" panose="00000500000000000000" pitchFamily="2" charset="0"/>
              </a:rPr>
              <a:t> for </a:t>
            </a:r>
            <a:r>
              <a:rPr lang="sv-SE" altLang="sv-SE" sz="1200" b="1" dirty="0" err="1">
                <a:solidFill>
                  <a:srgbClr val="212121"/>
                </a:solidFill>
                <a:latin typeface="Merriweather" panose="00000500000000000000" pitchFamily="2" charset="0"/>
              </a:rPr>
              <a:t>subsequent</a:t>
            </a:r>
            <a:r>
              <a:rPr lang="sv-SE" altLang="sv-SE" sz="1200" b="1" dirty="0">
                <a:solidFill>
                  <a:srgbClr val="212121"/>
                </a:solidFill>
                <a:latin typeface="Merriweather" panose="00000500000000000000" pitchFamily="2" charset="0"/>
              </a:rPr>
              <a:t> fatal </a:t>
            </a:r>
            <a:r>
              <a:rPr lang="sv-SE" altLang="sv-SE" sz="1200" b="1" dirty="0" err="1">
                <a:solidFill>
                  <a:srgbClr val="212121"/>
                </a:solidFill>
                <a:latin typeface="Merriweather" panose="00000500000000000000" pitchFamily="2" charset="0"/>
              </a:rPr>
              <a:t>overdose</a:t>
            </a:r>
            <a:r>
              <a:rPr lang="sv-SE" altLang="sv-SE" sz="1200" b="1" dirty="0">
                <a:solidFill>
                  <a:srgbClr val="212121"/>
                </a:solidFill>
                <a:latin typeface="Merriweather" panose="00000500000000000000" pitchFamily="2" charset="0"/>
              </a:rPr>
              <a:t> </a:t>
            </a:r>
            <a:r>
              <a:rPr lang="sv-SE" altLang="sv-SE" sz="1200" b="1" dirty="0" err="1">
                <a:solidFill>
                  <a:srgbClr val="212121"/>
                </a:solidFill>
                <a:latin typeface="Merriweather" panose="00000500000000000000" pitchFamily="2" charset="0"/>
              </a:rPr>
              <a:t>among</a:t>
            </a:r>
            <a:r>
              <a:rPr lang="sv-SE" altLang="sv-SE" sz="1200" b="1" dirty="0">
                <a:solidFill>
                  <a:srgbClr val="212121"/>
                </a:solidFill>
                <a:latin typeface="Merriweather" panose="00000500000000000000" pitchFamily="2" charset="0"/>
              </a:rPr>
              <a:t> </a:t>
            </a:r>
            <a:r>
              <a:rPr lang="sv-SE" altLang="sv-SE" sz="1200" b="1" dirty="0" err="1">
                <a:solidFill>
                  <a:srgbClr val="212121"/>
                </a:solidFill>
                <a:latin typeface="Merriweather" panose="00000500000000000000" pitchFamily="2" charset="0"/>
              </a:rPr>
              <a:t>people</a:t>
            </a:r>
            <a:r>
              <a:rPr lang="sv-SE" altLang="sv-SE" sz="1200" b="1" dirty="0">
                <a:solidFill>
                  <a:srgbClr val="212121"/>
                </a:solidFill>
                <a:latin typeface="Merriweather" panose="00000500000000000000" pitchFamily="2" charset="0"/>
              </a:rPr>
              <a:t> </a:t>
            </a:r>
            <a:r>
              <a:rPr lang="sv-SE" altLang="sv-SE" sz="1200" b="1" dirty="0" err="1">
                <a:solidFill>
                  <a:srgbClr val="212121"/>
                </a:solidFill>
                <a:latin typeface="Merriweather" panose="00000500000000000000" pitchFamily="2" charset="0"/>
              </a:rPr>
              <a:t>who</a:t>
            </a:r>
            <a:r>
              <a:rPr lang="sv-SE" altLang="sv-SE" sz="1200" b="1" dirty="0">
                <a:solidFill>
                  <a:srgbClr val="212121"/>
                </a:solidFill>
                <a:latin typeface="Merriweather" panose="00000500000000000000" pitchFamily="2" charset="0"/>
              </a:rPr>
              <a:t> </a:t>
            </a:r>
            <a:r>
              <a:rPr lang="sv-SE" altLang="sv-SE" sz="1200" b="1" dirty="0" err="1">
                <a:solidFill>
                  <a:srgbClr val="212121"/>
                </a:solidFill>
                <a:latin typeface="Merriweather" panose="00000500000000000000" pitchFamily="2" charset="0"/>
              </a:rPr>
              <a:t>inject</a:t>
            </a:r>
            <a:r>
              <a:rPr lang="sv-SE" altLang="sv-SE" sz="1200" b="1" dirty="0">
                <a:solidFill>
                  <a:srgbClr val="212121"/>
                </a:solidFill>
                <a:latin typeface="Merriweather" panose="00000500000000000000" pitchFamily="2" charset="0"/>
              </a:rPr>
              <a:t> </a:t>
            </a:r>
            <a:r>
              <a:rPr lang="sv-SE" altLang="sv-SE" sz="1200" b="1" dirty="0" err="1">
                <a:solidFill>
                  <a:srgbClr val="212121"/>
                </a:solidFill>
                <a:latin typeface="Merriweather" panose="00000500000000000000" pitchFamily="2" charset="0"/>
              </a:rPr>
              <a:t>drugs</a:t>
            </a:r>
            <a:endParaRPr lang="sv-SE" altLang="sv-SE" sz="1200" b="1" dirty="0">
              <a:solidFill>
                <a:srgbClr val="212121"/>
              </a:solidFill>
              <a:latin typeface="Merriweather" panose="00000500000000000000" pitchFamily="2" charset="0"/>
            </a:endParaRPr>
          </a:p>
          <a:p>
            <a:pPr lvl="0"/>
            <a:r>
              <a:rPr lang="sv-SE" altLang="sv-SE" sz="1050" dirty="0">
                <a:solidFill>
                  <a:srgbClr val="0071BC"/>
                </a:solidFill>
                <a:latin typeface="BlinkMacSystemFont"/>
                <a:hlinkClick r:id="rId4"/>
              </a:rPr>
              <a:t>Alexander </a:t>
            </a:r>
            <a:r>
              <a:rPr lang="sv-SE" altLang="sv-SE" sz="1050" dirty="0" err="1">
                <a:solidFill>
                  <a:srgbClr val="0071BC"/>
                </a:solidFill>
                <a:latin typeface="BlinkMacSystemFont"/>
                <a:hlinkClick r:id="rId4"/>
              </a:rPr>
              <a:t>Caudarella</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5" tooltip="British Columbia Centre for Excellence in HIV/AIDS, St. Paul's Hospital, Vancouver, Canada."/>
              </a:rPr>
              <a:t>1</a:t>
            </a:r>
            <a:r>
              <a:rPr lang="sv-SE" altLang="sv-SE" sz="1050" dirty="0">
                <a:solidFill>
                  <a:srgbClr val="5B616B"/>
                </a:solidFill>
                <a:latin typeface="BlinkMacSystemFont"/>
              </a:rPr>
              <a:t>, </a:t>
            </a:r>
            <a:r>
              <a:rPr lang="sv-SE" altLang="sv-SE" sz="1050" dirty="0" err="1">
                <a:solidFill>
                  <a:srgbClr val="0071BC"/>
                </a:solidFill>
                <a:latin typeface="BlinkMacSystemFont"/>
                <a:hlinkClick r:id="rId6"/>
              </a:rPr>
              <a:t>Huiru</a:t>
            </a:r>
            <a:r>
              <a:rPr lang="sv-SE" altLang="sv-SE" sz="1050" dirty="0">
                <a:solidFill>
                  <a:srgbClr val="0071BC"/>
                </a:solidFill>
                <a:latin typeface="BlinkMacSystemFont"/>
                <a:hlinkClick r:id="rId6"/>
              </a:rPr>
              <a:t> Dong</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5" tooltip="British Columbia Centre for Excellence in HIV/AIDS, St. Paul's Hospital, Vancouver, Canada."/>
              </a:rPr>
              <a:t>1</a:t>
            </a:r>
            <a:r>
              <a:rPr lang="sv-SE" altLang="sv-SE" sz="1050" dirty="0">
                <a:solidFill>
                  <a:srgbClr val="5B616B"/>
                </a:solidFill>
                <a:latin typeface="BlinkMacSystemFont"/>
              </a:rPr>
              <a:t>, </a:t>
            </a:r>
            <a:r>
              <a:rPr lang="sv-SE" altLang="sv-SE" sz="1050" dirty="0">
                <a:solidFill>
                  <a:srgbClr val="0071BC"/>
                </a:solidFill>
                <a:latin typeface="BlinkMacSystemFont"/>
                <a:hlinkClick r:id="rId7"/>
              </a:rPr>
              <a:t>M J </a:t>
            </a:r>
            <a:r>
              <a:rPr lang="sv-SE" altLang="sv-SE" sz="1050" dirty="0" err="1">
                <a:solidFill>
                  <a:srgbClr val="0071BC"/>
                </a:solidFill>
                <a:latin typeface="BlinkMacSystemFont"/>
                <a:hlinkClick r:id="rId7"/>
              </a:rPr>
              <a:t>Milloy</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8" tooltip="British Columbia Centre for Excellence in HIV/AIDS, St. Paul's Hospital, Vancouver, Canada; Department of Medicine, University of British Columbia, Vancouver, Canada."/>
              </a:rPr>
              <a:t>2</a:t>
            </a:r>
            <a:r>
              <a:rPr lang="sv-SE" altLang="sv-SE" sz="1050" dirty="0">
                <a:solidFill>
                  <a:srgbClr val="5B616B"/>
                </a:solidFill>
                <a:latin typeface="BlinkMacSystemFont"/>
              </a:rPr>
              <a:t>, </a:t>
            </a:r>
            <a:r>
              <a:rPr lang="sv-SE" altLang="sv-SE" sz="1050" dirty="0">
                <a:solidFill>
                  <a:srgbClr val="0071BC"/>
                </a:solidFill>
                <a:latin typeface="BlinkMacSystemFont"/>
                <a:hlinkClick r:id="rId9"/>
              </a:rPr>
              <a:t>Thomas Kerr</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8" tooltip="British Columbia Centre for Excellence in HIV/AIDS, St. Paul's Hospital, Vancouver, Canada; Department of Medicine, University of British Columbia, Vancouver, Canada."/>
              </a:rPr>
              <a:t>2</a:t>
            </a:r>
            <a:r>
              <a:rPr lang="sv-SE" altLang="sv-SE" sz="1050" dirty="0">
                <a:solidFill>
                  <a:srgbClr val="5B616B"/>
                </a:solidFill>
                <a:latin typeface="BlinkMacSystemFont"/>
              </a:rPr>
              <a:t>, </a:t>
            </a:r>
            <a:r>
              <a:rPr lang="sv-SE" altLang="sv-SE" sz="1050" dirty="0">
                <a:solidFill>
                  <a:srgbClr val="0071BC"/>
                </a:solidFill>
                <a:latin typeface="BlinkMacSystemFont"/>
                <a:hlinkClick r:id="rId10"/>
              </a:rPr>
              <a:t>Evan Wood</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11" tooltip="British Columbia Centre for Excellence in HIV/AIDS, St. Paul's Hospital, Vancouver, Canada; Department of Medicine, University of British Columbia, Vancouver, Canada. Electronic address: uhri-ew@cfenet.ubc.ca."/>
              </a:rPr>
              <a:t>3</a:t>
            </a:r>
            <a:r>
              <a:rPr lang="sv-SE" altLang="sv-SE" sz="1050" dirty="0">
                <a:solidFill>
                  <a:srgbClr val="5B616B"/>
                </a:solidFill>
                <a:latin typeface="BlinkMacSystemFont"/>
              </a:rPr>
              <a:t>, </a:t>
            </a:r>
            <a:r>
              <a:rPr lang="sv-SE" altLang="sv-SE" sz="1050" dirty="0">
                <a:solidFill>
                  <a:srgbClr val="0071BC"/>
                </a:solidFill>
                <a:latin typeface="BlinkMacSystemFont"/>
                <a:hlinkClick r:id="rId12"/>
              </a:rPr>
              <a:t>Kanna Hayashi</a:t>
            </a:r>
            <a:r>
              <a:rPr lang="sv-SE" altLang="sv-SE" sz="800" baseline="30000" dirty="0">
                <a:solidFill>
                  <a:srgbClr val="5B616B"/>
                </a:solidFill>
                <a:latin typeface="BlinkMacSystemFont"/>
              </a:rPr>
              <a:t> </a:t>
            </a:r>
            <a:r>
              <a:rPr lang="sv-SE" altLang="sv-SE" sz="800" baseline="30000" dirty="0">
                <a:solidFill>
                  <a:srgbClr val="323A45"/>
                </a:solidFill>
                <a:latin typeface="BlinkMacSystemFont"/>
                <a:hlinkClick r:id="rId8" tooltip="British Columbia Centre for Excellence in HIV/AIDS, St. Paul's Hospital, Vancouver, Canada; Department of Medicine, University of British Columbia, Vancouver, Canada."/>
              </a:rPr>
              <a:t>2</a:t>
            </a:r>
            <a:endParaRPr lang="sv-SE" altLang="sv-SE" sz="1400" dirty="0"/>
          </a:p>
        </p:txBody>
      </p:sp>
    </p:spTree>
    <p:extLst>
      <p:ext uri="{BB962C8B-B14F-4D97-AF65-F5344CB8AC3E}">
        <p14:creationId xmlns:p14="http://schemas.microsoft.com/office/powerpoint/2010/main" val="25737902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DF0EDA1-330D-48D5-89FB-F08B3251557B}"/>
              </a:ext>
            </a:extLst>
          </p:cNvPr>
          <p:cNvPicPr>
            <a:picLocks noChangeAspect="1"/>
          </p:cNvPicPr>
          <p:nvPr/>
        </p:nvPicPr>
        <p:blipFill>
          <a:blip r:embed="rId2"/>
          <a:stretch>
            <a:fillRect/>
          </a:stretch>
        </p:blipFill>
        <p:spPr>
          <a:xfrm>
            <a:off x="3008050" y="0"/>
            <a:ext cx="6175901" cy="6858000"/>
          </a:xfrm>
          <a:prstGeom prst="rect">
            <a:avLst/>
          </a:prstGeom>
        </p:spPr>
      </p:pic>
    </p:spTree>
    <p:extLst>
      <p:ext uri="{BB962C8B-B14F-4D97-AF65-F5344CB8AC3E}">
        <p14:creationId xmlns:p14="http://schemas.microsoft.com/office/powerpoint/2010/main" val="24960919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10EC5B-E226-1C3D-07BF-65FF31387E6E}"/>
              </a:ext>
            </a:extLst>
          </p:cNvPr>
          <p:cNvSpPr>
            <a:spLocks noGrp="1"/>
          </p:cNvSpPr>
          <p:nvPr>
            <p:ph type="ctrTitle"/>
          </p:nvPr>
        </p:nvSpPr>
        <p:spPr>
          <a:xfrm>
            <a:off x="2209800" y="484188"/>
            <a:ext cx="7848600" cy="518989"/>
          </a:xfrm>
        </p:spPr>
        <p:txBody>
          <a:bodyPr/>
          <a:lstStyle/>
          <a:p>
            <a:pPr algn="ctr"/>
            <a:r>
              <a:rPr lang="sv-SE" b="1" dirty="0"/>
              <a:t>Viktiga frågeställningar</a:t>
            </a:r>
          </a:p>
        </p:txBody>
      </p:sp>
      <p:sp>
        <p:nvSpPr>
          <p:cNvPr id="3" name="Underrubrik 2">
            <a:extLst>
              <a:ext uri="{FF2B5EF4-FFF2-40B4-BE49-F238E27FC236}">
                <a16:creationId xmlns:a16="http://schemas.microsoft.com/office/drawing/2014/main" id="{1E96C9DF-77EE-1A42-244C-2D3BB05AB6E4}"/>
              </a:ext>
            </a:extLst>
          </p:cNvPr>
          <p:cNvSpPr>
            <a:spLocks noGrp="1"/>
          </p:cNvSpPr>
          <p:nvPr>
            <p:ph type="subTitle" idx="1"/>
          </p:nvPr>
        </p:nvSpPr>
        <p:spPr>
          <a:xfrm>
            <a:off x="1919055" y="1331650"/>
            <a:ext cx="9133644" cy="4891241"/>
          </a:xfrm>
        </p:spPr>
        <p:txBody>
          <a:bodyPr>
            <a:noAutofit/>
          </a:bodyPr>
          <a:lstStyle/>
          <a:p>
            <a:pPr marL="457200" indent="-457200" algn="l">
              <a:lnSpc>
                <a:spcPct val="100000"/>
              </a:lnSpc>
              <a:buFont typeface="Arial" panose="020B0604020202020204" pitchFamily="34" charset="0"/>
              <a:buChar char="•"/>
            </a:pPr>
            <a:r>
              <a:rPr lang="sv-SE" sz="1600" dirty="0">
                <a:solidFill>
                  <a:schemeClr val="tx1"/>
                </a:solidFill>
              </a:rPr>
              <a:t>Vilka är det som förgiftar sig?</a:t>
            </a:r>
          </a:p>
          <a:p>
            <a:pPr marL="457200" indent="-457200" algn="l">
              <a:lnSpc>
                <a:spcPct val="100000"/>
              </a:lnSpc>
              <a:buFont typeface="Arial" panose="020B0604020202020204" pitchFamily="34" charset="0"/>
              <a:buChar char="•"/>
            </a:pPr>
            <a:r>
              <a:rPr lang="sv-SE" sz="1600" dirty="0">
                <a:solidFill>
                  <a:schemeClr val="tx1"/>
                </a:solidFill>
              </a:rPr>
              <a:t>Vilka är det som kräver intensivvård?</a:t>
            </a:r>
          </a:p>
          <a:p>
            <a:pPr marL="457200" indent="-457200" algn="l">
              <a:lnSpc>
                <a:spcPct val="100000"/>
              </a:lnSpc>
              <a:buFont typeface="Arial" panose="020B0604020202020204" pitchFamily="34" charset="0"/>
              <a:buChar char="•"/>
            </a:pPr>
            <a:r>
              <a:rPr lang="sv-SE" sz="1600" dirty="0">
                <a:solidFill>
                  <a:schemeClr val="tx1"/>
                </a:solidFill>
              </a:rPr>
              <a:t>Löper intensivvårdade patienter större risk att dö framgent än dem som inte krävt intensivvård?</a:t>
            </a:r>
          </a:p>
          <a:p>
            <a:pPr marL="457200" indent="-457200" algn="l">
              <a:lnSpc>
                <a:spcPct val="100000"/>
              </a:lnSpc>
              <a:buFont typeface="Arial" panose="020B0604020202020204" pitchFamily="34" charset="0"/>
              <a:buChar char="•"/>
            </a:pPr>
            <a:r>
              <a:rPr lang="sv-SE" sz="1600" dirty="0">
                <a:solidFill>
                  <a:schemeClr val="tx1"/>
                </a:solidFill>
              </a:rPr>
              <a:t>Kan vi identifiera dem som riskerar att förgifta sig igen?</a:t>
            </a:r>
          </a:p>
          <a:p>
            <a:pPr marL="457200" indent="-457200" algn="l">
              <a:lnSpc>
                <a:spcPct val="100000"/>
              </a:lnSpc>
              <a:buFont typeface="Arial" panose="020B0604020202020204" pitchFamily="34" charset="0"/>
              <a:buChar char="•"/>
            </a:pPr>
            <a:r>
              <a:rPr lang="sv-SE" sz="1600" dirty="0">
                <a:solidFill>
                  <a:schemeClr val="tx1"/>
                </a:solidFill>
              </a:rPr>
              <a:t>Vilka löper störst risk att dö i ett framtida suicid?</a:t>
            </a:r>
          </a:p>
          <a:p>
            <a:pPr marL="457200" indent="-457200" algn="l">
              <a:lnSpc>
                <a:spcPct val="100000"/>
              </a:lnSpc>
              <a:buFont typeface="Arial" panose="020B0604020202020204" pitchFamily="34" charset="0"/>
              <a:buChar char="•"/>
            </a:pPr>
            <a:r>
              <a:rPr lang="sv-SE" sz="1600" dirty="0">
                <a:solidFill>
                  <a:schemeClr val="tx1"/>
                </a:solidFill>
              </a:rPr>
              <a:t>Vad kan psykiatrin hjälpa oss med?</a:t>
            </a:r>
          </a:p>
          <a:p>
            <a:pPr marL="457200" indent="-457200" algn="l">
              <a:lnSpc>
                <a:spcPct val="100000"/>
              </a:lnSpc>
              <a:buFont typeface="Arial" panose="020B0604020202020204" pitchFamily="34" charset="0"/>
              <a:buChar char="•"/>
            </a:pPr>
            <a:r>
              <a:rPr lang="sv-SE" sz="1600" dirty="0">
                <a:solidFill>
                  <a:schemeClr val="tx1"/>
                </a:solidFill>
              </a:rPr>
              <a:t>Vilken vård och behandling kan reducera risken för förnyad intoxikation?</a:t>
            </a:r>
          </a:p>
          <a:p>
            <a:pPr marL="457200" indent="-457200" algn="l">
              <a:lnSpc>
                <a:spcPct val="100000"/>
              </a:lnSpc>
              <a:buFont typeface="Arial" panose="020B0604020202020204" pitchFamily="34" charset="0"/>
              <a:buChar char="•"/>
            </a:pPr>
            <a:r>
              <a:rPr lang="sv-SE" sz="1600" dirty="0">
                <a:solidFill>
                  <a:schemeClr val="tx1"/>
                </a:solidFill>
              </a:rPr>
              <a:t>Kan typ av förgiftning (medel/metod) prediktera risk för förnyad intoxikation/suicid?</a:t>
            </a:r>
          </a:p>
          <a:p>
            <a:pPr marL="457200" indent="-457200" algn="l">
              <a:lnSpc>
                <a:spcPct val="100000"/>
              </a:lnSpc>
              <a:buFont typeface="Arial" panose="020B0604020202020204" pitchFamily="34" charset="0"/>
              <a:buChar char="•"/>
            </a:pPr>
            <a:r>
              <a:rPr lang="sv-SE" sz="1600" dirty="0">
                <a:solidFill>
                  <a:schemeClr val="tx1"/>
                </a:solidFill>
              </a:rPr>
              <a:t>Ökar upprepad intoxikation risken för suicid?</a:t>
            </a:r>
          </a:p>
          <a:p>
            <a:pPr marL="457200" indent="-457200" algn="l">
              <a:lnSpc>
                <a:spcPct val="100000"/>
              </a:lnSpc>
              <a:buFont typeface="Arial" panose="020B0604020202020204" pitchFamily="34" charset="0"/>
              <a:buChar char="•"/>
            </a:pPr>
            <a:r>
              <a:rPr lang="sv-SE" sz="1600" dirty="0">
                <a:solidFill>
                  <a:schemeClr val="tx1"/>
                </a:solidFill>
              </a:rPr>
              <a:t>Kan typ av psykiatrisk diagnos förutse vem som kommer att </a:t>
            </a:r>
            <a:r>
              <a:rPr lang="sv-SE" sz="1600" dirty="0" err="1">
                <a:solidFill>
                  <a:schemeClr val="tx1"/>
                </a:solidFill>
              </a:rPr>
              <a:t>reintoxikera</a:t>
            </a:r>
            <a:r>
              <a:rPr lang="sv-SE" sz="1600" dirty="0">
                <a:solidFill>
                  <a:schemeClr val="tx1"/>
                </a:solidFill>
              </a:rPr>
              <a:t> sig/</a:t>
            </a:r>
            <a:r>
              <a:rPr lang="sv-SE" sz="1600" dirty="0" err="1">
                <a:solidFill>
                  <a:schemeClr val="tx1"/>
                </a:solidFill>
              </a:rPr>
              <a:t>suicidera</a:t>
            </a:r>
            <a:r>
              <a:rPr lang="sv-SE" sz="1600" dirty="0">
                <a:solidFill>
                  <a:schemeClr val="tx1"/>
                </a:solidFill>
              </a:rPr>
              <a:t>?</a:t>
            </a:r>
          </a:p>
        </p:txBody>
      </p:sp>
    </p:spTree>
    <p:extLst>
      <p:ext uri="{BB962C8B-B14F-4D97-AF65-F5344CB8AC3E}">
        <p14:creationId xmlns:p14="http://schemas.microsoft.com/office/powerpoint/2010/main" val="23296647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7A4961D-C054-D46C-B6C3-611D543E072D}"/>
              </a:ext>
            </a:extLst>
          </p:cNvPr>
          <p:cNvSpPr txBox="1"/>
          <p:nvPr/>
        </p:nvSpPr>
        <p:spPr>
          <a:xfrm>
            <a:off x="1405261" y="1543794"/>
            <a:ext cx="9114408" cy="1200329"/>
          </a:xfrm>
          <a:prstGeom prst="rect">
            <a:avLst/>
          </a:prstGeom>
          <a:noFill/>
        </p:spPr>
        <p:txBody>
          <a:bodyPr wrap="square">
            <a:spAutoFit/>
          </a:bodyPr>
          <a:lstStyle/>
          <a:p>
            <a:r>
              <a:rPr lang="en-US" sz="2400" b="1" i="0" dirty="0">
                <a:solidFill>
                  <a:srgbClr val="000000"/>
                </a:solidFill>
                <a:effectLst/>
                <a:latin typeface="ff-scala-sans-pro"/>
              </a:rPr>
              <a:t>Effect of noninvasive airway management of comatose patients with acute poisoning</a:t>
            </a:r>
            <a:r>
              <a:rPr lang="en-US" sz="2400" b="0" i="0" dirty="0">
                <a:solidFill>
                  <a:srgbClr val="000000"/>
                </a:solidFill>
                <a:effectLst/>
                <a:latin typeface="ff-scala-sans-pro"/>
              </a:rPr>
              <a:t>: A randomized clinical trial.  Freund Y et al. </a:t>
            </a:r>
            <a:r>
              <a:rPr lang="en-US" sz="2400" b="0" i="1" dirty="0">
                <a:solidFill>
                  <a:srgbClr val="000000"/>
                </a:solidFill>
                <a:effectLst/>
                <a:latin typeface="ff-scala-sans-pro"/>
              </a:rPr>
              <a:t>JAMA</a:t>
            </a:r>
            <a:r>
              <a:rPr lang="en-US" sz="2400" b="0" i="0" dirty="0">
                <a:solidFill>
                  <a:srgbClr val="000000"/>
                </a:solidFill>
                <a:effectLst/>
                <a:latin typeface="ff-scala-sans-pro"/>
              </a:rPr>
              <a:t> 2023 Nov 29; </a:t>
            </a:r>
            <a:endParaRPr lang="sv-SE" sz="2400" dirty="0"/>
          </a:p>
        </p:txBody>
      </p:sp>
      <p:sp>
        <p:nvSpPr>
          <p:cNvPr id="5" name="textruta 4">
            <a:extLst>
              <a:ext uri="{FF2B5EF4-FFF2-40B4-BE49-F238E27FC236}">
                <a16:creationId xmlns:a16="http://schemas.microsoft.com/office/drawing/2014/main" id="{1AE74571-91E5-D7DA-C57A-BAD713F9A92E}"/>
              </a:ext>
            </a:extLst>
          </p:cNvPr>
          <p:cNvSpPr txBox="1"/>
          <p:nvPr/>
        </p:nvSpPr>
        <p:spPr>
          <a:xfrm>
            <a:off x="1343117" y="3197661"/>
            <a:ext cx="9381478" cy="2308324"/>
          </a:xfrm>
          <a:prstGeom prst="rect">
            <a:avLst/>
          </a:prstGeom>
          <a:noFill/>
        </p:spPr>
        <p:txBody>
          <a:bodyPr wrap="square">
            <a:spAutoFit/>
          </a:bodyPr>
          <a:lstStyle/>
          <a:p>
            <a:r>
              <a:rPr lang="en-US" sz="2400" dirty="0"/>
              <a:t>CONCLUSIONS AND RELEVANCE </a:t>
            </a:r>
          </a:p>
          <a:p>
            <a:endParaRPr lang="en-US" sz="2400" dirty="0"/>
          </a:p>
          <a:p>
            <a:r>
              <a:rPr lang="en-US" sz="2400" dirty="0"/>
              <a:t>Among comatose patients with suspected acute poisoning, a conservative strategy of withholding intubation was associated with a greater clinical benefit for the composite end point of in-hospital death, length of ICU stay, and length of hospital stay</a:t>
            </a:r>
            <a:endParaRPr lang="sv-SE" sz="2400" dirty="0"/>
          </a:p>
        </p:txBody>
      </p:sp>
    </p:spTree>
    <p:extLst>
      <p:ext uri="{BB962C8B-B14F-4D97-AF65-F5344CB8AC3E}">
        <p14:creationId xmlns:p14="http://schemas.microsoft.com/office/powerpoint/2010/main" val="15811877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270B3A2-7E26-090E-261A-F8D1F487E35F}"/>
              </a:ext>
            </a:extLst>
          </p:cNvPr>
          <p:cNvPicPr>
            <a:picLocks noChangeAspect="1"/>
          </p:cNvPicPr>
          <p:nvPr/>
        </p:nvPicPr>
        <p:blipFill>
          <a:blip r:embed="rId2"/>
          <a:stretch>
            <a:fillRect/>
          </a:stretch>
        </p:blipFill>
        <p:spPr>
          <a:xfrm>
            <a:off x="2433193" y="1550675"/>
            <a:ext cx="7325614" cy="5256584"/>
          </a:xfrm>
          <a:prstGeom prst="rect">
            <a:avLst/>
          </a:prstGeom>
        </p:spPr>
      </p:pic>
      <p:pic>
        <p:nvPicPr>
          <p:cNvPr id="5" name="Bildobjekt 4">
            <a:extLst>
              <a:ext uri="{FF2B5EF4-FFF2-40B4-BE49-F238E27FC236}">
                <a16:creationId xmlns:a16="http://schemas.microsoft.com/office/drawing/2014/main" id="{C5392589-DC64-ABCD-63A7-27B9FF53F41C}"/>
              </a:ext>
            </a:extLst>
          </p:cNvPr>
          <p:cNvPicPr>
            <a:picLocks noChangeAspect="1"/>
          </p:cNvPicPr>
          <p:nvPr/>
        </p:nvPicPr>
        <p:blipFill>
          <a:blip r:embed="rId3"/>
          <a:stretch>
            <a:fillRect/>
          </a:stretch>
        </p:blipFill>
        <p:spPr>
          <a:xfrm>
            <a:off x="2783632" y="50741"/>
            <a:ext cx="4104456" cy="1362036"/>
          </a:xfrm>
          <a:prstGeom prst="rect">
            <a:avLst/>
          </a:prstGeom>
        </p:spPr>
      </p:pic>
    </p:spTree>
    <p:extLst>
      <p:ext uri="{BB962C8B-B14F-4D97-AF65-F5344CB8AC3E}">
        <p14:creationId xmlns:p14="http://schemas.microsoft.com/office/powerpoint/2010/main" val="1373942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3B9356A-FE88-D365-4FA2-D3588A396D22}"/>
              </a:ext>
            </a:extLst>
          </p:cNvPr>
          <p:cNvPicPr>
            <a:picLocks noChangeAspect="1"/>
          </p:cNvPicPr>
          <p:nvPr/>
        </p:nvPicPr>
        <p:blipFill>
          <a:blip r:embed="rId2"/>
          <a:stretch>
            <a:fillRect/>
          </a:stretch>
        </p:blipFill>
        <p:spPr>
          <a:xfrm>
            <a:off x="2828925" y="1357312"/>
            <a:ext cx="6534150" cy="4143375"/>
          </a:xfrm>
          <a:prstGeom prst="rect">
            <a:avLst/>
          </a:prstGeom>
        </p:spPr>
      </p:pic>
    </p:spTree>
    <p:extLst>
      <p:ext uri="{BB962C8B-B14F-4D97-AF65-F5344CB8AC3E}">
        <p14:creationId xmlns:p14="http://schemas.microsoft.com/office/powerpoint/2010/main" val="2417875406"/>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35_TF10001108_Win32" id="{24D35EAF-013B-456C-A1FC-4BC798D88951}" vid="{9AE28543-7CAD-4512-9CB0-E800DFBBCC8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{ACCAEFDA-DB84-4C01-B1D4-6C5E61A92143}tf10001108_win32</Template>
  <TotalTime>1862</TotalTime>
  <Words>3473</Words>
  <Application>Microsoft Office PowerPoint</Application>
  <PresentationFormat>Bredbild</PresentationFormat>
  <Paragraphs>227</Paragraphs>
  <Slides>54</Slides>
  <Notes>1</Notes>
  <HiddenSlides>0</HiddenSlides>
  <MMClips>0</MMClips>
  <ScaleCrop>false</ScaleCrop>
  <HeadingPairs>
    <vt:vector size="6" baseType="variant">
      <vt:variant>
        <vt:lpstr>Använt teckensnitt</vt:lpstr>
      </vt:variant>
      <vt:variant>
        <vt:i4>23</vt:i4>
      </vt:variant>
      <vt:variant>
        <vt:lpstr>Tema</vt:lpstr>
      </vt:variant>
      <vt:variant>
        <vt:i4>1</vt:i4>
      </vt:variant>
      <vt:variant>
        <vt:lpstr>Bildrubriker</vt:lpstr>
      </vt:variant>
      <vt:variant>
        <vt:i4>54</vt:i4>
      </vt:variant>
    </vt:vector>
  </HeadingPairs>
  <TitlesOfParts>
    <vt:vector size="78" baseType="lpstr">
      <vt:lpstr>AdvP4C4E59</vt:lpstr>
      <vt:lpstr>AdvPS-CGS</vt:lpstr>
      <vt:lpstr>AdvPS-CGSB</vt:lpstr>
      <vt:lpstr>AdvPS-CGSE</vt:lpstr>
      <vt:lpstr>AdvPS-CGSL</vt:lpstr>
      <vt:lpstr>AdvPSHV-BL</vt:lpstr>
      <vt:lpstr>AdvPSMER-M</vt:lpstr>
      <vt:lpstr>AdvPSMER-MI</vt:lpstr>
      <vt:lpstr>AdvTTec369687</vt:lpstr>
      <vt:lpstr>AdvTTec369687+20</vt:lpstr>
      <vt:lpstr>Arial</vt:lpstr>
      <vt:lpstr>BlinkMacSystemFont</vt:lpstr>
      <vt:lpstr>Calibri</vt:lpstr>
      <vt:lpstr>ff-scala-sans-pro</vt:lpstr>
      <vt:lpstr>Google Sans</vt:lpstr>
      <vt:lpstr>inherit</vt:lpstr>
      <vt:lpstr>Merriweather</vt:lpstr>
      <vt:lpstr>Publico Text</vt:lpstr>
      <vt:lpstr>Roboto</vt:lpstr>
      <vt:lpstr>Segoe UI</vt:lpstr>
      <vt:lpstr>Segoe UI Light</vt:lpstr>
      <vt:lpstr>Times New Roman</vt:lpstr>
      <vt:lpstr>TimesNewRomanPSMT</vt:lpstr>
      <vt:lpstr>WelcomeDoc</vt:lpstr>
      <vt:lpstr>Lite om dödsfall och nya droger</vt:lpstr>
      <vt:lpstr>PowerPoint-presentation</vt:lpstr>
      <vt:lpstr>Rosa kokain</vt:lpstr>
      <vt:lpstr>Rosa kokain</vt:lpstr>
      <vt:lpstr>PowerPoint-presentation</vt:lpstr>
      <vt:lpstr>Rosa kokain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Viktiga frågeställningar</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poisonings in Sweden - demography, intensive care, and death</dc:title>
  <dc:creator>Kai Knudsen</dc:creator>
  <cp:keywords/>
  <cp:lastModifiedBy>Kai Knudsen</cp:lastModifiedBy>
  <cp:revision>91</cp:revision>
  <dcterms:created xsi:type="dcterms:W3CDTF">2024-01-24T08:52:44Z</dcterms:created>
  <dcterms:modified xsi:type="dcterms:W3CDTF">2025-09-26T14:11:49Z</dcterms:modified>
  <cp:version/>
</cp:coreProperties>
</file>