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1529" r:id="rId3"/>
    <p:sldId id="1532" r:id="rId4"/>
    <p:sldId id="958" r:id="rId5"/>
    <p:sldId id="1539" r:id="rId6"/>
    <p:sldId id="1531" r:id="rId7"/>
    <p:sldId id="992" r:id="rId8"/>
    <p:sldId id="993" r:id="rId9"/>
    <p:sldId id="995" r:id="rId10"/>
    <p:sldId id="994" r:id="rId11"/>
    <p:sldId id="983" r:id="rId12"/>
    <p:sldId id="982" r:id="rId13"/>
    <p:sldId id="1541" r:id="rId14"/>
    <p:sldId id="1542" r:id="rId15"/>
    <p:sldId id="987" r:id="rId16"/>
    <p:sldId id="985" r:id="rId17"/>
    <p:sldId id="1540" r:id="rId18"/>
    <p:sldId id="1543" r:id="rId19"/>
    <p:sldId id="154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9" autoAdjust="0"/>
    <p:restoredTop sz="94660"/>
  </p:normalViewPr>
  <p:slideViewPr>
    <p:cSldViewPr snapToGrid="0">
      <p:cViewPr varScale="1">
        <p:scale>
          <a:sx n="95" d="100"/>
          <a:sy n="95" d="100"/>
        </p:scale>
        <p:origin x="72" y="77"/>
      </p:cViewPr>
      <p:guideLst/>
    </p:cSldViewPr>
  </p:slideViewPr>
  <p:notesTextViewPr>
    <p:cViewPr>
      <p:scale>
        <a:sx n="1" d="1"/>
        <a:sy n="1" d="1"/>
      </p:scale>
      <p:origin x="0" y="0"/>
    </p:cViewPr>
  </p:notesTextViewPr>
  <p:sorterViewPr>
    <p:cViewPr>
      <p:scale>
        <a:sx n="100" d="100"/>
        <a:sy n="100" d="100"/>
      </p:scale>
      <p:origin x="0" y="-22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017F1-9FC5-4AB1-88AA-77280580B530}" type="datetimeFigureOut">
              <a:rPr lang="sv-SE" smtClean="0"/>
              <a:t>2026-09-25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78542C-DCEE-4BA6-BC17-90C496980CBC}" type="slidenum">
              <a:rPr lang="sv-SE" smtClean="0"/>
              <a:t>‹#›</a:t>
            </a:fld>
            <a:endParaRPr lang="sv-SE"/>
          </a:p>
        </p:txBody>
      </p:sp>
    </p:spTree>
    <p:extLst>
      <p:ext uri="{BB962C8B-B14F-4D97-AF65-F5344CB8AC3E}">
        <p14:creationId xmlns:p14="http://schemas.microsoft.com/office/powerpoint/2010/main" val="4091410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2520EA1D-9810-435B-8E42-04308C471A4A}" type="slidenum">
              <a:rPr lang="sv-SE"/>
              <a:pPr/>
              <a:t>2</a:t>
            </a:fld>
            <a:endParaRPr lang="sv-SE"/>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06387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86D4DE58-1D8E-4C67-9874-7A31F195FC81}" type="slidenum">
              <a:rPr lang="sv-SE"/>
              <a:pPr/>
              <a:t>4</a:t>
            </a:fld>
            <a:endParaRPr lang="sv-SE"/>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2096B354-2DF4-4D5A-AF70-F344C566DCD0}" type="slidenum">
              <a:rPr lang="sv-SE"/>
              <a:pPr/>
              <a:t>6</a:t>
            </a:fld>
            <a:endParaRPr lang="sv-SE"/>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4185868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sv-SE"/>
              <a:t>Klicka här för att ändra mall för underrubrikformat</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endParaRPr lang="sv-SE"/>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03225C8E-BC6C-4EB9-A07F-5AFF34C3B5D1}" type="slidenum">
              <a:rPr lang="sv-SE" smtClean="0"/>
              <a:t>‹#›</a:t>
            </a:fld>
            <a:endParaRPr lang="sv-SE"/>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sv-SE"/>
              <a:t>Klicka här för att ändra mall för rubrikformat</a:t>
            </a:r>
            <a:endParaRPr lang="en-US" dirty="0"/>
          </a:p>
        </p:txBody>
      </p:sp>
    </p:spTree>
    <p:extLst>
      <p:ext uri="{BB962C8B-B14F-4D97-AF65-F5344CB8AC3E}">
        <p14:creationId xmlns:p14="http://schemas.microsoft.com/office/powerpoint/2010/main" val="247390643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nehåll">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sv-SE"/>
              <a:t>Klicka här för att ändra mall för rubrikformat</a:t>
            </a:r>
            <a:endParaRPr lang="en-US" dirty="0"/>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endParaRPr lang="sv-SE"/>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fld id="{162CFA4F-8BD5-49C8-809B-29E8DBF12C70}" type="datetimeFigureOut">
              <a:rPr lang="sv-SE" smtClean="0"/>
              <a:t>2026-09-25</a:t>
            </a:fld>
            <a:endParaRPr lang="sv-SE"/>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03225C8E-BC6C-4EB9-A07F-5AFF34C3B5D1}" type="slidenum">
              <a:rPr lang="sv-SE" smtClean="0"/>
              <a:t>‹#›</a:t>
            </a:fld>
            <a:endParaRPr lang="sv-SE"/>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3107662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sv-SE"/>
              <a:t>Klicka här för att ändra mall för underrubrikformat</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sv-SE"/>
              <a:t>Klicka här för att ändra mall för rubrikformat</a:t>
            </a:r>
            <a:endParaRPr lang="en-US" dirty="0"/>
          </a:p>
        </p:txBody>
      </p:sp>
    </p:spTree>
    <p:extLst>
      <p:ext uri="{BB962C8B-B14F-4D97-AF65-F5344CB8AC3E}">
        <p14:creationId xmlns:p14="http://schemas.microsoft.com/office/powerpoint/2010/main" val="141311185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sv-SE"/>
              <a:t>Klicka här för att ändra mall för underrubrikformat</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sv-SE"/>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162CFA4F-8BD5-49C8-809B-29E8DBF12C70}" type="datetimeFigureOut">
              <a:rPr lang="sv-SE" smtClean="0"/>
              <a:t>2026-09-25</a:t>
            </a:fld>
            <a:endParaRPr lang="sv-SE"/>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03225C8E-BC6C-4EB9-A07F-5AFF34C3B5D1}" type="slidenum">
              <a:rPr lang="sv-SE" smtClean="0"/>
              <a:t>‹#›</a:t>
            </a:fld>
            <a:endParaRPr lang="sv-SE"/>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sv-SE"/>
              <a:t>Klicka här för att ändra mall för rubrikformat</a:t>
            </a:r>
            <a:endParaRPr lang="en-US"/>
          </a:p>
        </p:txBody>
      </p:sp>
    </p:spTree>
    <p:extLst>
      <p:ext uri="{BB962C8B-B14F-4D97-AF65-F5344CB8AC3E}">
        <p14:creationId xmlns:p14="http://schemas.microsoft.com/office/powerpoint/2010/main" val="373816576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vsnittsrubrik">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sv-SE"/>
              <a:t>Klicka här för att ändra mall för rubrikformat</a:t>
            </a:r>
            <a:endParaRPr lang="en-US" dirty="0"/>
          </a:p>
        </p:txBody>
      </p:sp>
    </p:spTree>
    <p:extLst>
      <p:ext uri="{BB962C8B-B14F-4D97-AF65-F5344CB8AC3E}">
        <p14:creationId xmlns:p14="http://schemas.microsoft.com/office/powerpoint/2010/main" val="32942231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sv-SE"/>
              <a:t>Klicka här för att ändra mall för rubrikformat</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516438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sv-SE"/>
              <a:t>Klicka här för att ändra mall för rubrikformat</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endParaRPr lang="sv-SE"/>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03225C8E-BC6C-4EB9-A07F-5AFF34C3B5D1}" type="slidenum">
              <a:rPr lang="sv-SE" smtClean="0"/>
              <a:t>‹#›</a:t>
            </a:fld>
            <a:endParaRPr lang="sv-SE"/>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080126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sv-SE"/>
              <a:t>Klicka här för att ändra mall för rubrikformat</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endParaRPr lang="sv-SE"/>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fld id="{162CFA4F-8BD5-49C8-809B-29E8DBF12C70}" type="datetimeFigureOut">
              <a:rPr lang="sv-SE" smtClean="0"/>
              <a:t>2026-09-25</a:t>
            </a:fld>
            <a:endParaRPr lang="sv-SE"/>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03225C8E-BC6C-4EB9-A07F-5AFF34C3B5D1}" type="slidenum">
              <a:rPr lang="sv-SE" smtClean="0"/>
              <a:t>‹#›</a:t>
            </a:fld>
            <a:endParaRPr lang="sv-SE"/>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200802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sv-SE"/>
              <a:t>Klicka här för att ändra mall för rubrikformat</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endParaRPr lang="sv-SE"/>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fld id="{162CFA4F-8BD5-49C8-809B-29E8DBF12C70}" type="datetimeFigureOut">
              <a:rPr lang="sv-SE" smtClean="0"/>
              <a:t>2026-09-25</a:t>
            </a:fld>
            <a:endParaRPr lang="sv-SE"/>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03225C8E-BC6C-4EB9-A07F-5AFF34C3B5D1}" type="slidenum">
              <a:rPr lang="sv-SE" smtClean="0"/>
              <a:t>‹#›</a:t>
            </a:fld>
            <a:endParaRPr lang="sv-SE"/>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2930322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sv-SE"/>
              <a:t>Klicka här för att ändra mall för rubrikformat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endParaRPr lang="sv-SE"/>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226526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sv-SE"/>
              <a:t>Klicka här för att ändra mall för rubrikformat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endParaRPr lang="sv-SE"/>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fld id="{162CFA4F-8BD5-49C8-809B-29E8DBF12C70}" type="datetimeFigureOut">
              <a:rPr lang="sv-SE" smtClean="0"/>
              <a:t>2026-09-25</a:t>
            </a:fld>
            <a:endParaRPr lang="sv-SE"/>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3837726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sv-SE"/>
              <a:t>Klicka här för att ändra mall för rubrikformat</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endParaRPr lang="sv-SE"/>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fld id="{162CFA4F-8BD5-49C8-809B-29E8DBF12C70}" type="datetimeFigureOut">
              <a:rPr lang="sv-SE" smtClean="0"/>
              <a:t>2026-09-25</a:t>
            </a:fld>
            <a:endParaRPr lang="sv-SE"/>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1447438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sv-SE"/>
              <a:t>Klicka här för att ändra mall för rubrikformat</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endParaRPr lang="sv-SE"/>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304427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sv-SE"/>
              <a:t>Klicka här för att ändra mall för rubrikformat</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sv-SE"/>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3668280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sv-SE"/>
              <a:t>Klicka här för att ändra mall för rubrikformat</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endParaRPr lang="sv-SE"/>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1227715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sv-SE"/>
              <a:t>Klicka här för att ändra mall för rubrikformat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endParaRPr lang="sv-SE"/>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fld id="{162CFA4F-8BD5-49C8-809B-29E8DBF12C70}" type="datetimeFigureOut">
              <a:rPr lang="sv-SE" smtClean="0"/>
              <a:t>2026-09-25</a:t>
            </a:fld>
            <a:endParaRPr lang="sv-SE"/>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3760907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sv-SE"/>
              <a:t>Klicka här för att ändra mall för rubrikformat</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endParaRPr lang="sv-SE"/>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3102946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sv-SE"/>
              <a:t>Klicka här för att ändra mall för rubrikformat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endParaRPr lang="sv-SE"/>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fld id="{162CFA4F-8BD5-49C8-809B-29E8DBF12C70}" type="datetimeFigureOut">
              <a:rPr lang="sv-SE" smtClean="0"/>
              <a:t>2026-09-25</a:t>
            </a:fld>
            <a:endParaRPr lang="sv-SE"/>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03225C8E-BC6C-4EB9-A07F-5AFF34C3B5D1}" type="slidenum">
              <a:rPr lang="sv-SE" smtClean="0"/>
              <a:t>‹#›</a:t>
            </a:fld>
            <a:endParaRPr lang="sv-SE"/>
          </a:p>
        </p:txBody>
      </p:sp>
    </p:spTree>
    <p:extLst>
      <p:ext uri="{BB962C8B-B14F-4D97-AF65-F5344CB8AC3E}">
        <p14:creationId xmlns:p14="http://schemas.microsoft.com/office/powerpoint/2010/main" val="2990722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sv-SE"/>
              <a:t>Klicka här för att ändra mall för rubrikformat</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4096695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sv-SE"/>
              <a:t>Klicka här för att ändra mall för rubrikformat</a:t>
            </a:r>
            <a:endParaRPr lang="en-US"/>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sv-SE"/>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fld id="{162CFA4F-8BD5-49C8-809B-29E8DBF12C70}" type="datetimeFigureOut">
              <a:rPr lang="sv-SE" smtClean="0"/>
              <a:t>2026-09-25</a:t>
            </a:fld>
            <a:endParaRPr lang="sv-SE"/>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03225C8E-BC6C-4EB9-A07F-5AFF34C3B5D1}" type="slidenum">
              <a:rPr lang="sv-SE" smtClean="0"/>
              <a:t>‹#›</a:t>
            </a:fld>
            <a:endParaRPr lang="sv-SE"/>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3864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03225C8E-BC6C-4EB9-A07F-5AFF34C3B5D1}" type="slidenum">
              <a:rPr lang="sv-SE" smtClean="0"/>
              <a:t>‹#›</a:t>
            </a:fld>
            <a:endParaRPr lang="sv-SE"/>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endParaRPr lang="sv-SE"/>
          </a:p>
        </p:txBody>
      </p:sp>
    </p:spTree>
    <p:extLst>
      <p:ext uri="{BB962C8B-B14F-4D97-AF65-F5344CB8AC3E}">
        <p14:creationId xmlns:p14="http://schemas.microsoft.com/office/powerpoint/2010/main" val="4199550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sv-SE"/>
              <a:t>Klicka här för att ändra mall för rubrikformat</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endParaRPr lang="sv-SE"/>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fld id="{162CFA4F-8BD5-49C8-809B-29E8DBF12C70}" type="datetimeFigureOut">
              <a:rPr lang="sv-SE" smtClean="0"/>
              <a:t>2026-09-25</a:t>
            </a:fld>
            <a:endParaRPr lang="sv-SE"/>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03225C8E-BC6C-4EB9-A07F-5AFF34C3B5D1}" type="slidenum">
              <a:rPr lang="sv-SE" smtClean="0"/>
              <a:t>‹#›</a:t>
            </a:fld>
            <a:endParaRPr lang="sv-SE"/>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718759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sv-SE"/>
              <a:t>Klicka här för att ändra mall för rubrikformat</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endParaRPr lang="sv-SE"/>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fld id="{162CFA4F-8BD5-49C8-809B-29E8DBF12C70}" type="datetimeFigureOut">
              <a:rPr lang="sv-SE" smtClean="0"/>
              <a:t>2026-09-25</a:t>
            </a:fld>
            <a:endParaRPr lang="sv-SE"/>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03225C8E-BC6C-4EB9-A07F-5AFF34C3B5D1}" type="slidenum">
              <a:rPr lang="sv-SE" smtClean="0"/>
              <a:t>‹#›</a:t>
            </a:fld>
            <a:endParaRPr lang="sv-SE"/>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pPr lvl="0"/>
            <a:r>
              <a:rPr lang="sv-SE"/>
              <a:t>Klicka här för att ändra format på bakgrundstexten</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pPr lvl="0"/>
            <a:r>
              <a:rPr lang="sv-SE"/>
              <a:t>Klicka här för att ändra format på bakgrundstexten</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5781439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Endast rubrik">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sv-SE"/>
              <a:t>Klicka här för att ändra mall för rubrikformat</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endParaRPr lang="sv-SE"/>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62CFA4F-8BD5-49C8-809B-29E8DBF12C70}" type="datetimeFigureOut">
              <a:rPr lang="sv-SE" smtClean="0"/>
              <a:t>2026-09-25</a:t>
            </a:fld>
            <a:endParaRPr lang="sv-SE"/>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29230580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endParaRPr lang="sv-SE"/>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fld id="{162CFA4F-8BD5-49C8-809B-29E8DBF12C70}" type="datetimeFigureOut">
              <a:rPr lang="sv-SE" smtClean="0"/>
              <a:t>2026-09-25</a:t>
            </a:fld>
            <a:endParaRPr lang="sv-SE"/>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2210256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sv-SE"/>
              <a:t>Klicka här för att ändra mall för rubrikformat</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endParaRPr lang="sv-SE"/>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fld id="{162CFA4F-8BD5-49C8-809B-29E8DBF12C70}" type="datetimeFigureOut">
              <a:rPr lang="sv-SE" smtClean="0"/>
              <a:t>2026-09-25</a:t>
            </a:fld>
            <a:endParaRPr lang="sv-SE"/>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1392099889"/>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sv-SE"/>
              <a:t>Klicka här för att ändra mall för rubrikformat</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endParaRPr lang="sv-SE"/>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fld id="{162CFA4F-8BD5-49C8-809B-29E8DBF12C70}" type="datetimeFigureOut">
              <a:rPr lang="sv-SE" smtClean="0"/>
              <a:t>2026-09-25</a:t>
            </a:fld>
            <a:endParaRPr lang="sv-SE"/>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03225C8E-BC6C-4EB9-A07F-5AFF34C3B5D1}" type="slidenum">
              <a:rPr lang="sv-SE" smtClean="0"/>
              <a:t>‹#›</a:t>
            </a:fld>
            <a:endParaRPr lang="sv-SE"/>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1551995"/>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8DAFFC-B709-80FB-EAC9-8B0888BA0DF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2A00ECC-2839-FBCD-1DBD-1F6D959F8C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33948CF-7C71-DFC5-0F15-251D2B2A59C4}"/>
              </a:ext>
            </a:extLst>
          </p:cNvPr>
          <p:cNvSpPr>
            <a:spLocks noGrp="1"/>
          </p:cNvSpPr>
          <p:nvPr>
            <p:ph type="dt" sz="half" idx="10"/>
          </p:nvPr>
        </p:nvSpPr>
        <p:spPr/>
        <p:txBody>
          <a:bodyPr/>
          <a:lstStyle/>
          <a:p>
            <a:fld id="{162CFA4F-8BD5-49C8-809B-29E8DBF12C70}" type="datetimeFigureOut">
              <a:rPr lang="sv-SE" smtClean="0"/>
              <a:t>2026-09-25</a:t>
            </a:fld>
            <a:endParaRPr lang="sv-SE"/>
          </a:p>
        </p:txBody>
      </p:sp>
      <p:sp>
        <p:nvSpPr>
          <p:cNvPr id="5" name="Platshållare för sidfot 4">
            <a:extLst>
              <a:ext uri="{FF2B5EF4-FFF2-40B4-BE49-F238E27FC236}">
                <a16:creationId xmlns:a16="http://schemas.microsoft.com/office/drawing/2014/main" id="{D5BC8026-7758-294E-02BC-95490AB72D9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9B1F85A-32D0-D97B-09EA-4D43A9C71922}"/>
              </a:ext>
            </a:extLst>
          </p:cNvPr>
          <p:cNvSpPr>
            <a:spLocks noGrp="1"/>
          </p:cNvSpPr>
          <p:nvPr>
            <p:ph type="sldNum" sz="quarter" idx="12"/>
          </p:nvPr>
        </p:nvSpPr>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12496634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63E722-D1B5-BD89-274F-7222CEBB592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0B4604E-DC26-0FC8-ACDE-54AC97AB3C1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322821B-4666-16F4-C27A-012FCB07029C}"/>
              </a:ext>
            </a:extLst>
          </p:cNvPr>
          <p:cNvSpPr>
            <a:spLocks noGrp="1"/>
          </p:cNvSpPr>
          <p:nvPr>
            <p:ph type="dt" sz="half" idx="10"/>
          </p:nvPr>
        </p:nvSpPr>
        <p:spPr/>
        <p:txBody>
          <a:bodyPr/>
          <a:lstStyle/>
          <a:p>
            <a:fld id="{162CFA4F-8BD5-49C8-809B-29E8DBF12C70}" type="datetimeFigureOut">
              <a:rPr lang="sv-SE" smtClean="0"/>
              <a:t>2026-09-25</a:t>
            </a:fld>
            <a:endParaRPr lang="sv-SE"/>
          </a:p>
        </p:txBody>
      </p:sp>
      <p:sp>
        <p:nvSpPr>
          <p:cNvPr id="5" name="Platshållare för sidfot 4">
            <a:extLst>
              <a:ext uri="{FF2B5EF4-FFF2-40B4-BE49-F238E27FC236}">
                <a16:creationId xmlns:a16="http://schemas.microsoft.com/office/drawing/2014/main" id="{D8192883-EF03-BBA8-DD88-1998713A762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F5BFE9F-7F90-AB00-036D-4A635449A129}"/>
              </a:ext>
            </a:extLst>
          </p:cNvPr>
          <p:cNvSpPr>
            <a:spLocks noGrp="1"/>
          </p:cNvSpPr>
          <p:nvPr>
            <p:ph type="sldNum" sz="quarter" idx="12"/>
          </p:nvPr>
        </p:nvSpPr>
        <p:spPr/>
        <p:txBody>
          <a:bodyPr/>
          <a:lstStyle/>
          <a:p>
            <a:fld id="{03225C8E-BC6C-4EB9-A07F-5AFF34C3B5D1}" type="slidenum">
              <a:rPr lang="sv-SE" smtClean="0"/>
              <a:t>‹#›</a:t>
            </a:fld>
            <a:endParaRPr lang="sv-SE"/>
          </a:p>
        </p:txBody>
      </p:sp>
    </p:spTree>
    <p:extLst>
      <p:ext uri="{BB962C8B-B14F-4D97-AF65-F5344CB8AC3E}">
        <p14:creationId xmlns:p14="http://schemas.microsoft.com/office/powerpoint/2010/main" val="4148275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sv-SE"/>
              <a:t>Klicka här för att ändra mall för rubrikformat</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fld id="{162CFA4F-8BD5-49C8-809B-29E8DBF12C70}" type="datetimeFigureOut">
              <a:rPr lang="sv-SE" smtClean="0"/>
              <a:t>2026-09-25</a:t>
            </a:fld>
            <a:endParaRPr lang="sv-SE"/>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sv-SE"/>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03225C8E-BC6C-4EB9-A07F-5AFF34C3B5D1}" type="slidenum">
              <a:rPr lang="sv-SE" smtClean="0"/>
              <a:t>‹#›</a:t>
            </a:fld>
            <a:endParaRPr lang="sv-SE"/>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623688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hyperlink" Target="http://old.internetmedicin.se/fasslink.asp?s1=Intralipid&amp;t=p&amp;pageid=2489" TargetMode="Externa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hyperlink" Target="http://old.internetmedicin.se/fasslink.asp?s1=Intralipid&amp;t=p&amp;pageid=2489" TargetMode="Externa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hyperlink" Target="https://www.ncbi.nlm.nih.gov/books/NBK549897/" TargetMode="Externa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46E5B-365D-8C55-09D6-85F9AD5D358A}"/>
              </a:ext>
            </a:extLst>
          </p:cNvPr>
          <p:cNvSpPr>
            <a:spLocks noGrp="1"/>
          </p:cNvSpPr>
          <p:nvPr>
            <p:ph type="ctrTitle"/>
          </p:nvPr>
        </p:nvSpPr>
        <p:spPr/>
        <p:txBody>
          <a:bodyPr/>
          <a:lstStyle/>
          <a:p>
            <a:r>
              <a:rPr lang="sv-SE" dirty="0"/>
              <a:t>ILE</a:t>
            </a:r>
          </a:p>
        </p:txBody>
      </p:sp>
      <p:sp>
        <p:nvSpPr>
          <p:cNvPr id="3" name="Underrubrik 2">
            <a:extLst>
              <a:ext uri="{FF2B5EF4-FFF2-40B4-BE49-F238E27FC236}">
                <a16:creationId xmlns:a16="http://schemas.microsoft.com/office/drawing/2014/main" id="{E9B61410-2887-5CA5-C534-C8EC9E745047}"/>
              </a:ext>
            </a:extLst>
          </p:cNvPr>
          <p:cNvSpPr>
            <a:spLocks noGrp="1"/>
          </p:cNvSpPr>
          <p:nvPr>
            <p:ph type="subTitle" idx="1"/>
          </p:nvPr>
        </p:nvSpPr>
        <p:spPr/>
        <p:txBody>
          <a:bodyPr/>
          <a:lstStyle/>
          <a:p>
            <a:r>
              <a:rPr lang="sv-SE" dirty="0"/>
              <a:t>Intravenös fettbehandling vid allvarliga intoxikationer</a:t>
            </a:r>
          </a:p>
        </p:txBody>
      </p:sp>
    </p:spTree>
    <p:extLst>
      <p:ext uri="{BB962C8B-B14F-4D97-AF65-F5344CB8AC3E}">
        <p14:creationId xmlns:p14="http://schemas.microsoft.com/office/powerpoint/2010/main" val="3603475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640013" y="333376"/>
            <a:ext cx="7416800" cy="1439863"/>
          </a:xfrm>
          <a:solidFill>
            <a:schemeClr val="bg1"/>
          </a:solidFill>
          <a:ln w="19050">
            <a:noFill/>
          </a:ln>
        </p:spPr>
        <p:txBody>
          <a:bodyPr vert="horz" lIns="90487" tIns="44450" rIns="90487" bIns="44450" rtlCol="0" anchor="b">
            <a:normAutofit/>
          </a:bodyPr>
          <a:lstStyle/>
          <a:p>
            <a:pPr eaLnBrk="1" hangingPunct="1"/>
            <a:r>
              <a:rPr lang="sv-SE" sz="4000" dirty="0">
                <a:solidFill>
                  <a:schemeClr val="tx1">
                    <a:lumMod val="75000"/>
                    <a:lumOff val="25000"/>
                  </a:schemeClr>
                </a:solidFill>
              </a:rPr>
              <a:t>Intravenös fettbehandling (ILE)</a:t>
            </a:r>
            <a:br>
              <a:rPr lang="sv-SE" sz="4000" dirty="0">
                <a:solidFill>
                  <a:schemeClr val="tx1">
                    <a:lumMod val="75000"/>
                    <a:lumOff val="25000"/>
                  </a:schemeClr>
                </a:solidFill>
              </a:rPr>
            </a:br>
            <a:r>
              <a:rPr lang="sv-SE" sz="4000" dirty="0">
                <a:solidFill>
                  <a:schemeClr val="tx1">
                    <a:lumMod val="75000"/>
                    <a:lumOff val="25000"/>
                  </a:schemeClr>
                </a:solidFill>
              </a:rPr>
              <a:t>mekanism</a:t>
            </a:r>
          </a:p>
        </p:txBody>
      </p:sp>
      <p:sp>
        <p:nvSpPr>
          <p:cNvPr id="36867" name="Rectangle 3"/>
          <p:cNvSpPr>
            <a:spLocks noGrp="1" noChangeArrowheads="1"/>
          </p:cNvSpPr>
          <p:nvPr>
            <p:ph idx="1"/>
          </p:nvPr>
        </p:nvSpPr>
        <p:spPr>
          <a:xfrm>
            <a:off x="2640013" y="2057400"/>
            <a:ext cx="7416800" cy="4395788"/>
          </a:xfrm>
          <a:solidFill>
            <a:schemeClr val="bg1"/>
          </a:solidFill>
          <a:ln w="19050">
            <a:noFill/>
          </a:ln>
        </p:spPr>
        <p:txBody>
          <a:bodyPr vert="horz" lIns="90487" tIns="44450" rIns="90487" bIns="44450" rtlCol="0">
            <a:normAutofit/>
          </a:bodyPr>
          <a:lstStyle/>
          <a:p>
            <a:pPr eaLnBrk="1" hangingPunct="1">
              <a:buNone/>
            </a:pPr>
            <a:r>
              <a:rPr lang="sv-SE" sz="1400" dirty="0">
                <a:solidFill>
                  <a:schemeClr val="tx1">
                    <a:lumMod val="75000"/>
                    <a:lumOff val="25000"/>
                  </a:schemeClr>
                </a:solidFill>
              </a:rPr>
              <a:t>	</a:t>
            </a:r>
            <a:endParaRPr lang="en-US" sz="1400" b="1" dirty="0">
              <a:solidFill>
                <a:schemeClr val="tx1">
                  <a:lumMod val="75000"/>
                  <a:lumOff val="25000"/>
                </a:schemeClr>
              </a:solidFill>
            </a:endParaRPr>
          </a:p>
          <a:p>
            <a:pPr>
              <a:buNone/>
            </a:pPr>
            <a:r>
              <a:rPr lang="en-US" sz="1800" dirty="0">
                <a:solidFill>
                  <a:schemeClr val="tx1">
                    <a:lumMod val="75000"/>
                    <a:lumOff val="25000"/>
                  </a:schemeClr>
                </a:solidFill>
              </a:rPr>
              <a:t>	Three mechanisms of action that may benefit ILE have been suggested. The first and favored proposed mechanism is the formation of a ‘lipid sink’, sequestering lipophilic toxin within it, thus reducing effect site toxicity.</a:t>
            </a:r>
          </a:p>
          <a:p>
            <a:pPr>
              <a:buNone/>
            </a:pPr>
            <a:r>
              <a:rPr lang="en-US" sz="1800" dirty="0">
                <a:solidFill>
                  <a:schemeClr val="tx1">
                    <a:lumMod val="75000"/>
                    <a:lumOff val="25000"/>
                  </a:schemeClr>
                </a:solidFill>
              </a:rPr>
              <a:t>	</a:t>
            </a:r>
          </a:p>
          <a:p>
            <a:pPr>
              <a:buNone/>
            </a:pPr>
            <a:r>
              <a:rPr lang="en-US" sz="1800" dirty="0">
                <a:solidFill>
                  <a:schemeClr val="tx1">
                    <a:lumMod val="75000"/>
                    <a:lumOff val="25000"/>
                  </a:schemeClr>
                </a:solidFill>
              </a:rPr>
              <a:t>	Second, ILE might increase intracellular fatty acid content and thereby increase high energy phosphate content in the intoxicated heart.</a:t>
            </a:r>
          </a:p>
          <a:p>
            <a:pPr>
              <a:buNone/>
            </a:pPr>
            <a:endParaRPr lang="en-US" sz="1800" dirty="0">
              <a:solidFill>
                <a:schemeClr val="tx1">
                  <a:lumMod val="75000"/>
                  <a:lumOff val="25000"/>
                </a:schemeClr>
              </a:solidFill>
            </a:endParaRPr>
          </a:p>
          <a:p>
            <a:pPr>
              <a:buNone/>
            </a:pPr>
            <a:r>
              <a:rPr lang="en-US" sz="1800" dirty="0">
                <a:solidFill>
                  <a:schemeClr val="tx1">
                    <a:lumMod val="75000"/>
                    <a:lumOff val="25000"/>
                  </a:schemeClr>
                </a:solidFill>
              </a:rPr>
              <a:t>	Third, fatty acids might confer a direct </a:t>
            </a:r>
            <a:r>
              <a:rPr lang="en-US" sz="1800" dirty="0" err="1">
                <a:solidFill>
                  <a:schemeClr val="tx1">
                    <a:lumMod val="75000"/>
                    <a:lumOff val="25000"/>
                  </a:schemeClr>
                </a:solidFill>
              </a:rPr>
              <a:t>inotropic</a:t>
            </a:r>
            <a:r>
              <a:rPr lang="en-US" sz="1800" dirty="0">
                <a:solidFill>
                  <a:schemeClr val="tx1">
                    <a:lumMod val="75000"/>
                    <a:lumOff val="25000"/>
                  </a:schemeClr>
                </a:solidFill>
              </a:rPr>
              <a:t> action by increasing cardiac </a:t>
            </a:r>
            <a:r>
              <a:rPr lang="sv-SE" sz="1800" dirty="0" err="1">
                <a:solidFill>
                  <a:schemeClr val="tx1">
                    <a:lumMod val="75000"/>
                    <a:lumOff val="25000"/>
                  </a:schemeClr>
                </a:solidFill>
              </a:rPr>
              <a:t>myocyte</a:t>
            </a:r>
            <a:r>
              <a:rPr lang="sv-SE" sz="1800" dirty="0">
                <a:solidFill>
                  <a:schemeClr val="tx1">
                    <a:lumMod val="75000"/>
                    <a:lumOff val="25000"/>
                  </a:schemeClr>
                </a:solidFill>
              </a:rPr>
              <a:t> </a:t>
            </a:r>
            <a:r>
              <a:rPr lang="sv-SE" sz="1800" dirty="0" err="1">
                <a:solidFill>
                  <a:schemeClr val="tx1">
                    <a:lumMod val="75000"/>
                    <a:lumOff val="25000"/>
                  </a:schemeClr>
                </a:solidFill>
              </a:rPr>
              <a:t>calcium</a:t>
            </a:r>
            <a:r>
              <a:rPr lang="sv-SE" sz="1800" dirty="0">
                <a:solidFill>
                  <a:schemeClr val="tx1">
                    <a:lumMod val="75000"/>
                    <a:lumOff val="25000"/>
                  </a:schemeClr>
                </a:solidFill>
              </a:rPr>
              <a:t> </a:t>
            </a:r>
            <a:r>
              <a:rPr lang="sv-SE" sz="1800" dirty="0" err="1">
                <a:solidFill>
                  <a:schemeClr val="tx1">
                    <a:lumMod val="75000"/>
                    <a:lumOff val="25000"/>
                  </a:schemeClr>
                </a:solidFill>
              </a:rPr>
              <a:t>levels</a:t>
            </a:r>
            <a:r>
              <a:rPr lang="sv-SE" sz="1800" dirty="0">
                <a:solidFill>
                  <a:schemeClr val="tx1">
                    <a:lumMod val="75000"/>
                    <a:lumOff val="25000"/>
                  </a:schemeClr>
                </a:solidFill>
              </a:rPr>
              <a:t> via action on </a:t>
            </a:r>
            <a:r>
              <a:rPr lang="sv-SE" sz="1800" dirty="0" err="1">
                <a:solidFill>
                  <a:schemeClr val="tx1">
                    <a:lumMod val="75000"/>
                    <a:lumOff val="25000"/>
                  </a:schemeClr>
                </a:solidFill>
              </a:rPr>
              <a:t>calcium</a:t>
            </a:r>
            <a:r>
              <a:rPr lang="sv-SE" sz="1800" dirty="0">
                <a:solidFill>
                  <a:schemeClr val="tx1">
                    <a:lumMod val="75000"/>
                    <a:lumOff val="25000"/>
                  </a:schemeClr>
                </a:solidFill>
              </a:rPr>
              <a:t> </a:t>
            </a:r>
            <a:r>
              <a:rPr lang="sv-SE" sz="1800" dirty="0" err="1">
                <a:solidFill>
                  <a:schemeClr val="tx1">
                    <a:lumMod val="75000"/>
                    <a:lumOff val="25000"/>
                  </a:schemeClr>
                </a:solidFill>
              </a:rPr>
              <a:t>ion</a:t>
            </a:r>
            <a:r>
              <a:rPr lang="sv-SE" sz="1800" dirty="0">
                <a:solidFill>
                  <a:schemeClr val="tx1">
                    <a:lumMod val="75000"/>
                    <a:lumOff val="25000"/>
                  </a:schemeClr>
                </a:solidFill>
              </a:rPr>
              <a:t> </a:t>
            </a:r>
            <a:r>
              <a:rPr lang="sv-SE" sz="1800" dirty="0" err="1">
                <a:solidFill>
                  <a:schemeClr val="tx1">
                    <a:lumMod val="75000"/>
                    <a:lumOff val="25000"/>
                  </a:schemeClr>
                </a:solidFill>
              </a:rPr>
              <a:t>channels</a:t>
            </a:r>
            <a:r>
              <a:rPr lang="sv-SE" sz="1800" dirty="0">
                <a:solidFill>
                  <a:schemeClr val="tx1">
                    <a:lumMod val="75000"/>
                    <a:lumOff val="25000"/>
                  </a:schemeClr>
                </a:solidFill>
              </a:rPr>
              <a:t>.</a:t>
            </a:r>
          </a:p>
        </p:txBody>
      </p:sp>
    </p:spTree>
    <p:extLst>
      <p:ext uri="{BB962C8B-B14F-4D97-AF65-F5344CB8AC3E}">
        <p14:creationId xmlns:p14="http://schemas.microsoft.com/office/powerpoint/2010/main" val="407260583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494289" y="980729"/>
            <a:ext cx="7848872" cy="3816429"/>
          </a:xfrm>
          <a:prstGeom prst="rect">
            <a:avLst/>
          </a:prstGeom>
        </p:spPr>
        <p:txBody>
          <a:bodyPr wrap="square">
            <a:spAutoFit/>
          </a:bodyPr>
          <a:lstStyle/>
          <a:p>
            <a:pPr algn="ctr"/>
            <a:r>
              <a:rPr lang="sv-SE" sz="2400" dirty="0"/>
              <a:t>I händelse av cirkulationsstillestånd ska hjärt-lungräddning utföras omedelbart och lipidbehandling (ILE) kan prövas</a:t>
            </a:r>
          </a:p>
          <a:p>
            <a:endParaRPr lang="sv-SE" dirty="0"/>
          </a:p>
          <a:p>
            <a:pPr marL="342900" indent="-342900">
              <a:buFont typeface="Arial" panose="020B0604020202020204" pitchFamily="34" charset="0"/>
              <a:buChar char="•"/>
            </a:pPr>
            <a:r>
              <a:rPr lang="sv-SE" dirty="0"/>
              <a:t>Ge bolus av en 20 % lipidemulsion (</a:t>
            </a:r>
            <a:r>
              <a:rPr lang="sv-SE" dirty="0">
                <a:hlinkClick r:id="rId2"/>
              </a:rPr>
              <a:t>Intralipid</a:t>
            </a:r>
            <a:r>
              <a:rPr lang="sv-SE" dirty="0"/>
              <a:t>), 1,5 ml/kg i.v. alt 100 ml snabbt intravenöst.</a:t>
            </a:r>
          </a:p>
          <a:p>
            <a:pPr marL="342900" indent="-342900">
              <a:buFont typeface="Arial" panose="020B0604020202020204" pitchFamily="34" charset="0"/>
              <a:buChar char="•"/>
            </a:pPr>
            <a:r>
              <a:rPr lang="sv-SE" dirty="0"/>
              <a:t>Starta en infusion med en lipidemulsion 0,25 ml/kg/min i 10 min, under tiden som hjärt-lungräddning utförs, alt. 100 ml intravenöst. </a:t>
            </a:r>
          </a:p>
          <a:p>
            <a:pPr marL="342900" indent="-342900">
              <a:buFont typeface="Arial" panose="020B0604020202020204" pitchFamily="34" charset="0"/>
              <a:buChar char="•"/>
            </a:pPr>
            <a:r>
              <a:rPr lang="en-US" dirty="0"/>
              <a:t>Om </a:t>
            </a:r>
            <a:r>
              <a:rPr lang="en-US" dirty="0" err="1"/>
              <a:t>blodtrycket</a:t>
            </a:r>
            <a:r>
              <a:rPr lang="en-US" dirty="0"/>
              <a:t> </a:t>
            </a:r>
            <a:r>
              <a:rPr lang="en-US" dirty="0" err="1"/>
              <a:t>sjunker</a:t>
            </a:r>
            <a:r>
              <a:rPr lang="en-US" dirty="0"/>
              <a:t> </a:t>
            </a:r>
            <a:r>
              <a:rPr lang="en-US" dirty="0" err="1"/>
              <a:t>öka</a:t>
            </a:r>
            <a:r>
              <a:rPr lang="en-US" dirty="0"/>
              <a:t> </a:t>
            </a:r>
            <a:r>
              <a:rPr lang="en-US" dirty="0" err="1"/>
              <a:t>infusionshastigheten</a:t>
            </a:r>
            <a:r>
              <a:rPr lang="en-US" dirty="0"/>
              <a:t> med 0.5 ml/kg/min</a:t>
            </a:r>
            <a:r>
              <a:rPr lang="en-US" sz="3200" dirty="0"/>
              <a:t> </a:t>
            </a:r>
            <a:endParaRPr lang="sv-SE" dirty="0"/>
          </a:p>
          <a:p>
            <a:pPr marL="342900" indent="-342900">
              <a:buFont typeface="Arial" panose="020B0604020202020204" pitchFamily="34" charset="0"/>
              <a:buChar char="•"/>
            </a:pPr>
            <a:r>
              <a:rPr lang="sv-SE" dirty="0"/>
              <a:t>Bolusdoser kan upprepas var 5:e minut, två eller tre gånger om det behövs, 1,5 ml/kg Intralipid.</a:t>
            </a:r>
          </a:p>
          <a:p>
            <a:pPr marL="342900" indent="-342900">
              <a:buFont typeface="Arial" panose="020B0604020202020204" pitchFamily="34" charset="0"/>
              <a:buChar char="•"/>
            </a:pPr>
            <a:r>
              <a:rPr lang="sv-SE" dirty="0"/>
              <a:t>Mer än 8 ml/kg lipidemulsion bör ej ges totalt (560 ml till 70 kg:s patient). Avbryt infusionen efter stabiliserad cirkulation.</a:t>
            </a:r>
          </a:p>
        </p:txBody>
      </p:sp>
    </p:spTree>
    <p:extLst>
      <p:ext uri="{BB962C8B-B14F-4D97-AF65-F5344CB8AC3E}">
        <p14:creationId xmlns:p14="http://schemas.microsoft.com/office/powerpoint/2010/main" val="3489055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847528" y="548680"/>
            <a:ext cx="8568952" cy="1152128"/>
          </a:xfrm>
          <a:noFill/>
          <a:ln w="57150">
            <a:noFill/>
          </a:ln>
        </p:spPr>
        <p:txBody>
          <a:bodyPr vert="horz" lIns="90487" tIns="44450" rIns="90487" bIns="44450" rtlCol="0" anchor="b">
            <a:noAutofit/>
          </a:bodyPr>
          <a:lstStyle/>
          <a:p>
            <a:pPr algn="ctr"/>
            <a:r>
              <a:rPr lang="en-US" sz="2000" b="1" dirty="0"/>
              <a:t>Use of intravenous lipid emulsion in the resuscitation of a</a:t>
            </a:r>
            <a:br>
              <a:rPr lang="en-US" sz="2000" b="1" dirty="0"/>
            </a:br>
            <a:r>
              <a:rPr lang="en-US" sz="2000" b="1" dirty="0"/>
              <a:t>patient with cardiovascular collapse after a severe overdose</a:t>
            </a:r>
            <a:br>
              <a:rPr lang="en-US" sz="2000" b="1" dirty="0"/>
            </a:br>
            <a:r>
              <a:rPr lang="sv-SE" sz="2000" b="1" dirty="0" err="1"/>
              <a:t>of</a:t>
            </a:r>
            <a:r>
              <a:rPr lang="sv-SE" sz="2000" b="1" dirty="0"/>
              <a:t> </a:t>
            </a:r>
            <a:r>
              <a:rPr lang="sv-SE" sz="2000" b="1" dirty="0" err="1"/>
              <a:t>quetiapine</a:t>
            </a:r>
            <a:br>
              <a:rPr lang="sv-SE" sz="1800" dirty="0"/>
            </a:br>
            <a:r>
              <a:rPr lang="da-DK" sz="1400" dirty="0"/>
              <a:t>MALIN BARTOS 1 and KAI KNUDSEN 2</a:t>
            </a:r>
            <a:br>
              <a:rPr lang="da-DK" sz="1400" dirty="0"/>
            </a:br>
            <a:r>
              <a:rPr lang="sv-SE" sz="1800" i="1" dirty="0"/>
              <a:t>Clinical </a:t>
            </a:r>
            <a:r>
              <a:rPr lang="sv-SE" sz="1800" i="1" dirty="0" err="1"/>
              <a:t>Toxicology</a:t>
            </a:r>
            <a:r>
              <a:rPr lang="sv-SE" sz="1800" i="1" dirty="0"/>
              <a:t> (2013), </a:t>
            </a:r>
            <a:r>
              <a:rPr lang="sv-SE" sz="1800" b="1" i="1" dirty="0"/>
              <a:t>51, 501–504</a:t>
            </a:r>
            <a:endParaRPr lang="sv-SE" sz="1800" dirty="0"/>
          </a:p>
        </p:txBody>
      </p:sp>
      <p:pic>
        <p:nvPicPr>
          <p:cNvPr id="3074" name="Picture 2"/>
          <p:cNvPicPr>
            <a:picLocks noChangeAspect="1" noChangeArrowheads="1"/>
          </p:cNvPicPr>
          <p:nvPr/>
        </p:nvPicPr>
        <p:blipFill>
          <a:blip r:embed="rId3" cstate="print"/>
          <a:srcRect/>
          <a:stretch>
            <a:fillRect/>
          </a:stretch>
        </p:blipFill>
        <p:spPr bwMode="auto">
          <a:xfrm>
            <a:off x="3287688" y="1772816"/>
            <a:ext cx="6336704" cy="4731476"/>
          </a:xfrm>
          <a:prstGeom prst="rect">
            <a:avLst/>
          </a:prstGeom>
          <a:noFill/>
          <a:ln w="19050">
            <a:noFill/>
            <a:miter lim="800000"/>
            <a:headEnd/>
            <a:tailEnd/>
          </a:ln>
        </p:spPr>
      </p:pic>
    </p:spTree>
    <p:extLst>
      <p:ext uri="{BB962C8B-B14F-4D97-AF65-F5344CB8AC3E}">
        <p14:creationId xmlns:p14="http://schemas.microsoft.com/office/powerpoint/2010/main" val="366672039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189413F-208C-987E-1D5E-8D2AE7655779}"/>
              </a:ext>
            </a:extLst>
          </p:cNvPr>
          <p:cNvSpPr>
            <a:spLocks noGrp="1"/>
          </p:cNvSpPr>
          <p:nvPr>
            <p:ph type="title"/>
          </p:nvPr>
        </p:nvSpPr>
        <p:spPr>
          <a:xfrm>
            <a:off x="1981200" y="274638"/>
            <a:ext cx="8229600" cy="1143000"/>
          </a:xfrm>
        </p:spPr>
        <p:txBody>
          <a:bodyPr>
            <a:normAutofit/>
          </a:bodyPr>
          <a:lstStyle/>
          <a:p>
            <a:r>
              <a:rPr lang="en-US" sz="2000" dirty="0">
                <a:solidFill>
                  <a:srgbClr val="333333"/>
                </a:solidFill>
                <a:latin typeface="Roboto" panose="02000000000000000000" pitchFamily="2" charset="0"/>
              </a:rPr>
              <a:t>TCA poisoning. Blood pressure vs. time from drug ingestion. Dotted lines represent metaraminol injection. Grey panel represents duration of ILE infusion.</a:t>
            </a:r>
            <a:endParaRPr lang="en-US" sz="2000" dirty="0"/>
          </a:p>
        </p:txBody>
      </p:sp>
      <p:pic>
        <p:nvPicPr>
          <p:cNvPr id="5" name="Bildobjekt 4">
            <a:extLst>
              <a:ext uri="{FF2B5EF4-FFF2-40B4-BE49-F238E27FC236}">
                <a16:creationId xmlns:a16="http://schemas.microsoft.com/office/drawing/2014/main" id="{8DFEBC37-88F7-45EA-B146-7331293909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0379" y="1600201"/>
            <a:ext cx="7871242" cy="4525963"/>
          </a:xfrm>
          <a:prstGeom prst="rect">
            <a:avLst/>
          </a:prstGeom>
          <a:noFill/>
        </p:spPr>
      </p:pic>
    </p:spTree>
    <p:extLst>
      <p:ext uri="{BB962C8B-B14F-4D97-AF65-F5344CB8AC3E}">
        <p14:creationId xmlns:p14="http://schemas.microsoft.com/office/powerpoint/2010/main" val="170528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p:cNvPicPr>
            <a:picLocks noChangeAspect="1" noChangeArrowheads="1"/>
          </p:cNvPicPr>
          <p:nvPr/>
        </p:nvPicPr>
        <p:blipFill>
          <a:blip r:embed="rId3" cstate="print"/>
          <a:srcRect/>
          <a:stretch>
            <a:fillRect/>
          </a:stretch>
        </p:blipFill>
        <p:spPr bwMode="auto">
          <a:xfrm>
            <a:off x="2927648" y="1268760"/>
            <a:ext cx="6554688" cy="5309928"/>
          </a:xfrm>
          <a:prstGeom prst="rect">
            <a:avLst/>
          </a:prstGeom>
          <a:noFill/>
          <a:ln w="9525">
            <a:noFill/>
            <a:miter lim="800000"/>
            <a:headEnd/>
            <a:tailEnd/>
          </a:ln>
        </p:spPr>
      </p:pic>
      <p:sp>
        <p:nvSpPr>
          <p:cNvPr id="7" name="Rectangle 2"/>
          <p:cNvSpPr txBox="1">
            <a:spLocks noChangeArrowheads="1"/>
          </p:cNvSpPr>
          <p:nvPr/>
        </p:nvSpPr>
        <p:spPr bwMode="auto">
          <a:xfrm>
            <a:off x="1919536" y="116632"/>
            <a:ext cx="8424936" cy="936104"/>
          </a:xfrm>
          <a:prstGeom prst="rect">
            <a:avLst/>
          </a:prstGeom>
          <a:solidFill>
            <a:schemeClr val="bg1"/>
          </a:solidFill>
          <a:ln w="19050">
            <a:noFill/>
            <a:miter lim="800000"/>
            <a:headEnd/>
            <a:tailEnd/>
          </a:ln>
        </p:spPr>
        <p:txBody>
          <a:bodyPr vert="horz" wrap="square" lIns="90487" tIns="44450" rIns="90487" bIns="44450" numCol="1" anchor="b" anchorCtr="0" compatLnSpc="1">
            <a:prstTxWarp prst="textNoShape">
              <a:avLst/>
            </a:prstTxWarp>
          </a:bodyPr>
          <a:lstStyle/>
          <a:p>
            <a:pPr algn="ctr" eaLnBrk="0" fontAlgn="base" hangingPunct="0">
              <a:spcBef>
                <a:spcPct val="0"/>
              </a:spcBef>
              <a:spcAft>
                <a:spcPct val="0"/>
              </a:spcAft>
              <a:defRPr/>
            </a:pPr>
            <a:r>
              <a:rPr lang="en-US" sz="2400" kern="0" dirty="0">
                <a:solidFill>
                  <a:schemeClr val="tx1">
                    <a:lumMod val="75000"/>
                    <a:lumOff val="25000"/>
                  </a:schemeClr>
                </a:solidFill>
                <a:latin typeface="+mj-lt"/>
                <a:ea typeface="+mj-ea"/>
                <a:cs typeface="+mj-cs"/>
              </a:rPr>
              <a:t>Partition constant and volume of distribution as predictors of</a:t>
            </a:r>
            <a:br>
              <a:rPr lang="en-US" sz="2400" kern="0" dirty="0">
                <a:solidFill>
                  <a:schemeClr val="tx1">
                    <a:lumMod val="75000"/>
                    <a:lumOff val="25000"/>
                  </a:schemeClr>
                </a:solidFill>
                <a:latin typeface="+mj-lt"/>
                <a:ea typeface="+mj-ea"/>
                <a:cs typeface="+mj-cs"/>
              </a:rPr>
            </a:br>
            <a:r>
              <a:rPr lang="en-US" sz="2400" kern="0" dirty="0">
                <a:solidFill>
                  <a:schemeClr val="tx1">
                    <a:lumMod val="75000"/>
                    <a:lumOff val="25000"/>
                  </a:schemeClr>
                </a:solidFill>
                <a:latin typeface="+mj-lt"/>
                <a:ea typeface="+mj-ea"/>
                <a:cs typeface="+mj-cs"/>
              </a:rPr>
              <a:t>clinical efficacy of lipid rescue for toxicological emergencies</a:t>
            </a:r>
            <a:endParaRPr lang="sv-SE" sz="2400" kern="0" dirty="0">
              <a:solidFill>
                <a:schemeClr val="tx1">
                  <a:lumMod val="75000"/>
                  <a:lumOff val="25000"/>
                </a:schemeClr>
              </a:solidFill>
              <a:latin typeface="+mj-lt"/>
              <a:ea typeface="+mj-ea"/>
              <a:cs typeface="+mj-cs"/>
            </a:endParaRPr>
          </a:p>
        </p:txBody>
      </p:sp>
    </p:spTree>
    <p:extLst>
      <p:ext uri="{BB962C8B-B14F-4D97-AF65-F5344CB8AC3E}">
        <p14:creationId xmlns:p14="http://schemas.microsoft.com/office/powerpoint/2010/main" val="297676457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1585" y="1340768"/>
            <a:ext cx="7686973"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ruta 4"/>
          <p:cNvSpPr txBox="1"/>
          <p:nvPr/>
        </p:nvSpPr>
        <p:spPr>
          <a:xfrm>
            <a:off x="1870328" y="4996334"/>
            <a:ext cx="8623031" cy="1169551"/>
          </a:xfrm>
          <a:prstGeom prst="rect">
            <a:avLst/>
          </a:prstGeom>
          <a:noFill/>
        </p:spPr>
        <p:txBody>
          <a:bodyPr wrap="square" rtlCol="0">
            <a:spAutoFit/>
          </a:bodyPr>
          <a:lstStyle/>
          <a:p>
            <a:r>
              <a:rPr lang="en-US" sz="1400" dirty="0"/>
              <a:t>Figure 3</a:t>
            </a:r>
            <a:br>
              <a:rPr lang="en-US" sz="1400" dirty="0"/>
            </a:br>
            <a:r>
              <a:rPr lang="en-US" sz="1400" dirty="0"/>
              <a:t>After bupivacaine toxicity, lipid emulsion 4 ml/kg in 1 min </a:t>
            </a:r>
            <a:r>
              <a:rPr lang="en-US" sz="1400" dirty="0" err="1"/>
              <a:t>i.v.</a:t>
            </a:r>
            <a:r>
              <a:rPr lang="en-US" sz="1400" dirty="0"/>
              <a:t> improved the recovery of mean arterial pressure (A): the treatment-time interaction was significant (F [10, 80] = 7.5, </a:t>
            </a:r>
            <a:r>
              <a:rPr lang="en-US" sz="1400" i="1" dirty="0"/>
              <a:t>p </a:t>
            </a:r>
            <a:r>
              <a:rPr lang="en-US" sz="1400" dirty="0"/>
              <a:t>&lt; 0.0001). B. The increase in arterial blood pressure was accompanied by a significant treatment-time interaction of mean systemic vascular resistance index (F [10, 80] = 6.2, </a:t>
            </a:r>
            <a:r>
              <a:rPr lang="en-US" sz="1400" i="1" dirty="0"/>
              <a:t>p </a:t>
            </a:r>
            <a:r>
              <a:rPr lang="en-US" sz="1400" dirty="0"/>
              <a:t>&lt; 0.0001). In </a:t>
            </a:r>
            <a:r>
              <a:rPr lang="en-US" sz="1400" dirty="0" err="1"/>
              <a:t>Sidak</a:t>
            </a:r>
            <a:r>
              <a:rPr lang="en-US" sz="1400" dirty="0"/>
              <a:t> </a:t>
            </a:r>
            <a:r>
              <a:rPr lang="en-US" sz="1400" dirty="0" err="1"/>
              <a:t>posttesting</a:t>
            </a:r>
            <a:r>
              <a:rPr lang="en-US" sz="1400" dirty="0"/>
              <a:t> ***</a:t>
            </a:r>
            <a:r>
              <a:rPr lang="en-US" sz="1400" i="1" dirty="0"/>
              <a:t>p </a:t>
            </a:r>
            <a:r>
              <a:rPr lang="en-US" sz="1400" dirty="0"/>
              <a:t>&lt; 0.001, **</a:t>
            </a:r>
            <a:r>
              <a:rPr lang="en-US" sz="1400" i="1" dirty="0"/>
              <a:t>p </a:t>
            </a:r>
            <a:r>
              <a:rPr lang="en-US" sz="1400" dirty="0"/>
              <a:t>&lt; 0.01, *</a:t>
            </a:r>
            <a:r>
              <a:rPr lang="en-US" sz="1400" i="1" dirty="0"/>
              <a:t>p </a:t>
            </a:r>
            <a:r>
              <a:rPr lang="en-US" sz="1400" dirty="0"/>
              <a:t>&lt; 0.05 between the groups.</a:t>
            </a:r>
            <a:endParaRPr lang="sv-SE" sz="1400" dirty="0"/>
          </a:p>
        </p:txBody>
      </p:sp>
      <p:sp>
        <p:nvSpPr>
          <p:cNvPr id="6" name="Rektangel 5"/>
          <p:cNvSpPr/>
          <p:nvPr/>
        </p:nvSpPr>
        <p:spPr>
          <a:xfrm>
            <a:off x="2346866" y="395282"/>
            <a:ext cx="7691691" cy="830997"/>
          </a:xfrm>
          <a:prstGeom prst="rect">
            <a:avLst/>
          </a:prstGeom>
        </p:spPr>
        <p:txBody>
          <a:bodyPr wrap="square">
            <a:spAutoFit/>
          </a:bodyPr>
          <a:lstStyle/>
          <a:p>
            <a:pPr algn="ctr"/>
            <a:r>
              <a:rPr lang="en-US" sz="2400" dirty="0"/>
              <a:t>Mean arterial pressure and systemic vascular resistance index</a:t>
            </a:r>
            <a:endParaRPr lang="sv-SE" sz="2400" dirty="0"/>
          </a:p>
        </p:txBody>
      </p:sp>
    </p:spTree>
    <p:extLst>
      <p:ext uri="{BB962C8B-B14F-4D97-AF65-F5344CB8AC3E}">
        <p14:creationId xmlns:p14="http://schemas.microsoft.com/office/powerpoint/2010/main" val="332503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552" y="1456021"/>
            <a:ext cx="8305466" cy="312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ruta 4"/>
          <p:cNvSpPr txBox="1"/>
          <p:nvPr/>
        </p:nvSpPr>
        <p:spPr>
          <a:xfrm>
            <a:off x="1870328" y="4708302"/>
            <a:ext cx="8623031" cy="1169551"/>
          </a:xfrm>
          <a:prstGeom prst="rect">
            <a:avLst/>
          </a:prstGeom>
          <a:noFill/>
        </p:spPr>
        <p:txBody>
          <a:bodyPr wrap="square" rtlCol="0">
            <a:spAutoFit/>
          </a:bodyPr>
          <a:lstStyle/>
          <a:p>
            <a:r>
              <a:rPr lang="en-US" sz="1400" dirty="0"/>
              <a:t>Figure 4. </a:t>
            </a:r>
            <a:br>
              <a:rPr lang="en-US" sz="1400" dirty="0"/>
            </a:br>
            <a:r>
              <a:rPr lang="en-US" sz="1400" dirty="0"/>
              <a:t>After bupivacaine toxicity, lipid emulsion 4 ml/kg in 1 min did not affect the cardiac index (A) or the left ventricular ejection fraction (B). The interaction over time of mean cardiac index was significant (</a:t>
            </a:r>
            <a:r>
              <a:rPr lang="en-US" sz="1400" i="1" dirty="0"/>
              <a:t>p </a:t>
            </a:r>
            <a:r>
              <a:rPr lang="en-US" sz="1400" dirty="0"/>
              <a:t>= 0.01). In </a:t>
            </a:r>
            <a:r>
              <a:rPr lang="en-US" sz="1400" dirty="0" err="1"/>
              <a:t>Sidak</a:t>
            </a:r>
            <a:r>
              <a:rPr lang="en-US" sz="1400" dirty="0"/>
              <a:t> post-testing there was, however, no difference at any time points between the groups. The interaction over time of the recovery of left ventricular ejection fraction </a:t>
            </a:r>
            <a:r>
              <a:rPr lang="sv-SE" sz="1400" dirty="0" err="1"/>
              <a:t>was</a:t>
            </a:r>
            <a:r>
              <a:rPr lang="sv-SE" sz="1400" dirty="0"/>
              <a:t> not </a:t>
            </a:r>
            <a:r>
              <a:rPr lang="sv-SE" sz="1400" dirty="0" err="1"/>
              <a:t>statistically</a:t>
            </a:r>
            <a:r>
              <a:rPr lang="sv-SE" sz="1400" dirty="0"/>
              <a:t> </a:t>
            </a:r>
            <a:r>
              <a:rPr lang="sv-SE" sz="1400" dirty="0" err="1"/>
              <a:t>significant</a:t>
            </a:r>
            <a:r>
              <a:rPr lang="sv-SE" sz="1400" dirty="0"/>
              <a:t>.</a:t>
            </a:r>
          </a:p>
        </p:txBody>
      </p:sp>
      <p:sp>
        <p:nvSpPr>
          <p:cNvPr id="6" name="Rektangel 5"/>
          <p:cNvSpPr/>
          <p:nvPr/>
        </p:nvSpPr>
        <p:spPr>
          <a:xfrm>
            <a:off x="2351584" y="682516"/>
            <a:ext cx="7272808" cy="461665"/>
          </a:xfrm>
          <a:prstGeom prst="rect">
            <a:avLst/>
          </a:prstGeom>
        </p:spPr>
        <p:txBody>
          <a:bodyPr wrap="square">
            <a:spAutoFit/>
          </a:bodyPr>
          <a:lstStyle/>
          <a:p>
            <a:pPr algn="ctr"/>
            <a:r>
              <a:rPr lang="en-US" sz="2400" b="1" dirty="0"/>
              <a:t>Cardiac index and left ventricular ejection fraction</a:t>
            </a:r>
            <a:endParaRPr lang="sv-SE" sz="2400" dirty="0"/>
          </a:p>
        </p:txBody>
      </p:sp>
    </p:spTree>
    <p:extLst>
      <p:ext uri="{BB962C8B-B14F-4D97-AF65-F5344CB8AC3E}">
        <p14:creationId xmlns:p14="http://schemas.microsoft.com/office/powerpoint/2010/main" val="1643601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6345" y="620688"/>
            <a:ext cx="3352121"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ktangel 2"/>
          <p:cNvSpPr/>
          <p:nvPr/>
        </p:nvSpPr>
        <p:spPr>
          <a:xfrm>
            <a:off x="2115961" y="4782051"/>
            <a:ext cx="8300519" cy="1815882"/>
          </a:xfrm>
          <a:prstGeom prst="rect">
            <a:avLst/>
          </a:prstGeom>
        </p:spPr>
        <p:txBody>
          <a:bodyPr wrap="square">
            <a:spAutoFit/>
          </a:bodyPr>
          <a:lstStyle/>
          <a:p>
            <a:r>
              <a:rPr lang="en-US" sz="1400" dirty="0"/>
              <a:t>Fig. 4. The changes in arterial (A) and venous (B) plasma amitriptyline concentrations compared with the concentrations at the start of treatment infusions. Note that the </a:t>
            </a:r>
            <a:r>
              <a:rPr lang="sv-SE" sz="1400" dirty="0" err="1"/>
              <a:t>arterial</a:t>
            </a:r>
            <a:r>
              <a:rPr lang="sv-SE" sz="1400" dirty="0"/>
              <a:t> plasma total </a:t>
            </a:r>
            <a:r>
              <a:rPr lang="sv-SE" sz="1400" dirty="0" err="1"/>
              <a:t>amitriptyline</a:t>
            </a:r>
            <a:r>
              <a:rPr lang="sv-SE" sz="1400" dirty="0"/>
              <a:t> </a:t>
            </a:r>
            <a:r>
              <a:rPr lang="sv-SE" sz="1400" dirty="0" err="1"/>
              <a:t>concentration</a:t>
            </a:r>
            <a:r>
              <a:rPr lang="sv-SE" sz="1400" dirty="0"/>
              <a:t> </a:t>
            </a:r>
            <a:r>
              <a:rPr lang="sv-SE" sz="1400" dirty="0" err="1"/>
              <a:t>remained</a:t>
            </a:r>
            <a:r>
              <a:rPr lang="sv-SE" sz="1400" dirty="0"/>
              <a:t> </a:t>
            </a:r>
            <a:r>
              <a:rPr lang="sv-SE" sz="1400" dirty="0" err="1"/>
              <a:t>stable</a:t>
            </a:r>
            <a:r>
              <a:rPr lang="sv-SE" sz="1400" dirty="0"/>
              <a:t> or </a:t>
            </a:r>
            <a:r>
              <a:rPr lang="en-US" sz="1400" dirty="0"/>
              <a:t>increased during the lipid infusion. In the Control group, arterial plasma total amitriptyline concentration decreased throughout the experiment. The differences between the Lipid and Control groups are smaller in venous plasma. Values are means and standard deviations of 10 pigs in each group. *Difference in plasma total amitriptyline concentration changes between the Lipid and Control groups p &lt; 0.05. #Difference in plasma total and </a:t>
            </a:r>
            <a:r>
              <a:rPr lang="en-US" sz="1400" dirty="0" err="1"/>
              <a:t>unentrapped</a:t>
            </a:r>
            <a:r>
              <a:rPr lang="en-US" sz="1400" dirty="0"/>
              <a:t> amitriptyline concentration changes within the Lipid group p &lt; 0.05.</a:t>
            </a:r>
            <a:endParaRPr lang="sv-SE" sz="1400" dirty="0"/>
          </a:p>
        </p:txBody>
      </p:sp>
      <p:sp>
        <p:nvSpPr>
          <p:cNvPr id="2" name="Rektangel 1"/>
          <p:cNvSpPr/>
          <p:nvPr/>
        </p:nvSpPr>
        <p:spPr>
          <a:xfrm>
            <a:off x="3431705" y="190669"/>
            <a:ext cx="5008807" cy="461665"/>
          </a:xfrm>
          <a:prstGeom prst="rect">
            <a:avLst/>
          </a:prstGeom>
        </p:spPr>
        <p:txBody>
          <a:bodyPr wrap="none">
            <a:spAutoFit/>
          </a:bodyPr>
          <a:lstStyle/>
          <a:p>
            <a:r>
              <a:rPr lang="en-US" sz="2400" b="1" dirty="0"/>
              <a:t>Change in amitriptyline concentration</a:t>
            </a:r>
            <a:endParaRPr lang="sv-SE" sz="2400" b="1" dirty="0"/>
          </a:p>
        </p:txBody>
      </p:sp>
    </p:spTree>
    <p:extLst>
      <p:ext uri="{BB962C8B-B14F-4D97-AF65-F5344CB8AC3E}">
        <p14:creationId xmlns:p14="http://schemas.microsoft.com/office/powerpoint/2010/main" val="3536023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9816" y="1340768"/>
            <a:ext cx="3483346"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ktangel 3"/>
          <p:cNvSpPr/>
          <p:nvPr/>
        </p:nvSpPr>
        <p:spPr>
          <a:xfrm>
            <a:off x="2115961" y="5229201"/>
            <a:ext cx="8300519" cy="1169551"/>
          </a:xfrm>
          <a:prstGeom prst="rect">
            <a:avLst/>
          </a:prstGeom>
        </p:spPr>
        <p:txBody>
          <a:bodyPr wrap="square">
            <a:spAutoFit/>
          </a:bodyPr>
          <a:lstStyle/>
          <a:p>
            <a:r>
              <a:rPr lang="fr-FR" sz="1400" dirty="0"/>
              <a:t>Fig. 5. Total amitriptyline concentrations </a:t>
            </a:r>
            <a:r>
              <a:rPr lang="en-US" sz="1400" dirty="0"/>
              <a:t>in brain and heart tissues and in plasma at the end of experiment. Brain tissue samples were taken approximately 10 min. and heart tissue samples approximately 25 min. later than the blood samples (at 75 min.). Line indicates mean value. V-plasma means venous plasma, A-plasma means arterial plasma. *Difference in brain and arterial plasma total amitriptyline concentrations between the Lipid and Control groups p &lt; 0.05.</a:t>
            </a:r>
            <a:endParaRPr lang="sv-SE" sz="1400" dirty="0"/>
          </a:p>
        </p:txBody>
      </p:sp>
      <p:sp>
        <p:nvSpPr>
          <p:cNvPr id="3" name="Rubrik 2"/>
          <p:cNvSpPr>
            <a:spLocks noGrp="1"/>
          </p:cNvSpPr>
          <p:nvPr>
            <p:ph type="title"/>
          </p:nvPr>
        </p:nvSpPr>
        <p:spPr/>
        <p:txBody>
          <a:bodyPr>
            <a:noAutofit/>
          </a:bodyPr>
          <a:lstStyle/>
          <a:p>
            <a:pPr algn="ctr"/>
            <a:r>
              <a:rPr lang="fr-FR" sz="3600" dirty="0"/>
              <a:t>Amitriptyline concentrations in tissues</a:t>
            </a:r>
            <a:endParaRPr lang="sv-SE" sz="3600" dirty="0"/>
          </a:p>
        </p:txBody>
      </p:sp>
    </p:spTree>
    <p:extLst>
      <p:ext uri="{BB962C8B-B14F-4D97-AF65-F5344CB8AC3E}">
        <p14:creationId xmlns:p14="http://schemas.microsoft.com/office/powerpoint/2010/main" val="490663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35560" y="332657"/>
            <a:ext cx="7416824" cy="3170099"/>
          </a:xfrm>
          <a:prstGeom prst="rect">
            <a:avLst/>
          </a:prstGeom>
        </p:spPr>
        <p:txBody>
          <a:bodyPr wrap="square">
            <a:spAutoFit/>
          </a:bodyPr>
          <a:lstStyle/>
          <a:p>
            <a:r>
              <a:rPr lang="en-US" sz="2800" dirty="0"/>
              <a:t>Systematic review of the effect of intravenous lipid emulsion therapy for local anesthetic toxicity</a:t>
            </a:r>
          </a:p>
          <a:p>
            <a:endParaRPr lang="sv-SE" dirty="0"/>
          </a:p>
          <a:p>
            <a:r>
              <a:rPr lang="sv-SE" dirty="0"/>
              <a:t>Lotte C. G. Hoegberg, Theodore C. </a:t>
            </a:r>
            <a:r>
              <a:rPr lang="sv-SE" dirty="0" err="1"/>
              <a:t>Bania</a:t>
            </a:r>
            <a:r>
              <a:rPr lang="sv-SE" dirty="0"/>
              <a:t>, </a:t>
            </a:r>
            <a:r>
              <a:rPr lang="sv-SE" dirty="0" err="1"/>
              <a:t>Valéry</a:t>
            </a:r>
            <a:r>
              <a:rPr lang="sv-SE" dirty="0"/>
              <a:t> </a:t>
            </a:r>
            <a:r>
              <a:rPr lang="sv-SE" dirty="0" err="1"/>
              <a:t>Lavergne</a:t>
            </a:r>
            <a:r>
              <a:rPr lang="sv-SE" dirty="0"/>
              <a:t>, Benoit Bailey, </a:t>
            </a:r>
            <a:r>
              <a:rPr lang="en-US" dirty="0"/>
              <a:t>Alexis F. Turgeon, Simon H. L. Thomas, Martin Morris, Andrea Miller-Nesbitt, </a:t>
            </a:r>
            <a:r>
              <a:rPr lang="sv-SE" dirty="0"/>
              <a:t>Bruno </a:t>
            </a:r>
            <a:r>
              <a:rPr lang="sv-SE" dirty="0" err="1"/>
              <a:t>Mégarbane</a:t>
            </a:r>
            <a:r>
              <a:rPr lang="sv-SE" dirty="0"/>
              <a:t>, Sheldon </a:t>
            </a:r>
            <a:r>
              <a:rPr lang="sv-SE" dirty="0" err="1"/>
              <a:t>Magder</a:t>
            </a:r>
            <a:r>
              <a:rPr lang="sv-SE" dirty="0"/>
              <a:t>, Sophie Gosselin &amp; Lipid Emulsion</a:t>
            </a:r>
          </a:p>
          <a:p>
            <a:r>
              <a:rPr lang="sv-SE" dirty="0" err="1"/>
              <a:t>Workgroup</a:t>
            </a:r>
            <a:endParaRPr lang="sv-SE" dirty="0"/>
          </a:p>
          <a:p>
            <a:endParaRPr lang="sv-SE" dirty="0"/>
          </a:p>
          <a:p>
            <a:r>
              <a:rPr lang="sv-SE" dirty="0"/>
              <a:t>Clinical </a:t>
            </a:r>
            <a:r>
              <a:rPr lang="sv-SE" dirty="0" err="1"/>
              <a:t>Toxicology</a:t>
            </a:r>
            <a:r>
              <a:rPr lang="sv-SE" dirty="0"/>
              <a:t> </a:t>
            </a:r>
          </a:p>
          <a:p>
            <a:r>
              <a:rPr lang="sv-SE" dirty="0"/>
              <a:t>2016: 54:3, 167-193, DOI: 10.3109/15563650.2015.1121270</a:t>
            </a:r>
          </a:p>
        </p:txBody>
      </p:sp>
      <p:sp>
        <p:nvSpPr>
          <p:cNvPr id="4" name="textruta 3">
            <a:extLst>
              <a:ext uri="{FF2B5EF4-FFF2-40B4-BE49-F238E27FC236}">
                <a16:creationId xmlns:a16="http://schemas.microsoft.com/office/drawing/2014/main" id="{6D7A8B56-7D61-9860-234E-072625FC5A39}"/>
              </a:ext>
            </a:extLst>
          </p:cNvPr>
          <p:cNvSpPr txBox="1"/>
          <p:nvPr/>
        </p:nvSpPr>
        <p:spPr>
          <a:xfrm>
            <a:off x="2795218" y="3857799"/>
            <a:ext cx="6097508" cy="1754326"/>
          </a:xfrm>
          <a:prstGeom prst="rect">
            <a:avLst/>
          </a:prstGeom>
          <a:noFill/>
        </p:spPr>
        <p:txBody>
          <a:bodyPr wrap="square">
            <a:spAutoFit/>
          </a:bodyPr>
          <a:lstStyle/>
          <a:p>
            <a:pPr algn="l"/>
            <a:r>
              <a:rPr lang="en-US" sz="1800" b="0" i="0" u="none" strike="noStrike" baseline="0" dirty="0">
                <a:solidFill>
                  <a:srgbClr val="000000"/>
                </a:solidFill>
                <a:latin typeface="AdvMyriadPro-R"/>
              </a:rPr>
              <a:t>Following national and regional recommendations, intravenous lipid emulsion (ILE) has</a:t>
            </a:r>
          </a:p>
          <a:p>
            <a:pPr algn="l"/>
            <a:r>
              <a:rPr lang="en-US" sz="1800" b="0" i="0" u="none" strike="noStrike" baseline="0" dirty="0">
                <a:solidFill>
                  <a:srgbClr val="000000"/>
                </a:solidFill>
                <a:latin typeface="AdvMyriadPro-R"/>
              </a:rPr>
              <a:t>become established in clinical practice as a treatment for acute local anesthetic (LA) toxicity, although</a:t>
            </a:r>
          </a:p>
          <a:p>
            <a:pPr algn="l"/>
            <a:r>
              <a:rPr lang="en-US" sz="1800" b="0" i="0" u="none" strike="noStrike" baseline="0" dirty="0">
                <a:solidFill>
                  <a:srgbClr val="000000"/>
                </a:solidFill>
                <a:latin typeface="AdvMyriadPro-R"/>
              </a:rPr>
              <a:t>evidence of efficacy is limited to animal studies and human case reports</a:t>
            </a:r>
            <a:endParaRPr lang="sv-SE" dirty="0"/>
          </a:p>
        </p:txBody>
      </p:sp>
    </p:spTree>
    <p:extLst>
      <p:ext uri="{BB962C8B-B14F-4D97-AF65-F5344CB8AC3E}">
        <p14:creationId xmlns:p14="http://schemas.microsoft.com/office/powerpoint/2010/main" val="1721197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9616" y="116632"/>
            <a:ext cx="6480720" cy="6542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1050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9E53781-AC7F-5FEA-3E55-45A13DD93DF1}"/>
              </a:ext>
            </a:extLst>
          </p:cNvPr>
          <p:cNvSpPr txBox="1"/>
          <p:nvPr/>
        </p:nvSpPr>
        <p:spPr>
          <a:xfrm>
            <a:off x="860080" y="1059255"/>
            <a:ext cx="10248522" cy="5016758"/>
          </a:xfrm>
          <a:prstGeom prst="rect">
            <a:avLst/>
          </a:prstGeom>
          <a:noFill/>
        </p:spPr>
        <p:txBody>
          <a:bodyPr wrap="square">
            <a:spAutoFit/>
          </a:bodyPr>
          <a:lstStyle/>
          <a:p>
            <a:pPr algn="l"/>
            <a:r>
              <a:rPr lang="en-US" sz="2000" b="0" i="0" u="none" strike="noStrike" baseline="0" dirty="0">
                <a:solidFill>
                  <a:srgbClr val="000000"/>
                </a:solidFill>
                <a:latin typeface="AdvMyriadPro-B"/>
              </a:rPr>
              <a:t>Results</a:t>
            </a:r>
            <a:r>
              <a:rPr lang="en-US" sz="2000" b="0" i="0" u="none" strike="noStrike" baseline="0" dirty="0">
                <a:solidFill>
                  <a:srgbClr val="000000"/>
                </a:solidFill>
                <a:latin typeface="AdvMyriadPro-R"/>
              </a:rPr>
              <a:t>: We included 113 studies and reports. Of these, 76 were human and 38 animal studies. One publication included both a human case report and an animal study. Human studies included one randomized controlled crossover trial involving 16 healthy volunteers. </a:t>
            </a:r>
          </a:p>
          <a:p>
            <a:pPr algn="l"/>
            <a:endParaRPr lang="en-US" sz="2000" b="0" i="0" u="none" strike="noStrike" baseline="0" dirty="0">
              <a:solidFill>
                <a:srgbClr val="000000"/>
              </a:solidFill>
              <a:latin typeface="AdvMyriadPro-R"/>
            </a:endParaRPr>
          </a:p>
          <a:p>
            <a:pPr algn="l"/>
            <a:r>
              <a:rPr lang="en-US" sz="2000" b="0" i="0" u="none" strike="noStrike" baseline="0" dirty="0">
                <a:solidFill>
                  <a:srgbClr val="000000"/>
                </a:solidFill>
                <a:latin typeface="AdvMyriadPro-R"/>
              </a:rPr>
              <a:t>The subclinical LA toxicity design did not show a difference in the effects of ILE versus saline. </a:t>
            </a:r>
          </a:p>
          <a:p>
            <a:pPr algn="l"/>
            <a:endParaRPr lang="en-US" sz="2000" b="0" i="0" u="none" strike="noStrike" baseline="0" dirty="0">
              <a:solidFill>
                <a:srgbClr val="000000"/>
              </a:solidFill>
              <a:latin typeface="AdvMyriadPro-R"/>
            </a:endParaRPr>
          </a:p>
          <a:p>
            <a:pPr algn="l"/>
            <a:r>
              <a:rPr lang="en-US" sz="2000" b="0" i="0" u="none" strike="noStrike" baseline="0" dirty="0">
                <a:solidFill>
                  <a:srgbClr val="000000"/>
                </a:solidFill>
                <a:latin typeface="AdvMyriadPro-R"/>
              </a:rPr>
              <a:t>There was one case series and 73 case reports of ILE use in the context of toxicity (83 </a:t>
            </a:r>
            <a:r>
              <a:rPr lang="sv-SE" sz="2000" b="0" i="0" u="none" strike="noStrike" baseline="0" dirty="0">
                <a:solidFill>
                  <a:srgbClr val="000000"/>
                </a:solidFill>
                <a:latin typeface="AdvMyriadPro-R"/>
              </a:rPr>
              <a:t>patients) </a:t>
            </a:r>
            <a:r>
              <a:rPr lang="sv-SE" sz="2000" b="0" i="0" u="none" strike="noStrike" baseline="0" dirty="0" err="1">
                <a:solidFill>
                  <a:srgbClr val="000000"/>
                </a:solidFill>
                <a:latin typeface="AdvMyriadPro-R"/>
              </a:rPr>
              <a:t>including</a:t>
            </a:r>
            <a:r>
              <a:rPr lang="sv-SE" sz="2000" b="0" i="0" u="none" strike="noStrike" baseline="0" dirty="0">
                <a:solidFill>
                  <a:srgbClr val="000000"/>
                </a:solidFill>
                <a:latin typeface="AdvMyriadPro-R"/>
              </a:rPr>
              <a:t> CNS depression or agitation (</a:t>
            </a:r>
            <a:r>
              <a:rPr lang="sv-SE" sz="2000" b="0" i="0" u="none" strike="noStrike" baseline="0" dirty="0">
                <a:solidFill>
                  <a:srgbClr val="000000"/>
                </a:solidFill>
                <a:latin typeface="AdvMyriadPro-I"/>
              </a:rPr>
              <a:t>n</a:t>
            </a:r>
            <a:r>
              <a:rPr lang="sv-SE" sz="2000" dirty="0">
                <a:solidFill>
                  <a:srgbClr val="000000"/>
                </a:solidFill>
                <a:latin typeface="AdvP4C4E74"/>
              </a:rPr>
              <a:t> </a:t>
            </a:r>
            <a:r>
              <a:rPr lang="sv-SE" sz="2000" b="0" i="0" u="none" strike="noStrike" baseline="0" dirty="0">
                <a:solidFill>
                  <a:srgbClr val="000000"/>
                </a:solidFill>
                <a:latin typeface="AdvMyriadPro-R"/>
              </a:rPr>
              <a:t>45, 54%), </a:t>
            </a:r>
            <a:r>
              <a:rPr lang="sv-SE" sz="2000" b="0" i="0" u="none" strike="noStrike" baseline="0" dirty="0" err="1">
                <a:solidFill>
                  <a:srgbClr val="000000"/>
                </a:solidFill>
                <a:latin typeface="AdvMyriadPro-R"/>
              </a:rPr>
              <a:t>seizures</a:t>
            </a:r>
            <a:r>
              <a:rPr lang="sv-SE" sz="2000" b="0" i="0" u="none" strike="noStrike" baseline="0" dirty="0">
                <a:solidFill>
                  <a:srgbClr val="000000"/>
                </a:solidFill>
                <a:latin typeface="AdvMyriadPro-R"/>
              </a:rPr>
              <a:t> (</a:t>
            </a:r>
            <a:r>
              <a:rPr lang="sv-SE" sz="2000" b="0" i="0" u="none" strike="noStrike" baseline="0" dirty="0">
                <a:solidFill>
                  <a:srgbClr val="000000"/>
                </a:solidFill>
                <a:latin typeface="AdvMyriadPro-I"/>
              </a:rPr>
              <a:t>n</a:t>
            </a:r>
            <a:r>
              <a:rPr lang="sv-SE" sz="2000" dirty="0">
                <a:solidFill>
                  <a:srgbClr val="000000"/>
                </a:solidFill>
                <a:latin typeface="AdvP4C4E74"/>
              </a:rPr>
              <a:t> </a:t>
            </a:r>
            <a:r>
              <a:rPr lang="sv-SE" sz="2000" b="0" i="0" u="none" strike="noStrike" baseline="0" dirty="0">
                <a:solidFill>
                  <a:srgbClr val="000000"/>
                </a:solidFill>
                <a:latin typeface="AdvMyriadPro-R"/>
              </a:rPr>
              <a:t>49, 59%), </a:t>
            </a:r>
            <a:r>
              <a:rPr lang="sv-SE" sz="2000" b="0" i="0" u="none" strike="noStrike" baseline="0" dirty="0" err="1">
                <a:solidFill>
                  <a:srgbClr val="000000"/>
                </a:solidFill>
                <a:latin typeface="AdvMyriadPro-R"/>
              </a:rPr>
              <a:t>hypotension</a:t>
            </a:r>
            <a:r>
              <a:rPr lang="sv-SE" sz="2000" b="0" i="0" u="none" strike="noStrike" baseline="0" dirty="0">
                <a:solidFill>
                  <a:srgbClr val="000000"/>
                </a:solidFill>
                <a:latin typeface="AdvMyriadPro-R"/>
              </a:rPr>
              <a:t>, </a:t>
            </a:r>
            <a:r>
              <a:rPr lang="en-US" sz="2000" b="0" i="0" u="none" strike="noStrike" baseline="0" dirty="0">
                <a:solidFill>
                  <a:srgbClr val="000000"/>
                </a:solidFill>
                <a:latin typeface="AdvMyriadPro-R"/>
              </a:rPr>
              <a:t>hypertension, EKG changes, arrhythmias (</a:t>
            </a:r>
            <a:r>
              <a:rPr lang="en-US" sz="2000" b="0" i="0" u="none" strike="noStrike" baseline="0" dirty="0">
                <a:solidFill>
                  <a:srgbClr val="000000"/>
                </a:solidFill>
                <a:latin typeface="AdvMyriadPro-I"/>
              </a:rPr>
              <a:t>n</a:t>
            </a:r>
            <a:r>
              <a:rPr lang="en-US" sz="2000" dirty="0">
                <a:solidFill>
                  <a:srgbClr val="000000"/>
                </a:solidFill>
                <a:latin typeface="AdvP4C4E74"/>
              </a:rPr>
              <a:t> </a:t>
            </a:r>
            <a:r>
              <a:rPr lang="en-US" sz="2000" b="0" i="0" u="none" strike="noStrike" baseline="0" dirty="0">
                <a:solidFill>
                  <a:srgbClr val="000000"/>
                </a:solidFill>
                <a:latin typeface="AdvMyriadPro-R"/>
              </a:rPr>
              <a:t>39, 47%), cardiac arrest (</a:t>
            </a:r>
            <a:r>
              <a:rPr lang="en-US" sz="2000" b="0" i="0" u="none" strike="noStrike" baseline="0" dirty="0">
                <a:solidFill>
                  <a:srgbClr val="000000"/>
                </a:solidFill>
                <a:latin typeface="AdvMyriadPro-I"/>
              </a:rPr>
              <a:t>n</a:t>
            </a:r>
            <a:r>
              <a:rPr lang="en-US" sz="2000" dirty="0">
                <a:solidFill>
                  <a:srgbClr val="000000"/>
                </a:solidFill>
                <a:latin typeface="AdvP4C4E74"/>
              </a:rPr>
              <a:t> </a:t>
            </a:r>
            <a:r>
              <a:rPr lang="en-US" sz="2000" b="0" i="0" u="none" strike="noStrike" baseline="0" dirty="0">
                <a:solidFill>
                  <a:srgbClr val="000000"/>
                </a:solidFill>
                <a:latin typeface="AdvMyriadPro-R"/>
              </a:rPr>
              <a:t>18, 22%), cardiopulmonary resuscitation, and/or requirement for endotracheal intubation and/or mechanical ventilation (</a:t>
            </a:r>
            <a:r>
              <a:rPr lang="en-US" sz="2000" b="0" i="0" u="none" strike="noStrike" baseline="0" dirty="0">
                <a:solidFill>
                  <a:srgbClr val="000000"/>
                </a:solidFill>
                <a:latin typeface="AdvMyriadPro-I"/>
              </a:rPr>
              <a:t>n</a:t>
            </a:r>
            <a:r>
              <a:rPr lang="en-US" sz="2000" dirty="0">
                <a:solidFill>
                  <a:srgbClr val="000000"/>
                </a:solidFill>
                <a:latin typeface="AdvP4C4E74"/>
              </a:rPr>
              <a:t> </a:t>
            </a:r>
            <a:r>
              <a:rPr lang="en-US" sz="2000" b="0" i="0" u="none" strike="noStrike" baseline="0" dirty="0">
                <a:solidFill>
                  <a:srgbClr val="000000"/>
                </a:solidFill>
                <a:latin typeface="AdvMyriadPro-R"/>
              </a:rPr>
              <a:t>35, 42%). </a:t>
            </a:r>
          </a:p>
          <a:p>
            <a:pPr algn="l"/>
            <a:endParaRPr lang="en-US" sz="2000" dirty="0">
              <a:solidFill>
                <a:srgbClr val="000000"/>
              </a:solidFill>
              <a:latin typeface="AdvMyriadPro-R"/>
            </a:endParaRPr>
          </a:p>
          <a:p>
            <a:pPr algn="l"/>
            <a:r>
              <a:rPr lang="en-US" sz="2000" b="0" i="0" u="none" strike="noStrike" baseline="0" dirty="0">
                <a:solidFill>
                  <a:srgbClr val="000000"/>
                </a:solidFill>
                <a:latin typeface="AdvMyriadPro-R"/>
              </a:rPr>
              <a:t>There were 81 (98%) survivors including 63 (76%) with no reported sequelae from the LA poisoning or ILE, although the presence or absence of sequelae was not reported in 15 (18%) cases.</a:t>
            </a:r>
          </a:p>
          <a:p>
            <a:pPr algn="l"/>
            <a:endParaRPr lang="en-US" sz="2000" b="0" i="0" u="none" strike="noStrike" baseline="0" dirty="0">
              <a:solidFill>
                <a:srgbClr val="000000"/>
              </a:solidFill>
              <a:latin typeface="AdvMyriadPro-R"/>
            </a:endParaRPr>
          </a:p>
        </p:txBody>
      </p:sp>
    </p:spTree>
    <p:extLst>
      <p:ext uri="{BB962C8B-B14F-4D97-AF65-F5344CB8AC3E}">
        <p14:creationId xmlns:p14="http://schemas.microsoft.com/office/powerpoint/2010/main" val="3485932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9E53781-AC7F-5FEA-3E55-45A13DD93DF1}"/>
              </a:ext>
            </a:extLst>
          </p:cNvPr>
          <p:cNvSpPr txBox="1"/>
          <p:nvPr/>
        </p:nvSpPr>
        <p:spPr>
          <a:xfrm>
            <a:off x="887239" y="669955"/>
            <a:ext cx="10538233" cy="5178583"/>
          </a:xfrm>
          <a:prstGeom prst="rect">
            <a:avLst/>
          </a:prstGeom>
          <a:noFill/>
        </p:spPr>
        <p:txBody>
          <a:bodyPr wrap="square">
            <a:spAutoFit/>
          </a:bodyPr>
          <a:lstStyle/>
          <a:p>
            <a:pPr algn="l"/>
            <a:endParaRPr lang="en-US" sz="2000" b="0" i="0" u="none" strike="noStrike" baseline="0" dirty="0">
              <a:solidFill>
                <a:srgbClr val="000000"/>
              </a:solidFill>
              <a:latin typeface="AdvMyriadPro-R"/>
            </a:endParaRPr>
          </a:p>
          <a:p>
            <a:pPr algn="l"/>
            <a:r>
              <a:rPr lang="en-US" sz="2000" b="0" i="0" u="none" strike="noStrike" baseline="0" dirty="0">
                <a:solidFill>
                  <a:srgbClr val="000000"/>
                </a:solidFill>
                <a:latin typeface="AdvMyriadPro-R"/>
              </a:rPr>
              <a:t>Animal studies included 29 randomized controlled studies, three observational studies, five case series, and one case report; bupivacaine was used in 29 of these reports (76%). Of 14 controlled experiments in animals, eight showed improved survival or time to return of spontaneous circulation and five no benefit of ILE versus saline or non-ILE treatments. Combining ILE with epinephrine improved survival in five of the six controlled animal experiments that studied this intervention. </a:t>
            </a:r>
          </a:p>
          <a:p>
            <a:pPr algn="l"/>
            <a:r>
              <a:rPr lang="en-US" sz="2000" b="0" i="0" u="none" strike="noStrike" baseline="0" dirty="0">
                <a:solidFill>
                  <a:srgbClr val="000000"/>
                </a:solidFill>
                <a:latin typeface="AdvMyriadPro-R"/>
              </a:rPr>
              <a:t>The studies were heterogeneous in the formulations and doses of ILE used as well as the doses of LA. </a:t>
            </a:r>
          </a:p>
          <a:p>
            <a:pPr algn="l"/>
            <a:r>
              <a:rPr lang="en-US" sz="2000" b="0" i="0" u="none" strike="noStrike" baseline="0" dirty="0">
                <a:solidFill>
                  <a:srgbClr val="000000"/>
                </a:solidFill>
                <a:latin typeface="AdvMyriadPro-R"/>
              </a:rPr>
              <a:t>The body of the literature identified by this systematic review yielded only a very low quality of evidence. </a:t>
            </a:r>
          </a:p>
          <a:p>
            <a:pPr algn="l"/>
            <a:endParaRPr lang="en-US" sz="2000" dirty="0">
              <a:solidFill>
                <a:srgbClr val="000000"/>
              </a:solidFill>
              <a:latin typeface="AdvMyriadPro-R"/>
            </a:endParaRPr>
          </a:p>
          <a:p>
            <a:pPr algn="l"/>
            <a:r>
              <a:rPr lang="en-US" sz="2000" b="0" i="0" u="none" strike="noStrike" baseline="0" dirty="0">
                <a:solidFill>
                  <a:srgbClr val="000000"/>
                </a:solidFill>
                <a:latin typeface="AdvMyriadPro-B"/>
              </a:rPr>
              <a:t>Conclusion</a:t>
            </a:r>
            <a:r>
              <a:rPr lang="en-US" sz="2000" b="0" i="0" u="none" strike="noStrike" baseline="0" dirty="0">
                <a:solidFill>
                  <a:srgbClr val="000000"/>
                </a:solidFill>
                <a:latin typeface="AdvMyriadPro-R"/>
              </a:rPr>
              <a:t>: ILE appears to be effective for reversal of cardiovascular or neurological features in some cases of LA toxicity, but there is currently no convincing evidence showing that ILE is more effective than vasopressors or to indicate which treatment should be instituted as first line therapy in severe LA toxicity.</a:t>
            </a:r>
            <a:endParaRPr lang="sv-SE" sz="2000" dirty="0"/>
          </a:p>
        </p:txBody>
      </p:sp>
    </p:spTree>
    <p:extLst>
      <p:ext uri="{BB962C8B-B14F-4D97-AF65-F5344CB8AC3E}">
        <p14:creationId xmlns:p14="http://schemas.microsoft.com/office/powerpoint/2010/main" val="3525398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en-US" sz="2800" b="1" dirty="0"/>
              <a:t>Systematic review of the effect of intravenous </a:t>
            </a:r>
            <a:r>
              <a:rPr lang="en-US" sz="2800" b="1" dirty="0" err="1"/>
              <a:t>lipidemulsion</a:t>
            </a:r>
            <a:r>
              <a:rPr lang="en-US" sz="2800" b="1" dirty="0"/>
              <a:t> therapy for non-local anesthetics toxicity</a:t>
            </a:r>
            <a:endParaRPr lang="sv-SE" sz="2800" b="1" dirty="0"/>
          </a:p>
        </p:txBody>
      </p:sp>
      <p:sp>
        <p:nvSpPr>
          <p:cNvPr id="3" name="Rektangel 2"/>
          <p:cNvSpPr/>
          <p:nvPr/>
        </p:nvSpPr>
        <p:spPr>
          <a:xfrm>
            <a:off x="2207568" y="1556792"/>
            <a:ext cx="8136904" cy="1477328"/>
          </a:xfrm>
          <a:prstGeom prst="rect">
            <a:avLst/>
          </a:prstGeom>
        </p:spPr>
        <p:txBody>
          <a:bodyPr wrap="square">
            <a:spAutoFit/>
          </a:bodyPr>
          <a:lstStyle/>
          <a:p>
            <a:endParaRPr lang="en-US" b="1" dirty="0"/>
          </a:p>
          <a:p>
            <a:endParaRPr lang="en-US" b="1" dirty="0"/>
          </a:p>
          <a:p>
            <a:r>
              <a:rPr lang="sv-SE" dirty="0"/>
              <a:t>Michael Levine, Robert S. Hoffman, </a:t>
            </a:r>
            <a:r>
              <a:rPr lang="sv-SE" dirty="0" err="1"/>
              <a:t>Valéry</a:t>
            </a:r>
            <a:r>
              <a:rPr lang="sv-SE" dirty="0"/>
              <a:t> </a:t>
            </a:r>
            <a:r>
              <a:rPr lang="sv-SE" dirty="0" err="1"/>
              <a:t>Lavergne</a:t>
            </a:r>
            <a:r>
              <a:rPr lang="sv-SE" dirty="0"/>
              <a:t>, Christine M. Stork, Andis </a:t>
            </a:r>
            <a:r>
              <a:rPr lang="sv-SE" dirty="0" err="1"/>
              <a:t>Graudins</a:t>
            </a:r>
            <a:r>
              <a:rPr lang="sv-SE" dirty="0"/>
              <a:t>, Ryan </a:t>
            </a:r>
            <a:r>
              <a:rPr lang="sv-SE" dirty="0" err="1"/>
              <a:t>Chuang</a:t>
            </a:r>
            <a:r>
              <a:rPr lang="sv-SE" dirty="0"/>
              <a:t>, Samuel J. </a:t>
            </a:r>
            <a:r>
              <a:rPr lang="sv-SE" dirty="0" err="1"/>
              <a:t>Stellpflug</a:t>
            </a:r>
            <a:r>
              <a:rPr lang="sv-SE" dirty="0"/>
              <a:t>, Martin Morris, Andrea </a:t>
            </a:r>
            <a:r>
              <a:rPr lang="en-US" dirty="0"/>
              <a:t>Miller-Nesbitt, Sophie Gosselin &amp; for the Lipid Emulsion Workgroup*</a:t>
            </a:r>
            <a:endParaRPr lang="sv-SE" dirty="0"/>
          </a:p>
        </p:txBody>
      </p:sp>
      <p:sp>
        <p:nvSpPr>
          <p:cNvPr id="4" name="Rektangel 3"/>
          <p:cNvSpPr/>
          <p:nvPr/>
        </p:nvSpPr>
        <p:spPr>
          <a:xfrm>
            <a:off x="2279576" y="4089846"/>
            <a:ext cx="6552728" cy="923330"/>
          </a:xfrm>
          <a:prstGeom prst="rect">
            <a:avLst/>
          </a:prstGeom>
        </p:spPr>
        <p:txBody>
          <a:bodyPr wrap="square">
            <a:spAutoFit/>
          </a:bodyPr>
          <a:lstStyle/>
          <a:p>
            <a:r>
              <a:rPr lang="sv-SE" dirty="0"/>
              <a:t>Clinical </a:t>
            </a:r>
            <a:r>
              <a:rPr lang="sv-SE" dirty="0" err="1"/>
              <a:t>Toxicology</a:t>
            </a:r>
            <a:r>
              <a:rPr lang="sv-SE" dirty="0"/>
              <a:t>, 2016: 54:3, 194-221, </a:t>
            </a:r>
          </a:p>
          <a:p>
            <a:endParaRPr lang="sv-SE" dirty="0"/>
          </a:p>
          <a:p>
            <a:r>
              <a:rPr lang="sv-SE" dirty="0"/>
              <a:t>DOI: 10.3109/15563650.2015.1126286</a:t>
            </a:r>
          </a:p>
        </p:txBody>
      </p:sp>
    </p:spTree>
    <p:extLst>
      <p:ext uri="{BB962C8B-B14F-4D97-AF65-F5344CB8AC3E}">
        <p14:creationId xmlns:p14="http://schemas.microsoft.com/office/powerpoint/2010/main" val="3201979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en-US" sz="2800" dirty="0"/>
              <a:t>Systematic review of the effect of intravenous lipid</a:t>
            </a:r>
            <a:br>
              <a:rPr lang="en-US" sz="2800" dirty="0"/>
            </a:br>
            <a:r>
              <a:rPr lang="en-US" sz="2800" dirty="0"/>
              <a:t>emulsion therapy for non-local anesthetics toxicity</a:t>
            </a:r>
            <a:endParaRPr lang="sv-SE" sz="2800" dirty="0"/>
          </a:p>
        </p:txBody>
      </p:sp>
      <p:sp>
        <p:nvSpPr>
          <p:cNvPr id="5" name="Rektangel 4"/>
          <p:cNvSpPr/>
          <p:nvPr/>
        </p:nvSpPr>
        <p:spPr>
          <a:xfrm>
            <a:off x="2279576" y="1844825"/>
            <a:ext cx="7848872" cy="1200329"/>
          </a:xfrm>
          <a:prstGeom prst="rect">
            <a:avLst/>
          </a:prstGeom>
        </p:spPr>
        <p:txBody>
          <a:bodyPr wrap="square">
            <a:spAutoFit/>
          </a:bodyPr>
          <a:lstStyle/>
          <a:p>
            <a:r>
              <a:rPr lang="en-US" b="1" dirty="0"/>
              <a:t>Conclusions</a:t>
            </a:r>
            <a:r>
              <a:rPr lang="en-US" dirty="0"/>
              <a:t>: Despite the use of ILE for multiple substances in the treatment of patients with poisoning and overdose, the effect of ILE in various non-local anesthetic poisonings is </a:t>
            </a:r>
            <a:r>
              <a:rPr lang="en-US" dirty="0" err="1"/>
              <a:t>heterogenous</a:t>
            </a:r>
            <a:r>
              <a:rPr lang="en-US" dirty="0"/>
              <a:t>, and the quality of evidence remains </a:t>
            </a:r>
            <a:r>
              <a:rPr lang="en-US" u="sng" dirty="0"/>
              <a:t>low to very low</a:t>
            </a:r>
            <a:r>
              <a:rPr lang="en-US" dirty="0"/>
              <a:t>.</a:t>
            </a:r>
            <a:endParaRPr lang="sv-SE" dirty="0"/>
          </a:p>
        </p:txBody>
      </p:sp>
    </p:spTree>
    <p:extLst>
      <p:ext uri="{BB962C8B-B14F-4D97-AF65-F5344CB8AC3E}">
        <p14:creationId xmlns:p14="http://schemas.microsoft.com/office/powerpoint/2010/main" val="1331317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494289" y="980729"/>
            <a:ext cx="7848872" cy="3816429"/>
          </a:xfrm>
          <a:prstGeom prst="rect">
            <a:avLst/>
          </a:prstGeom>
        </p:spPr>
        <p:txBody>
          <a:bodyPr wrap="square">
            <a:spAutoFit/>
          </a:bodyPr>
          <a:lstStyle/>
          <a:p>
            <a:pPr algn="ctr"/>
            <a:r>
              <a:rPr lang="sv-SE" sz="2400" dirty="0"/>
              <a:t>I händelse av cirkulationsstillestånd ska hjärt-lungräddning utföras omedelbart och lipidbehandling (ILE) kan prövas</a:t>
            </a:r>
          </a:p>
          <a:p>
            <a:endParaRPr lang="sv-SE" dirty="0"/>
          </a:p>
          <a:p>
            <a:pPr marL="342900" indent="-342900">
              <a:buFont typeface="Arial" panose="020B0604020202020204" pitchFamily="34" charset="0"/>
              <a:buChar char="•"/>
            </a:pPr>
            <a:r>
              <a:rPr lang="sv-SE" dirty="0"/>
              <a:t>Ge bolus av en 20 % lipidemulsion (</a:t>
            </a:r>
            <a:r>
              <a:rPr lang="sv-SE" dirty="0">
                <a:hlinkClick r:id="rId2"/>
              </a:rPr>
              <a:t>Intralipid</a:t>
            </a:r>
            <a:r>
              <a:rPr lang="sv-SE" dirty="0"/>
              <a:t>), 1,5 ml/kg i.v. alt 100 ml snabbt intravenöst.</a:t>
            </a:r>
          </a:p>
          <a:p>
            <a:pPr marL="342900" indent="-342900">
              <a:buFont typeface="Arial" panose="020B0604020202020204" pitchFamily="34" charset="0"/>
              <a:buChar char="•"/>
            </a:pPr>
            <a:r>
              <a:rPr lang="sv-SE" dirty="0"/>
              <a:t>Starta en infusion med en lipidemulsion 0,25 ml/kg/min i 10 min, under tiden som hjärt-lungräddning utförs, alt. 100 ml intravenöst. </a:t>
            </a:r>
          </a:p>
          <a:p>
            <a:pPr marL="342900" indent="-342900">
              <a:buFont typeface="Arial" panose="020B0604020202020204" pitchFamily="34" charset="0"/>
              <a:buChar char="•"/>
            </a:pPr>
            <a:r>
              <a:rPr lang="en-US" dirty="0"/>
              <a:t>Om </a:t>
            </a:r>
            <a:r>
              <a:rPr lang="en-US" dirty="0" err="1"/>
              <a:t>blodtrycket</a:t>
            </a:r>
            <a:r>
              <a:rPr lang="en-US" dirty="0"/>
              <a:t> </a:t>
            </a:r>
            <a:r>
              <a:rPr lang="en-US" dirty="0" err="1"/>
              <a:t>sjunker</a:t>
            </a:r>
            <a:r>
              <a:rPr lang="en-US" dirty="0"/>
              <a:t> </a:t>
            </a:r>
            <a:r>
              <a:rPr lang="en-US" dirty="0" err="1"/>
              <a:t>öka</a:t>
            </a:r>
            <a:r>
              <a:rPr lang="en-US" dirty="0"/>
              <a:t> </a:t>
            </a:r>
            <a:r>
              <a:rPr lang="en-US" dirty="0" err="1"/>
              <a:t>infusionshastigheten</a:t>
            </a:r>
            <a:r>
              <a:rPr lang="en-US" dirty="0"/>
              <a:t> med 0.5 ml/kg/min</a:t>
            </a:r>
            <a:r>
              <a:rPr lang="en-US" sz="3200" dirty="0"/>
              <a:t> </a:t>
            </a:r>
            <a:endParaRPr lang="sv-SE" dirty="0"/>
          </a:p>
          <a:p>
            <a:pPr marL="342900" indent="-342900">
              <a:buFont typeface="Arial" panose="020B0604020202020204" pitchFamily="34" charset="0"/>
              <a:buChar char="•"/>
            </a:pPr>
            <a:r>
              <a:rPr lang="sv-SE" dirty="0"/>
              <a:t>Bolusdoser kan upprepas var 5:e minut, två eller tre gånger om det behövs, 1,5 ml/kg Intralipid.</a:t>
            </a:r>
          </a:p>
          <a:p>
            <a:pPr marL="342900" indent="-342900">
              <a:buFont typeface="Arial" panose="020B0604020202020204" pitchFamily="34" charset="0"/>
              <a:buChar char="•"/>
            </a:pPr>
            <a:r>
              <a:rPr lang="sv-SE" dirty="0"/>
              <a:t>Mer än 8 ml/kg lipidemulsion bör ej ges totalt (560 ml till 70 kg:s patient). Avbryt infusionen efter stabiliserad cirkulation.</a:t>
            </a:r>
          </a:p>
        </p:txBody>
      </p:sp>
    </p:spTree>
    <p:extLst>
      <p:ext uri="{BB962C8B-B14F-4D97-AF65-F5344CB8AC3E}">
        <p14:creationId xmlns:p14="http://schemas.microsoft.com/office/powerpoint/2010/main" val="3071687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69C40FE-0168-3ACA-1213-A7B16B477F48}"/>
              </a:ext>
            </a:extLst>
          </p:cNvPr>
          <p:cNvSpPr txBox="1"/>
          <p:nvPr/>
        </p:nvSpPr>
        <p:spPr>
          <a:xfrm>
            <a:off x="1056992" y="387034"/>
            <a:ext cx="10296054" cy="5632311"/>
          </a:xfrm>
          <a:prstGeom prst="rect">
            <a:avLst/>
          </a:prstGeom>
          <a:noFill/>
        </p:spPr>
        <p:txBody>
          <a:bodyPr wrap="square">
            <a:spAutoFit/>
          </a:bodyPr>
          <a:lstStyle/>
          <a:p>
            <a:pPr algn="l"/>
            <a:r>
              <a:rPr lang="en-US" b="1" i="0" dirty="0">
                <a:solidFill>
                  <a:srgbClr val="985735"/>
                </a:solidFill>
                <a:effectLst/>
                <a:latin typeface="arial" panose="020B0604020202020204" pitchFamily="34" charset="0"/>
              </a:rPr>
              <a:t>Adverse Effects</a:t>
            </a:r>
          </a:p>
          <a:p>
            <a:pPr algn="l"/>
            <a:r>
              <a:rPr lang="en-US" b="0" i="0" dirty="0">
                <a:solidFill>
                  <a:srgbClr val="000000"/>
                </a:solidFill>
                <a:effectLst/>
                <a:latin typeface="Times New Roman" panose="02020603050405020304" pitchFamily="18" charset="0"/>
              </a:rPr>
              <a:t>ILE is early, and less frequent adverse effects include allergic reactions, dyspnea, hyperlipidemia, hypercoagulability, and irritation. ILE's delayed and less frequent adverse effects include transient elevation of liver function test values, hepatomegaly, splenomegaly, and thrombocytopenia.</a:t>
            </a:r>
            <a:r>
              <a:rPr lang="en-US" b="0" i="0" dirty="0">
                <a:solidFill>
                  <a:srgbClr val="2F4A8B"/>
                </a:solidFill>
                <a:effectLst/>
                <a:latin typeface="Times New Roman" panose="02020603050405020304" pitchFamily="18" charset="0"/>
                <a:hlinkClick r:id="rId2"/>
              </a:rPr>
              <a:t>[14]</a:t>
            </a:r>
            <a:r>
              <a:rPr lang="en-US" b="0" i="0" dirty="0">
                <a:solidFill>
                  <a:srgbClr val="000000"/>
                </a:solidFill>
                <a:effectLst/>
                <a:latin typeface="Times New Roman" panose="02020603050405020304" pitchFamily="18" charset="0"/>
              </a:rPr>
              <a:t> </a:t>
            </a:r>
          </a:p>
          <a:p>
            <a:pPr algn="l"/>
            <a:endParaRPr lang="en-US" b="0" i="0" dirty="0">
              <a:solidFill>
                <a:srgbClr val="000000"/>
              </a:solidFill>
              <a:effectLst/>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According to AHA guidelines for Special Circumstances of Resuscitation, ILE administration may increase the absorption of lipophilic drugs from the GIT. </a:t>
            </a:r>
          </a:p>
          <a:p>
            <a:pPr algn="l"/>
            <a:endParaRPr lang="en-US" dirty="0">
              <a:solidFill>
                <a:srgbClr val="000000"/>
              </a:solidFill>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ILE can also interfere with the function of </a:t>
            </a:r>
            <a:r>
              <a:rPr lang="en-US" b="0" i="0" dirty="0" err="1">
                <a:solidFill>
                  <a:srgbClr val="000000"/>
                </a:solidFill>
                <a:effectLst/>
                <a:latin typeface="Times New Roman" panose="02020603050405020304" pitchFamily="18" charset="0"/>
              </a:rPr>
              <a:t>venoarterial</a:t>
            </a:r>
            <a:r>
              <a:rPr lang="en-US" b="0" i="0" dirty="0">
                <a:solidFill>
                  <a:srgbClr val="000000"/>
                </a:solidFill>
                <a:effectLst/>
                <a:latin typeface="Times New Roman" panose="02020603050405020304" pitchFamily="18" charset="0"/>
              </a:rPr>
              <a:t> extracorporeal membrane oxygenation circuits.</a:t>
            </a:r>
            <a:r>
              <a:rPr lang="en-US" b="0" i="0" dirty="0">
                <a:solidFill>
                  <a:srgbClr val="2F4A8B"/>
                </a:solidFill>
                <a:effectLst/>
                <a:latin typeface="Times New Roman" panose="02020603050405020304" pitchFamily="18" charset="0"/>
                <a:hlinkClick r:id="rId2"/>
              </a:rPr>
              <a:t>[2]</a:t>
            </a:r>
            <a:r>
              <a:rPr lang="en-US" b="0" i="0" dirty="0">
                <a:solidFill>
                  <a:srgbClr val="000000"/>
                </a:solidFill>
                <a:effectLst/>
                <a:latin typeface="Times New Roman" panose="02020603050405020304" pitchFamily="18" charset="0"/>
              </a:rPr>
              <a:t> As parenteral nutrition, adverse reactions of lipid emulsion treatment are infection, hyperlipidemia, acute pancreatitis, decreased immune response, interference with laboratory examinations using serum, and parenteral nutrition-associated hepatic diseases. </a:t>
            </a:r>
          </a:p>
          <a:p>
            <a:pPr algn="l"/>
            <a:endParaRPr lang="en-US" dirty="0">
              <a:solidFill>
                <a:srgbClr val="000000"/>
              </a:solidFill>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In addition, hyperlipidemia and infection can be associated with impaired reticuloendothelial function, leading to impaired pulmonary gas exchange. </a:t>
            </a:r>
          </a:p>
          <a:p>
            <a:pPr algn="l"/>
            <a:endParaRPr lang="en-US" dirty="0">
              <a:solidFill>
                <a:srgbClr val="000000"/>
              </a:solidFill>
              <a:latin typeface="Times New Roman" panose="02020603050405020304" pitchFamily="18" charset="0"/>
            </a:endParaRPr>
          </a:p>
          <a:p>
            <a:pPr algn="l"/>
            <a:r>
              <a:rPr lang="en-US" b="0" i="0" dirty="0">
                <a:solidFill>
                  <a:srgbClr val="000000"/>
                </a:solidFill>
                <a:effectLst/>
                <a:latin typeface="Times New Roman" panose="02020603050405020304" pitchFamily="18" charset="0"/>
              </a:rPr>
              <a:t>However, the adverse effects of lipid emulsion infusion are mild and transient for a short-term infusion compared with the fatal complications, such as cardiovascular depression and cardiac arrest, induced by toxic doses of local anesthetic, which require immediate lipid emulsion treatment.</a:t>
            </a:r>
            <a:r>
              <a:rPr lang="en-US" b="0" i="0" dirty="0">
                <a:solidFill>
                  <a:srgbClr val="2F4A8B"/>
                </a:solidFill>
                <a:effectLst/>
                <a:latin typeface="Times New Roman" panose="02020603050405020304" pitchFamily="18" charset="0"/>
                <a:hlinkClick r:id="rId2"/>
              </a:rPr>
              <a:t>[14]</a:t>
            </a:r>
            <a:r>
              <a:rPr lang="en-US" b="0" i="0" dirty="0">
                <a:solidFill>
                  <a:srgbClr val="000000"/>
                </a:solidFill>
                <a:effectLst/>
                <a:latin typeface="Times New Roman" panose="02020603050405020304" pitchFamily="18" charset="0"/>
              </a:rPr>
              <a:t> Acute kidney injury, ventilation-perfusion mismatch, venous thromboembolism, and fat embolism have been reported.</a:t>
            </a:r>
            <a:r>
              <a:rPr lang="en-US" b="0" i="0" dirty="0">
                <a:solidFill>
                  <a:srgbClr val="2F4A8B"/>
                </a:solidFill>
                <a:effectLst/>
                <a:latin typeface="Times New Roman" panose="02020603050405020304" pitchFamily="18" charset="0"/>
                <a:hlinkClick r:id="rId2"/>
              </a:rPr>
              <a:t>[20]</a:t>
            </a:r>
            <a:r>
              <a:rPr lang="en-US" b="0" i="0" dirty="0">
                <a:solidFill>
                  <a:srgbClr val="000000"/>
                </a:solidFill>
                <a:effectLst/>
                <a:latin typeface="Times New Roman" panose="02020603050405020304" pitchFamily="18" charset="0"/>
              </a:rPr>
              <a:t> </a:t>
            </a:r>
          </a:p>
        </p:txBody>
      </p:sp>
    </p:spTree>
    <p:extLst>
      <p:ext uri="{BB962C8B-B14F-4D97-AF65-F5344CB8AC3E}">
        <p14:creationId xmlns:p14="http://schemas.microsoft.com/office/powerpoint/2010/main" val="3822309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9B7DCE5C-FFFB-1F70-30CA-96ECA70443D0}"/>
              </a:ext>
            </a:extLst>
          </p:cNvPr>
          <p:cNvPicPr>
            <a:picLocks noChangeAspect="1"/>
          </p:cNvPicPr>
          <p:nvPr/>
        </p:nvPicPr>
        <p:blipFill>
          <a:blip r:embed="rId2">
            <a:lum/>
          </a:blip>
          <a:srcRect/>
          <a:stretch>
            <a:fillRect/>
          </a:stretch>
        </p:blipFill>
        <p:spPr bwMode="white">
          <a:xfrm>
            <a:off x="979713" y="400390"/>
            <a:ext cx="9963278" cy="6057220"/>
          </a:xfrm>
          <a:prstGeom prst="rect">
            <a:avLst/>
          </a:prstGeom>
          <a:ln>
            <a:headEnd type="none"/>
            <a:tailEnd type="none"/>
          </a:ln>
        </p:spPr>
      </p:pic>
    </p:spTree>
    <p:extLst>
      <p:ext uri="{BB962C8B-B14F-4D97-AF65-F5344CB8AC3E}">
        <p14:creationId xmlns:p14="http://schemas.microsoft.com/office/powerpoint/2010/main" val="182057160"/>
      </p:ext>
    </p:extLst>
  </p:cSld>
  <p:clrMapOvr>
    <a:masterClrMapping/>
  </p:clrMapOvr>
</p:sld>
</file>

<file path=ppt/theme/theme1.xml><?xml version="1.0" encoding="utf-8"?>
<a:theme xmlns:a="http://schemas.openxmlformats.org/drawingml/2006/main" name="Axel">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Axis</Template>
  <TotalTime>1977</TotalTime>
  <Words>1677</Words>
  <Application>Microsoft Office PowerPoint</Application>
  <PresentationFormat>Bredbild</PresentationFormat>
  <Paragraphs>79</Paragraphs>
  <Slides>19</Slides>
  <Notes>3</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19</vt:i4>
      </vt:variant>
    </vt:vector>
  </HeadingPairs>
  <TitlesOfParts>
    <vt:vector size="30" baseType="lpstr">
      <vt:lpstr>AdvMyriadPro-B</vt:lpstr>
      <vt:lpstr>AdvMyriadPro-I</vt:lpstr>
      <vt:lpstr>AdvMyriadPro-R</vt:lpstr>
      <vt:lpstr>AdvP4C4E74</vt:lpstr>
      <vt:lpstr>arial</vt:lpstr>
      <vt:lpstr>arial</vt:lpstr>
      <vt:lpstr>Calibri</vt:lpstr>
      <vt:lpstr>Neue Haas Grotesk Text Pro</vt:lpstr>
      <vt:lpstr>Roboto</vt:lpstr>
      <vt:lpstr>Times New Roman</vt:lpstr>
      <vt:lpstr>Axel</vt:lpstr>
      <vt:lpstr>ILE</vt:lpstr>
      <vt:lpstr>Intravenös fettbehandling (ILE) mekanism</vt:lpstr>
      <vt:lpstr>PowerPoint-presentation</vt:lpstr>
      <vt:lpstr>Use of intravenous lipid emulsion in the resuscitation of a patient with cardiovascular collapse after a severe overdose of quetiapine MALIN BARTOS 1 and KAI KNUDSEN 2 Clinical Toxicology (2013), 51, 501–504</vt:lpstr>
      <vt:lpstr>TCA poisoning. Blood pressure vs. time from drug ingestion. Dotted lines represent metaraminol injection. Grey panel represents duration of ILE infusion.</vt:lpstr>
      <vt:lpstr>PowerPoint-presentation</vt:lpstr>
      <vt:lpstr>PowerPoint-presentation</vt:lpstr>
      <vt:lpstr>PowerPoint-presentation</vt:lpstr>
      <vt:lpstr>PowerPoint-presentation</vt:lpstr>
      <vt:lpstr>Amitriptyline concentrations in tissues</vt:lpstr>
      <vt:lpstr>PowerPoint-presentation</vt:lpstr>
      <vt:lpstr>PowerPoint-presentation</vt:lpstr>
      <vt:lpstr>PowerPoint-presentation</vt:lpstr>
      <vt:lpstr>PowerPoint-presentation</vt:lpstr>
      <vt:lpstr>Systematic review of the effect of intravenous lipidemulsion therapy for non-local anesthetics toxicity</vt:lpstr>
      <vt:lpstr>Systematic review of the effect of intravenous lipid emulsion therapy for non-local anesthetics toxicity</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ILE</dc:title>
  <dc:creator>Kai Knudsen</dc:creator>
  <cp:lastModifiedBy>Kai Knudsen</cp:lastModifiedBy>
  <cp:revision>9</cp:revision>
  <dcterms:created xsi:type="dcterms:W3CDTF">2024-06-13T08:19:01Z</dcterms:created>
  <dcterms:modified xsi:type="dcterms:W3CDTF">2026-09-25T14:13:31Z</dcterms:modified>
</cp:coreProperties>
</file>