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0" r:id="rId1"/>
  </p:sldMasterIdLst>
  <p:notesMasterIdLst>
    <p:notesMasterId r:id="rId33"/>
  </p:notesMasterIdLst>
  <p:handoutMasterIdLst>
    <p:handoutMasterId r:id="rId34"/>
  </p:handoutMasterIdLst>
  <p:sldIdLst>
    <p:sldId id="1361" r:id="rId2"/>
    <p:sldId id="1505" r:id="rId3"/>
    <p:sldId id="1527" r:id="rId4"/>
    <p:sldId id="1524" r:id="rId5"/>
    <p:sldId id="1518" r:id="rId6"/>
    <p:sldId id="1525" r:id="rId7"/>
    <p:sldId id="1526" r:id="rId8"/>
    <p:sldId id="1507" r:id="rId9"/>
    <p:sldId id="1506" r:id="rId10"/>
    <p:sldId id="1537" r:id="rId11"/>
    <p:sldId id="1532" r:id="rId12"/>
    <p:sldId id="1520" r:id="rId13"/>
    <p:sldId id="1509" r:id="rId14"/>
    <p:sldId id="1528" r:id="rId15"/>
    <p:sldId id="1530" r:id="rId16"/>
    <p:sldId id="1531" r:id="rId17"/>
    <p:sldId id="1529" r:id="rId18"/>
    <p:sldId id="1511" r:id="rId19"/>
    <p:sldId id="1533" r:id="rId20"/>
    <p:sldId id="1536" r:id="rId21"/>
    <p:sldId id="1535" r:id="rId22"/>
    <p:sldId id="1443" r:id="rId23"/>
    <p:sldId id="1542" r:id="rId24"/>
    <p:sldId id="260" r:id="rId25"/>
    <p:sldId id="263" r:id="rId26"/>
    <p:sldId id="265" r:id="rId27"/>
    <p:sldId id="1538" r:id="rId28"/>
    <p:sldId id="1539" r:id="rId29"/>
    <p:sldId id="1540" r:id="rId30"/>
    <p:sldId id="1541" r:id="rId31"/>
    <p:sldId id="1534" r:id="rId32"/>
  </p:sldIdLst>
  <p:sldSz cx="9144000" cy="6858000" type="screen4x3"/>
  <p:notesSz cx="6669088" cy="9928225"/>
  <p:defaultTextStyle>
    <a:defPPr>
      <a:defRPr lang="sv-SE"/>
    </a:defPPr>
    <a:lvl1pPr algn="l" rtl="0" fontAlgn="base">
      <a:spcBef>
        <a:spcPct val="0"/>
      </a:spcBef>
      <a:spcAft>
        <a:spcPct val="0"/>
      </a:spcAft>
      <a:defRPr sz="2000" b="1" kern="1200">
        <a:solidFill>
          <a:schemeClr val="tx1"/>
        </a:solidFill>
        <a:latin typeface="Arial" pitchFamily="34" charset="0"/>
        <a:ea typeface="+mn-ea"/>
        <a:cs typeface="+mn-cs"/>
      </a:defRPr>
    </a:lvl1pPr>
    <a:lvl2pPr marL="457200" algn="l" rtl="0" fontAlgn="base">
      <a:spcBef>
        <a:spcPct val="0"/>
      </a:spcBef>
      <a:spcAft>
        <a:spcPct val="0"/>
      </a:spcAft>
      <a:defRPr sz="2000" b="1" kern="1200">
        <a:solidFill>
          <a:schemeClr val="tx1"/>
        </a:solidFill>
        <a:latin typeface="Arial" pitchFamily="34" charset="0"/>
        <a:ea typeface="+mn-ea"/>
        <a:cs typeface="+mn-cs"/>
      </a:defRPr>
    </a:lvl2pPr>
    <a:lvl3pPr marL="914400" algn="l" rtl="0" fontAlgn="base">
      <a:spcBef>
        <a:spcPct val="0"/>
      </a:spcBef>
      <a:spcAft>
        <a:spcPct val="0"/>
      </a:spcAft>
      <a:defRPr sz="2000" b="1" kern="1200">
        <a:solidFill>
          <a:schemeClr val="tx1"/>
        </a:solidFill>
        <a:latin typeface="Arial" pitchFamily="34" charset="0"/>
        <a:ea typeface="+mn-ea"/>
        <a:cs typeface="+mn-cs"/>
      </a:defRPr>
    </a:lvl3pPr>
    <a:lvl4pPr marL="1371600" algn="l" rtl="0" fontAlgn="base">
      <a:spcBef>
        <a:spcPct val="0"/>
      </a:spcBef>
      <a:spcAft>
        <a:spcPct val="0"/>
      </a:spcAft>
      <a:defRPr sz="2000" b="1" kern="1200">
        <a:solidFill>
          <a:schemeClr val="tx1"/>
        </a:solidFill>
        <a:latin typeface="Arial" pitchFamily="34" charset="0"/>
        <a:ea typeface="+mn-ea"/>
        <a:cs typeface="+mn-cs"/>
      </a:defRPr>
    </a:lvl4pPr>
    <a:lvl5pPr marL="1828800" algn="l" rtl="0" fontAlgn="base">
      <a:spcBef>
        <a:spcPct val="0"/>
      </a:spcBef>
      <a:spcAft>
        <a:spcPct val="0"/>
      </a:spcAft>
      <a:defRPr sz="2000" b="1" kern="1200">
        <a:solidFill>
          <a:schemeClr val="tx1"/>
        </a:solidFill>
        <a:latin typeface="Arial" pitchFamily="34" charset="0"/>
        <a:ea typeface="+mn-ea"/>
        <a:cs typeface="+mn-cs"/>
      </a:defRPr>
    </a:lvl5pPr>
    <a:lvl6pPr marL="2286000" algn="l" defTabSz="914400" rtl="0" eaLnBrk="1" latinLnBrk="0" hangingPunct="1">
      <a:defRPr sz="2000" b="1" kern="1200">
        <a:solidFill>
          <a:schemeClr val="tx1"/>
        </a:solidFill>
        <a:latin typeface="Arial" pitchFamily="34" charset="0"/>
        <a:ea typeface="+mn-ea"/>
        <a:cs typeface="+mn-cs"/>
      </a:defRPr>
    </a:lvl6pPr>
    <a:lvl7pPr marL="2743200" algn="l" defTabSz="914400" rtl="0" eaLnBrk="1" latinLnBrk="0" hangingPunct="1">
      <a:defRPr sz="2000" b="1" kern="1200">
        <a:solidFill>
          <a:schemeClr val="tx1"/>
        </a:solidFill>
        <a:latin typeface="Arial" pitchFamily="34" charset="0"/>
        <a:ea typeface="+mn-ea"/>
        <a:cs typeface="+mn-cs"/>
      </a:defRPr>
    </a:lvl7pPr>
    <a:lvl8pPr marL="3200400" algn="l" defTabSz="914400" rtl="0" eaLnBrk="1" latinLnBrk="0" hangingPunct="1">
      <a:defRPr sz="2000" b="1" kern="1200">
        <a:solidFill>
          <a:schemeClr val="tx1"/>
        </a:solidFill>
        <a:latin typeface="Arial" pitchFamily="34" charset="0"/>
        <a:ea typeface="+mn-ea"/>
        <a:cs typeface="+mn-cs"/>
      </a:defRPr>
    </a:lvl8pPr>
    <a:lvl9pPr marL="3657600" algn="l" defTabSz="914400" rtl="0" eaLnBrk="1" latinLnBrk="0" hangingPunct="1">
      <a:defRPr sz="2000"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CC"/>
    <a:srgbClr val="FEF29C"/>
    <a:srgbClr val="660066"/>
    <a:srgbClr val="CC00CC"/>
    <a:srgbClr val="CC0000"/>
    <a:srgbClr val="0066CC"/>
    <a:srgbClr val="000066"/>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15" autoAdjust="0"/>
    <p:restoredTop sz="94838" autoAdjust="0"/>
  </p:normalViewPr>
  <p:slideViewPr>
    <p:cSldViewPr>
      <p:cViewPr varScale="1">
        <p:scale>
          <a:sx n="90" d="100"/>
          <a:sy n="90" d="100"/>
        </p:scale>
        <p:origin x="451"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78" d="100"/>
          <a:sy n="78" d="100"/>
        </p:scale>
        <p:origin x="-2154" y="-84"/>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sv-SE"/>
          </a:p>
        </p:txBody>
      </p:sp>
      <p:sp>
        <p:nvSpPr>
          <p:cNvPr id="77827" name="Rectangle 3"/>
          <p:cNvSpPr>
            <a:spLocks noGrp="1" noChangeArrowheads="1"/>
          </p:cNvSpPr>
          <p:nvPr>
            <p:ph type="dt" sz="quarter" idx="1"/>
          </p:nvPr>
        </p:nvSpPr>
        <p:spPr bwMode="auto">
          <a:xfrm>
            <a:off x="377825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sv-SE"/>
          </a:p>
        </p:txBody>
      </p:sp>
      <p:sp>
        <p:nvSpPr>
          <p:cNvPr id="77828" name="Rectangle 4"/>
          <p:cNvSpPr>
            <a:spLocks noGrp="1" noChangeArrowheads="1"/>
          </p:cNvSpPr>
          <p:nvPr>
            <p:ph type="ftr" sz="quarter" idx="2"/>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sv-SE"/>
          </a:p>
        </p:txBody>
      </p:sp>
      <p:sp>
        <p:nvSpPr>
          <p:cNvPr id="77829" name="Rectangle 5"/>
          <p:cNvSpPr>
            <a:spLocks noGrp="1" noChangeArrowheads="1"/>
          </p:cNvSpPr>
          <p:nvPr>
            <p:ph type="sldNum" sz="quarter" idx="3"/>
          </p:nvPr>
        </p:nvSpPr>
        <p:spPr bwMode="auto">
          <a:xfrm>
            <a:off x="377825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pPr>
              <a:defRPr/>
            </a:pPr>
            <a:fld id="{9E765FE6-A4FC-48F6-BC64-9E168769DCAF}" type="slidenum">
              <a:rPr lang="sv-SE"/>
              <a:pPr>
                <a:defRPr/>
              </a:pPr>
              <a:t>‹#›</a:t>
            </a:fld>
            <a:endParaRPr lang="sv-SE"/>
          </a:p>
        </p:txBody>
      </p:sp>
    </p:spTree>
    <p:extLst>
      <p:ext uri="{BB962C8B-B14F-4D97-AF65-F5344CB8AC3E}">
        <p14:creationId xmlns:p14="http://schemas.microsoft.com/office/powerpoint/2010/main" val="2264986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sv-SE"/>
          </a:p>
        </p:txBody>
      </p:sp>
      <p:sp>
        <p:nvSpPr>
          <p:cNvPr id="99331" name="Rectangle 3"/>
          <p:cNvSpPr>
            <a:spLocks noGrp="1" noChangeArrowheads="1"/>
          </p:cNvSpPr>
          <p:nvPr>
            <p:ph type="dt" idx="1"/>
          </p:nvPr>
        </p:nvSpPr>
        <p:spPr bwMode="auto">
          <a:xfrm>
            <a:off x="381000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sv-SE"/>
          </a:p>
        </p:txBody>
      </p:sp>
      <p:sp>
        <p:nvSpPr>
          <p:cNvPr id="74756" name="Rectangle 4"/>
          <p:cNvSpPr>
            <a:spLocks noGrp="1" noRot="1" noChangeAspect="1" noChangeArrowheads="1" noTextEdit="1"/>
          </p:cNvSpPr>
          <p:nvPr>
            <p:ph type="sldImg" idx="2"/>
          </p:nvPr>
        </p:nvSpPr>
        <p:spPr bwMode="auto">
          <a:xfrm>
            <a:off x="908050" y="765175"/>
            <a:ext cx="4891088" cy="3668713"/>
          </a:xfrm>
          <a:prstGeom prst="rect">
            <a:avLst/>
          </a:prstGeom>
          <a:noFill/>
          <a:ln w="9525">
            <a:solidFill>
              <a:srgbClr val="000000"/>
            </a:solidFill>
            <a:miter lim="800000"/>
            <a:headEnd/>
            <a:tailEnd/>
          </a:ln>
          <a:effectLst/>
        </p:spPr>
      </p:sp>
      <p:sp>
        <p:nvSpPr>
          <p:cNvPr id="99333" name="Rectangle 5"/>
          <p:cNvSpPr>
            <a:spLocks noGrp="1" noChangeArrowheads="1"/>
          </p:cNvSpPr>
          <p:nvPr>
            <p:ph type="body" sz="quarter" idx="3"/>
          </p:nvPr>
        </p:nvSpPr>
        <p:spPr bwMode="auto">
          <a:xfrm>
            <a:off x="914400" y="4740275"/>
            <a:ext cx="48768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99334" name="Rectangle 6"/>
          <p:cNvSpPr>
            <a:spLocks noGrp="1" noChangeArrowheads="1"/>
          </p:cNvSpPr>
          <p:nvPr>
            <p:ph type="ftr" sz="quarter" idx="4"/>
          </p:nvPr>
        </p:nvSpPr>
        <p:spPr bwMode="auto">
          <a:xfrm>
            <a:off x="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sv-SE"/>
          </a:p>
        </p:txBody>
      </p:sp>
      <p:sp>
        <p:nvSpPr>
          <p:cNvPr id="99335" name="Rectangle 7"/>
          <p:cNvSpPr>
            <a:spLocks noGrp="1" noChangeArrowheads="1"/>
          </p:cNvSpPr>
          <p:nvPr>
            <p:ph type="sldNum" sz="quarter" idx="5"/>
          </p:nvPr>
        </p:nvSpPr>
        <p:spPr bwMode="auto">
          <a:xfrm>
            <a:off x="381000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AD3C9C97-C4EF-46B2-8B01-D6460A9D300D}" type="slidenum">
              <a:rPr lang="sv-SE"/>
              <a:pPr>
                <a:defRPr/>
              </a:pPr>
              <a:t>‹#›</a:t>
            </a:fld>
            <a:endParaRPr lang="sv-SE"/>
          </a:p>
        </p:txBody>
      </p:sp>
    </p:spTree>
    <p:extLst>
      <p:ext uri="{BB962C8B-B14F-4D97-AF65-F5344CB8AC3E}">
        <p14:creationId xmlns:p14="http://schemas.microsoft.com/office/powerpoint/2010/main" val="22332590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9D87498A-D640-490D-ABC5-256D305D8C85}" type="slidenum">
              <a:rPr lang="sv-SE"/>
              <a:pPr/>
              <a:t>1</a:t>
            </a:fld>
            <a:endParaRPr lang="sv-SE"/>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260093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5FB130-D61C-4D0C-B70D-AA398D6DAFCE}" type="slidenum">
              <a:rPr lang="sv-SE"/>
              <a:pPr/>
              <a:t>2</a:t>
            </a:fld>
            <a:endParaRPr lang="sv-SE"/>
          </a:p>
        </p:txBody>
      </p:sp>
      <p:sp>
        <p:nvSpPr>
          <p:cNvPr id="991234" name="Rectangle 2"/>
          <p:cNvSpPr>
            <a:spLocks noGrp="1" noRot="1" noChangeAspect="1" noChangeArrowheads="1" noTextEdit="1"/>
          </p:cNvSpPr>
          <p:nvPr>
            <p:ph type="sldImg"/>
          </p:nvPr>
        </p:nvSpPr>
        <p:spPr>
          <a:ln/>
        </p:spPr>
      </p:sp>
      <p:sp>
        <p:nvSpPr>
          <p:cNvPr id="99123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124174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5FB130-D61C-4D0C-B70D-AA398D6DAFCE}" type="slidenum">
              <a:rPr lang="sv-SE"/>
              <a:pPr/>
              <a:t>3</a:t>
            </a:fld>
            <a:endParaRPr lang="sv-SE"/>
          </a:p>
        </p:txBody>
      </p:sp>
      <p:sp>
        <p:nvSpPr>
          <p:cNvPr id="991234" name="Rectangle 2"/>
          <p:cNvSpPr>
            <a:spLocks noGrp="1" noRot="1" noChangeAspect="1" noChangeArrowheads="1" noTextEdit="1"/>
          </p:cNvSpPr>
          <p:nvPr>
            <p:ph type="sldImg"/>
          </p:nvPr>
        </p:nvSpPr>
        <p:spPr>
          <a:ln/>
        </p:spPr>
      </p:sp>
      <p:sp>
        <p:nvSpPr>
          <p:cNvPr id="99123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4110857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5FB130-D61C-4D0C-B70D-AA398D6DAFCE}" type="slidenum">
              <a:rPr lang="sv-SE"/>
              <a:pPr/>
              <a:t>4</a:t>
            </a:fld>
            <a:endParaRPr lang="sv-SE"/>
          </a:p>
        </p:txBody>
      </p:sp>
      <p:sp>
        <p:nvSpPr>
          <p:cNvPr id="991234" name="Rectangle 2"/>
          <p:cNvSpPr>
            <a:spLocks noGrp="1" noRot="1" noChangeAspect="1" noChangeArrowheads="1" noTextEdit="1"/>
          </p:cNvSpPr>
          <p:nvPr>
            <p:ph type="sldImg"/>
          </p:nvPr>
        </p:nvSpPr>
        <p:spPr>
          <a:ln/>
        </p:spPr>
      </p:sp>
      <p:sp>
        <p:nvSpPr>
          <p:cNvPr id="99123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710415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5</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2691634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6</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2740133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7</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1407629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8</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1653285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9</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3763216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10</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4172179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11</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93385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12</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2570724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13</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1618582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14</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3131928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15</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307742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16</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13395299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17</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4172042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18</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3948636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19</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3259842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20</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24012693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21</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15868846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D9AFEF-B824-42AD-BB3F-A945F7087CFF}" type="slidenum">
              <a:rPr lang="sv-SE"/>
              <a:pPr/>
              <a:t>31</a:t>
            </a:fld>
            <a:endParaRPr lang="sv-SE"/>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2071674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0FAF9249-CBAC-4999-A829-CB9183856069}" type="slidenum">
              <a:rPr lang="sv-SE" smtClean="0"/>
              <a:pPr>
                <a:defRPr/>
              </a:pPr>
              <a:t>‹#›</a:t>
            </a:fld>
            <a:endParaRPr lang="sv-SE"/>
          </a:p>
        </p:txBody>
      </p:sp>
    </p:spTree>
    <p:extLst>
      <p:ext uri="{BB962C8B-B14F-4D97-AF65-F5344CB8AC3E}">
        <p14:creationId xmlns:p14="http://schemas.microsoft.com/office/powerpoint/2010/main" val="3999744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6E2F47BF-39AE-4FFF-AB42-C483297E5F55}" type="slidenum">
              <a:rPr lang="sv-SE" smtClean="0"/>
              <a:pPr>
                <a:defRPr/>
              </a:pPr>
              <a:t>‹#›</a:t>
            </a:fld>
            <a:endParaRPr lang="sv-SE"/>
          </a:p>
        </p:txBody>
      </p:sp>
    </p:spTree>
    <p:extLst>
      <p:ext uri="{BB962C8B-B14F-4D97-AF65-F5344CB8AC3E}">
        <p14:creationId xmlns:p14="http://schemas.microsoft.com/office/powerpoint/2010/main" val="146632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F85F5C0C-A14A-4831-A1FB-02F06B2B9E64}" type="slidenum">
              <a:rPr lang="sv-SE" smtClean="0"/>
              <a:pPr>
                <a:defRPr/>
              </a:pPr>
              <a:t>‹#›</a:t>
            </a:fld>
            <a:endParaRPr lang="sv-SE"/>
          </a:p>
        </p:txBody>
      </p:sp>
    </p:spTree>
    <p:extLst>
      <p:ext uri="{BB962C8B-B14F-4D97-AF65-F5344CB8AC3E}">
        <p14:creationId xmlns:p14="http://schemas.microsoft.com/office/powerpoint/2010/main" val="3366264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3C5E7E75-6457-4EB8-A516-506A0ED5DBF3}" type="slidenum">
              <a:rPr lang="sv-SE" smtClean="0"/>
              <a:pPr>
                <a:defRPr/>
              </a:pPr>
              <a:t>‹#›</a:t>
            </a:fld>
            <a:endParaRPr lang="sv-SE"/>
          </a:p>
        </p:txBody>
      </p:sp>
    </p:spTree>
    <p:extLst>
      <p:ext uri="{BB962C8B-B14F-4D97-AF65-F5344CB8AC3E}">
        <p14:creationId xmlns:p14="http://schemas.microsoft.com/office/powerpoint/2010/main" val="355116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pPr>
              <a:defRPr/>
            </a:pPr>
            <a:endParaRPr lang="sv-SE"/>
          </a:p>
        </p:txBody>
      </p:sp>
      <p:sp>
        <p:nvSpPr>
          <p:cNvPr id="8" name="Platshållare för sidfot 7"/>
          <p:cNvSpPr>
            <a:spLocks noGrp="1"/>
          </p:cNvSpPr>
          <p:nvPr>
            <p:ph type="ftr" sz="quarter" idx="11"/>
          </p:nvPr>
        </p:nvSpPr>
        <p:spPr/>
        <p:txBody>
          <a:bodyPr/>
          <a:lstStyle/>
          <a:p>
            <a:pPr>
              <a:defRPr/>
            </a:pPr>
            <a:endParaRPr lang="sv-SE"/>
          </a:p>
        </p:txBody>
      </p:sp>
      <p:sp>
        <p:nvSpPr>
          <p:cNvPr id="9" name="Platshållare för bildnummer 8"/>
          <p:cNvSpPr>
            <a:spLocks noGrp="1"/>
          </p:cNvSpPr>
          <p:nvPr>
            <p:ph type="sldNum" sz="quarter" idx="12"/>
          </p:nvPr>
        </p:nvSpPr>
        <p:spPr/>
        <p:txBody>
          <a:bodyPr/>
          <a:lstStyle/>
          <a:p>
            <a:pPr>
              <a:defRPr/>
            </a:pPr>
            <a:fld id="{98A7BDFA-57F6-4279-9150-B991DE4B31DE}" type="slidenum">
              <a:rPr lang="sv-SE" smtClean="0"/>
              <a:pPr>
                <a:defRPr/>
              </a:pPr>
              <a:t>‹#›</a:t>
            </a:fld>
            <a:endParaRPr lang="sv-SE"/>
          </a:p>
        </p:txBody>
      </p:sp>
    </p:spTree>
    <p:extLst>
      <p:ext uri="{BB962C8B-B14F-4D97-AF65-F5344CB8AC3E}">
        <p14:creationId xmlns:p14="http://schemas.microsoft.com/office/powerpoint/2010/main" val="3477387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pPr>
              <a:defRPr/>
            </a:pPr>
            <a:endParaRPr lang="sv-SE"/>
          </a:p>
        </p:txBody>
      </p:sp>
      <p:sp>
        <p:nvSpPr>
          <p:cNvPr id="4" name="Platshållare för sidfot 3"/>
          <p:cNvSpPr>
            <a:spLocks noGrp="1"/>
          </p:cNvSpPr>
          <p:nvPr>
            <p:ph type="ftr" sz="quarter" idx="11"/>
          </p:nvPr>
        </p:nvSpPr>
        <p:spPr/>
        <p:txBody>
          <a:bodyPr/>
          <a:lstStyle/>
          <a:p>
            <a:pPr>
              <a:defRPr/>
            </a:pPr>
            <a:endParaRPr lang="sv-SE"/>
          </a:p>
        </p:txBody>
      </p:sp>
      <p:sp>
        <p:nvSpPr>
          <p:cNvPr id="5" name="Platshållare för bildnummer 4"/>
          <p:cNvSpPr>
            <a:spLocks noGrp="1"/>
          </p:cNvSpPr>
          <p:nvPr>
            <p:ph type="sldNum" sz="quarter" idx="12"/>
          </p:nvPr>
        </p:nvSpPr>
        <p:spPr/>
        <p:txBody>
          <a:bodyPr/>
          <a:lstStyle/>
          <a:p>
            <a:pPr>
              <a:defRPr/>
            </a:pPr>
            <a:fld id="{12C0C2F3-9B68-4951-86D6-5D3D6452BE58}" type="slidenum">
              <a:rPr lang="sv-SE" smtClean="0"/>
              <a:pPr>
                <a:defRPr/>
              </a:pPr>
              <a:t>‹#›</a:t>
            </a:fld>
            <a:endParaRPr lang="sv-SE"/>
          </a:p>
        </p:txBody>
      </p:sp>
    </p:spTree>
    <p:extLst>
      <p:ext uri="{BB962C8B-B14F-4D97-AF65-F5344CB8AC3E}">
        <p14:creationId xmlns:p14="http://schemas.microsoft.com/office/powerpoint/2010/main" val="30011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a:defRPr/>
            </a:pPr>
            <a:endParaRPr lang="sv-SE"/>
          </a:p>
        </p:txBody>
      </p:sp>
      <p:sp>
        <p:nvSpPr>
          <p:cNvPr id="3" name="Platshållare för sidfot 2"/>
          <p:cNvSpPr>
            <a:spLocks noGrp="1"/>
          </p:cNvSpPr>
          <p:nvPr>
            <p:ph type="ftr" sz="quarter" idx="11"/>
          </p:nvPr>
        </p:nvSpPr>
        <p:spPr/>
        <p:txBody>
          <a:bodyPr/>
          <a:lstStyle/>
          <a:p>
            <a:pPr>
              <a:defRPr/>
            </a:pPr>
            <a:endParaRPr lang="sv-SE"/>
          </a:p>
        </p:txBody>
      </p:sp>
      <p:sp>
        <p:nvSpPr>
          <p:cNvPr id="4" name="Platshållare för bildnummer 3"/>
          <p:cNvSpPr>
            <a:spLocks noGrp="1"/>
          </p:cNvSpPr>
          <p:nvPr>
            <p:ph type="sldNum" sz="quarter" idx="12"/>
          </p:nvPr>
        </p:nvSpPr>
        <p:spPr/>
        <p:txBody>
          <a:bodyPr/>
          <a:lstStyle/>
          <a:p>
            <a:pPr>
              <a:defRPr/>
            </a:pPr>
            <a:fld id="{D530277B-2EDC-48BF-9A71-6E7312EF09F7}" type="slidenum">
              <a:rPr lang="sv-SE" smtClean="0"/>
              <a:pPr>
                <a:defRPr/>
              </a:pPr>
              <a:t>‹#›</a:t>
            </a:fld>
            <a:endParaRPr lang="sv-SE"/>
          </a:p>
        </p:txBody>
      </p:sp>
    </p:spTree>
    <p:extLst>
      <p:ext uri="{BB962C8B-B14F-4D97-AF65-F5344CB8AC3E}">
        <p14:creationId xmlns:p14="http://schemas.microsoft.com/office/powerpoint/2010/main" val="348830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2D12BC30-897E-401C-9289-9D2C08FBC428}" type="slidenum">
              <a:rPr lang="sv-SE" smtClean="0"/>
              <a:pPr>
                <a:defRPr/>
              </a:pPr>
              <a:t>‹#›</a:t>
            </a:fld>
            <a:endParaRPr lang="sv-SE"/>
          </a:p>
        </p:txBody>
      </p:sp>
    </p:spTree>
    <p:extLst>
      <p:ext uri="{BB962C8B-B14F-4D97-AF65-F5344CB8AC3E}">
        <p14:creationId xmlns:p14="http://schemas.microsoft.com/office/powerpoint/2010/main" val="793606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06C4ABFD-E580-42D6-B998-034251A2F487}" type="slidenum">
              <a:rPr lang="sv-SE" smtClean="0"/>
              <a:pPr>
                <a:defRPr/>
              </a:pPr>
              <a:t>‹#›</a:t>
            </a:fld>
            <a:endParaRPr lang="sv-SE"/>
          </a:p>
        </p:txBody>
      </p:sp>
    </p:spTree>
    <p:extLst>
      <p:ext uri="{BB962C8B-B14F-4D97-AF65-F5344CB8AC3E}">
        <p14:creationId xmlns:p14="http://schemas.microsoft.com/office/powerpoint/2010/main" val="464379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416D5583-5FBE-43F7-B9A7-A14947A696C8}" type="slidenum">
              <a:rPr lang="sv-SE" smtClean="0"/>
              <a:pPr>
                <a:defRPr/>
              </a:pPr>
              <a:t>‹#›</a:t>
            </a:fld>
            <a:endParaRPr lang="sv-SE"/>
          </a:p>
        </p:txBody>
      </p:sp>
    </p:spTree>
    <p:extLst>
      <p:ext uri="{BB962C8B-B14F-4D97-AF65-F5344CB8AC3E}">
        <p14:creationId xmlns:p14="http://schemas.microsoft.com/office/powerpoint/2010/main" val="3186687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EB2A7435-7089-44F3-9296-D9985A4E8FB9}" type="slidenum">
              <a:rPr lang="sv-SE" smtClean="0"/>
              <a:pPr>
                <a:defRPr/>
              </a:pPr>
              <a:t>‹#›</a:t>
            </a:fld>
            <a:endParaRPr lang="sv-SE"/>
          </a:p>
        </p:txBody>
      </p:sp>
    </p:spTree>
    <p:extLst>
      <p:ext uri="{BB962C8B-B14F-4D97-AF65-F5344CB8AC3E}">
        <p14:creationId xmlns:p14="http://schemas.microsoft.com/office/powerpoint/2010/main" val="880530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457200" y="170133"/>
            <a:ext cx="8229600" cy="338328"/>
          </a:xfrm>
          <a:ln>
            <a:headEnd type="none"/>
            <a:tailEnd type="none"/>
          </a:ln>
        </p:spPr>
        <p:txBody>
          <a:bodyPr wrap="square" anchor="b">
            <a:normAutofit/>
          </a:bodyPr>
          <a:lstStyle>
            <a:lvl1pPr algn="ctr">
              <a:defRPr sz="1800" b="1" dirty="0"/>
            </a:lvl1pPr>
          </a:lstStyle>
          <a:p>
            <a:r>
              <a:rPr lang="en-US" dirty="0"/>
              <a:t>Click to edit Master title style</a:t>
            </a:r>
          </a:p>
        </p:txBody>
      </p:sp>
      <p:sp>
        <p:nvSpPr>
          <p:cNvPr id="3" name="Picture Placeholder 2"/>
          <p:cNvSpPr>
            <a:spLocks noGrp="1"/>
          </p:cNvSpPr>
          <p:nvPr>
            <p:ph type="pic" idx="1"/>
          </p:nvPr>
        </p:nvSpPr>
        <p:spPr bwMode="white">
          <a:xfrm>
            <a:off x="457200" y="541713"/>
            <a:ext cx="5715000" cy="5715000"/>
          </a:xfrm>
          <a:ln>
            <a:solidFill>
              <a:schemeClr val="dk1">
                <a:lumMod val="50000"/>
                <a:lumOff val="50000"/>
              </a:schemeClr>
            </a:solidFill>
            <a:headEnd type="none"/>
            <a:tailEnd type="none"/>
          </a:ln>
        </p:spPr>
        <p:txBody>
          <a:bodyPr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endParaRPr lang="en-US" dirty="0"/>
          </a:p>
        </p:txBody>
      </p:sp>
      <p:sp>
        <p:nvSpPr>
          <p:cNvPr id="4" name="Text Placeholder 3"/>
          <p:cNvSpPr>
            <a:spLocks noGrp="1"/>
          </p:cNvSpPr>
          <p:nvPr>
            <p:ph type="body" sz="half" idx="2"/>
          </p:nvPr>
        </p:nvSpPr>
        <p:spPr bwMode="white">
          <a:xfrm>
            <a:off x="6248400" y="2438399"/>
            <a:ext cx="2438400" cy="3812703"/>
          </a:xfrm>
          <a:ln>
            <a:headEnd type="none"/>
            <a:tailEnd type="none"/>
          </a:ln>
        </p:spPr>
        <p:txBody>
          <a:bodyPr wrap="square" anchor="b">
            <a:normAutofit/>
          </a:bodyPr>
          <a:lstStyle>
            <a:lvl1pPr marL="0" indent="0">
              <a:buNone/>
              <a:defRPr sz="10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r>
              <a:rPr lang="en-US" dirty="0"/>
              <a:t>Click to edit Master text styles</a:t>
            </a:r>
          </a:p>
        </p:txBody>
      </p:sp>
      <p:sp>
        <p:nvSpPr>
          <p:cNvPr id="6" name="Footer Placeholder 5"/>
          <p:cNvSpPr>
            <a:spLocks noGrp="1"/>
          </p:cNvSpPr>
          <p:nvPr>
            <p:ph type="ftr" sz="quarter" idx="11"/>
          </p:nvPr>
        </p:nvSpPr>
        <p:spPr bwMode="white">
          <a:xfrm>
            <a:off x="2667000" y="6356350"/>
            <a:ext cx="5638800" cy="365125"/>
          </a:xfrm>
          <a:ln>
            <a:headEnd type="none"/>
            <a:tailEnd type="none"/>
          </a:ln>
        </p:spPr>
        <p:txBody>
          <a:bodyPr wrap="square"/>
          <a:lstStyle>
            <a:lvl1pPr>
              <a:defRPr sz="900" dirty="0"/>
            </a:lvl1pPr>
          </a:lstStyle>
          <a:p>
            <a:r>
              <a:rPr lang="en-US" dirty="0"/>
              <a:t>Copyright © 2024 Wolters Kluwer. Published by Lippincott Williams &amp; Wilkins.</a:t>
            </a:r>
          </a:p>
        </p:txBody>
      </p:sp>
      <p:sp>
        <p:nvSpPr>
          <p:cNvPr id="7" name="Slide Number Placeholder 6"/>
          <p:cNvSpPr>
            <a:spLocks noGrp="1"/>
          </p:cNvSpPr>
          <p:nvPr>
            <p:ph type="sldNum" sz="quarter" idx="12"/>
          </p:nvPr>
        </p:nvSpPr>
        <p:spPr bwMode="white">
          <a:xfrm>
            <a:off x="8305800" y="6356350"/>
            <a:ext cx="381000" cy="365125"/>
          </a:xfrm>
          <a:ln>
            <a:headEnd type="none"/>
            <a:tailEnd type="none"/>
          </a:ln>
        </p:spPr>
        <p:txBody>
          <a:bodyPr wrap="square"/>
          <a:lstStyle>
            <a:lvl1pPr>
              <a:defRPr sz="900" dirty="0"/>
            </a:lvl1pPr>
          </a:lstStyle>
          <a:p>
            <a:fld id="{27A13296-8103-46F4-BA41-F532E14F2100}" type="slidenum">
              <a:rPr lang="en-US" dirty="0"/>
              <a:t>‹#›</a:t>
            </a:fld>
            <a:endParaRPr lang="en-US" dirty="0"/>
          </a:p>
        </p:txBody>
      </p:sp>
      <p:sp>
        <p:nvSpPr>
          <p:cNvPr id="9" name="Text Placeholder 3"/>
          <p:cNvSpPr>
            <a:spLocks noGrp="1"/>
          </p:cNvSpPr>
          <p:nvPr>
            <p:ph type="body" sz="half" idx="13"/>
          </p:nvPr>
        </p:nvSpPr>
        <p:spPr bwMode="white">
          <a:xfrm>
            <a:off x="6248400" y="550652"/>
            <a:ext cx="2438400" cy="1831502"/>
          </a:xfrm>
          <a:ln>
            <a:headEnd type="none"/>
            <a:tailEnd type="none"/>
          </a:ln>
        </p:spPr>
        <p:txBody>
          <a:bodyPr wrap="square">
            <a:normAutofit/>
          </a:bodyPr>
          <a:lstStyle>
            <a:lvl1pPr marL="0" indent="0">
              <a:buNone/>
              <a:defRPr sz="10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r>
              <a:rPr lang="en-US" dirty="0"/>
              <a:t>Click to edit Master text styles</a:t>
            </a:r>
          </a:p>
        </p:txBody>
      </p:sp>
    </p:spTree>
    <p:extLst>
      <p:ext uri="{BB962C8B-B14F-4D97-AF65-F5344CB8AC3E}">
        <p14:creationId xmlns:p14="http://schemas.microsoft.com/office/powerpoint/2010/main" val="1869234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5C03026-2539-4BD9-B0B6-81A2C06EB6AC}" type="slidenum">
              <a:rPr lang="sv-SE" smtClean="0"/>
              <a:pPr>
                <a:defRPr/>
              </a:pPr>
              <a:t>‹#›</a:t>
            </a:fld>
            <a:endParaRPr lang="sv-SE"/>
          </a:p>
        </p:txBody>
      </p:sp>
    </p:spTree>
    <p:extLst>
      <p:ext uri="{BB962C8B-B14F-4D97-AF65-F5344CB8AC3E}">
        <p14:creationId xmlns:p14="http://schemas.microsoft.com/office/powerpoint/2010/main" val="3655658492"/>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ass.se/LIF/result?query=metoprolol&amp;userType=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litfl.com/av-block-3rd-degree-complete-heart-block/"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SAI background powerpoint[1]"/>
          <p:cNvPicPr>
            <a:picLocks noChangeAspect="1" noChangeArrowheads="1"/>
          </p:cNvPicPr>
          <p:nvPr/>
        </p:nvPicPr>
        <p:blipFill>
          <a:blip r:embed="rId3" cstate="print"/>
          <a:srcRect/>
          <a:stretch>
            <a:fillRect/>
          </a:stretch>
        </p:blipFill>
        <p:spPr bwMode="auto">
          <a:xfrm>
            <a:off x="3175" y="3175"/>
            <a:ext cx="9137650" cy="6851650"/>
          </a:xfrm>
          <a:prstGeom prst="rect">
            <a:avLst/>
          </a:prstGeom>
          <a:noFill/>
          <a:ln w="9525">
            <a:noFill/>
            <a:miter lim="800000"/>
            <a:headEnd/>
            <a:tailEnd/>
          </a:ln>
        </p:spPr>
      </p:pic>
      <p:sp>
        <p:nvSpPr>
          <p:cNvPr id="702467" name="Rectangle 3"/>
          <p:cNvSpPr>
            <a:spLocks noChangeArrowheads="1"/>
          </p:cNvSpPr>
          <p:nvPr/>
        </p:nvSpPr>
        <p:spPr bwMode="auto">
          <a:xfrm>
            <a:off x="0" y="1574800"/>
            <a:ext cx="9072563" cy="2159000"/>
          </a:xfrm>
          <a:prstGeom prst="rect">
            <a:avLst/>
          </a:prstGeom>
          <a:noFill/>
          <a:ln w="9525">
            <a:noFill/>
            <a:miter lim="800000"/>
            <a:headEnd/>
            <a:tailEnd/>
          </a:ln>
          <a:effectLst>
            <a:outerShdw dist="35921" dir="2700000" algn="ctr" rotWithShape="0">
              <a:schemeClr val="tx1"/>
            </a:outerShdw>
          </a:effectLst>
        </p:spPr>
        <p:txBody>
          <a:bodyPr anchor="b" anchorCtr="1"/>
          <a:lstStyle/>
          <a:p>
            <a:pPr algn="ctr">
              <a:defRPr/>
            </a:pPr>
            <a:br>
              <a:rPr lang="sv-SE" sz="2800" dirty="0"/>
            </a:br>
            <a:r>
              <a:rPr lang="sv-SE" sz="4400" dirty="0">
                <a:solidFill>
                  <a:schemeClr val="bg1"/>
                </a:solidFill>
              </a:rPr>
              <a:t>Akuta förgiftningar</a:t>
            </a:r>
          </a:p>
          <a:p>
            <a:pPr algn="ctr">
              <a:defRPr/>
            </a:pPr>
            <a:r>
              <a:rPr lang="sv-SE" sz="4400" dirty="0">
                <a:solidFill>
                  <a:schemeClr val="bg1"/>
                </a:solidFill>
              </a:rPr>
              <a:t>Betablockare</a:t>
            </a:r>
          </a:p>
          <a:p>
            <a:pPr algn="ctr">
              <a:defRPr/>
            </a:pPr>
            <a:endParaRPr lang="sv-SE" sz="1800" dirty="0">
              <a:solidFill>
                <a:schemeClr val="tx2"/>
              </a:solidFill>
            </a:endParaRPr>
          </a:p>
        </p:txBody>
      </p:sp>
      <p:sp>
        <p:nvSpPr>
          <p:cNvPr id="702468" name="Rectangle 4"/>
          <p:cNvSpPr>
            <a:spLocks noChangeArrowheads="1"/>
          </p:cNvSpPr>
          <p:nvPr/>
        </p:nvSpPr>
        <p:spPr bwMode="auto">
          <a:xfrm>
            <a:off x="1403350" y="4532313"/>
            <a:ext cx="6553200" cy="1944687"/>
          </a:xfrm>
          <a:prstGeom prst="rect">
            <a:avLst/>
          </a:prstGeom>
          <a:noFill/>
          <a:ln w="9525">
            <a:noFill/>
            <a:miter lim="800000"/>
            <a:headEnd/>
            <a:tailEnd/>
          </a:ln>
          <a:effectLst>
            <a:outerShdw dist="35921" dir="2700000" algn="ctr" rotWithShape="0">
              <a:schemeClr val="tx1"/>
            </a:outerShdw>
          </a:effectLst>
        </p:spPr>
        <p:txBody>
          <a:bodyPr/>
          <a:lstStyle/>
          <a:p>
            <a:pPr marL="342900" indent="-342900" algn="ctr">
              <a:spcBef>
                <a:spcPct val="20000"/>
              </a:spcBef>
              <a:defRPr/>
            </a:pPr>
            <a:r>
              <a:rPr lang="sv-SE" i="1">
                <a:solidFill>
                  <a:srgbClr val="FEF29C"/>
                </a:solidFill>
              </a:rPr>
              <a:t>Kai Knudsen</a:t>
            </a:r>
          </a:p>
          <a:p>
            <a:pPr marL="342900" indent="-342900" algn="ctr">
              <a:spcBef>
                <a:spcPct val="20000"/>
              </a:spcBef>
              <a:defRPr/>
            </a:pPr>
            <a:r>
              <a:rPr lang="sv-SE" sz="1800" b="0" i="1">
                <a:solidFill>
                  <a:srgbClr val="FEF29C"/>
                </a:solidFill>
              </a:rPr>
              <a:t>Sahlgrenska Universitetssjukhuset, Göteborg</a:t>
            </a:r>
          </a:p>
          <a:p>
            <a:pPr marL="342900" indent="-342900" algn="ctr">
              <a:spcBef>
                <a:spcPct val="20000"/>
              </a:spcBef>
              <a:defRPr/>
            </a:pPr>
            <a:r>
              <a:rPr lang="sv-SE" sz="1800" b="0" i="1">
                <a:solidFill>
                  <a:schemeClr val="bg1"/>
                </a:solidFill>
              </a:rPr>
              <a:t>kai.knudsen@aniv.gu.se</a:t>
            </a:r>
          </a:p>
        </p:txBody>
      </p:sp>
    </p:spTree>
    <p:extLst>
      <p:ext uri="{BB962C8B-B14F-4D97-AF65-F5344CB8AC3E}">
        <p14:creationId xmlns:p14="http://schemas.microsoft.com/office/powerpoint/2010/main" val="4201844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p:cNvSpPr>
            <a:spLocks noGrp="1" noChangeArrowheads="1"/>
          </p:cNvSpPr>
          <p:nvPr>
            <p:ph type="title"/>
          </p:nvPr>
        </p:nvSpPr>
        <p:spPr>
          <a:xfrm>
            <a:off x="457200" y="404813"/>
            <a:ext cx="8147050" cy="1368425"/>
          </a:xfrm>
          <a:noFill/>
          <a:ln w="57150">
            <a:noFill/>
          </a:ln>
        </p:spPr>
        <p:txBody>
          <a:bodyPr>
            <a:normAutofit/>
          </a:bodyPr>
          <a:lstStyle/>
          <a:p>
            <a:r>
              <a:rPr lang="sv-SE" sz="3600" dirty="0">
                <a:solidFill>
                  <a:srgbClr val="222222"/>
                </a:solidFill>
              </a:rPr>
              <a:t>Betablockerare </a:t>
            </a:r>
            <a:r>
              <a:rPr lang="sv-SE" sz="3600" dirty="0" err="1">
                <a:solidFill>
                  <a:srgbClr val="222222"/>
                </a:solidFill>
              </a:rPr>
              <a:t>intox</a:t>
            </a:r>
            <a:br>
              <a:rPr lang="sv-SE" sz="3600" dirty="0">
                <a:solidFill>
                  <a:srgbClr val="222222"/>
                </a:solidFill>
              </a:rPr>
            </a:br>
            <a:endParaRPr lang="sv-SE" sz="1800" dirty="0">
              <a:solidFill>
                <a:srgbClr val="000066"/>
              </a:solidFill>
              <a:latin typeface="+mn-lt"/>
            </a:endParaRPr>
          </a:p>
        </p:txBody>
      </p:sp>
      <p:sp>
        <p:nvSpPr>
          <p:cNvPr id="990211" name="Rectangle 3"/>
          <p:cNvSpPr>
            <a:spLocks noGrp="1" noChangeArrowheads="1"/>
          </p:cNvSpPr>
          <p:nvPr>
            <p:ph idx="1"/>
          </p:nvPr>
        </p:nvSpPr>
        <p:spPr>
          <a:xfrm>
            <a:off x="457200" y="1981200"/>
            <a:ext cx="8147050" cy="4327525"/>
          </a:xfrm>
          <a:noFill/>
          <a:ln w="38100">
            <a:noFill/>
          </a:ln>
        </p:spPr>
        <p:txBody>
          <a:bodyPr>
            <a:normAutofit fontScale="85000" lnSpcReduction="20000"/>
          </a:bodyPr>
          <a:lstStyle/>
          <a:p>
            <a:pPr>
              <a:tabLst>
                <a:tab pos="901700" algn="l"/>
              </a:tabLst>
            </a:pPr>
            <a:r>
              <a:rPr lang="sv-SE" sz="2400" dirty="0">
                <a:solidFill>
                  <a:srgbClr val="222222"/>
                </a:solidFill>
              </a:rPr>
              <a:t>Det finns en rad olika betablockerare i Sverige</a:t>
            </a:r>
          </a:p>
          <a:p>
            <a:pPr>
              <a:tabLst>
                <a:tab pos="901700" algn="l"/>
              </a:tabLst>
            </a:pPr>
            <a:r>
              <a:rPr lang="sv-SE" sz="2400" dirty="0" err="1">
                <a:solidFill>
                  <a:srgbClr val="040C28"/>
                </a:solidFill>
              </a:rPr>
              <a:t>A</a:t>
            </a:r>
            <a:r>
              <a:rPr lang="sv-SE" sz="2400" i="0" dirty="0" err="1">
                <a:solidFill>
                  <a:srgbClr val="040C28"/>
                </a:solidFill>
                <a:effectLst/>
                <a:latin typeface="+mn-lt"/>
              </a:rPr>
              <a:t>tenolol</a:t>
            </a:r>
            <a:r>
              <a:rPr lang="sv-SE" sz="2400" i="0" dirty="0">
                <a:solidFill>
                  <a:srgbClr val="040C28"/>
                </a:solidFill>
                <a:effectLst/>
                <a:latin typeface="+mn-lt"/>
              </a:rPr>
              <a:t>, </a:t>
            </a:r>
            <a:r>
              <a:rPr lang="sv-SE" sz="2400" i="0" dirty="0" err="1">
                <a:solidFill>
                  <a:srgbClr val="040C28"/>
                </a:solidFill>
                <a:effectLst/>
                <a:latin typeface="+mn-lt"/>
              </a:rPr>
              <a:t>metoprolol</a:t>
            </a:r>
            <a:r>
              <a:rPr lang="sv-SE" sz="2400" i="0" dirty="0">
                <a:solidFill>
                  <a:srgbClr val="040C28"/>
                </a:solidFill>
                <a:effectLst/>
                <a:latin typeface="+mn-lt"/>
              </a:rPr>
              <a:t>, </a:t>
            </a:r>
            <a:r>
              <a:rPr lang="sv-SE" sz="2400" i="0" dirty="0" err="1">
                <a:solidFill>
                  <a:srgbClr val="040C28"/>
                </a:solidFill>
                <a:effectLst/>
                <a:latin typeface="+mn-lt"/>
              </a:rPr>
              <a:t>bisoprolol</a:t>
            </a:r>
            <a:r>
              <a:rPr lang="sv-SE" sz="2400" i="0" dirty="0">
                <a:solidFill>
                  <a:srgbClr val="040C28"/>
                </a:solidFill>
                <a:effectLst/>
                <a:latin typeface="+mn-lt"/>
              </a:rPr>
              <a:t>,</a:t>
            </a:r>
            <a:r>
              <a:rPr lang="sv-SE" sz="2400" kern="100" dirty="0">
                <a:solidFill>
                  <a:srgbClr val="222222"/>
                </a:solidFill>
                <a:effectLst/>
                <a:latin typeface="+mn-lt"/>
                <a:ea typeface="Times New Roman" panose="02020603050405020304" pitchFamily="18" charset="0"/>
                <a:cs typeface="Times New Roman" panose="02020603050405020304" pitchFamily="18" charset="0"/>
              </a:rPr>
              <a:t> </a:t>
            </a:r>
            <a:r>
              <a:rPr lang="sv-SE" sz="2400" kern="100" dirty="0" err="1">
                <a:solidFill>
                  <a:srgbClr val="222222"/>
                </a:solidFill>
                <a:latin typeface="+mn-lt"/>
                <a:ea typeface="Times New Roman" panose="02020603050405020304" pitchFamily="18" charset="0"/>
                <a:cs typeface="Times New Roman" panose="02020603050405020304" pitchFamily="18" charset="0"/>
              </a:rPr>
              <a:t>p</a:t>
            </a:r>
            <a:r>
              <a:rPr lang="sv-SE" sz="2400" kern="100" dirty="0" err="1">
                <a:solidFill>
                  <a:srgbClr val="222222"/>
                </a:solidFill>
                <a:effectLst/>
                <a:latin typeface="+mn-lt"/>
                <a:ea typeface="Times New Roman" panose="02020603050405020304" pitchFamily="18" charset="0"/>
                <a:cs typeface="Times New Roman" panose="02020603050405020304" pitchFamily="18" charset="0"/>
              </a:rPr>
              <a:t>ropranolol</a:t>
            </a:r>
            <a:r>
              <a:rPr lang="sv-SE" sz="2400" kern="100" dirty="0">
                <a:solidFill>
                  <a:srgbClr val="222222"/>
                </a:solidFill>
                <a:effectLst/>
                <a:latin typeface="+mn-lt"/>
                <a:ea typeface="Times New Roman" panose="02020603050405020304" pitchFamily="18" charset="0"/>
                <a:cs typeface="Times New Roman" panose="02020603050405020304" pitchFamily="18" charset="0"/>
              </a:rPr>
              <a:t>, </a:t>
            </a:r>
            <a:r>
              <a:rPr lang="sv-SE" sz="2400" kern="100" dirty="0" err="1">
                <a:solidFill>
                  <a:srgbClr val="222222"/>
                </a:solidFill>
                <a:effectLst/>
                <a:latin typeface="+mn-lt"/>
                <a:ea typeface="Times New Roman" panose="02020603050405020304" pitchFamily="18" charset="0"/>
                <a:cs typeface="Times New Roman" panose="02020603050405020304" pitchFamily="18" charset="0"/>
              </a:rPr>
              <a:t>sotalol</a:t>
            </a:r>
            <a:r>
              <a:rPr lang="sv-SE" sz="2400" kern="100" dirty="0">
                <a:solidFill>
                  <a:srgbClr val="222222"/>
                </a:solidFill>
                <a:effectLst/>
                <a:latin typeface="+mn-lt"/>
                <a:ea typeface="Times New Roman" panose="02020603050405020304" pitchFamily="18" charset="0"/>
                <a:cs typeface="Times New Roman" panose="02020603050405020304" pitchFamily="18" charset="0"/>
              </a:rPr>
              <a:t>, </a:t>
            </a:r>
            <a:r>
              <a:rPr lang="sv-SE" sz="2400" kern="100" dirty="0" err="1">
                <a:solidFill>
                  <a:srgbClr val="222222"/>
                </a:solidFill>
                <a:effectLst/>
                <a:latin typeface="+mn-lt"/>
                <a:ea typeface="Times New Roman" panose="02020603050405020304" pitchFamily="18" charset="0"/>
                <a:cs typeface="Times New Roman" panose="02020603050405020304" pitchFamily="18" charset="0"/>
              </a:rPr>
              <a:t>labetalol</a:t>
            </a:r>
            <a:br>
              <a:rPr lang="sv-SE" sz="2400" kern="100" dirty="0">
                <a:solidFill>
                  <a:srgbClr val="2F5496"/>
                </a:solidFill>
                <a:effectLst/>
                <a:latin typeface="+mn-lt"/>
                <a:ea typeface="Times New Roman" panose="02020603050405020304" pitchFamily="18" charset="0"/>
                <a:cs typeface="Times New Roman" panose="02020603050405020304" pitchFamily="18" charset="0"/>
              </a:rPr>
            </a:br>
            <a:r>
              <a:rPr lang="sv-SE" sz="2400" i="0" dirty="0">
                <a:solidFill>
                  <a:srgbClr val="040C28"/>
                </a:solidFill>
                <a:effectLst/>
                <a:latin typeface="+mn-lt"/>
              </a:rPr>
              <a:t>och </a:t>
            </a:r>
            <a:r>
              <a:rPr lang="sv-SE" sz="2400" i="0" dirty="0" err="1">
                <a:solidFill>
                  <a:srgbClr val="040C28"/>
                </a:solidFill>
                <a:effectLst/>
                <a:latin typeface="+mn-lt"/>
              </a:rPr>
              <a:t>carvedilol</a:t>
            </a:r>
            <a:endParaRPr lang="sv-SE" sz="2400" dirty="0">
              <a:solidFill>
                <a:srgbClr val="222222"/>
              </a:solidFill>
            </a:endParaRPr>
          </a:p>
          <a:p>
            <a:pPr>
              <a:tabLst>
                <a:tab pos="901700" algn="l"/>
              </a:tabLst>
            </a:pPr>
            <a:r>
              <a:rPr lang="sv-SE" sz="2400" dirty="0">
                <a:solidFill>
                  <a:srgbClr val="222222"/>
                </a:solidFill>
              </a:rPr>
              <a:t>Dessa kan ge svårbehandlade förgiftningar med bradykardi, hypotoni och </a:t>
            </a:r>
            <a:r>
              <a:rPr lang="sv-SE" sz="2400" dirty="0" err="1">
                <a:solidFill>
                  <a:srgbClr val="222222"/>
                </a:solidFill>
              </a:rPr>
              <a:t>kardiogen</a:t>
            </a:r>
            <a:r>
              <a:rPr lang="sv-SE" sz="2400" dirty="0">
                <a:solidFill>
                  <a:srgbClr val="222222"/>
                </a:solidFill>
              </a:rPr>
              <a:t> chock</a:t>
            </a:r>
          </a:p>
          <a:p>
            <a:pPr>
              <a:tabLst>
                <a:tab pos="901700" algn="l"/>
              </a:tabLst>
            </a:pPr>
            <a:r>
              <a:rPr lang="sv-SE" sz="2200" dirty="0">
                <a:latin typeface="Calibri" panose="020F0502020204030204" pitchFamily="34" charset="0"/>
                <a:cs typeface="Calibri" panose="020F0502020204030204" pitchFamily="34" charset="0"/>
              </a:rPr>
              <a:t>Förgiftningar med kalciumantagonister och/eller betablockerare kan leda till svår cirkulationssvikt med hög dödlighet trots intensiva insatser </a:t>
            </a:r>
            <a:endParaRPr lang="sv-SE" sz="2200" dirty="0">
              <a:solidFill>
                <a:srgbClr val="222222"/>
              </a:solidFill>
            </a:endParaRPr>
          </a:p>
          <a:p>
            <a:pPr>
              <a:tabLst>
                <a:tab pos="901700" algn="l"/>
              </a:tabLst>
            </a:pPr>
            <a:r>
              <a:rPr lang="sv-SE" sz="2400" dirty="0">
                <a:solidFill>
                  <a:srgbClr val="222222"/>
                </a:solidFill>
              </a:rPr>
              <a:t>Symptomatologin kan likna svår hjärtsvikt av annan genes som vid primär hjärtsjukdom</a:t>
            </a:r>
          </a:p>
          <a:p>
            <a:pPr>
              <a:tabLst>
                <a:tab pos="901700" algn="l"/>
              </a:tabLst>
            </a:pPr>
            <a:r>
              <a:rPr lang="sv-SE" sz="2400" dirty="0">
                <a:solidFill>
                  <a:srgbClr val="222222"/>
                </a:solidFill>
              </a:rPr>
              <a:t>Tillståndet är i regel fullt reversibelt med god prognos vid adekvat diagnostik och behandling</a:t>
            </a:r>
          </a:p>
          <a:p>
            <a:pPr>
              <a:tabLst>
                <a:tab pos="901700" algn="l"/>
              </a:tabLst>
            </a:pPr>
            <a:r>
              <a:rPr lang="sv-SE" sz="2400" dirty="0"/>
              <a:t>Intag av andra </a:t>
            </a:r>
            <a:r>
              <a:rPr lang="sv-SE" sz="2400" dirty="0" err="1"/>
              <a:t>kardioaktiva</a:t>
            </a:r>
            <a:r>
              <a:rPr lang="sv-SE" sz="2400" dirty="0"/>
              <a:t> läkemedel ihop med betablockerare ökar dödligheten efter överdosering.</a:t>
            </a:r>
          </a:p>
          <a:p>
            <a:pPr>
              <a:tabLst>
                <a:tab pos="901700" algn="l"/>
              </a:tabLst>
            </a:pPr>
            <a:r>
              <a:rPr lang="sv-SE" sz="2400" dirty="0"/>
              <a:t>Vanliga och potentiellt farliga blandintag inkluderar kalciumkanalblockerare, cykliska antidepressiva och </a:t>
            </a:r>
            <a:r>
              <a:rPr lang="sv-SE" sz="2400" dirty="0" err="1"/>
              <a:t>neuroleptika</a:t>
            </a:r>
            <a:endParaRPr lang="en-GB" sz="2400" dirty="0"/>
          </a:p>
        </p:txBody>
      </p:sp>
    </p:spTree>
    <p:extLst>
      <p:ext uri="{BB962C8B-B14F-4D97-AF65-F5344CB8AC3E}">
        <p14:creationId xmlns:p14="http://schemas.microsoft.com/office/powerpoint/2010/main" val="1546342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p:cNvSpPr>
            <a:spLocks noGrp="1" noChangeArrowheads="1"/>
          </p:cNvSpPr>
          <p:nvPr>
            <p:ph type="title"/>
          </p:nvPr>
        </p:nvSpPr>
        <p:spPr>
          <a:xfrm>
            <a:off x="457200" y="404813"/>
            <a:ext cx="8147050" cy="1368425"/>
          </a:xfrm>
          <a:noFill/>
          <a:ln w="57150">
            <a:noFill/>
          </a:ln>
        </p:spPr>
        <p:txBody>
          <a:bodyPr>
            <a:normAutofit fontScale="90000"/>
          </a:bodyPr>
          <a:lstStyle/>
          <a:p>
            <a:r>
              <a:rPr lang="sv-SE" sz="3600" dirty="0">
                <a:solidFill>
                  <a:srgbClr val="222222"/>
                </a:solidFill>
              </a:rPr>
              <a:t>Det finns en rad olika betablockerare i Sverige</a:t>
            </a:r>
            <a:br>
              <a:rPr lang="sv-SE" sz="3600" dirty="0">
                <a:solidFill>
                  <a:srgbClr val="222222"/>
                </a:solidFill>
              </a:rPr>
            </a:br>
            <a:endParaRPr lang="sv-SE" sz="1800" dirty="0">
              <a:solidFill>
                <a:srgbClr val="000066"/>
              </a:solidFill>
              <a:latin typeface="+mn-lt"/>
            </a:endParaRPr>
          </a:p>
        </p:txBody>
      </p:sp>
      <p:sp>
        <p:nvSpPr>
          <p:cNvPr id="990211" name="Rectangle 3"/>
          <p:cNvSpPr>
            <a:spLocks noGrp="1" noChangeArrowheads="1"/>
          </p:cNvSpPr>
          <p:nvPr>
            <p:ph idx="1"/>
          </p:nvPr>
        </p:nvSpPr>
        <p:spPr>
          <a:xfrm>
            <a:off x="3203848" y="1556792"/>
            <a:ext cx="4824536" cy="5184576"/>
          </a:xfrm>
          <a:noFill/>
          <a:ln w="38100">
            <a:noFill/>
          </a:ln>
        </p:spPr>
        <p:txBody>
          <a:bodyPr>
            <a:noAutofit/>
          </a:bodyPr>
          <a:lstStyle/>
          <a:p>
            <a:pPr>
              <a:tabLst>
                <a:tab pos="901700" algn="l"/>
              </a:tabLst>
            </a:pPr>
            <a:r>
              <a:rPr lang="sv-SE" sz="1600" kern="0" dirty="0" err="1">
                <a:ea typeface="Times New Roman" panose="02020603050405020304" pitchFamily="18" charset="0"/>
                <a:cs typeface="Times New Roman" panose="02020603050405020304" pitchFamily="18" charset="0"/>
              </a:rPr>
              <a:t>Bisomyl</a:t>
            </a:r>
            <a:endParaRPr lang="sv-SE" sz="1600" kern="0" dirty="0">
              <a:ea typeface="Times New Roman" panose="02020603050405020304" pitchFamily="18" charset="0"/>
              <a:cs typeface="Times New Roman" panose="02020603050405020304" pitchFamily="18" charset="0"/>
            </a:endParaRPr>
          </a:p>
          <a:p>
            <a:pPr>
              <a:tabLst>
                <a:tab pos="901700" algn="l"/>
              </a:tabLst>
            </a:pPr>
            <a:r>
              <a:rPr lang="sv-SE" sz="1600" kern="0" dirty="0" err="1">
                <a:ea typeface="Times New Roman" panose="02020603050405020304" pitchFamily="18" charset="0"/>
                <a:cs typeface="Times New Roman" panose="02020603050405020304" pitchFamily="18" charset="0"/>
              </a:rPr>
              <a:t>Bisoprolol</a:t>
            </a:r>
            <a:r>
              <a:rPr lang="sv-SE" sz="1600" kern="0" dirty="0">
                <a:ea typeface="Times New Roman" panose="02020603050405020304" pitchFamily="18" charset="0"/>
                <a:cs typeface="Times New Roman" panose="02020603050405020304" pitchFamily="18" charset="0"/>
              </a:rPr>
              <a:t> Accord</a:t>
            </a:r>
            <a:endParaRPr lang="sv-SE" sz="1600" kern="100" dirty="0">
              <a:ea typeface="Times New Roman" panose="02020603050405020304" pitchFamily="18" charset="0"/>
              <a:cs typeface="Times New Roman" panose="02020603050405020304" pitchFamily="18" charset="0"/>
            </a:endParaRPr>
          </a:p>
          <a:p>
            <a:pPr>
              <a:tabLst>
                <a:tab pos="901700" algn="l"/>
              </a:tabLst>
            </a:pPr>
            <a:r>
              <a:rPr lang="sv-SE" sz="1600" kern="0" dirty="0">
                <a:ea typeface="Times New Roman" panose="02020603050405020304" pitchFamily="18" charset="0"/>
                <a:cs typeface="Times New Roman" panose="02020603050405020304" pitchFamily="18" charset="0"/>
              </a:rPr>
              <a:t>Bisostad</a:t>
            </a:r>
            <a:endParaRPr lang="sv-SE" sz="1600" kern="100" dirty="0">
              <a:ea typeface="Times New Roman" panose="02020603050405020304" pitchFamily="18" charset="0"/>
              <a:cs typeface="Times New Roman" panose="02020603050405020304" pitchFamily="18" charset="0"/>
            </a:endParaRPr>
          </a:p>
          <a:p>
            <a:pPr>
              <a:tabLst>
                <a:tab pos="901700" algn="l"/>
              </a:tabLst>
            </a:pPr>
            <a:r>
              <a:rPr lang="sv-SE" sz="1600" kern="0" dirty="0" err="1">
                <a:ea typeface="Times New Roman" panose="02020603050405020304" pitchFamily="18" charset="0"/>
                <a:cs typeface="Times New Roman" panose="02020603050405020304" pitchFamily="18" charset="0"/>
              </a:rPr>
              <a:t>Emconcor</a:t>
            </a:r>
            <a:endParaRPr lang="sv-SE" sz="1600" kern="0" dirty="0">
              <a:ea typeface="Times New Roman" panose="02020603050405020304" pitchFamily="18" charset="0"/>
              <a:cs typeface="Times New Roman" panose="02020603050405020304" pitchFamily="18" charset="0"/>
            </a:endParaRPr>
          </a:p>
          <a:p>
            <a:pPr>
              <a:tabLst>
                <a:tab pos="901700" algn="l"/>
              </a:tabLst>
            </a:pPr>
            <a:r>
              <a:rPr lang="sv-SE" sz="1600" strike="noStrike" dirty="0" err="1">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rPr>
              <a:t>Metoprolol</a:t>
            </a:r>
            <a:endParaRPr lang="sv-SE" sz="1600" strike="noStrike" dirty="0">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endParaRPr>
          </a:p>
          <a:p>
            <a:pPr>
              <a:tabLst>
                <a:tab pos="901700" algn="l"/>
              </a:tabLst>
            </a:pPr>
            <a:r>
              <a:rPr lang="sv-SE" sz="1600" strike="noStrike" dirty="0" err="1">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rPr>
              <a:t>Bloxazoc</a:t>
            </a:r>
            <a:endParaRPr lang="sv-SE" sz="1600" strike="noStrike" dirty="0">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endParaRPr>
          </a:p>
          <a:p>
            <a:pPr>
              <a:tabLst>
                <a:tab pos="901700" algn="l"/>
              </a:tabLst>
            </a:pPr>
            <a:r>
              <a:rPr lang="sv-SE" sz="1600" strike="noStrike" dirty="0" err="1">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rPr>
              <a:t>Logimax</a:t>
            </a:r>
            <a:r>
              <a:rPr lang="sv-SE" sz="1600" strike="noStrike" dirty="0">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rPr>
              <a:t> forte</a:t>
            </a:r>
          </a:p>
          <a:p>
            <a:pPr>
              <a:tabLst>
                <a:tab pos="901700" algn="l"/>
              </a:tabLst>
            </a:pPr>
            <a:r>
              <a:rPr lang="sv-SE" sz="1600" strike="noStrike" dirty="0" err="1">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rPr>
              <a:t>Logimax</a:t>
            </a:r>
            <a:endParaRPr lang="sv-SE" sz="1600" strike="noStrike" dirty="0">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endParaRPr>
          </a:p>
          <a:p>
            <a:pPr>
              <a:tabLst>
                <a:tab pos="901700" algn="l"/>
              </a:tabLst>
            </a:pPr>
            <a:r>
              <a:rPr lang="sv-SE" sz="1600" strike="noStrike" dirty="0" err="1">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rPr>
              <a:t>Metomylan</a:t>
            </a:r>
            <a:endParaRPr lang="sv-SE" sz="1600" strike="noStrike" dirty="0">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endParaRPr>
          </a:p>
          <a:p>
            <a:pPr>
              <a:tabLst>
                <a:tab pos="901700" algn="l"/>
              </a:tabLst>
            </a:pPr>
            <a:r>
              <a:rPr lang="sv-SE" sz="1600" strike="noStrike" dirty="0" err="1">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rPr>
              <a:t>Seloken</a:t>
            </a:r>
            <a:endParaRPr lang="sv-SE" sz="1600" strike="noStrike" dirty="0">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endParaRPr>
          </a:p>
          <a:p>
            <a:pPr>
              <a:tabLst>
                <a:tab pos="901700" algn="l"/>
              </a:tabLst>
            </a:pPr>
            <a:r>
              <a:rPr lang="sv-SE" sz="1600" strike="noStrike" dirty="0" err="1">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rPr>
              <a:t>SelokenZOC</a:t>
            </a:r>
            <a:endParaRPr lang="sv-SE" sz="1600" strike="noStrike" dirty="0">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endParaRPr>
          </a:p>
          <a:p>
            <a:pPr>
              <a:tabLst>
                <a:tab pos="901700" algn="l"/>
              </a:tabLst>
            </a:pPr>
            <a:r>
              <a:rPr lang="sv-SE" sz="1600" strike="noStrike" dirty="0" err="1">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rPr>
              <a:t>Atenolol</a:t>
            </a:r>
            <a:r>
              <a:rPr lang="sv-SE" sz="1600" strike="noStrike" dirty="0">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rPr>
              <a:t> Accord</a:t>
            </a:r>
            <a:endParaRPr lang="sv-SE" sz="1600" dirty="0">
              <a:solidFill>
                <a:srgbClr val="0000FF"/>
              </a:solidFill>
              <a:effectLst/>
              <a:ea typeface="Times New Roman" panose="02020603050405020304" pitchFamily="18" charset="0"/>
              <a:hlinkClick r:id="rId3">
                <a:extLst>
                  <a:ext uri="{A12FA001-AC4F-418D-AE19-62706E023703}">
                    <ahyp:hlinkClr xmlns:ahyp="http://schemas.microsoft.com/office/drawing/2018/hyperlinkcolor" val="tx"/>
                  </a:ext>
                </a:extLst>
              </a:hlinkClick>
            </a:endParaRPr>
          </a:p>
          <a:p>
            <a:pPr>
              <a:tabLst>
                <a:tab pos="901700" algn="l"/>
              </a:tabLst>
            </a:pPr>
            <a:r>
              <a:rPr lang="sv-SE" sz="1600" strike="noStrike" kern="0" dirty="0" err="1">
                <a:solidFill>
                  <a:srgbClr val="0000FF"/>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Inderal</a:t>
            </a:r>
            <a:endParaRPr lang="sv-SE" sz="1600" strike="noStrike" kern="100" dirty="0">
              <a:solidFill>
                <a:srgbClr val="0000FF"/>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tabLst>
                <a:tab pos="901700" algn="l"/>
              </a:tabLst>
            </a:pPr>
            <a:r>
              <a:rPr lang="sv-SE" sz="1600" strike="noStrike" kern="0" dirty="0" err="1">
                <a:solidFill>
                  <a:srgbClr val="0000FF"/>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Propranolol</a:t>
            </a:r>
            <a:r>
              <a:rPr lang="sv-SE" sz="1600" strike="noStrike" kern="0" dirty="0">
                <a:solidFill>
                  <a:srgbClr val="0000FF"/>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 Accord</a:t>
            </a:r>
            <a:endParaRPr lang="sv-SE" sz="1600" kern="100" dirty="0">
              <a:solidFill>
                <a:srgbClr val="0000FF"/>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tabLst>
                <a:tab pos="901700" algn="l"/>
              </a:tabLst>
            </a:pPr>
            <a:r>
              <a:rPr lang="sv-SE" sz="1600" kern="100" dirty="0" err="1">
                <a:solidFill>
                  <a:srgbClr val="0000FF"/>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Propranolol</a:t>
            </a:r>
            <a:endParaRPr lang="sv-SE" sz="1600" kern="100" dirty="0">
              <a:solidFill>
                <a:srgbClr val="0000FF"/>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tabLst>
                <a:tab pos="901700" algn="l"/>
              </a:tabLst>
            </a:pPr>
            <a:r>
              <a:rPr lang="sv-SE" sz="1600" kern="100" dirty="0" err="1">
                <a:solidFill>
                  <a:srgbClr val="0000FF"/>
                </a:solidFill>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Sotacor</a:t>
            </a:r>
            <a:endParaRPr lang="sv-SE" sz="1600" kern="100" dirty="0">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743054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p:cNvSpPr>
            <a:spLocks noGrp="1" noChangeArrowheads="1"/>
          </p:cNvSpPr>
          <p:nvPr>
            <p:ph type="title"/>
          </p:nvPr>
        </p:nvSpPr>
        <p:spPr>
          <a:xfrm>
            <a:off x="457200" y="404813"/>
            <a:ext cx="8147050" cy="1368425"/>
          </a:xfrm>
          <a:noFill/>
          <a:ln w="57150">
            <a:noFill/>
          </a:ln>
        </p:spPr>
        <p:txBody>
          <a:bodyPr>
            <a:normAutofit/>
          </a:bodyPr>
          <a:lstStyle/>
          <a:p>
            <a:pPr algn="ctr"/>
            <a:r>
              <a:rPr lang="sv-SE" sz="3600" dirty="0">
                <a:solidFill>
                  <a:srgbClr val="222222"/>
                </a:solidFill>
              </a:rPr>
              <a:t>Betablockerare indikationer</a:t>
            </a:r>
            <a:endParaRPr lang="sv-SE" sz="3600" dirty="0">
              <a:solidFill>
                <a:srgbClr val="000066"/>
              </a:solidFill>
            </a:endParaRPr>
          </a:p>
        </p:txBody>
      </p:sp>
      <p:sp>
        <p:nvSpPr>
          <p:cNvPr id="990211" name="Rectangle 3"/>
          <p:cNvSpPr>
            <a:spLocks noGrp="1" noChangeArrowheads="1"/>
          </p:cNvSpPr>
          <p:nvPr>
            <p:ph idx="1"/>
          </p:nvPr>
        </p:nvSpPr>
        <p:spPr>
          <a:xfrm>
            <a:off x="1691680" y="1916832"/>
            <a:ext cx="6491064" cy="4471987"/>
          </a:xfrm>
          <a:noFill/>
          <a:ln w="38100">
            <a:noFill/>
          </a:ln>
        </p:spPr>
        <p:txBody>
          <a:bodyPr>
            <a:normAutofit/>
          </a:bodyPr>
          <a:lstStyle/>
          <a:p>
            <a:pPr>
              <a:tabLst>
                <a:tab pos="901700" algn="l"/>
              </a:tabLst>
            </a:pPr>
            <a:r>
              <a:rPr lang="sv-SE" sz="2000" b="0" i="0" dirty="0">
                <a:solidFill>
                  <a:srgbClr val="222222"/>
                </a:solidFill>
                <a:effectLst/>
              </a:rPr>
              <a:t>Hypertoni </a:t>
            </a:r>
          </a:p>
          <a:p>
            <a:pPr>
              <a:tabLst>
                <a:tab pos="901700" algn="l"/>
              </a:tabLst>
            </a:pPr>
            <a:r>
              <a:rPr lang="sv-SE" sz="2000" b="0" i="0" dirty="0">
                <a:solidFill>
                  <a:srgbClr val="222222"/>
                </a:solidFill>
                <a:effectLst/>
              </a:rPr>
              <a:t>Angina pectoris </a:t>
            </a:r>
          </a:p>
          <a:p>
            <a:pPr>
              <a:tabLst>
                <a:tab pos="901700" algn="l"/>
              </a:tabLst>
            </a:pPr>
            <a:r>
              <a:rPr lang="sv-SE" sz="2000" b="0" i="0" dirty="0">
                <a:solidFill>
                  <a:srgbClr val="222222"/>
                </a:solidFill>
                <a:effectLst/>
              </a:rPr>
              <a:t>Förebyggande av hjärtdöd och </a:t>
            </a:r>
            <a:r>
              <a:rPr lang="sv-SE" sz="2000" b="0" i="0" dirty="0" err="1">
                <a:solidFill>
                  <a:srgbClr val="222222"/>
                </a:solidFill>
                <a:effectLst/>
              </a:rPr>
              <a:t>reinfarkt</a:t>
            </a:r>
            <a:r>
              <a:rPr lang="sv-SE" sz="2000" b="0" i="0" dirty="0">
                <a:solidFill>
                  <a:srgbClr val="222222"/>
                </a:solidFill>
                <a:effectLst/>
              </a:rPr>
              <a:t> efter den akuta fasen av hjärtinfarkten</a:t>
            </a:r>
          </a:p>
          <a:p>
            <a:pPr>
              <a:tabLst>
                <a:tab pos="901700" algn="l"/>
              </a:tabLst>
            </a:pPr>
            <a:r>
              <a:rPr lang="sv-SE" sz="2000" b="0" i="0" dirty="0">
                <a:solidFill>
                  <a:srgbClr val="222222"/>
                </a:solidFill>
                <a:effectLst/>
              </a:rPr>
              <a:t>Hjärtarytmier, speciellt vid </a:t>
            </a:r>
            <a:r>
              <a:rPr lang="sv-SE" sz="2000" b="0" i="0" dirty="0" err="1">
                <a:solidFill>
                  <a:srgbClr val="222222"/>
                </a:solidFill>
                <a:effectLst/>
              </a:rPr>
              <a:t>supraventrikulär</a:t>
            </a:r>
            <a:r>
              <a:rPr lang="sv-SE" sz="2000" b="0" i="0" dirty="0">
                <a:solidFill>
                  <a:srgbClr val="222222"/>
                </a:solidFill>
                <a:effectLst/>
              </a:rPr>
              <a:t> takykardi, reduktion av kammarfrekvensen vid förmaksflimmer och vid </a:t>
            </a:r>
            <a:r>
              <a:rPr lang="sv-SE" sz="2000" b="0" i="0" dirty="0" err="1">
                <a:solidFill>
                  <a:srgbClr val="222222"/>
                </a:solidFill>
                <a:effectLst/>
              </a:rPr>
              <a:t>ventrikulära</a:t>
            </a:r>
            <a:r>
              <a:rPr lang="sv-SE" sz="2000" b="0" i="0" dirty="0">
                <a:solidFill>
                  <a:srgbClr val="222222"/>
                </a:solidFill>
                <a:effectLst/>
              </a:rPr>
              <a:t> extraslag </a:t>
            </a:r>
          </a:p>
          <a:p>
            <a:pPr>
              <a:tabLst>
                <a:tab pos="901700" algn="l"/>
              </a:tabLst>
            </a:pPr>
            <a:r>
              <a:rPr lang="sv-SE" sz="2000" b="0" i="0" dirty="0">
                <a:solidFill>
                  <a:srgbClr val="222222"/>
                </a:solidFill>
                <a:effectLst/>
              </a:rPr>
              <a:t>Adjuvansbehandling vid </a:t>
            </a:r>
            <a:r>
              <a:rPr lang="sv-SE" sz="2000" b="0" i="0" dirty="0" err="1">
                <a:solidFill>
                  <a:srgbClr val="222222"/>
                </a:solidFill>
                <a:effectLst/>
              </a:rPr>
              <a:t>tyreotoxikos</a:t>
            </a:r>
            <a:endParaRPr lang="sv-SE" sz="2000" b="0" i="0" dirty="0">
              <a:solidFill>
                <a:srgbClr val="222222"/>
              </a:solidFill>
              <a:effectLst/>
            </a:endParaRPr>
          </a:p>
          <a:p>
            <a:pPr>
              <a:tabLst>
                <a:tab pos="901700" algn="l"/>
              </a:tabLst>
            </a:pPr>
            <a:r>
              <a:rPr lang="sv-SE" sz="2000" b="0" i="0" dirty="0" err="1">
                <a:solidFill>
                  <a:srgbClr val="222222"/>
                </a:solidFill>
                <a:effectLst/>
              </a:rPr>
              <a:t>Palpitationsbesvär</a:t>
            </a:r>
            <a:r>
              <a:rPr lang="sv-SE" sz="2000" b="0" i="0" dirty="0">
                <a:solidFill>
                  <a:srgbClr val="222222"/>
                </a:solidFill>
                <a:effectLst/>
              </a:rPr>
              <a:t> utan organisk hjärtsjukdom </a:t>
            </a:r>
          </a:p>
          <a:p>
            <a:pPr>
              <a:tabLst>
                <a:tab pos="901700" algn="l"/>
              </a:tabLst>
            </a:pPr>
            <a:r>
              <a:rPr lang="sv-SE" sz="2000" b="0" i="0" dirty="0">
                <a:solidFill>
                  <a:srgbClr val="222222"/>
                </a:solidFill>
                <a:effectLst/>
              </a:rPr>
              <a:t>Profylaktisk behandling vid migrän</a:t>
            </a:r>
            <a:endParaRPr lang="en-GB" sz="2000" dirty="0"/>
          </a:p>
        </p:txBody>
      </p:sp>
    </p:spTree>
    <p:extLst>
      <p:ext uri="{BB962C8B-B14F-4D97-AF65-F5344CB8AC3E}">
        <p14:creationId xmlns:p14="http://schemas.microsoft.com/office/powerpoint/2010/main" val="3390004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187450" y="395288"/>
            <a:ext cx="6908800" cy="1162050"/>
          </a:xfrm>
          <a:noFill/>
          <a:ln w="38100">
            <a:noFill/>
          </a:ln>
        </p:spPr>
        <p:txBody>
          <a:bodyPr lIns="90487" tIns="44450" rIns="90487" bIns="44450" anchor="b">
            <a:noAutofit/>
          </a:bodyPr>
          <a:lstStyle/>
          <a:p>
            <a:r>
              <a:rPr lang="en-US" sz="3600" i="0" dirty="0" err="1">
                <a:solidFill>
                  <a:srgbClr val="232323"/>
                </a:solidFill>
                <a:effectLst/>
              </a:rPr>
              <a:t>Farmakokinetik</a:t>
            </a:r>
            <a:r>
              <a:rPr lang="en-US" sz="3600" i="0" dirty="0">
                <a:solidFill>
                  <a:srgbClr val="232323"/>
                </a:solidFill>
                <a:effectLst/>
              </a:rPr>
              <a:t> metoprolol</a:t>
            </a:r>
            <a:endParaRPr lang="sv-SE" sz="3600" dirty="0">
              <a:solidFill>
                <a:schemeClr val="tx1">
                  <a:lumMod val="50000"/>
                  <a:lumOff val="50000"/>
                </a:schemeClr>
              </a:solidFill>
            </a:endParaRPr>
          </a:p>
        </p:txBody>
      </p:sp>
      <p:sp>
        <p:nvSpPr>
          <p:cNvPr id="901123" name="Rectangle 3"/>
          <p:cNvSpPr>
            <a:spLocks noGrp="1" noChangeArrowheads="1"/>
          </p:cNvSpPr>
          <p:nvPr>
            <p:ph idx="1"/>
          </p:nvPr>
        </p:nvSpPr>
        <p:spPr>
          <a:xfrm>
            <a:off x="1475656" y="2070015"/>
            <a:ext cx="6768752" cy="4789224"/>
          </a:xfrm>
          <a:noFill/>
          <a:ln w="38100">
            <a:noFill/>
          </a:ln>
        </p:spPr>
        <p:txBody>
          <a:bodyPr lIns="90487" tIns="44450" rIns="90487" bIns="44450">
            <a:noAutofit/>
          </a:bodyPr>
          <a:lstStyle/>
          <a:p>
            <a:r>
              <a:rPr lang="sv-SE" sz="2000" dirty="0">
                <a:solidFill>
                  <a:srgbClr val="222222"/>
                </a:solidFill>
              </a:rPr>
              <a:t>Biologisk tillgänglighet är 40-50%</a:t>
            </a:r>
          </a:p>
          <a:p>
            <a:r>
              <a:rPr lang="sv-SE" sz="2000" dirty="0">
                <a:solidFill>
                  <a:srgbClr val="222222"/>
                </a:solidFill>
              </a:rPr>
              <a:t>Maximal beta-blockerande effekt nås 1-2 timmar efter intag. Efter en peroral engångsdos av 100 mg är effekten på hjärtfrekvensen uttalad fortfarande efter 12 timmar. </a:t>
            </a:r>
          </a:p>
          <a:p>
            <a:r>
              <a:rPr lang="sv-SE" sz="2000" dirty="0" err="1">
                <a:solidFill>
                  <a:srgbClr val="222222"/>
                </a:solidFill>
              </a:rPr>
              <a:t>Metoprolol</a:t>
            </a:r>
            <a:r>
              <a:rPr lang="sv-SE" sz="2000" dirty="0">
                <a:solidFill>
                  <a:srgbClr val="222222"/>
                </a:solidFill>
              </a:rPr>
              <a:t> </a:t>
            </a:r>
            <a:r>
              <a:rPr lang="sv-SE" sz="2000" dirty="0" err="1">
                <a:solidFill>
                  <a:srgbClr val="222222"/>
                </a:solidFill>
              </a:rPr>
              <a:t>metaboliseras</a:t>
            </a:r>
            <a:r>
              <a:rPr lang="sv-SE" sz="2000" dirty="0">
                <a:solidFill>
                  <a:srgbClr val="222222"/>
                </a:solidFill>
              </a:rPr>
              <a:t> i levern huvudsakligen av CYP2D6. Tre huvudmetaboliter har identifierats, dock ingen med beta-blockerande effekt av klinisk betydelse.</a:t>
            </a:r>
          </a:p>
          <a:p>
            <a:r>
              <a:rPr lang="sv-SE" sz="2000" dirty="0">
                <a:solidFill>
                  <a:srgbClr val="222222"/>
                </a:solidFill>
              </a:rPr>
              <a:t>Halveringstiden i plasma är 3-5 timmar</a:t>
            </a:r>
          </a:p>
          <a:p>
            <a:r>
              <a:rPr lang="sv-SE" sz="2000" dirty="0" err="1">
                <a:solidFill>
                  <a:srgbClr val="222222"/>
                </a:solidFill>
              </a:rPr>
              <a:t>Metoprolol</a:t>
            </a:r>
            <a:r>
              <a:rPr lang="sv-SE" sz="2000" dirty="0">
                <a:solidFill>
                  <a:srgbClr val="222222"/>
                </a:solidFill>
              </a:rPr>
              <a:t> utsöndras via njurarna i oförändrad form till ca 5%, resterande dos i form av metaboliter</a:t>
            </a:r>
          </a:p>
          <a:p>
            <a:pPr marL="0" indent="0" algn="l">
              <a:buNone/>
            </a:pPr>
            <a:endParaRPr lang="sv-SE" sz="20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4995541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187450" y="-243408"/>
            <a:ext cx="6908800" cy="1162050"/>
          </a:xfrm>
          <a:noFill/>
          <a:ln w="38100">
            <a:noFill/>
          </a:ln>
        </p:spPr>
        <p:txBody>
          <a:bodyPr lIns="90487" tIns="44450" rIns="90487" bIns="44450" anchor="b">
            <a:noAutofit/>
          </a:bodyPr>
          <a:lstStyle/>
          <a:p>
            <a:r>
              <a:rPr lang="en-US" sz="3600" i="0" dirty="0" err="1">
                <a:solidFill>
                  <a:srgbClr val="232323"/>
                </a:solidFill>
                <a:effectLst/>
              </a:rPr>
              <a:t>Farmakokinetik</a:t>
            </a:r>
            <a:r>
              <a:rPr lang="en-US" sz="3600" i="0" dirty="0">
                <a:solidFill>
                  <a:srgbClr val="232323"/>
                </a:solidFill>
                <a:effectLst/>
              </a:rPr>
              <a:t> atenolol</a:t>
            </a:r>
            <a:endParaRPr lang="sv-SE" sz="3600" dirty="0">
              <a:solidFill>
                <a:schemeClr val="tx1">
                  <a:lumMod val="50000"/>
                  <a:lumOff val="50000"/>
                </a:schemeClr>
              </a:solidFill>
            </a:endParaRPr>
          </a:p>
        </p:txBody>
      </p:sp>
      <p:sp>
        <p:nvSpPr>
          <p:cNvPr id="901123" name="Rectangle 3"/>
          <p:cNvSpPr>
            <a:spLocks noGrp="1" noChangeArrowheads="1"/>
          </p:cNvSpPr>
          <p:nvPr>
            <p:ph idx="1"/>
          </p:nvPr>
        </p:nvSpPr>
        <p:spPr>
          <a:xfrm>
            <a:off x="431540" y="1124744"/>
            <a:ext cx="8460940" cy="4487187"/>
          </a:xfrm>
          <a:noFill/>
          <a:ln w="38100">
            <a:noFill/>
          </a:ln>
        </p:spPr>
        <p:txBody>
          <a:bodyPr lIns="90487" tIns="44450" rIns="90487" bIns="44450">
            <a:noAutofit/>
          </a:bodyPr>
          <a:lstStyle/>
          <a:p>
            <a:pPr marL="0" indent="0" algn="l">
              <a:buNone/>
            </a:pPr>
            <a:r>
              <a:rPr lang="sv-SE" sz="1800" b="1" i="0" dirty="0">
                <a:solidFill>
                  <a:srgbClr val="222222"/>
                </a:solidFill>
                <a:effectLst/>
              </a:rPr>
              <a:t>Absorption</a:t>
            </a:r>
            <a:endParaRPr lang="sv-SE" sz="1800" b="0" i="0" dirty="0">
              <a:solidFill>
                <a:srgbClr val="222222"/>
              </a:solidFill>
              <a:effectLst/>
            </a:endParaRPr>
          </a:p>
          <a:p>
            <a:pPr algn="l"/>
            <a:r>
              <a:rPr lang="sv-SE" sz="1800" b="0" i="0" dirty="0">
                <a:solidFill>
                  <a:srgbClr val="222222"/>
                </a:solidFill>
                <a:effectLst/>
              </a:rPr>
              <a:t>Den biologiska tillgängligheten av </a:t>
            </a:r>
            <a:r>
              <a:rPr lang="sv-SE" sz="1800" b="0" i="0" dirty="0" err="1">
                <a:solidFill>
                  <a:srgbClr val="222222"/>
                </a:solidFill>
                <a:effectLst/>
              </a:rPr>
              <a:t>atenolol</a:t>
            </a:r>
            <a:r>
              <a:rPr lang="sv-SE" sz="1800" b="0" i="0" dirty="0">
                <a:solidFill>
                  <a:srgbClr val="222222"/>
                </a:solidFill>
                <a:effectLst/>
              </a:rPr>
              <a:t> är ca 45 % med en 3-4-faldig interindividuell variation. Den biologiska tillgängligheten minskar med ca 20 % om </a:t>
            </a:r>
            <a:r>
              <a:rPr lang="sv-SE" sz="1800" b="0" i="0" dirty="0" err="1">
                <a:solidFill>
                  <a:srgbClr val="222222"/>
                </a:solidFill>
                <a:effectLst/>
              </a:rPr>
              <a:t>atenolol</a:t>
            </a:r>
            <a:r>
              <a:rPr lang="sv-SE" sz="1800" b="0" i="0" dirty="0">
                <a:solidFill>
                  <a:srgbClr val="222222"/>
                </a:solidFill>
                <a:effectLst/>
              </a:rPr>
              <a:t> intas samtidigt med föda, vilket dock saknar klinisk betydelse.</a:t>
            </a:r>
          </a:p>
          <a:p>
            <a:pPr marL="0" indent="0" algn="l">
              <a:buNone/>
            </a:pPr>
            <a:r>
              <a:rPr lang="sv-SE" sz="1800" b="1" i="0" dirty="0">
                <a:solidFill>
                  <a:srgbClr val="222222"/>
                </a:solidFill>
                <a:effectLst/>
              </a:rPr>
              <a:t>Distribution</a:t>
            </a:r>
            <a:endParaRPr lang="sv-SE" sz="1800" b="0" i="0" dirty="0">
              <a:solidFill>
                <a:srgbClr val="222222"/>
              </a:solidFill>
              <a:effectLst/>
            </a:endParaRPr>
          </a:p>
          <a:p>
            <a:pPr algn="l"/>
            <a:r>
              <a:rPr lang="sv-SE" sz="1800" b="0" i="0" dirty="0">
                <a:solidFill>
                  <a:srgbClr val="222222"/>
                </a:solidFill>
                <a:effectLst/>
              </a:rPr>
              <a:t>Maximal plasmakoncentration uppnås efter 2-4 timmar, medan effekten på puls och blodtryck kvarstår minst 24 timmar. Plasmakoncentrationen av </a:t>
            </a:r>
            <a:r>
              <a:rPr lang="sv-SE" sz="1800" b="0" i="0" dirty="0" err="1">
                <a:solidFill>
                  <a:srgbClr val="222222"/>
                </a:solidFill>
                <a:effectLst/>
              </a:rPr>
              <a:t>atenolol</a:t>
            </a:r>
            <a:r>
              <a:rPr lang="sv-SE" sz="1800" b="0" i="0" dirty="0">
                <a:solidFill>
                  <a:srgbClr val="222222"/>
                </a:solidFill>
                <a:effectLst/>
              </a:rPr>
              <a:t> ökar i allmänhet med patienternas ålder. Plasmaproteinbindningen för </a:t>
            </a:r>
            <a:r>
              <a:rPr lang="sv-SE" sz="1800" b="0" i="0" dirty="0" err="1">
                <a:solidFill>
                  <a:srgbClr val="222222"/>
                </a:solidFill>
                <a:effectLst/>
              </a:rPr>
              <a:t>atenolol</a:t>
            </a:r>
            <a:r>
              <a:rPr lang="sv-SE" sz="1800" b="0" i="0" dirty="0">
                <a:solidFill>
                  <a:srgbClr val="222222"/>
                </a:solidFill>
                <a:effectLst/>
              </a:rPr>
              <a:t> är ca 3 % och distributionsvolymen är 0,7 liter/kg.</a:t>
            </a:r>
          </a:p>
          <a:p>
            <a:pPr marL="0" indent="0" algn="l">
              <a:buNone/>
            </a:pPr>
            <a:r>
              <a:rPr lang="sv-SE" sz="1800" b="1" i="0" dirty="0">
                <a:solidFill>
                  <a:srgbClr val="222222"/>
                </a:solidFill>
                <a:effectLst/>
              </a:rPr>
              <a:t>Metabolism</a:t>
            </a:r>
            <a:endParaRPr lang="sv-SE" sz="1800" b="0" i="0" dirty="0">
              <a:solidFill>
                <a:srgbClr val="222222"/>
              </a:solidFill>
              <a:effectLst/>
            </a:endParaRPr>
          </a:p>
          <a:p>
            <a:pPr algn="l"/>
            <a:r>
              <a:rPr lang="sv-SE" sz="1800" b="0" i="0" dirty="0" err="1">
                <a:solidFill>
                  <a:srgbClr val="222222"/>
                </a:solidFill>
                <a:effectLst/>
              </a:rPr>
              <a:t>Atenolol</a:t>
            </a:r>
            <a:r>
              <a:rPr lang="sv-SE" sz="1800" b="0" i="0" dirty="0">
                <a:solidFill>
                  <a:srgbClr val="222222"/>
                </a:solidFill>
                <a:effectLst/>
              </a:rPr>
              <a:t> </a:t>
            </a:r>
            <a:r>
              <a:rPr lang="sv-SE" sz="1800" b="0" i="0" dirty="0" err="1">
                <a:solidFill>
                  <a:srgbClr val="222222"/>
                </a:solidFill>
                <a:effectLst/>
              </a:rPr>
              <a:t>metaboliseras</a:t>
            </a:r>
            <a:r>
              <a:rPr lang="sv-SE" sz="1800" b="0" i="0" dirty="0">
                <a:solidFill>
                  <a:srgbClr val="222222"/>
                </a:solidFill>
                <a:effectLst/>
              </a:rPr>
              <a:t> endast i ringa utsträckning och utsöndras huvudsakligen i oförändrad form via njurarna.</a:t>
            </a:r>
          </a:p>
          <a:p>
            <a:pPr marL="0" indent="0" algn="l">
              <a:buNone/>
            </a:pPr>
            <a:r>
              <a:rPr lang="sv-SE" sz="1800" b="1" i="0" dirty="0">
                <a:solidFill>
                  <a:srgbClr val="222222"/>
                </a:solidFill>
                <a:effectLst/>
              </a:rPr>
              <a:t>Eliminering</a:t>
            </a:r>
            <a:endParaRPr lang="sv-SE" sz="1800" b="0" i="0" dirty="0">
              <a:solidFill>
                <a:srgbClr val="222222"/>
              </a:solidFill>
              <a:effectLst/>
            </a:endParaRPr>
          </a:p>
          <a:p>
            <a:pPr algn="l"/>
            <a:r>
              <a:rPr lang="sv-SE" sz="1800" b="0" i="0" dirty="0">
                <a:solidFill>
                  <a:srgbClr val="222222"/>
                </a:solidFill>
                <a:effectLst/>
              </a:rPr>
              <a:t>Endast ca 10 % utsöndras i form av metaboliter, varav ingen har visats vara farmakologiskt aktiv hos människa. Halveringstiden för </a:t>
            </a:r>
            <a:r>
              <a:rPr lang="sv-SE" sz="1800" b="0" i="0" dirty="0" err="1">
                <a:solidFill>
                  <a:srgbClr val="222222"/>
                </a:solidFill>
                <a:effectLst/>
              </a:rPr>
              <a:t>atenolol</a:t>
            </a:r>
            <a:r>
              <a:rPr lang="sv-SE" sz="1800" b="0" i="0" dirty="0">
                <a:solidFill>
                  <a:srgbClr val="222222"/>
                </a:solidFill>
                <a:effectLst/>
              </a:rPr>
              <a:t> i plasma är 6-9 timmar och förlängd vid nedsatt njurfunktion. Halveringstiden påverkas inte av nedsatt leverfunktion.</a:t>
            </a:r>
          </a:p>
        </p:txBody>
      </p:sp>
    </p:spTree>
    <p:extLst>
      <p:ext uri="{BB962C8B-B14F-4D97-AF65-F5344CB8AC3E}">
        <p14:creationId xmlns:p14="http://schemas.microsoft.com/office/powerpoint/2010/main" val="408219331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187450" y="-243408"/>
            <a:ext cx="6908800" cy="1162050"/>
          </a:xfrm>
          <a:noFill/>
          <a:ln w="38100">
            <a:noFill/>
          </a:ln>
        </p:spPr>
        <p:txBody>
          <a:bodyPr lIns="90487" tIns="44450" rIns="90487" bIns="44450" anchor="b">
            <a:noAutofit/>
          </a:bodyPr>
          <a:lstStyle/>
          <a:p>
            <a:r>
              <a:rPr lang="en-US" sz="3600" i="0" dirty="0" err="1">
                <a:solidFill>
                  <a:srgbClr val="232323"/>
                </a:solidFill>
                <a:effectLst/>
              </a:rPr>
              <a:t>Farmakokinetik</a:t>
            </a:r>
            <a:r>
              <a:rPr lang="en-US" sz="3600" i="0" dirty="0">
                <a:solidFill>
                  <a:srgbClr val="232323"/>
                </a:solidFill>
                <a:effectLst/>
              </a:rPr>
              <a:t> bisoprolol</a:t>
            </a:r>
            <a:endParaRPr lang="sv-SE" sz="3600" dirty="0">
              <a:solidFill>
                <a:schemeClr val="tx1">
                  <a:lumMod val="50000"/>
                  <a:lumOff val="50000"/>
                </a:schemeClr>
              </a:solidFill>
            </a:endParaRPr>
          </a:p>
        </p:txBody>
      </p:sp>
      <p:sp>
        <p:nvSpPr>
          <p:cNvPr id="901123" name="Rectangle 3"/>
          <p:cNvSpPr>
            <a:spLocks noGrp="1" noChangeArrowheads="1"/>
          </p:cNvSpPr>
          <p:nvPr>
            <p:ph idx="1"/>
          </p:nvPr>
        </p:nvSpPr>
        <p:spPr>
          <a:xfrm>
            <a:off x="899592" y="1340768"/>
            <a:ext cx="7812868" cy="5328592"/>
          </a:xfrm>
          <a:noFill/>
          <a:ln w="38100">
            <a:noFill/>
          </a:ln>
        </p:spPr>
        <p:txBody>
          <a:bodyPr lIns="90487" tIns="44450" rIns="90487" bIns="44450">
            <a:noAutofit/>
          </a:bodyPr>
          <a:lstStyle/>
          <a:p>
            <a:pPr marL="0" indent="0" algn="l">
              <a:buNone/>
            </a:pPr>
            <a:r>
              <a:rPr lang="sv-SE" sz="1800" b="1" i="0" dirty="0">
                <a:solidFill>
                  <a:srgbClr val="222222"/>
                </a:solidFill>
                <a:effectLst/>
              </a:rPr>
              <a:t>Absorption</a:t>
            </a:r>
            <a:endParaRPr lang="sv-SE" sz="1100" b="0" i="0" dirty="0">
              <a:solidFill>
                <a:srgbClr val="222222"/>
              </a:solidFill>
              <a:effectLst/>
              <a:latin typeface="Droid Sans"/>
            </a:endParaRPr>
          </a:p>
          <a:p>
            <a:pPr algn="l"/>
            <a:r>
              <a:rPr lang="sv-SE" sz="1800" b="0" i="0" dirty="0" err="1">
                <a:solidFill>
                  <a:srgbClr val="222222"/>
                </a:solidFill>
                <a:effectLst/>
              </a:rPr>
              <a:t>Bisoprolol</a:t>
            </a:r>
            <a:r>
              <a:rPr lang="sv-SE" sz="1800" b="0" i="0" dirty="0">
                <a:solidFill>
                  <a:srgbClr val="222222"/>
                </a:solidFill>
                <a:effectLst/>
              </a:rPr>
              <a:t> absorberas med en biotillgänglighet på ca 90 % efter peroral tillförsel.</a:t>
            </a:r>
          </a:p>
          <a:p>
            <a:pPr marL="0" indent="0" algn="l">
              <a:buNone/>
            </a:pPr>
            <a:br>
              <a:rPr lang="sv-SE" sz="1800" dirty="0"/>
            </a:br>
            <a:r>
              <a:rPr lang="sv-SE" sz="1800" b="1" i="0" dirty="0">
                <a:solidFill>
                  <a:srgbClr val="222222"/>
                </a:solidFill>
                <a:effectLst/>
              </a:rPr>
              <a:t>Distribution</a:t>
            </a:r>
            <a:endParaRPr lang="sv-SE" sz="1800" b="0" i="0" dirty="0">
              <a:solidFill>
                <a:srgbClr val="222222"/>
              </a:solidFill>
              <a:effectLst/>
            </a:endParaRPr>
          </a:p>
          <a:p>
            <a:pPr algn="l"/>
            <a:r>
              <a:rPr lang="sv-SE" sz="1800" b="0" i="0" dirty="0">
                <a:solidFill>
                  <a:srgbClr val="222222"/>
                </a:solidFill>
                <a:effectLst/>
              </a:rPr>
              <a:t>Distributionsvolymen är 3,5 l/kg. Plasmaproteinbindningen av </a:t>
            </a:r>
            <a:r>
              <a:rPr lang="sv-SE" sz="1800" b="0" i="0" dirty="0" err="1">
                <a:solidFill>
                  <a:srgbClr val="222222"/>
                </a:solidFill>
                <a:effectLst/>
              </a:rPr>
              <a:t>bisoprolol</a:t>
            </a:r>
            <a:r>
              <a:rPr lang="sv-SE" sz="1800" b="0" i="0" dirty="0">
                <a:solidFill>
                  <a:srgbClr val="222222"/>
                </a:solidFill>
                <a:effectLst/>
              </a:rPr>
              <a:t> är ca 30 %.</a:t>
            </a:r>
          </a:p>
          <a:p>
            <a:pPr marL="0" indent="0" algn="l">
              <a:buNone/>
            </a:pPr>
            <a:br>
              <a:rPr lang="sv-SE" sz="1800" dirty="0"/>
            </a:br>
            <a:r>
              <a:rPr lang="sv-SE" sz="1800" b="1" i="0" dirty="0">
                <a:solidFill>
                  <a:srgbClr val="222222"/>
                </a:solidFill>
                <a:effectLst/>
              </a:rPr>
              <a:t>Metabolism och eliminering</a:t>
            </a:r>
            <a:endParaRPr lang="sv-SE" sz="1800" b="0" i="0" dirty="0">
              <a:solidFill>
                <a:srgbClr val="222222"/>
              </a:solidFill>
              <a:effectLst/>
            </a:endParaRPr>
          </a:p>
          <a:p>
            <a:pPr algn="l"/>
            <a:r>
              <a:rPr lang="sv-SE" sz="1800" b="0" i="0" dirty="0" err="1">
                <a:solidFill>
                  <a:srgbClr val="222222"/>
                </a:solidFill>
                <a:effectLst/>
              </a:rPr>
              <a:t>Bisoprolol</a:t>
            </a:r>
            <a:r>
              <a:rPr lang="sv-SE" sz="1800" b="0" i="0" dirty="0">
                <a:solidFill>
                  <a:srgbClr val="222222"/>
                </a:solidFill>
                <a:effectLst/>
              </a:rPr>
              <a:t> utsöndras från kroppen på två sätt. 50 % </a:t>
            </a:r>
            <a:r>
              <a:rPr lang="sv-SE" sz="1800" b="0" i="0" dirty="0" err="1">
                <a:solidFill>
                  <a:srgbClr val="222222"/>
                </a:solidFill>
                <a:effectLst/>
              </a:rPr>
              <a:t>metaboliseras</a:t>
            </a:r>
            <a:r>
              <a:rPr lang="sv-SE" sz="1800" b="0" i="0" dirty="0">
                <a:solidFill>
                  <a:srgbClr val="222222"/>
                </a:solidFill>
                <a:effectLst/>
              </a:rPr>
              <a:t> till inaktiva metaboliter i levern och utsöndras sedan via njurarna. Återstående 50 % utsöndras oförändrade genom njurarna. </a:t>
            </a:r>
          </a:p>
          <a:p>
            <a:pPr algn="l"/>
            <a:r>
              <a:rPr lang="sv-SE" sz="1800" b="0" i="0" dirty="0">
                <a:solidFill>
                  <a:srgbClr val="222222"/>
                </a:solidFill>
                <a:effectLst/>
              </a:rPr>
              <a:t>Totala </a:t>
            </a:r>
            <a:r>
              <a:rPr lang="sv-SE" sz="1800" b="0" i="0" dirty="0" err="1">
                <a:solidFill>
                  <a:srgbClr val="222222"/>
                </a:solidFill>
                <a:effectLst/>
              </a:rPr>
              <a:t>clearance</a:t>
            </a:r>
            <a:r>
              <a:rPr lang="sv-SE" sz="1800" b="0" i="0" dirty="0">
                <a:solidFill>
                  <a:srgbClr val="222222"/>
                </a:solidFill>
                <a:effectLst/>
              </a:rPr>
              <a:t> är ca 15 l/timme. </a:t>
            </a:r>
          </a:p>
          <a:p>
            <a:pPr algn="l"/>
            <a:r>
              <a:rPr lang="sv-SE" sz="1800" b="0" i="0" dirty="0">
                <a:solidFill>
                  <a:srgbClr val="222222"/>
                </a:solidFill>
                <a:effectLst/>
              </a:rPr>
              <a:t>Halveringstiden i plasma på 10-12 timmar ger 24 timmars effekt efter doseringen en gång per dag.</a:t>
            </a:r>
          </a:p>
        </p:txBody>
      </p:sp>
    </p:spTree>
    <p:extLst>
      <p:ext uri="{BB962C8B-B14F-4D97-AF65-F5344CB8AC3E}">
        <p14:creationId xmlns:p14="http://schemas.microsoft.com/office/powerpoint/2010/main" val="289019114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187450" y="395288"/>
            <a:ext cx="6908800" cy="1162050"/>
          </a:xfrm>
          <a:noFill/>
          <a:ln w="38100">
            <a:noFill/>
          </a:ln>
        </p:spPr>
        <p:txBody>
          <a:bodyPr lIns="90487" tIns="44450" rIns="90487" bIns="44450" anchor="b">
            <a:normAutofit/>
          </a:bodyPr>
          <a:lstStyle/>
          <a:p>
            <a:r>
              <a:rPr lang="sv-SE" sz="4000" b="0" dirty="0">
                <a:solidFill>
                  <a:srgbClr val="222222"/>
                </a:solidFill>
                <a:effectLst/>
              </a:rPr>
              <a:t>Förgiftning vilken typ?</a:t>
            </a:r>
            <a:endParaRPr lang="sv-SE" sz="4000" dirty="0">
              <a:solidFill>
                <a:schemeClr val="tx1">
                  <a:lumMod val="50000"/>
                  <a:lumOff val="50000"/>
                </a:schemeClr>
              </a:solidFill>
            </a:endParaRPr>
          </a:p>
        </p:txBody>
      </p:sp>
      <p:sp>
        <p:nvSpPr>
          <p:cNvPr id="901123" name="Rectangle 3"/>
          <p:cNvSpPr>
            <a:spLocks noGrp="1" noChangeArrowheads="1"/>
          </p:cNvSpPr>
          <p:nvPr>
            <p:ph idx="1"/>
          </p:nvPr>
        </p:nvSpPr>
        <p:spPr>
          <a:xfrm>
            <a:off x="971600" y="1772816"/>
            <a:ext cx="7491953" cy="4617888"/>
          </a:xfrm>
          <a:noFill/>
          <a:ln w="38100">
            <a:noFill/>
          </a:ln>
        </p:spPr>
        <p:txBody>
          <a:bodyPr lIns="90487" tIns="44450" rIns="90487" bIns="44450">
            <a:normAutofit/>
          </a:bodyPr>
          <a:lstStyle/>
          <a:p>
            <a:r>
              <a:rPr lang="sv-SE" sz="2000" b="1" i="0" dirty="0">
                <a:solidFill>
                  <a:srgbClr val="222222"/>
                </a:solidFill>
                <a:effectLst/>
                <a:cs typeface="Segoe UI" panose="020B0502040204020203" pitchFamily="34" charset="0"/>
              </a:rPr>
              <a:t>Akut förgiftning</a:t>
            </a:r>
            <a:r>
              <a:rPr lang="sv-SE" sz="2000" b="0" i="0" dirty="0">
                <a:solidFill>
                  <a:srgbClr val="222222"/>
                </a:solidFill>
                <a:effectLst/>
                <a:cs typeface="Segoe UI" panose="020B0502040204020203" pitchFamily="34" charset="0"/>
              </a:rPr>
              <a:t>: akut toxicitet beror på en avsiktlig överdos av betablockare hos en patient som inte tar </a:t>
            </a:r>
            <a:r>
              <a:rPr lang="sv-SE" sz="2000" dirty="0">
                <a:solidFill>
                  <a:srgbClr val="222222"/>
                </a:solidFill>
                <a:cs typeface="Segoe UI" panose="020B0502040204020203" pitchFamily="34" charset="0"/>
              </a:rPr>
              <a:t>läkemedlet </a:t>
            </a:r>
            <a:r>
              <a:rPr lang="sv-SE" sz="2000" b="0" i="0" dirty="0">
                <a:solidFill>
                  <a:srgbClr val="222222"/>
                </a:solidFill>
                <a:effectLst/>
                <a:cs typeface="Segoe UI" panose="020B0502040204020203" pitchFamily="34" charset="0"/>
              </a:rPr>
              <a:t>regelbundet</a:t>
            </a:r>
          </a:p>
          <a:p>
            <a:endParaRPr lang="sv-SE" sz="2000" b="0" i="0" dirty="0">
              <a:solidFill>
                <a:srgbClr val="222222"/>
              </a:solidFill>
              <a:effectLst/>
              <a:cs typeface="Segoe UI" panose="020B0502040204020203" pitchFamily="34" charset="0"/>
            </a:endParaRPr>
          </a:p>
          <a:p>
            <a:r>
              <a:rPr lang="sv-SE" sz="2000" b="1" dirty="0">
                <a:solidFill>
                  <a:srgbClr val="222222"/>
                </a:solidFill>
                <a:cs typeface="Segoe UI" panose="020B0502040204020203" pitchFamily="34" charset="0"/>
              </a:rPr>
              <a:t>Kronisk förgiftning: </a:t>
            </a:r>
            <a:r>
              <a:rPr lang="sv-SE" sz="2000" dirty="0">
                <a:solidFill>
                  <a:srgbClr val="222222"/>
                </a:solidFill>
                <a:cs typeface="Segoe UI" panose="020B0502040204020203" pitchFamily="34" charset="0"/>
              </a:rPr>
              <a:t>en patient på kontinuerlig behandling som på grund av läkemedelsinteraktioner, fysisk funktionsnedsättning eller samtidig sjukdom får för höga plasmakoncentrationer</a:t>
            </a:r>
          </a:p>
          <a:p>
            <a:endParaRPr lang="sv-SE" sz="2000" dirty="0">
              <a:solidFill>
                <a:srgbClr val="222222"/>
              </a:solidFill>
              <a:cs typeface="Segoe UI" panose="020B0502040204020203" pitchFamily="34" charset="0"/>
            </a:endParaRPr>
          </a:p>
          <a:p>
            <a:r>
              <a:rPr lang="sv-SE" sz="2000" b="1" dirty="0">
                <a:solidFill>
                  <a:srgbClr val="222222"/>
                </a:solidFill>
                <a:cs typeface="Segoe UI" panose="020B0502040204020203" pitchFamily="34" charset="0"/>
              </a:rPr>
              <a:t>Akut på kronisk förgiftning</a:t>
            </a:r>
            <a:r>
              <a:rPr lang="sv-SE" sz="2000" dirty="0">
                <a:solidFill>
                  <a:srgbClr val="222222"/>
                </a:solidFill>
                <a:cs typeface="Segoe UI" panose="020B0502040204020203" pitchFamily="34" charset="0"/>
              </a:rPr>
              <a:t>: ”Akut-på-kronisk” toxicitet är en akut överdos hos en patient som tar </a:t>
            </a:r>
            <a:r>
              <a:rPr lang="sv-SE" sz="2000" b="0" i="0" dirty="0">
                <a:solidFill>
                  <a:srgbClr val="222222"/>
                </a:solidFill>
                <a:effectLst/>
                <a:cs typeface="Segoe UI" panose="020B0502040204020203" pitchFamily="34" charset="0"/>
              </a:rPr>
              <a:t>betablockare</a:t>
            </a:r>
            <a:r>
              <a:rPr lang="sv-SE" sz="2000" dirty="0">
                <a:solidFill>
                  <a:srgbClr val="222222"/>
                </a:solidFill>
                <a:cs typeface="Segoe UI" panose="020B0502040204020203" pitchFamily="34" charset="0"/>
              </a:rPr>
              <a:t> </a:t>
            </a:r>
            <a:r>
              <a:rPr lang="sv-SE" sz="2000" b="0" i="0" dirty="0">
                <a:solidFill>
                  <a:srgbClr val="222222"/>
                </a:solidFill>
                <a:effectLst/>
                <a:cs typeface="Segoe UI" panose="020B0502040204020203" pitchFamily="34" charset="0"/>
              </a:rPr>
              <a:t>regelbundet</a:t>
            </a:r>
            <a:r>
              <a:rPr lang="sv-SE" sz="2000" dirty="0">
                <a:solidFill>
                  <a:srgbClr val="222222"/>
                </a:solidFill>
                <a:cs typeface="Segoe UI" panose="020B0502040204020203" pitchFamily="34" charset="0"/>
              </a:rPr>
              <a:t>. </a:t>
            </a:r>
            <a:endParaRPr lang="sv-SE" sz="2000" dirty="0">
              <a:solidFill>
                <a:schemeClr val="tx1">
                  <a:lumMod val="50000"/>
                  <a:lumOff val="50000"/>
                </a:schemeClr>
              </a:solidFill>
              <a:cs typeface="Segoe UI" panose="020B0502040204020203" pitchFamily="34" charset="0"/>
            </a:endParaRPr>
          </a:p>
        </p:txBody>
      </p:sp>
    </p:spTree>
    <p:extLst>
      <p:ext uri="{BB962C8B-B14F-4D97-AF65-F5344CB8AC3E}">
        <p14:creationId xmlns:p14="http://schemas.microsoft.com/office/powerpoint/2010/main" val="69090457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187450" y="395288"/>
            <a:ext cx="6908800" cy="1162050"/>
          </a:xfrm>
          <a:noFill/>
          <a:ln w="38100">
            <a:noFill/>
          </a:ln>
        </p:spPr>
        <p:txBody>
          <a:bodyPr lIns="90487" tIns="44450" rIns="90487" bIns="44450" anchor="b"/>
          <a:lstStyle/>
          <a:p>
            <a:r>
              <a:rPr lang="sv-SE" sz="4000" b="0" dirty="0">
                <a:solidFill>
                  <a:srgbClr val="222222"/>
                </a:solidFill>
                <a:effectLst/>
              </a:rPr>
              <a:t>Toxicitet </a:t>
            </a:r>
            <a:r>
              <a:rPr lang="sv-SE" sz="4000" b="0" dirty="0" err="1">
                <a:solidFill>
                  <a:srgbClr val="222222"/>
                </a:solidFill>
                <a:effectLst/>
              </a:rPr>
              <a:t>metoprolol</a:t>
            </a:r>
            <a:endParaRPr lang="sv-SE" dirty="0">
              <a:solidFill>
                <a:schemeClr val="tx1">
                  <a:lumMod val="50000"/>
                  <a:lumOff val="50000"/>
                </a:schemeClr>
              </a:solidFill>
            </a:endParaRPr>
          </a:p>
        </p:txBody>
      </p:sp>
      <p:sp>
        <p:nvSpPr>
          <p:cNvPr id="901123" name="Rectangle 3"/>
          <p:cNvSpPr>
            <a:spLocks noGrp="1" noChangeArrowheads="1"/>
          </p:cNvSpPr>
          <p:nvPr>
            <p:ph idx="1"/>
          </p:nvPr>
        </p:nvSpPr>
        <p:spPr>
          <a:xfrm>
            <a:off x="899592" y="1916832"/>
            <a:ext cx="7196658" cy="4545880"/>
          </a:xfrm>
          <a:noFill/>
          <a:ln w="38100">
            <a:noFill/>
          </a:ln>
        </p:spPr>
        <p:txBody>
          <a:bodyPr lIns="90487" tIns="44450" rIns="90487" bIns="44450">
            <a:normAutofit/>
          </a:bodyPr>
          <a:lstStyle/>
          <a:p>
            <a:pPr marL="0" indent="0" algn="l">
              <a:buNone/>
            </a:pPr>
            <a:endParaRPr lang="sv-SE" sz="1400" b="0" i="0" dirty="0">
              <a:solidFill>
                <a:srgbClr val="222222"/>
              </a:solidFill>
              <a:effectLst/>
              <a:latin typeface="Droid Sans"/>
            </a:endParaRPr>
          </a:p>
          <a:p>
            <a:pPr algn="l"/>
            <a:r>
              <a:rPr lang="sv-SE" sz="2000" b="0" i="0" dirty="0">
                <a:solidFill>
                  <a:srgbClr val="222222"/>
                </a:solidFill>
                <a:effectLst/>
                <a:latin typeface="Calibri" panose="020F0502020204030204" pitchFamily="34" charset="0"/>
                <a:cs typeface="Calibri" panose="020F0502020204030204" pitchFamily="34" charset="0"/>
              </a:rPr>
              <a:t>7,5 g till vuxen gav letal intoxikation. 100 mg till 5-åring gav efter ventrikeltömning inga symtom. 450 mg till 12-åring samt 1,4 g till vuxen gav måttlig, 2,5 g till vuxen gav allvarlig, 7,5 g till vuxen gav mycket allvarlig intoxikation</a:t>
            </a:r>
          </a:p>
          <a:p>
            <a:pPr marL="0" indent="0" algn="l">
              <a:buNone/>
            </a:pPr>
            <a:endParaRPr lang="sv-SE" sz="2000" dirty="0">
              <a:solidFill>
                <a:srgbClr val="22222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261659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899592" y="980728"/>
            <a:ext cx="6908800" cy="1162050"/>
          </a:xfrm>
          <a:noFill/>
          <a:ln w="38100">
            <a:noFill/>
          </a:ln>
        </p:spPr>
        <p:txBody>
          <a:bodyPr lIns="90487" tIns="44450" rIns="90487" bIns="44450" anchor="b">
            <a:noAutofit/>
          </a:bodyPr>
          <a:lstStyle/>
          <a:p>
            <a:r>
              <a:rPr lang="sv-SE" sz="3200" i="0" dirty="0">
                <a:solidFill>
                  <a:srgbClr val="222222"/>
                </a:solidFill>
                <a:effectLst/>
                <a:latin typeface="Calibri" panose="020F0502020204030204" pitchFamily="34" charset="0"/>
                <a:cs typeface="Calibri" panose="020F0502020204030204" pitchFamily="34" charset="0"/>
              </a:rPr>
              <a:t>Förenklad tumregel avseende allvarlighetsgrad av läkemedelsförgiftningar</a:t>
            </a:r>
          </a:p>
        </p:txBody>
      </p:sp>
      <p:sp>
        <p:nvSpPr>
          <p:cNvPr id="901123" name="Rectangle 3"/>
          <p:cNvSpPr>
            <a:spLocks noGrp="1" noChangeArrowheads="1"/>
          </p:cNvSpPr>
          <p:nvPr>
            <p:ph idx="1"/>
          </p:nvPr>
        </p:nvSpPr>
        <p:spPr>
          <a:xfrm>
            <a:off x="2195736" y="2492896"/>
            <a:ext cx="6120680" cy="3384376"/>
          </a:xfrm>
          <a:noFill/>
          <a:ln w="38100">
            <a:noFill/>
          </a:ln>
        </p:spPr>
        <p:txBody>
          <a:bodyPr lIns="90487" tIns="44450" rIns="90487" bIns="44450">
            <a:normAutofit/>
          </a:bodyPr>
          <a:lstStyle/>
          <a:p>
            <a:pPr marL="0" indent="0" algn="l">
              <a:buNone/>
            </a:pPr>
            <a:endParaRPr lang="sv-SE" sz="2000" dirty="0">
              <a:solidFill>
                <a:srgbClr val="222222"/>
              </a:solidFill>
              <a:latin typeface="Calibri" panose="020F0502020204030204" pitchFamily="34" charset="0"/>
              <a:cs typeface="Calibri" panose="020F0502020204030204" pitchFamily="34" charset="0"/>
            </a:endParaRPr>
          </a:p>
          <a:p>
            <a:r>
              <a:rPr lang="sv-SE" sz="2000" b="0" i="0" dirty="0">
                <a:solidFill>
                  <a:srgbClr val="222222"/>
                </a:solidFill>
                <a:effectLst/>
                <a:latin typeface="Calibri" panose="020F0502020204030204" pitchFamily="34" charset="0"/>
                <a:cs typeface="Calibri" panose="020F0502020204030204" pitchFamily="34" charset="0"/>
              </a:rPr>
              <a:t>Under 1 g lindrig intoxikation </a:t>
            </a:r>
          </a:p>
          <a:p>
            <a:r>
              <a:rPr lang="sv-SE" sz="2000" b="0" i="0" dirty="0">
                <a:solidFill>
                  <a:srgbClr val="222222"/>
                </a:solidFill>
                <a:effectLst/>
                <a:latin typeface="Calibri" panose="020F0502020204030204" pitchFamily="34" charset="0"/>
                <a:cs typeface="Calibri" panose="020F0502020204030204" pitchFamily="34" charset="0"/>
              </a:rPr>
              <a:t>1-2 g moderat intoxikation</a:t>
            </a:r>
          </a:p>
          <a:p>
            <a:pPr algn="l"/>
            <a:r>
              <a:rPr lang="sv-SE" sz="2000" b="0" i="0" dirty="0">
                <a:solidFill>
                  <a:srgbClr val="222222"/>
                </a:solidFill>
                <a:effectLst/>
                <a:latin typeface="Calibri" panose="020F0502020204030204" pitchFamily="34" charset="0"/>
                <a:cs typeface="Calibri" panose="020F0502020204030204" pitchFamily="34" charset="0"/>
              </a:rPr>
              <a:t>Över 2,5 g allvarlig intoxikation</a:t>
            </a:r>
          </a:p>
          <a:p>
            <a:pPr algn="l"/>
            <a:r>
              <a:rPr lang="sv-SE" sz="2000" dirty="0">
                <a:solidFill>
                  <a:srgbClr val="222222"/>
                </a:solidFill>
                <a:latin typeface="Calibri" panose="020F0502020204030204" pitchFamily="34" charset="0"/>
                <a:cs typeface="Calibri" panose="020F0502020204030204" pitchFamily="34" charset="0"/>
              </a:rPr>
              <a:t>Över 6 g mycket allvarlig intoxikation</a:t>
            </a:r>
          </a:p>
          <a:p>
            <a:pPr algn="l"/>
            <a:r>
              <a:rPr lang="sv-SE" sz="2000" b="0" i="0" dirty="0">
                <a:solidFill>
                  <a:srgbClr val="222222"/>
                </a:solidFill>
                <a:effectLst/>
                <a:latin typeface="Calibri" panose="020F0502020204030204" pitchFamily="34" charset="0"/>
                <a:cs typeface="Calibri" panose="020F0502020204030204" pitchFamily="34" charset="0"/>
              </a:rPr>
              <a:t>Över 10 g livshotande. Överväg ECMO</a:t>
            </a:r>
          </a:p>
        </p:txBody>
      </p:sp>
    </p:spTree>
    <p:extLst>
      <p:ext uri="{BB962C8B-B14F-4D97-AF65-F5344CB8AC3E}">
        <p14:creationId xmlns:p14="http://schemas.microsoft.com/office/powerpoint/2010/main" val="7897532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043608" y="-749"/>
            <a:ext cx="6908800" cy="1162050"/>
          </a:xfrm>
          <a:noFill/>
          <a:ln w="38100">
            <a:noFill/>
          </a:ln>
        </p:spPr>
        <p:txBody>
          <a:bodyPr lIns="90487" tIns="44450" rIns="90487" bIns="44450" anchor="b"/>
          <a:lstStyle/>
          <a:p>
            <a:r>
              <a:rPr lang="sv-SE" sz="4000" b="0" dirty="0">
                <a:solidFill>
                  <a:srgbClr val="222222"/>
                </a:solidFill>
                <a:effectLst/>
              </a:rPr>
              <a:t>Toxicitet </a:t>
            </a:r>
            <a:r>
              <a:rPr lang="sv-SE" sz="4000" b="0" dirty="0" err="1">
                <a:solidFill>
                  <a:srgbClr val="222222"/>
                </a:solidFill>
                <a:effectLst/>
              </a:rPr>
              <a:t>metoprolol</a:t>
            </a:r>
            <a:endParaRPr lang="sv-SE" dirty="0">
              <a:solidFill>
                <a:schemeClr val="tx1">
                  <a:lumMod val="50000"/>
                  <a:lumOff val="50000"/>
                </a:schemeClr>
              </a:solidFill>
            </a:endParaRPr>
          </a:p>
        </p:txBody>
      </p:sp>
      <p:sp>
        <p:nvSpPr>
          <p:cNvPr id="901123" name="Rectangle 3"/>
          <p:cNvSpPr>
            <a:spLocks noGrp="1" noChangeArrowheads="1"/>
          </p:cNvSpPr>
          <p:nvPr>
            <p:ph idx="1"/>
          </p:nvPr>
        </p:nvSpPr>
        <p:spPr>
          <a:xfrm>
            <a:off x="215516" y="1124744"/>
            <a:ext cx="8712968" cy="5544616"/>
          </a:xfrm>
          <a:noFill/>
          <a:ln w="38100">
            <a:noFill/>
          </a:ln>
        </p:spPr>
        <p:txBody>
          <a:bodyPr lIns="90487" tIns="44450" rIns="90487" bIns="44450">
            <a:noAutofit/>
          </a:bodyPr>
          <a:lstStyle/>
          <a:p>
            <a:pPr marL="0" indent="0" algn="l">
              <a:buNone/>
            </a:pPr>
            <a:endParaRPr lang="sv-SE" sz="1800" b="0" i="0" dirty="0">
              <a:solidFill>
                <a:srgbClr val="222222"/>
              </a:solidFill>
              <a:effectLst/>
              <a:latin typeface="Droid Sans"/>
            </a:endParaRPr>
          </a:p>
          <a:p>
            <a:pPr algn="l"/>
            <a:r>
              <a:rPr lang="sv-SE" sz="1800" b="0" i="0" dirty="0">
                <a:solidFill>
                  <a:srgbClr val="222222"/>
                </a:solidFill>
                <a:effectLst/>
                <a:latin typeface="Calibri" panose="020F0502020204030204" pitchFamily="34" charset="0"/>
                <a:cs typeface="Calibri" panose="020F0502020204030204" pitchFamily="34" charset="0"/>
              </a:rPr>
              <a:t>Förutom beta-</a:t>
            </a:r>
            <a:r>
              <a:rPr lang="sv-SE" sz="1800" b="0" i="0" dirty="0" err="1">
                <a:solidFill>
                  <a:srgbClr val="222222"/>
                </a:solidFill>
                <a:effectLst/>
                <a:latin typeface="Calibri" panose="020F0502020204030204" pitchFamily="34" charset="0"/>
                <a:cs typeface="Calibri" panose="020F0502020204030204" pitchFamily="34" charset="0"/>
              </a:rPr>
              <a:t>adrenoreceptorblockad</a:t>
            </a:r>
            <a:r>
              <a:rPr lang="sv-SE" sz="1800" b="0" i="0" dirty="0">
                <a:solidFill>
                  <a:srgbClr val="222222"/>
                </a:solidFill>
                <a:effectLst/>
                <a:latin typeface="Calibri" panose="020F0502020204030204" pitchFamily="34" charset="0"/>
                <a:cs typeface="Calibri" panose="020F0502020204030204" pitchFamily="34" charset="0"/>
              </a:rPr>
              <a:t>, finns tre egenskaper som påverkar toxiciteten: den membranstabiliserande aktiviteten (MSA), </a:t>
            </a:r>
            <a:r>
              <a:rPr lang="sv-SE" sz="1800" b="0" i="0" dirty="0" err="1">
                <a:solidFill>
                  <a:srgbClr val="222222"/>
                </a:solidFill>
                <a:effectLst/>
                <a:latin typeface="Calibri" panose="020F0502020204030204" pitchFamily="34" charset="0"/>
                <a:cs typeface="Calibri" panose="020F0502020204030204" pitchFamily="34" charset="0"/>
              </a:rPr>
              <a:t>lipofilicitet</a:t>
            </a:r>
            <a:r>
              <a:rPr lang="sv-SE" sz="1800" b="0" i="0" dirty="0">
                <a:solidFill>
                  <a:srgbClr val="222222"/>
                </a:solidFill>
                <a:effectLst/>
                <a:latin typeface="Calibri" panose="020F0502020204030204" pitchFamily="34" charset="0"/>
                <a:cs typeface="Calibri" panose="020F0502020204030204" pitchFamily="34" charset="0"/>
              </a:rPr>
              <a:t> och inneboende </a:t>
            </a:r>
            <a:r>
              <a:rPr lang="sv-SE" sz="1800" b="0" i="0" dirty="0" err="1">
                <a:solidFill>
                  <a:srgbClr val="222222"/>
                </a:solidFill>
                <a:effectLst/>
                <a:latin typeface="Calibri" panose="020F0502020204030204" pitchFamily="34" charset="0"/>
                <a:cs typeface="Calibri" panose="020F0502020204030204" pitchFamily="34" charset="0"/>
              </a:rPr>
              <a:t>sympatomimetisk</a:t>
            </a:r>
            <a:r>
              <a:rPr lang="sv-SE" sz="1800" b="0" i="0" dirty="0">
                <a:solidFill>
                  <a:srgbClr val="222222"/>
                </a:solidFill>
                <a:effectLst/>
                <a:latin typeface="Calibri" panose="020F0502020204030204" pitchFamily="34" charset="0"/>
                <a:cs typeface="Calibri" panose="020F0502020204030204" pitchFamily="34" charset="0"/>
              </a:rPr>
              <a:t> aktivitet (ISA) hos det intagna läkemedlet</a:t>
            </a:r>
          </a:p>
          <a:p>
            <a:pPr algn="l"/>
            <a:r>
              <a:rPr lang="sv-SE" sz="1800" b="1" i="0" dirty="0">
                <a:solidFill>
                  <a:srgbClr val="222222"/>
                </a:solidFill>
                <a:effectLst/>
                <a:latin typeface="Calibri" panose="020F0502020204030204" pitchFamily="34" charset="0"/>
                <a:cs typeface="Calibri" panose="020F0502020204030204" pitchFamily="34" charset="0"/>
              </a:rPr>
              <a:t>Membranstabiliserande aktivitet (MSA) </a:t>
            </a:r>
            <a:r>
              <a:rPr lang="sv-SE" sz="1800" b="0" i="0" dirty="0">
                <a:solidFill>
                  <a:srgbClr val="222222"/>
                </a:solidFill>
                <a:effectLst/>
                <a:latin typeface="Calibri" panose="020F0502020204030204" pitchFamily="34" charset="0"/>
                <a:cs typeface="Calibri" panose="020F0502020204030204" pitchFamily="34" charset="0"/>
              </a:rPr>
              <a:t>– Membranstabiliserande medel (t.ex. </a:t>
            </a:r>
            <a:r>
              <a:rPr lang="sv-SE" sz="1800" b="0" i="0" dirty="0" err="1">
                <a:solidFill>
                  <a:srgbClr val="222222"/>
                </a:solidFill>
                <a:effectLst/>
                <a:latin typeface="Calibri" panose="020F0502020204030204" pitchFamily="34" charset="0"/>
                <a:cs typeface="Calibri" panose="020F0502020204030204" pitchFamily="34" charset="0"/>
              </a:rPr>
              <a:t>propranolol</a:t>
            </a:r>
            <a:r>
              <a:rPr lang="sv-SE" sz="1800" b="0" i="0" dirty="0">
                <a:solidFill>
                  <a:srgbClr val="222222"/>
                </a:solidFill>
                <a:effectLst/>
                <a:latin typeface="Calibri" panose="020F0502020204030204" pitchFamily="34" charset="0"/>
                <a:cs typeface="Calibri" panose="020F0502020204030204" pitchFamily="34" charset="0"/>
              </a:rPr>
              <a:t>,) hämmar </a:t>
            </a:r>
            <a:r>
              <a:rPr lang="sv-SE" sz="1800" b="0" i="0" dirty="0" err="1">
                <a:solidFill>
                  <a:srgbClr val="222222"/>
                </a:solidFill>
                <a:effectLst/>
                <a:latin typeface="Calibri" panose="020F0502020204030204" pitchFamily="34" charset="0"/>
                <a:cs typeface="Calibri" panose="020F0502020204030204" pitchFamily="34" charset="0"/>
              </a:rPr>
              <a:t>myokardiella</a:t>
            </a:r>
            <a:r>
              <a:rPr lang="sv-SE" sz="1800" b="0" i="0" dirty="0">
                <a:solidFill>
                  <a:srgbClr val="222222"/>
                </a:solidFill>
                <a:effectLst/>
                <a:latin typeface="Calibri" panose="020F0502020204030204" pitchFamily="34" charset="0"/>
                <a:cs typeface="Calibri" panose="020F0502020204030204" pitchFamily="34" charset="0"/>
              </a:rPr>
              <a:t> snabba natriumkanaler, vilket kan resultera i ett förlängt QRS-intervall och kan potentiera andra </a:t>
            </a:r>
            <a:r>
              <a:rPr lang="sv-SE" sz="1800" dirty="0">
                <a:solidFill>
                  <a:srgbClr val="222222"/>
                </a:solidFill>
                <a:latin typeface="Calibri" panose="020F0502020204030204" pitchFamily="34" charset="0"/>
                <a:cs typeface="Calibri" panose="020F0502020204030204" pitchFamily="34" charset="0"/>
              </a:rPr>
              <a:t>a</a:t>
            </a:r>
            <a:r>
              <a:rPr lang="sv-SE" sz="1800" b="0" i="0" dirty="0">
                <a:solidFill>
                  <a:srgbClr val="222222"/>
                </a:solidFill>
                <a:effectLst/>
                <a:latin typeface="Calibri" panose="020F0502020204030204" pitchFamily="34" charset="0"/>
                <a:cs typeface="Calibri" panose="020F0502020204030204" pitchFamily="34" charset="0"/>
              </a:rPr>
              <a:t>rytmier.</a:t>
            </a:r>
          </a:p>
          <a:p>
            <a:pPr algn="l"/>
            <a:r>
              <a:rPr lang="sv-SE" sz="1800" b="1" i="0" dirty="0" err="1">
                <a:solidFill>
                  <a:srgbClr val="222222"/>
                </a:solidFill>
                <a:effectLst/>
                <a:latin typeface="Calibri" panose="020F0502020204030204" pitchFamily="34" charset="0"/>
                <a:cs typeface="Calibri" panose="020F0502020204030204" pitchFamily="34" charset="0"/>
              </a:rPr>
              <a:t>Lipofilicitet</a:t>
            </a:r>
            <a:r>
              <a:rPr lang="sv-SE" sz="1800" b="0" i="0" dirty="0">
                <a:solidFill>
                  <a:srgbClr val="222222"/>
                </a:solidFill>
                <a:effectLst/>
                <a:latin typeface="Calibri" panose="020F0502020204030204" pitchFamily="34" charset="0"/>
                <a:cs typeface="Calibri" panose="020F0502020204030204" pitchFamily="34" charset="0"/>
              </a:rPr>
              <a:t> – Betablockerare med hög lipidlöslighet (t.ex. </a:t>
            </a:r>
            <a:r>
              <a:rPr lang="sv-SE" sz="1800" b="0" i="0" dirty="0" err="1">
                <a:solidFill>
                  <a:srgbClr val="222222"/>
                </a:solidFill>
                <a:effectLst/>
                <a:latin typeface="Calibri" panose="020F0502020204030204" pitchFamily="34" charset="0"/>
                <a:cs typeface="Calibri" panose="020F0502020204030204" pitchFamily="34" charset="0"/>
              </a:rPr>
              <a:t>propranolol</a:t>
            </a:r>
            <a:r>
              <a:rPr lang="sv-SE" sz="1800" b="0" i="0" dirty="0">
                <a:solidFill>
                  <a:srgbClr val="222222"/>
                </a:solidFill>
                <a:effectLst/>
                <a:latin typeface="Calibri" panose="020F0502020204030204" pitchFamily="34" charset="0"/>
                <a:cs typeface="Calibri" panose="020F0502020204030204" pitchFamily="34" charset="0"/>
              </a:rPr>
              <a:t>) passerar snabbt blod-hjärnbarriären in i det centrala nervsystemet och predisponerar för neurologiska symptom som kramper och delirium. Betablockerare med denna egenskap är mer mottagliga för behandling med 20 procent lipidemulsionsterapi vid en allvarlig överdos.</a:t>
            </a:r>
          </a:p>
          <a:p>
            <a:pPr algn="l"/>
            <a:r>
              <a:rPr lang="sv-SE" sz="1800" b="1" i="0" dirty="0" err="1">
                <a:solidFill>
                  <a:srgbClr val="222222"/>
                </a:solidFill>
                <a:effectLst/>
                <a:latin typeface="Calibri" panose="020F0502020204030204" pitchFamily="34" charset="0"/>
                <a:cs typeface="Calibri" panose="020F0502020204030204" pitchFamily="34" charset="0"/>
              </a:rPr>
              <a:t>Intrinsic</a:t>
            </a:r>
            <a:r>
              <a:rPr lang="sv-SE" sz="1800" b="1" i="0" dirty="0">
                <a:solidFill>
                  <a:srgbClr val="222222"/>
                </a:solidFill>
                <a:effectLst/>
                <a:latin typeface="Calibri" panose="020F0502020204030204" pitchFamily="34" charset="0"/>
                <a:cs typeface="Calibri" panose="020F0502020204030204" pitchFamily="34" charset="0"/>
              </a:rPr>
              <a:t> </a:t>
            </a:r>
            <a:r>
              <a:rPr lang="sv-SE" sz="1800" b="1" i="0" dirty="0" err="1">
                <a:solidFill>
                  <a:srgbClr val="222222"/>
                </a:solidFill>
                <a:effectLst/>
                <a:latin typeface="Calibri" panose="020F0502020204030204" pitchFamily="34" charset="0"/>
                <a:cs typeface="Calibri" panose="020F0502020204030204" pitchFamily="34" charset="0"/>
              </a:rPr>
              <a:t>sympatomimetic</a:t>
            </a:r>
            <a:r>
              <a:rPr lang="sv-SE" sz="1800" b="1" i="0" dirty="0">
                <a:solidFill>
                  <a:srgbClr val="222222"/>
                </a:solidFill>
                <a:effectLst/>
                <a:latin typeface="Calibri" panose="020F0502020204030204" pitchFamily="34" charset="0"/>
                <a:cs typeface="Calibri" panose="020F0502020204030204" pitchFamily="34" charset="0"/>
              </a:rPr>
              <a:t> </a:t>
            </a:r>
            <a:r>
              <a:rPr lang="sv-SE" sz="1800" b="1" i="0" dirty="0" err="1">
                <a:solidFill>
                  <a:srgbClr val="222222"/>
                </a:solidFill>
                <a:effectLst/>
                <a:latin typeface="Calibri" panose="020F0502020204030204" pitchFamily="34" charset="0"/>
                <a:cs typeface="Calibri" panose="020F0502020204030204" pitchFamily="34" charset="0"/>
              </a:rPr>
              <a:t>activity</a:t>
            </a:r>
            <a:r>
              <a:rPr lang="sv-SE" sz="1800" b="1" i="0" dirty="0">
                <a:solidFill>
                  <a:srgbClr val="222222"/>
                </a:solidFill>
                <a:effectLst/>
                <a:latin typeface="Calibri" panose="020F0502020204030204" pitchFamily="34" charset="0"/>
                <a:cs typeface="Calibri" panose="020F0502020204030204" pitchFamily="34" charset="0"/>
              </a:rPr>
              <a:t> (ISA)</a:t>
            </a:r>
            <a:r>
              <a:rPr lang="sv-SE" sz="1800" b="0" i="0" dirty="0">
                <a:solidFill>
                  <a:srgbClr val="222222"/>
                </a:solidFill>
                <a:effectLst/>
                <a:latin typeface="Calibri" panose="020F0502020204030204" pitchFamily="34" charset="0"/>
                <a:cs typeface="Calibri" panose="020F0502020204030204" pitchFamily="34" charset="0"/>
              </a:rPr>
              <a:t> – Många medel uppvisar en partiell </a:t>
            </a:r>
            <a:r>
              <a:rPr lang="sv-SE" sz="1800" b="0" i="0" dirty="0" err="1">
                <a:solidFill>
                  <a:srgbClr val="222222"/>
                </a:solidFill>
                <a:effectLst/>
                <a:latin typeface="Calibri" panose="020F0502020204030204" pitchFamily="34" charset="0"/>
                <a:cs typeface="Calibri" panose="020F0502020204030204" pitchFamily="34" charset="0"/>
              </a:rPr>
              <a:t>agonisteffekt</a:t>
            </a:r>
            <a:r>
              <a:rPr lang="sv-SE" sz="1800" b="0" i="0" dirty="0">
                <a:solidFill>
                  <a:srgbClr val="222222"/>
                </a:solidFill>
                <a:effectLst/>
                <a:latin typeface="Calibri" panose="020F0502020204030204" pitchFamily="34" charset="0"/>
                <a:cs typeface="Calibri" panose="020F0502020204030204" pitchFamily="34" charset="0"/>
              </a:rPr>
              <a:t> vid betareceptorstället, vilket resulterar i mindre bradykardi och hypotoni i terapeutiska och </a:t>
            </a:r>
            <a:r>
              <a:rPr lang="sv-SE" sz="1800" b="0" i="0" dirty="0" err="1">
                <a:solidFill>
                  <a:srgbClr val="222222"/>
                </a:solidFill>
                <a:effectLst/>
                <a:latin typeface="Calibri" panose="020F0502020204030204" pitchFamily="34" charset="0"/>
                <a:cs typeface="Calibri" panose="020F0502020204030204" pitchFamily="34" charset="0"/>
              </a:rPr>
              <a:t>supraterapeutiska</a:t>
            </a:r>
            <a:r>
              <a:rPr lang="sv-SE" sz="1800" b="0" i="0" dirty="0">
                <a:solidFill>
                  <a:srgbClr val="222222"/>
                </a:solidFill>
                <a:effectLst/>
                <a:latin typeface="Calibri" panose="020F0502020204030204" pitchFamily="34" charset="0"/>
                <a:cs typeface="Calibri" panose="020F0502020204030204" pitchFamily="34" charset="0"/>
              </a:rPr>
              <a:t> doser. </a:t>
            </a:r>
            <a:r>
              <a:rPr lang="sv-SE" sz="1800" b="0" i="0" dirty="0" err="1">
                <a:solidFill>
                  <a:srgbClr val="222222"/>
                </a:solidFill>
                <a:effectLst/>
                <a:latin typeface="Calibri" panose="020F0502020204030204" pitchFamily="34" charset="0"/>
                <a:cs typeface="Calibri" panose="020F0502020204030204" pitchFamily="34" charset="0"/>
              </a:rPr>
              <a:t>Bronkobstruktivitet</a:t>
            </a:r>
            <a:r>
              <a:rPr lang="sv-SE" sz="1800" b="0" i="0" dirty="0">
                <a:solidFill>
                  <a:srgbClr val="222222"/>
                </a:solidFill>
                <a:effectLst/>
                <a:latin typeface="Calibri" panose="020F0502020204030204" pitchFamily="34" charset="0"/>
                <a:cs typeface="Calibri" panose="020F0502020204030204" pitchFamily="34" charset="0"/>
              </a:rPr>
              <a:t> är mindre sannolikt att inträffa med föreningar som har inre </a:t>
            </a:r>
            <a:r>
              <a:rPr lang="sv-SE" sz="1800" b="0" i="0" dirty="0" err="1">
                <a:solidFill>
                  <a:srgbClr val="222222"/>
                </a:solidFill>
                <a:effectLst/>
                <a:latin typeface="Calibri" panose="020F0502020204030204" pitchFamily="34" charset="0"/>
                <a:cs typeface="Calibri" panose="020F0502020204030204" pitchFamily="34" charset="0"/>
              </a:rPr>
              <a:t>sympatomimetisk</a:t>
            </a:r>
            <a:r>
              <a:rPr lang="sv-SE" sz="1800" b="0" i="0" dirty="0">
                <a:solidFill>
                  <a:srgbClr val="222222"/>
                </a:solidFill>
                <a:effectLst/>
                <a:latin typeface="Calibri" panose="020F0502020204030204" pitchFamily="34" charset="0"/>
                <a:cs typeface="Calibri" panose="020F0502020204030204" pitchFamily="34" charset="0"/>
              </a:rPr>
              <a:t> aktivitet (ISA), eller beta-1-selektivitet. De skyddande effekterna av ISA förhindrar dock inte helt kardiovaskulär toxicitet efter avsiktlig eller oavsiktlig överdos.</a:t>
            </a:r>
          </a:p>
        </p:txBody>
      </p:sp>
    </p:spTree>
    <p:extLst>
      <p:ext uri="{BB962C8B-B14F-4D97-AF65-F5344CB8AC3E}">
        <p14:creationId xmlns:p14="http://schemas.microsoft.com/office/powerpoint/2010/main" val="39875766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611560" y="1556792"/>
            <a:ext cx="7920880" cy="432048"/>
          </a:xfrm>
          <a:noFill/>
          <a:ln w="38100">
            <a:noFill/>
          </a:ln>
        </p:spPr>
        <p:txBody>
          <a:bodyPr lIns="90487" tIns="44450" rIns="90487" bIns="44450" anchor="b">
            <a:normAutofit fontScale="90000"/>
          </a:bodyPr>
          <a:lstStyle/>
          <a:p>
            <a:r>
              <a:rPr lang="en-US" sz="4000" i="0" dirty="0" err="1">
                <a:solidFill>
                  <a:srgbClr val="232323"/>
                </a:solidFill>
                <a:effectLst/>
              </a:rPr>
              <a:t>Serumk</a:t>
            </a:r>
            <a:r>
              <a:rPr lang="en-US" sz="4000" dirty="0" err="1">
                <a:solidFill>
                  <a:srgbClr val="232323"/>
                </a:solidFill>
              </a:rPr>
              <a:t>oncentrationsmätning</a:t>
            </a:r>
            <a:r>
              <a:rPr lang="en-US" sz="4000" dirty="0">
                <a:solidFill>
                  <a:srgbClr val="232323"/>
                </a:solidFill>
              </a:rPr>
              <a:t> av </a:t>
            </a:r>
            <a:r>
              <a:rPr lang="en-US" sz="4000" dirty="0" err="1">
                <a:solidFill>
                  <a:srgbClr val="232323"/>
                </a:solidFill>
              </a:rPr>
              <a:t>betablockerare</a:t>
            </a:r>
            <a:endParaRPr lang="sv-SE" sz="36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901123" name="Rectangle 3"/>
          <p:cNvSpPr>
            <a:spLocks noGrp="1" noChangeArrowheads="1"/>
          </p:cNvSpPr>
          <p:nvPr>
            <p:ph idx="1"/>
          </p:nvPr>
        </p:nvSpPr>
        <p:spPr>
          <a:xfrm>
            <a:off x="778647" y="2492896"/>
            <a:ext cx="7772548" cy="4711294"/>
          </a:xfrm>
          <a:noFill/>
          <a:ln w="38100">
            <a:noFill/>
          </a:ln>
        </p:spPr>
        <p:txBody>
          <a:bodyPr lIns="90487" tIns="44450" rIns="90487" bIns="44450">
            <a:normAutofit/>
          </a:bodyPr>
          <a:lstStyle/>
          <a:p>
            <a:r>
              <a:rPr lang="sv-SE" sz="2000" dirty="0">
                <a:solidFill>
                  <a:srgbClr val="232323"/>
                </a:solidFill>
              </a:rPr>
              <a:t>När ska mätningar göras? G</a:t>
            </a:r>
            <a:r>
              <a:rPr lang="sv-SE" sz="2000" i="0" dirty="0">
                <a:solidFill>
                  <a:srgbClr val="232323"/>
                </a:solidFill>
                <a:effectLst/>
              </a:rPr>
              <a:t>örs i regel inte men kan ha ett akademiskt intresse. Prata med lab.</a:t>
            </a:r>
          </a:p>
          <a:p>
            <a:r>
              <a:rPr lang="sv-SE" sz="2000" i="0" dirty="0">
                <a:solidFill>
                  <a:srgbClr val="232323"/>
                </a:solidFill>
                <a:effectLst/>
              </a:rPr>
              <a:t>Koncentrationsbestämningar tillhandahålls i regel inte</a:t>
            </a:r>
          </a:p>
          <a:p>
            <a:r>
              <a:rPr lang="sv-SE" sz="2000" i="0" dirty="0">
                <a:solidFill>
                  <a:srgbClr val="232323"/>
                </a:solidFill>
                <a:effectLst/>
              </a:rPr>
              <a:t>Svaren kommer efter att dramatiken lagt sig</a:t>
            </a:r>
          </a:p>
          <a:p>
            <a:r>
              <a:rPr lang="sv-SE" sz="2000" dirty="0">
                <a:solidFill>
                  <a:srgbClr val="232323"/>
                </a:solidFill>
              </a:rPr>
              <a:t>Behandlingen styrs efter den kliniska bilden och inte efter serumkoncentrationer</a:t>
            </a:r>
            <a:endParaRPr lang="en-US" sz="2000" i="0" dirty="0">
              <a:solidFill>
                <a:srgbClr val="232323"/>
              </a:solidFill>
              <a:effectLst/>
            </a:endParaRPr>
          </a:p>
        </p:txBody>
      </p:sp>
    </p:spTree>
    <p:extLst>
      <p:ext uri="{BB962C8B-B14F-4D97-AF65-F5344CB8AC3E}">
        <p14:creationId xmlns:p14="http://schemas.microsoft.com/office/powerpoint/2010/main" val="29304139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187450" y="178718"/>
            <a:ext cx="6908800" cy="1162050"/>
          </a:xfrm>
          <a:noFill/>
          <a:ln w="38100">
            <a:noFill/>
          </a:ln>
        </p:spPr>
        <p:txBody>
          <a:bodyPr lIns="90487" tIns="44450" rIns="90487" bIns="44450" anchor="b">
            <a:normAutofit fontScale="90000"/>
          </a:bodyPr>
          <a:lstStyle/>
          <a:p>
            <a:r>
              <a:rPr lang="sv-SE" sz="4000" b="0" dirty="0">
                <a:solidFill>
                  <a:srgbClr val="222222"/>
                </a:solidFill>
                <a:effectLst/>
              </a:rPr>
              <a:t>Symptomatologi vid överdos av betablockare</a:t>
            </a:r>
            <a:endParaRPr lang="sv-SE" sz="4000" dirty="0">
              <a:solidFill>
                <a:schemeClr val="tx1">
                  <a:lumMod val="50000"/>
                  <a:lumOff val="50000"/>
                </a:schemeClr>
              </a:solidFill>
            </a:endParaRPr>
          </a:p>
        </p:txBody>
      </p:sp>
      <p:sp>
        <p:nvSpPr>
          <p:cNvPr id="901123" name="Rectangle 3"/>
          <p:cNvSpPr>
            <a:spLocks noGrp="1" noChangeArrowheads="1"/>
          </p:cNvSpPr>
          <p:nvPr>
            <p:ph idx="1"/>
          </p:nvPr>
        </p:nvSpPr>
        <p:spPr>
          <a:xfrm>
            <a:off x="755576" y="1547962"/>
            <a:ext cx="8136904" cy="4905374"/>
          </a:xfrm>
          <a:noFill/>
          <a:ln w="38100">
            <a:noFill/>
          </a:ln>
        </p:spPr>
        <p:txBody>
          <a:bodyPr lIns="90487" tIns="44450" rIns="90487" bIns="44450">
            <a:noAutofit/>
          </a:bodyPr>
          <a:lstStyle/>
          <a:p>
            <a:pPr marL="342900" lvl="0" indent="-342900">
              <a:lnSpc>
                <a:spcPct val="107000"/>
              </a:lnSpc>
              <a:spcAft>
                <a:spcPts val="800"/>
              </a:spcAft>
              <a:buFont typeface="Arial" panose="020B0604020202020204" pitchFamily="34" charset="0"/>
              <a:buChar char="•"/>
              <a:tabLst>
                <a:tab pos="457200" algn="l"/>
              </a:tabLs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Bradykardi, hypotoni, arytmier, hypotermi, hypoglykemi och kramper</a:t>
            </a:r>
          </a:p>
          <a:p>
            <a:pPr marL="342900" lvl="0" indent="-342900">
              <a:lnSpc>
                <a:spcPct val="107000"/>
              </a:lnSpc>
              <a:spcAft>
                <a:spcPts val="800"/>
              </a:spcAft>
              <a:buFont typeface="Arial" panose="020B0604020202020204" pitchFamily="34" charset="0"/>
              <a:buChar char="•"/>
              <a:tabLst>
                <a:tab pos="457200" algn="l"/>
              </a:tabLs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Hjärt-kärlsymtomen är viktigast, men i vissa fall, speciellt hos barn och ungdomar, kan CNS-symtom och andningsdepression dominera. </a:t>
            </a:r>
          </a:p>
          <a:p>
            <a:pPr marL="342900" lvl="0" indent="-342900">
              <a:lnSpc>
                <a:spcPct val="107000"/>
              </a:lnSpc>
              <a:spcAft>
                <a:spcPts val="800"/>
              </a:spcAft>
              <a:buFont typeface="Arial" panose="020B0604020202020204" pitchFamily="34" charset="0"/>
              <a:buChar char="•"/>
              <a:tabLst>
                <a:tab pos="457200" algn="l"/>
              </a:tabLst>
            </a:pPr>
            <a:r>
              <a:rPr lang="sv-SE" sz="1800" b="1" kern="100" dirty="0">
                <a:effectLst/>
                <a:latin typeface="Calibri" panose="020F0502020204030204" pitchFamily="34" charset="0"/>
                <a:ea typeface="Calibri" panose="020F0502020204030204" pitchFamily="34" charset="0"/>
                <a:cs typeface="Times New Roman" panose="02020603050405020304" pitchFamily="18" charset="0"/>
              </a:rPr>
              <a:t>Bradykardi</a:t>
            </a: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sv-SE" sz="1800" b="1" kern="100" dirty="0" err="1">
                <a:effectLst/>
                <a:latin typeface="Calibri" panose="020F0502020204030204" pitchFamily="34" charset="0"/>
                <a:ea typeface="Calibri" panose="020F0502020204030204" pitchFamily="34" charset="0"/>
                <a:cs typeface="Times New Roman" panose="02020603050405020304" pitchFamily="18" charset="0"/>
              </a:rPr>
              <a:t>AV-block</a:t>
            </a:r>
            <a:r>
              <a:rPr lang="sv-SE" sz="1800" b="1" kern="100" dirty="0">
                <a:effectLst/>
                <a:latin typeface="Calibri" panose="020F0502020204030204" pitchFamily="34" charset="0"/>
                <a:ea typeface="Calibri" panose="020F0502020204030204" pitchFamily="34" charset="0"/>
                <a:cs typeface="Times New Roman" panose="02020603050405020304" pitchFamily="18" charset="0"/>
              </a:rPr>
              <a:t> I-III</a:t>
            </a: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 QT-förlängning (enstaka fall), </a:t>
            </a:r>
            <a:r>
              <a:rPr lang="sv-SE" sz="1800" kern="100" dirty="0" err="1">
                <a:effectLst/>
                <a:latin typeface="Calibri" panose="020F0502020204030204" pitchFamily="34" charset="0"/>
                <a:ea typeface="Calibri" panose="020F0502020204030204" pitchFamily="34" charset="0"/>
                <a:cs typeface="Times New Roman" panose="02020603050405020304" pitchFamily="18" charset="0"/>
              </a:rPr>
              <a:t>asystoli</a:t>
            </a: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 blodtrycksfall, dålig perifer genomblödning, hjärtinkompensation, </a:t>
            </a:r>
            <a:r>
              <a:rPr lang="sv-SE" sz="1800" b="1" kern="100" dirty="0" err="1">
                <a:effectLst/>
                <a:latin typeface="Calibri" panose="020F0502020204030204" pitchFamily="34" charset="0"/>
                <a:ea typeface="Calibri" panose="020F0502020204030204" pitchFamily="34" charset="0"/>
                <a:cs typeface="Times New Roman" panose="02020603050405020304" pitchFamily="18" charset="0"/>
              </a:rPr>
              <a:t>kardiogen</a:t>
            </a:r>
            <a:r>
              <a:rPr lang="sv-SE" sz="1800" b="1" kern="100" dirty="0">
                <a:effectLst/>
                <a:latin typeface="Calibri" panose="020F0502020204030204" pitchFamily="34" charset="0"/>
                <a:ea typeface="Calibri" panose="020F0502020204030204" pitchFamily="34" charset="0"/>
                <a:cs typeface="Times New Roman" panose="02020603050405020304" pitchFamily="18" charset="0"/>
              </a:rPr>
              <a:t> chock</a:t>
            </a:r>
          </a:p>
          <a:p>
            <a:pPr marL="342900" lvl="0" indent="-342900">
              <a:lnSpc>
                <a:spcPct val="107000"/>
              </a:lnSpc>
              <a:spcAft>
                <a:spcPts val="800"/>
              </a:spcAft>
              <a:buFont typeface="Arial" panose="020B0604020202020204" pitchFamily="34" charset="0"/>
              <a:buChar char="•"/>
              <a:tabLst>
                <a:tab pos="457200" algn="l"/>
              </a:tabLs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Andningsdepression, apné</a:t>
            </a:r>
          </a:p>
          <a:p>
            <a:pPr marL="342900" lvl="0" indent="-342900">
              <a:lnSpc>
                <a:spcPct val="107000"/>
              </a:lnSpc>
              <a:spcAft>
                <a:spcPts val="800"/>
              </a:spcAft>
              <a:buFont typeface="Arial" panose="020B0604020202020204" pitchFamily="34" charset="0"/>
              <a:buChar char="•"/>
              <a:tabLst>
                <a:tab pos="457200" algn="l"/>
              </a:tabLs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Övrigt: Trötthet, omtöckning, medvetslöshet, finvågig </a:t>
            </a:r>
            <a:r>
              <a:rPr lang="sv-SE" sz="1800" kern="100" dirty="0" err="1">
                <a:effectLst/>
                <a:latin typeface="Calibri" panose="020F0502020204030204" pitchFamily="34" charset="0"/>
                <a:ea typeface="Calibri" panose="020F0502020204030204" pitchFamily="34" charset="0"/>
                <a:cs typeface="Times New Roman" panose="02020603050405020304" pitchFamily="18" charset="0"/>
              </a:rPr>
              <a:t>tremor</a:t>
            </a: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 kramper, svettningar, </a:t>
            </a:r>
            <a:r>
              <a:rPr lang="sv-SE" sz="1800" kern="100" dirty="0" err="1">
                <a:effectLst/>
                <a:latin typeface="Calibri" panose="020F0502020204030204" pitchFamily="34" charset="0"/>
                <a:ea typeface="Calibri" panose="020F0502020204030204" pitchFamily="34" charset="0"/>
                <a:cs typeface="Times New Roman" panose="02020603050405020304" pitchFamily="18" charset="0"/>
              </a:rPr>
              <a:t>parestesier</a:t>
            </a: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sv-SE" sz="1800" kern="100" dirty="0" err="1">
                <a:effectLst/>
                <a:latin typeface="Calibri" panose="020F0502020204030204" pitchFamily="34" charset="0"/>
                <a:ea typeface="Calibri" panose="020F0502020204030204" pitchFamily="34" charset="0"/>
                <a:cs typeface="Times New Roman" panose="02020603050405020304" pitchFamily="18" charset="0"/>
              </a:rPr>
              <a:t>bronkospasm</a:t>
            </a: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 illamående, kräkningar, eventuellt </a:t>
            </a:r>
            <a:r>
              <a:rPr lang="sv-SE" sz="1800" kern="100" dirty="0" err="1">
                <a:effectLst/>
                <a:latin typeface="Calibri" panose="020F0502020204030204" pitchFamily="34" charset="0"/>
                <a:ea typeface="Calibri" panose="020F0502020204030204" pitchFamily="34" charset="0"/>
                <a:cs typeface="Times New Roman" panose="02020603050405020304" pitchFamily="18" charset="0"/>
              </a:rPr>
              <a:t>oesofagusspasm</a:t>
            </a: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 hypoglykemi (särskilt hos barn) eller hyperglykemi, </a:t>
            </a:r>
            <a:r>
              <a:rPr lang="sv-SE" sz="1800" kern="100" dirty="0" err="1">
                <a:effectLst/>
                <a:latin typeface="Calibri" panose="020F0502020204030204" pitchFamily="34" charset="0"/>
                <a:ea typeface="Calibri" panose="020F0502020204030204" pitchFamily="34" charset="0"/>
                <a:cs typeface="Times New Roman" panose="02020603050405020304" pitchFamily="18" charset="0"/>
              </a:rPr>
              <a:t>hyperkalemi</a:t>
            </a: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spcAft>
                <a:spcPts val="800"/>
              </a:spcAft>
              <a:buFont typeface="Arial" panose="020B0604020202020204" pitchFamily="34" charset="0"/>
              <a:buChar char="•"/>
              <a:tabLst>
                <a:tab pos="457200" algn="l"/>
              </a:tabLs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Njurpåverkan. Övergående </a:t>
            </a:r>
            <a:r>
              <a:rPr lang="sv-SE" sz="1800" kern="100" dirty="0" err="1">
                <a:effectLst/>
                <a:latin typeface="Calibri" panose="020F0502020204030204" pitchFamily="34" charset="0"/>
                <a:ea typeface="Calibri" panose="020F0502020204030204" pitchFamily="34" charset="0"/>
                <a:cs typeface="Times New Roman" panose="02020603050405020304" pitchFamily="18" charset="0"/>
              </a:rPr>
              <a:t>myastent</a:t>
            </a: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 syndrom. </a:t>
            </a:r>
          </a:p>
          <a:p>
            <a:pPr marL="342900" lvl="0" indent="-342900">
              <a:lnSpc>
                <a:spcPct val="107000"/>
              </a:lnSpc>
              <a:spcAft>
                <a:spcPts val="800"/>
              </a:spcAft>
              <a:buFont typeface="Arial" panose="020B0604020202020204" pitchFamily="34" charset="0"/>
              <a:buChar char="•"/>
              <a:tabLst>
                <a:tab pos="457200" algn="l"/>
              </a:tabLs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Samtidigt intag av alkohol, </a:t>
            </a:r>
            <a:r>
              <a:rPr lang="sv-SE" sz="1800" kern="100" dirty="0" err="1">
                <a:effectLst/>
                <a:latin typeface="Calibri" panose="020F0502020204030204" pitchFamily="34" charset="0"/>
                <a:ea typeface="Calibri" panose="020F0502020204030204" pitchFamily="34" charset="0"/>
                <a:cs typeface="Times New Roman" panose="02020603050405020304" pitchFamily="18" charset="0"/>
              </a:rPr>
              <a:t>antihypertensiva</a:t>
            </a: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 läkemedel, </a:t>
            </a:r>
            <a:r>
              <a:rPr lang="sv-SE" sz="1800" kern="100" dirty="0" err="1">
                <a:effectLst/>
                <a:latin typeface="Calibri" panose="020F0502020204030204" pitchFamily="34" charset="0"/>
                <a:ea typeface="Calibri" panose="020F0502020204030204" pitchFamily="34" charset="0"/>
                <a:cs typeface="Times New Roman" panose="02020603050405020304" pitchFamily="18" charset="0"/>
              </a:rPr>
              <a:t>kinidin</a:t>
            </a: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 eller barbiturater kan förvärra patientens tillstånd. </a:t>
            </a:r>
          </a:p>
          <a:p>
            <a:pPr marL="342900" lvl="0" indent="-342900">
              <a:lnSpc>
                <a:spcPct val="107000"/>
              </a:lnSpc>
              <a:spcAft>
                <a:spcPts val="800"/>
              </a:spcAft>
              <a:buFont typeface="Arial" panose="020B0604020202020204" pitchFamily="34" charset="0"/>
              <a:buChar char="•"/>
              <a:tabLst>
                <a:tab pos="457200" algn="l"/>
              </a:tabLs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De första tecknen på överdosering kan ses 20 minuter till 2 timmar efter intag.</a:t>
            </a:r>
          </a:p>
        </p:txBody>
      </p:sp>
    </p:spTree>
    <p:extLst>
      <p:ext uri="{BB962C8B-B14F-4D97-AF65-F5344CB8AC3E}">
        <p14:creationId xmlns:p14="http://schemas.microsoft.com/office/powerpoint/2010/main" val="158185729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p:txBody>
          <a:bodyPr lIns="90487" tIns="44450" rIns="90487" bIns="44450" anchor="ctr">
            <a:normAutofit/>
          </a:bodyPr>
          <a:lstStyle/>
          <a:p>
            <a:pPr>
              <a:lnSpc>
                <a:spcPct val="90000"/>
              </a:lnSpc>
            </a:pPr>
            <a:br>
              <a:rPr lang="en-US" sz="1800" b="0" i="0" dirty="0">
                <a:effectLst/>
              </a:rPr>
            </a:br>
            <a:r>
              <a:rPr lang="en-US" sz="2800" b="1" i="0" dirty="0">
                <a:effectLst/>
              </a:rPr>
              <a:t>Sinus bradycardia with 1st-degree AV block</a:t>
            </a:r>
            <a:br>
              <a:rPr lang="en-US" sz="1800" b="0" i="0" dirty="0">
                <a:effectLst/>
              </a:rPr>
            </a:br>
            <a:endParaRPr lang="sv-SE" sz="1800" dirty="0"/>
          </a:p>
        </p:txBody>
      </p:sp>
      <p:pic>
        <p:nvPicPr>
          <p:cNvPr id="1028" name="Picture 4" descr="ECG Sinus bradycardia 1st degree AV block">
            <a:extLst>
              <a:ext uri="{FF2B5EF4-FFF2-40B4-BE49-F238E27FC236}">
                <a16:creationId xmlns:a16="http://schemas.microsoft.com/office/drawing/2014/main" id="{24111954-0FC6-1F2E-1671-498A1CFE6D7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 y="1764633"/>
            <a:ext cx="8229600" cy="4197096"/>
          </a:xfrm>
          <a:prstGeom prst="rect">
            <a:avLst/>
          </a:prstGeom>
          <a:solidFill>
            <a:srgbClr val="FFFFFF"/>
          </a:solidFill>
        </p:spPr>
      </p:pic>
    </p:spTree>
    <p:extLst>
      <p:ext uri="{BB962C8B-B14F-4D97-AF65-F5344CB8AC3E}">
        <p14:creationId xmlns:p14="http://schemas.microsoft.com/office/powerpoint/2010/main" val="195213675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452761" y="476672"/>
            <a:ext cx="8229600" cy="1143000"/>
          </a:xfrm>
        </p:spPr>
        <p:txBody>
          <a:bodyPr lIns="90487" tIns="44450" rIns="90487" bIns="44450" anchor="ctr">
            <a:normAutofit fontScale="90000"/>
          </a:bodyPr>
          <a:lstStyle/>
          <a:p>
            <a:br>
              <a:rPr lang="en-US" sz="2400" b="0" i="0" dirty="0">
                <a:effectLst/>
              </a:rPr>
            </a:br>
            <a:r>
              <a:rPr lang="sv-SE" sz="2000" b="1" i="0" dirty="0" err="1">
                <a:effectLst/>
              </a:rPr>
              <a:t>Slow</a:t>
            </a:r>
            <a:r>
              <a:rPr lang="sv-SE" sz="2000" b="1" i="0" dirty="0">
                <a:effectLst/>
              </a:rPr>
              <a:t> </a:t>
            </a:r>
            <a:r>
              <a:rPr lang="sv-SE" sz="2000" b="1" i="0" dirty="0" err="1">
                <a:effectLst/>
              </a:rPr>
              <a:t>junctional</a:t>
            </a:r>
            <a:r>
              <a:rPr lang="sv-SE" sz="2000" b="1" i="0" dirty="0">
                <a:effectLst/>
              </a:rPr>
              <a:t> rhythm </a:t>
            </a:r>
            <a:br>
              <a:rPr lang="sv-SE" sz="2000" b="1" i="0" dirty="0">
                <a:effectLst/>
              </a:rPr>
            </a:br>
            <a:r>
              <a:rPr lang="sv-SE" sz="2000" b="0" i="0" dirty="0" err="1">
                <a:effectLst/>
              </a:rPr>
              <a:t>Regular</a:t>
            </a:r>
            <a:r>
              <a:rPr lang="sv-SE" sz="2000" b="0" i="0" dirty="0">
                <a:effectLst/>
              </a:rPr>
              <a:t> rhythm at 30 </a:t>
            </a:r>
            <a:r>
              <a:rPr lang="sv-SE" sz="2000" b="0" i="0" dirty="0" err="1">
                <a:effectLst/>
              </a:rPr>
              <a:t>bpm</a:t>
            </a:r>
            <a:br>
              <a:rPr lang="sv-SE" sz="2000" b="0" i="0" dirty="0">
                <a:effectLst/>
              </a:rPr>
            </a:br>
            <a:r>
              <a:rPr lang="sv-SE" sz="2000" b="0" i="0" dirty="0" err="1">
                <a:effectLst/>
              </a:rPr>
              <a:t>Narrow</a:t>
            </a:r>
            <a:r>
              <a:rPr lang="sv-SE" sz="2000" b="0" i="0" dirty="0">
                <a:effectLst/>
              </a:rPr>
              <a:t> QRS </a:t>
            </a:r>
            <a:r>
              <a:rPr lang="sv-SE" sz="2000" b="0" i="0" dirty="0" err="1">
                <a:effectLst/>
              </a:rPr>
              <a:t>complexes</a:t>
            </a:r>
            <a:br>
              <a:rPr lang="sv-SE" sz="2000" b="0" i="0" dirty="0">
                <a:effectLst/>
              </a:rPr>
            </a:br>
            <a:r>
              <a:rPr lang="sv-SE" sz="2000" b="0" i="0" dirty="0">
                <a:effectLst/>
              </a:rPr>
              <a:t>No </a:t>
            </a:r>
            <a:r>
              <a:rPr lang="sv-SE" sz="2000" b="0" i="0" dirty="0" err="1">
                <a:effectLst/>
              </a:rPr>
              <a:t>visible</a:t>
            </a:r>
            <a:r>
              <a:rPr lang="sv-SE" sz="2000" b="0" i="0" dirty="0">
                <a:effectLst/>
              </a:rPr>
              <a:t> P </a:t>
            </a:r>
            <a:r>
              <a:rPr lang="sv-SE" sz="2000" b="0" i="0" dirty="0" err="1">
                <a:effectLst/>
              </a:rPr>
              <a:t>waves</a:t>
            </a:r>
            <a:br>
              <a:rPr lang="sv-SE" sz="1050" b="0" i="0" dirty="0">
                <a:effectLst/>
                <a:latin typeface="-apple-system"/>
              </a:rPr>
            </a:br>
            <a:br>
              <a:rPr lang="en-US" sz="2400" b="0" i="0" dirty="0">
                <a:effectLst/>
              </a:rPr>
            </a:br>
            <a:endParaRPr lang="sv-SE" sz="2400" dirty="0"/>
          </a:p>
        </p:txBody>
      </p:sp>
      <p:pic>
        <p:nvPicPr>
          <p:cNvPr id="2050" name="Picture 2" descr="ECG Junctional bradycardia">
            <a:extLst>
              <a:ext uri="{FF2B5EF4-FFF2-40B4-BE49-F238E27FC236}">
                <a16:creationId xmlns:a16="http://schemas.microsoft.com/office/drawing/2014/main" id="{F913BE15-00BC-857D-F25F-C6A16335CE6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 y="1672050"/>
            <a:ext cx="8229600" cy="4382262"/>
          </a:xfrm>
          <a:prstGeom prst="rect">
            <a:avLst/>
          </a:prstGeom>
          <a:solidFill>
            <a:srgbClr val="FFFFFF"/>
          </a:solidFill>
        </p:spPr>
      </p:pic>
    </p:spTree>
    <p:extLst>
      <p:ext uri="{BB962C8B-B14F-4D97-AF65-F5344CB8AC3E}">
        <p14:creationId xmlns:p14="http://schemas.microsoft.com/office/powerpoint/2010/main" val="362198813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457200" y="548680"/>
            <a:ext cx="8229600" cy="1143000"/>
          </a:xfrm>
        </p:spPr>
        <p:txBody>
          <a:bodyPr lIns="90487" tIns="44450" rIns="90487" bIns="44450" anchor="ctr">
            <a:normAutofit fontScale="90000"/>
          </a:bodyPr>
          <a:lstStyle/>
          <a:p>
            <a:r>
              <a:rPr lang="sv-SE" sz="1800" b="1" i="0" dirty="0" err="1">
                <a:effectLst/>
              </a:rPr>
              <a:t>Complete</a:t>
            </a:r>
            <a:r>
              <a:rPr lang="sv-SE" sz="1800" b="1" i="0" dirty="0">
                <a:effectLst/>
              </a:rPr>
              <a:t> </a:t>
            </a:r>
            <a:r>
              <a:rPr lang="sv-SE" sz="1800" b="1" i="0" dirty="0" err="1">
                <a:effectLst/>
              </a:rPr>
              <a:t>heart</a:t>
            </a:r>
            <a:r>
              <a:rPr lang="sv-SE" sz="1800" b="1" i="0" dirty="0">
                <a:effectLst/>
              </a:rPr>
              <a:t> block:</a:t>
            </a:r>
            <a:br>
              <a:rPr lang="sv-SE" sz="1800" b="1" i="0" dirty="0">
                <a:effectLst/>
              </a:rPr>
            </a:br>
            <a:r>
              <a:rPr lang="sv-SE" sz="1800" b="0" i="0" dirty="0">
                <a:effectLst/>
              </a:rPr>
              <a:t>Sinus rhythm – P </a:t>
            </a:r>
            <a:r>
              <a:rPr lang="sv-SE" sz="1800" b="0" i="0" dirty="0" err="1">
                <a:effectLst/>
              </a:rPr>
              <a:t>waves</a:t>
            </a:r>
            <a:r>
              <a:rPr lang="sv-SE" sz="1800" b="0" i="0" dirty="0">
                <a:effectLst/>
              </a:rPr>
              <a:t> </a:t>
            </a:r>
            <a:r>
              <a:rPr lang="sv-SE" sz="1800" b="0" i="0" dirty="0" err="1">
                <a:effectLst/>
              </a:rPr>
              <a:t>occur</a:t>
            </a:r>
            <a:r>
              <a:rPr lang="sv-SE" sz="1800" b="0" i="0" dirty="0">
                <a:effectLst/>
              </a:rPr>
              <a:t> at a rate </a:t>
            </a:r>
            <a:r>
              <a:rPr lang="sv-SE" sz="1800" b="0" i="0" dirty="0" err="1">
                <a:effectLst/>
              </a:rPr>
              <a:t>of</a:t>
            </a:r>
            <a:r>
              <a:rPr lang="sv-SE" sz="1800" b="0" i="0" dirty="0">
                <a:effectLst/>
              </a:rPr>
              <a:t> </a:t>
            </a:r>
            <a:r>
              <a:rPr lang="sv-SE" sz="1800" b="0" i="0" dirty="0" err="1">
                <a:effectLst/>
              </a:rPr>
              <a:t>around</a:t>
            </a:r>
            <a:r>
              <a:rPr lang="sv-SE" sz="1800" b="0" i="0" dirty="0">
                <a:effectLst/>
              </a:rPr>
              <a:t> 90 </a:t>
            </a:r>
            <a:r>
              <a:rPr lang="sv-SE" sz="1800" b="0" i="0" dirty="0" err="1">
                <a:effectLst/>
              </a:rPr>
              <a:t>bpm</a:t>
            </a:r>
            <a:br>
              <a:rPr lang="sv-SE" sz="1800" b="0" i="0" dirty="0">
                <a:effectLst/>
              </a:rPr>
            </a:br>
            <a:r>
              <a:rPr lang="sv-SE" sz="1800" b="0" i="0" dirty="0">
                <a:effectLst/>
                <a:hlinkClick r:id="rId3"/>
              </a:rPr>
              <a:t>3rd </a:t>
            </a:r>
            <a:r>
              <a:rPr lang="sv-SE" sz="1800" b="0" i="0" dirty="0" err="1">
                <a:effectLst/>
                <a:hlinkClick r:id="rId3"/>
              </a:rPr>
              <a:t>degree</a:t>
            </a:r>
            <a:r>
              <a:rPr lang="sv-SE" sz="1800" b="0" i="0" dirty="0">
                <a:effectLst/>
                <a:hlinkClick r:id="rId3"/>
              </a:rPr>
              <a:t> AV block</a:t>
            </a:r>
            <a:r>
              <a:rPr lang="sv-SE" sz="1800" b="0" i="0" dirty="0">
                <a:effectLst/>
              </a:rPr>
              <a:t> – </a:t>
            </a:r>
            <a:r>
              <a:rPr lang="sv-SE" sz="1800" b="0" i="0" dirty="0" err="1">
                <a:effectLst/>
              </a:rPr>
              <a:t>there</a:t>
            </a:r>
            <a:r>
              <a:rPr lang="sv-SE" sz="1800" b="0" i="0" dirty="0">
                <a:effectLst/>
              </a:rPr>
              <a:t> is no relationship </a:t>
            </a:r>
            <a:r>
              <a:rPr lang="sv-SE" sz="1800" b="0" i="0" dirty="0" err="1">
                <a:effectLst/>
              </a:rPr>
              <a:t>between</a:t>
            </a:r>
            <a:r>
              <a:rPr lang="sv-SE" sz="1800" b="0" i="0" dirty="0">
                <a:effectLst/>
              </a:rPr>
              <a:t> the P </a:t>
            </a:r>
            <a:r>
              <a:rPr lang="sv-SE" sz="1800" b="0" i="0" dirty="0" err="1">
                <a:effectLst/>
              </a:rPr>
              <a:t>waves</a:t>
            </a:r>
            <a:r>
              <a:rPr lang="sv-SE" sz="1800" b="0" i="0" dirty="0">
                <a:effectLst/>
              </a:rPr>
              <a:t> and QRS </a:t>
            </a:r>
            <a:r>
              <a:rPr lang="sv-SE" sz="1800" b="0" i="0" dirty="0" err="1">
                <a:effectLst/>
              </a:rPr>
              <a:t>complexes</a:t>
            </a:r>
            <a:br>
              <a:rPr lang="sv-SE" sz="1800" b="0" i="0" dirty="0">
                <a:effectLst/>
              </a:rPr>
            </a:br>
            <a:r>
              <a:rPr lang="sv-SE" sz="1800" b="0" i="0" dirty="0" err="1">
                <a:effectLst/>
              </a:rPr>
              <a:t>Slow</a:t>
            </a:r>
            <a:r>
              <a:rPr lang="sv-SE" sz="1800" b="0" i="0" dirty="0">
                <a:effectLst/>
              </a:rPr>
              <a:t> </a:t>
            </a:r>
            <a:r>
              <a:rPr lang="sv-SE" sz="1800" b="0" i="0" dirty="0" err="1">
                <a:effectLst/>
              </a:rPr>
              <a:t>escape</a:t>
            </a:r>
            <a:r>
              <a:rPr lang="sv-SE" sz="1800" b="0" i="0" dirty="0">
                <a:effectLst/>
              </a:rPr>
              <a:t> rhythm (30 </a:t>
            </a:r>
            <a:r>
              <a:rPr lang="sv-SE" sz="1800" b="0" i="0" dirty="0" err="1">
                <a:effectLst/>
              </a:rPr>
              <a:t>bpm</a:t>
            </a:r>
            <a:r>
              <a:rPr lang="sv-SE" sz="1800" b="0" i="0" dirty="0">
                <a:effectLst/>
              </a:rPr>
              <a:t>) </a:t>
            </a:r>
            <a:r>
              <a:rPr lang="sv-SE" sz="1800" b="0" i="0" dirty="0" err="1">
                <a:effectLst/>
              </a:rPr>
              <a:t>with</a:t>
            </a:r>
            <a:r>
              <a:rPr lang="sv-SE" sz="1800" b="0" i="0" dirty="0">
                <a:effectLst/>
              </a:rPr>
              <a:t> a RBBB </a:t>
            </a:r>
            <a:r>
              <a:rPr lang="sv-SE" sz="1800" b="0" i="0" dirty="0" err="1">
                <a:effectLst/>
              </a:rPr>
              <a:t>morphology</a:t>
            </a:r>
            <a:r>
              <a:rPr lang="sv-SE" sz="1800" b="0" i="0" dirty="0">
                <a:effectLst/>
              </a:rPr>
              <a:t> – </a:t>
            </a:r>
            <a:r>
              <a:rPr lang="sv-SE" sz="1800" b="0" i="0" dirty="0" err="1">
                <a:effectLst/>
              </a:rPr>
              <a:t>this</a:t>
            </a:r>
            <a:r>
              <a:rPr lang="sv-SE" sz="1800" b="0" i="0" dirty="0">
                <a:effectLst/>
              </a:rPr>
              <a:t> </a:t>
            </a:r>
            <a:r>
              <a:rPr lang="sv-SE" sz="1800" b="0" i="0" dirty="0" err="1">
                <a:effectLst/>
              </a:rPr>
              <a:t>could</a:t>
            </a:r>
            <a:r>
              <a:rPr lang="sv-SE" sz="1800" b="0" i="0" dirty="0">
                <a:effectLst/>
              </a:rPr>
              <a:t> be </a:t>
            </a:r>
            <a:r>
              <a:rPr lang="sv-SE" sz="1800" b="0" i="0" dirty="0" err="1">
                <a:effectLst/>
              </a:rPr>
              <a:t>either</a:t>
            </a:r>
            <a:r>
              <a:rPr lang="sv-SE" sz="1800" b="0" i="0" dirty="0">
                <a:effectLst/>
              </a:rPr>
              <a:t> a </a:t>
            </a:r>
            <a:r>
              <a:rPr lang="sv-SE" sz="1800" b="0" i="0" dirty="0" err="1">
                <a:effectLst/>
              </a:rPr>
              <a:t>ventricular</a:t>
            </a:r>
            <a:r>
              <a:rPr lang="sv-SE" sz="1800" b="0" i="0" dirty="0">
                <a:effectLst/>
              </a:rPr>
              <a:t> </a:t>
            </a:r>
            <a:r>
              <a:rPr lang="sv-SE" sz="1800" b="0" i="0" dirty="0" err="1">
                <a:effectLst/>
              </a:rPr>
              <a:t>escape</a:t>
            </a:r>
            <a:r>
              <a:rPr lang="sv-SE" sz="1800" b="0" i="0" dirty="0">
                <a:effectLst/>
              </a:rPr>
              <a:t> rhythm or a </a:t>
            </a:r>
            <a:r>
              <a:rPr lang="sv-SE" sz="1800" b="0" i="0" dirty="0" err="1">
                <a:effectLst/>
              </a:rPr>
              <a:t>slow</a:t>
            </a:r>
            <a:r>
              <a:rPr lang="sv-SE" sz="1800" b="0" i="0" dirty="0">
                <a:effectLst/>
              </a:rPr>
              <a:t> </a:t>
            </a:r>
            <a:r>
              <a:rPr lang="sv-SE" sz="1800" b="0" i="0" dirty="0" err="1">
                <a:effectLst/>
              </a:rPr>
              <a:t>junctional</a:t>
            </a:r>
            <a:r>
              <a:rPr lang="sv-SE" sz="1800" b="0" i="0" dirty="0">
                <a:effectLst/>
              </a:rPr>
              <a:t> rhythm </a:t>
            </a:r>
            <a:r>
              <a:rPr lang="sv-SE" sz="1800" b="0" i="0" dirty="0" err="1">
                <a:effectLst/>
              </a:rPr>
              <a:t>with</a:t>
            </a:r>
            <a:r>
              <a:rPr lang="sv-SE" sz="1800" b="0" i="0" dirty="0">
                <a:effectLst/>
              </a:rPr>
              <a:t> RBBB</a:t>
            </a:r>
            <a:br>
              <a:rPr lang="sv-SE" sz="800" b="0" i="0" dirty="0">
                <a:effectLst/>
                <a:latin typeface="-apple-system"/>
              </a:rPr>
            </a:br>
            <a:br>
              <a:rPr lang="sv-SE" sz="1100" b="0" i="0" dirty="0">
                <a:effectLst/>
              </a:rPr>
            </a:br>
            <a:br>
              <a:rPr lang="en-US" sz="1100" b="0" i="0" dirty="0">
                <a:effectLst/>
              </a:rPr>
            </a:br>
            <a:endParaRPr lang="sv-SE" sz="1100" dirty="0"/>
          </a:p>
        </p:txBody>
      </p:sp>
      <p:pic>
        <p:nvPicPr>
          <p:cNvPr id="3074" name="Picture 2" descr="ECG High grade block CHB">
            <a:extLst>
              <a:ext uri="{FF2B5EF4-FFF2-40B4-BE49-F238E27FC236}">
                <a16:creationId xmlns:a16="http://schemas.microsoft.com/office/drawing/2014/main" id="{72CFB93D-B0C7-E5EA-4506-C3CCF8E9FDF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57200" y="1733772"/>
            <a:ext cx="8229600" cy="4258818"/>
          </a:xfrm>
          <a:prstGeom prst="rect">
            <a:avLst/>
          </a:prstGeom>
          <a:solidFill>
            <a:srgbClr val="FFFFFF"/>
          </a:solidFill>
        </p:spPr>
      </p:pic>
    </p:spTree>
    <p:extLst>
      <p:ext uri="{BB962C8B-B14F-4D97-AF65-F5344CB8AC3E}">
        <p14:creationId xmlns:p14="http://schemas.microsoft.com/office/powerpoint/2010/main" val="155208620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p:txBody>
          <a:bodyPr lIns="90487" tIns="44450" rIns="90487" bIns="44450" anchor="ctr">
            <a:normAutofit fontScale="90000"/>
          </a:bodyPr>
          <a:lstStyle/>
          <a:p>
            <a:br>
              <a:rPr lang="en-US" sz="3100" b="0" i="0" dirty="0">
                <a:effectLst/>
                <a:latin typeface="-apple-system"/>
              </a:rPr>
            </a:br>
            <a:r>
              <a:rPr lang="en-US" sz="3100" b="0" i="0" dirty="0">
                <a:effectLst/>
                <a:latin typeface="-apple-system"/>
              </a:rPr>
              <a:t>Sinus </a:t>
            </a:r>
            <a:r>
              <a:rPr lang="en-US" sz="3100" b="0" i="0" dirty="0" err="1">
                <a:effectLst/>
                <a:latin typeface="-apple-system"/>
              </a:rPr>
              <a:t>bradykardi</a:t>
            </a:r>
            <a:br>
              <a:rPr lang="en-US" sz="3100" b="0" i="0" dirty="0">
                <a:effectLst/>
                <a:latin typeface="-apple-system"/>
              </a:rPr>
            </a:br>
            <a:r>
              <a:rPr lang="en-US" sz="3100" b="0" i="0" dirty="0" err="1">
                <a:effectLst/>
                <a:latin typeface="-apple-system"/>
              </a:rPr>
              <a:t>Väldigt</a:t>
            </a:r>
            <a:r>
              <a:rPr lang="en-US" sz="3100" b="0" i="0" dirty="0">
                <a:effectLst/>
                <a:latin typeface="-apple-system"/>
              </a:rPr>
              <a:t> </a:t>
            </a:r>
            <a:r>
              <a:rPr lang="en-US" sz="3100" b="0" i="0" dirty="0" err="1">
                <a:effectLst/>
                <a:latin typeface="-apple-system"/>
              </a:rPr>
              <a:t>långt</a:t>
            </a:r>
            <a:r>
              <a:rPr lang="en-US" sz="3100" b="0" i="0" dirty="0">
                <a:effectLst/>
                <a:latin typeface="-apple-system"/>
              </a:rPr>
              <a:t> QT interval (~600ms)</a:t>
            </a:r>
            <a:br>
              <a:rPr lang="en-US" b="0" i="0" dirty="0">
                <a:effectLst/>
                <a:latin typeface="-apple-system"/>
              </a:rPr>
            </a:br>
            <a:endParaRPr lang="sv-SE" dirty="0"/>
          </a:p>
        </p:txBody>
      </p:sp>
      <p:pic>
        <p:nvPicPr>
          <p:cNvPr id="1026" name="Picture 2" descr="En bild som visar linje, mönster, text&#10;&#10;Automatiskt genererad beskrivning">
            <a:extLst>
              <a:ext uri="{FF2B5EF4-FFF2-40B4-BE49-F238E27FC236}">
                <a16:creationId xmlns:a16="http://schemas.microsoft.com/office/drawing/2014/main" id="{53CF804C-1B57-9F4E-64C8-6F4EB4DE5D9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 y="1682337"/>
            <a:ext cx="8229600" cy="4361688"/>
          </a:xfrm>
          <a:prstGeom prst="rect">
            <a:avLst/>
          </a:prstGeom>
          <a:solidFill>
            <a:srgbClr val="FFFFFF"/>
          </a:solidFill>
        </p:spPr>
      </p:pic>
    </p:spTree>
    <p:extLst>
      <p:ext uri="{BB962C8B-B14F-4D97-AF65-F5344CB8AC3E}">
        <p14:creationId xmlns:p14="http://schemas.microsoft.com/office/powerpoint/2010/main" val="267533421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187450" y="395288"/>
            <a:ext cx="6908800" cy="1162050"/>
          </a:xfrm>
          <a:noFill/>
          <a:ln w="38100">
            <a:noFill/>
          </a:ln>
        </p:spPr>
        <p:txBody>
          <a:bodyPr lIns="90487" tIns="44450" rIns="90487" bIns="44450" anchor="b"/>
          <a:lstStyle/>
          <a:p>
            <a:r>
              <a:rPr lang="sv-SE" sz="4000" dirty="0">
                <a:solidFill>
                  <a:srgbClr val="222222"/>
                </a:solidFill>
                <a:effectLst/>
                <a:latin typeface="Segoe UI" panose="020B0502040204020203" pitchFamily="34" charset="0"/>
                <a:cs typeface="Segoe UI" panose="020B0502040204020203" pitchFamily="34" charset="0"/>
              </a:rPr>
              <a:t>Behandling</a:t>
            </a:r>
            <a:endParaRPr lang="sv-SE" dirty="0">
              <a:solidFill>
                <a:schemeClr val="tx1">
                  <a:lumMod val="50000"/>
                  <a:lumOff val="50000"/>
                </a:schemeClr>
              </a:solidFill>
              <a:latin typeface="Segoe UI" panose="020B0502040204020203" pitchFamily="34" charset="0"/>
              <a:cs typeface="Segoe UI" panose="020B0502040204020203" pitchFamily="34" charset="0"/>
            </a:endParaRPr>
          </a:p>
        </p:txBody>
      </p:sp>
      <p:sp>
        <p:nvSpPr>
          <p:cNvPr id="901123" name="Rectangle 3"/>
          <p:cNvSpPr>
            <a:spLocks noGrp="1" noChangeArrowheads="1"/>
          </p:cNvSpPr>
          <p:nvPr>
            <p:ph idx="1"/>
          </p:nvPr>
        </p:nvSpPr>
        <p:spPr>
          <a:xfrm>
            <a:off x="251520" y="1412776"/>
            <a:ext cx="8496944" cy="4320480"/>
          </a:xfrm>
          <a:noFill/>
          <a:ln w="38100">
            <a:noFill/>
          </a:ln>
        </p:spPr>
        <p:txBody>
          <a:bodyPr lIns="90487" tIns="44450" rIns="90487" bIns="44450">
            <a:noAutofit/>
          </a:bodyPr>
          <a:lstStyle/>
          <a:p>
            <a:endParaRPr lang="sv-SE" sz="1800" b="0" i="1" dirty="0">
              <a:solidFill>
                <a:srgbClr val="222222"/>
              </a:solidFill>
              <a:effectLst/>
              <a:cs typeface="Segoe UI Semibold" panose="020B0702040204020203" pitchFamily="34" charset="0"/>
            </a:endParaRPr>
          </a:p>
          <a:p>
            <a:pPr algn="l"/>
            <a:r>
              <a:rPr lang="sv-SE" sz="1800" b="0" i="0" dirty="0">
                <a:solidFill>
                  <a:srgbClr val="222222"/>
                </a:solidFill>
                <a:effectLst/>
              </a:rPr>
              <a:t>Vård bör ges på en enhet som kan erbjuda lämpliga insatser, övervakning och tillsyn. Överväg Pacemaker och flytt till ECMO-enhet vid massiv förgiftning</a:t>
            </a:r>
          </a:p>
          <a:p>
            <a:pPr algn="l"/>
            <a:r>
              <a:rPr lang="sv-SE" sz="1800" b="0" i="0" dirty="0">
                <a:solidFill>
                  <a:srgbClr val="222222"/>
                </a:solidFill>
                <a:effectLst/>
              </a:rPr>
              <a:t>Om befogat kan ventrikelsköljning och/eller aktivt kol ges</a:t>
            </a:r>
          </a:p>
          <a:p>
            <a:pPr algn="l"/>
            <a:r>
              <a:rPr lang="sv-SE" sz="1800" b="1" i="0" dirty="0">
                <a:solidFill>
                  <a:srgbClr val="222222"/>
                </a:solidFill>
                <a:effectLst/>
              </a:rPr>
              <a:t>Atropin</a:t>
            </a:r>
            <a:r>
              <a:rPr lang="sv-SE" sz="1800" b="0" i="0" dirty="0">
                <a:solidFill>
                  <a:srgbClr val="222222"/>
                </a:solidFill>
                <a:effectLst/>
              </a:rPr>
              <a:t> ( &gt; 1.0 mg), </a:t>
            </a:r>
            <a:r>
              <a:rPr lang="sv-SE" sz="1800" b="0" i="0" dirty="0" err="1">
                <a:solidFill>
                  <a:srgbClr val="222222"/>
                </a:solidFill>
                <a:effectLst/>
              </a:rPr>
              <a:t>adrenoceptorstimulerande</a:t>
            </a:r>
            <a:r>
              <a:rPr lang="sv-SE" sz="1800" b="0" i="0" dirty="0">
                <a:solidFill>
                  <a:srgbClr val="222222"/>
                </a:solidFill>
                <a:effectLst/>
              </a:rPr>
              <a:t> läkemedel eller pacemaker för behandling av bradykardi och </a:t>
            </a:r>
            <a:r>
              <a:rPr lang="sv-SE" sz="1800" b="0" i="0" dirty="0" err="1">
                <a:solidFill>
                  <a:srgbClr val="222222"/>
                </a:solidFill>
                <a:effectLst/>
              </a:rPr>
              <a:t>retledningsrubbningar</a:t>
            </a:r>
            <a:endParaRPr lang="sv-SE" sz="1800" b="0" i="0" dirty="0">
              <a:solidFill>
                <a:srgbClr val="222222"/>
              </a:solidFill>
              <a:effectLst/>
            </a:endParaRPr>
          </a:p>
          <a:p>
            <a:pPr algn="l"/>
            <a:r>
              <a:rPr lang="sv-SE" sz="1800" b="0" i="0" dirty="0">
                <a:solidFill>
                  <a:srgbClr val="222222"/>
                </a:solidFill>
                <a:effectLst/>
              </a:rPr>
              <a:t>Intravenös användning av </a:t>
            </a:r>
            <a:r>
              <a:rPr lang="sv-SE" sz="1800" b="1" i="0" dirty="0">
                <a:solidFill>
                  <a:srgbClr val="222222"/>
                </a:solidFill>
                <a:effectLst/>
              </a:rPr>
              <a:t>Ca</a:t>
            </a:r>
            <a:r>
              <a:rPr lang="sv-SE" sz="1800" b="1" i="0" baseline="30000" dirty="0">
                <a:solidFill>
                  <a:srgbClr val="222222"/>
                </a:solidFill>
                <a:effectLst/>
              </a:rPr>
              <a:t>2+</a:t>
            </a:r>
            <a:r>
              <a:rPr lang="sv-SE" sz="1800" b="0" i="0" dirty="0">
                <a:solidFill>
                  <a:srgbClr val="222222"/>
                </a:solidFill>
                <a:effectLst/>
              </a:rPr>
              <a:t> kan prövas</a:t>
            </a:r>
          </a:p>
          <a:p>
            <a:pPr algn="l"/>
            <a:r>
              <a:rPr lang="sv-SE" sz="1800" b="0" i="0" dirty="0">
                <a:solidFill>
                  <a:srgbClr val="222222"/>
                </a:solidFill>
                <a:effectLst/>
              </a:rPr>
              <a:t>Hypotoni, akut hjärtsvikt och chock som ska behandlas med lämplig volymexpansion, injektion av </a:t>
            </a:r>
            <a:r>
              <a:rPr lang="sv-SE" sz="1800" b="1" i="0" dirty="0" err="1">
                <a:solidFill>
                  <a:srgbClr val="222222"/>
                </a:solidFill>
                <a:effectLst/>
              </a:rPr>
              <a:t>glukagon</a:t>
            </a:r>
            <a:r>
              <a:rPr lang="sv-SE" sz="1800" b="0" i="0" dirty="0">
                <a:solidFill>
                  <a:srgbClr val="222222"/>
                </a:solidFill>
                <a:effectLst/>
              </a:rPr>
              <a:t> (vid behov följd av en intravenös infusion av </a:t>
            </a:r>
            <a:r>
              <a:rPr lang="sv-SE" sz="1800" b="0" i="0" dirty="0" err="1">
                <a:solidFill>
                  <a:srgbClr val="222222"/>
                </a:solidFill>
                <a:effectLst/>
              </a:rPr>
              <a:t>glukagon</a:t>
            </a:r>
            <a:r>
              <a:rPr lang="sv-SE" sz="1800" b="0" i="0" dirty="0">
                <a:solidFill>
                  <a:srgbClr val="222222"/>
                </a:solidFill>
                <a:effectLst/>
              </a:rPr>
              <a:t>), intravenös administrering av </a:t>
            </a:r>
            <a:r>
              <a:rPr lang="sv-SE" sz="1800" b="0" i="0" dirty="0" err="1">
                <a:solidFill>
                  <a:srgbClr val="222222"/>
                </a:solidFill>
                <a:effectLst/>
              </a:rPr>
              <a:t>adrenoceptorstimulerande</a:t>
            </a:r>
            <a:r>
              <a:rPr lang="sv-SE" sz="1800" b="0" i="0" dirty="0">
                <a:solidFill>
                  <a:srgbClr val="222222"/>
                </a:solidFill>
                <a:effectLst/>
              </a:rPr>
              <a:t> läkemedel såsom </a:t>
            </a:r>
            <a:r>
              <a:rPr lang="sv-SE" sz="1800" b="0" i="0" dirty="0" err="1">
                <a:solidFill>
                  <a:srgbClr val="222222"/>
                </a:solidFill>
                <a:effectLst/>
              </a:rPr>
              <a:t>dobutamin</a:t>
            </a:r>
            <a:r>
              <a:rPr lang="sv-SE" sz="1800" b="0" i="0" dirty="0">
                <a:solidFill>
                  <a:srgbClr val="222222"/>
                </a:solidFill>
                <a:effectLst/>
              </a:rPr>
              <a:t>, </a:t>
            </a:r>
            <a:r>
              <a:rPr lang="sv-SE" sz="1800" b="1" i="0" dirty="0">
                <a:solidFill>
                  <a:srgbClr val="222222"/>
                </a:solidFill>
                <a:effectLst/>
              </a:rPr>
              <a:t>isoprenalin</a:t>
            </a:r>
            <a:r>
              <a:rPr lang="sv-SE" sz="1800" b="0" i="0" dirty="0">
                <a:solidFill>
                  <a:srgbClr val="222222"/>
                </a:solidFill>
                <a:effectLst/>
              </a:rPr>
              <a:t>, adrenalin, noradrenalin med tillägg av α</a:t>
            </a:r>
            <a:r>
              <a:rPr lang="sv-SE" sz="1800" b="0" i="0" baseline="-25000" dirty="0">
                <a:solidFill>
                  <a:srgbClr val="222222"/>
                </a:solidFill>
                <a:effectLst/>
              </a:rPr>
              <a:t>1</a:t>
            </a:r>
            <a:r>
              <a:rPr lang="sv-SE" sz="1800" b="0" i="0" dirty="0">
                <a:solidFill>
                  <a:srgbClr val="222222"/>
                </a:solidFill>
                <a:effectLst/>
              </a:rPr>
              <a:t>-receptoragonister vid </a:t>
            </a:r>
            <a:r>
              <a:rPr lang="sv-SE" sz="1800" b="0" i="0" dirty="0" err="1">
                <a:solidFill>
                  <a:srgbClr val="222222"/>
                </a:solidFill>
                <a:effectLst/>
              </a:rPr>
              <a:t>vasodilatation</a:t>
            </a:r>
            <a:r>
              <a:rPr lang="sv-SE" sz="1800" b="0" i="0" dirty="0">
                <a:solidFill>
                  <a:srgbClr val="222222"/>
                </a:solidFill>
                <a:effectLst/>
              </a:rPr>
              <a:t>. </a:t>
            </a:r>
          </a:p>
          <a:p>
            <a:pPr algn="l"/>
            <a:r>
              <a:rPr lang="sv-SE" sz="1800" b="0" i="0" dirty="0">
                <a:solidFill>
                  <a:srgbClr val="222222"/>
                </a:solidFill>
                <a:effectLst/>
              </a:rPr>
              <a:t>Intubation och respiratorbehandling bör ske på mycket vid indikation. Eventuellt pacemaker. Vid cirkulationsstillestånd i samband med överdosering kan återupplivningsåtgärder under flera timmar vara befogat</a:t>
            </a:r>
          </a:p>
          <a:p>
            <a:pPr algn="l"/>
            <a:r>
              <a:rPr lang="sv-SE" sz="1800" b="0" i="0" dirty="0" err="1">
                <a:solidFill>
                  <a:srgbClr val="222222"/>
                </a:solidFill>
                <a:effectLst/>
              </a:rPr>
              <a:t>Bronkospasm</a:t>
            </a:r>
            <a:r>
              <a:rPr lang="sv-SE" sz="1800" b="0" i="0" dirty="0">
                <a:solidFill>
                  <a:srgbClr val="222222"/>
                </a:solidFill>
                <a:effectLst/>
              </a:rPr>
              <a:t> kan vanligtvis hävas med </a:t>
            </a:r>
            <a:r>
              <a:rPr lang="sv-SE" sz="1800" b="0" i="0" dirty="0" err="1">
                <a:solidFill>
                  <a:srgbClr val="222222"/>
                </a:solidFill>
                <a:effectLst/>
              </a:rPr>
              <a:t>bronkdilaterare</a:t>
            </a:r>
            <a:endParaRPr lang="sv-SE" sz="1800" b="0" i="0" dirty="0">
              <a:solidFill>
                <a:srgbClr val="222222"/>
              </a:solidFill>
              <a:effectLst/>
            </a:endParaRPr>
          </a:p>
          <a:p>
            <a:r>
              <a:rPr lang="sv-SE" sz="1800" b="0" i="0" dirty="0">
                <a:solidFill>
                  <a:srgbClr val="222222"/>
                </a:solidFill>
                <a:effectLst/>
                <a:cs typeface="Segoe UI Semibold" panose="020B0702040204020203" pitchFamily="34" charset="0"/>
              </a:rPr>
              <a:t>Övrig symtomatisk behandling.</a:t>
            </a:r>
            <a:endParaRPr lang="sv-SE" sz="1800" dirty="0">
              <a:solidFill>
                <a:schemeClr val="tx1">
                  <a:lumMod val="50000"/>
                  <a:lumOff val="50000"/>
                </a:schemeClr>
              </a:solidFill>
              <a:cs typeface="Segoe UI Semibold" panose="020B0702040204020203" pitchFamily="34" charset="0"/>
            </a:endParaRPr>
          </a:p>
        </p:txBody>
      </p:sp>
    </p:spTree>
    <p:extLst>
      <p:ext uri="{BB962C8B-B14F-4D97-AF65-F5344CB8AC3E}">
        <p14:creationId xmlns:p14="http://schemas.microsoft.com/office/powerpoint/2010/main" val="1350797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117600" y="44624"/>
            <a:ext cx="6908800" cy="1162050"/>
          </a:xfrm>
          <a:noFill/>
          <a:ln w="38100">
            <a:noFill/>
          </a:ln>
        </p:spPr>
        <p:txBody>
          <a:bodyPr lIns="90487" tIns="44450" rIns="90487" bIns="44450" anchor="b"/>
          <a:lstStyle/>
          <a:p>
            <a:r>
              <a:rPr lang="sv-SE" sz="4000" dirty="0">
                <a:solidFill>
                  <a:srgbClr val="222222"/>
                </a:solidFill>
                <a:effectLst/>
                <a:latin typeface="Segoe UI" panose="020B0502040204020203" pitchFamily="34" charset="0"/>
                <a:cs typeface="Segoe UI" panose="020B0502040204020203" pitchFamily="34" charset="0"/>
              </a:rPr>
              <a:t>Behandling</a:t>
            </a:r>
            <a:endParaRPr lang="sv-SE" dirty="0">
              <a:solidFill>
                <a:schemeClr val="tx1">
                  <a:lumMod val="50000"/>
                  <a:lumOff val="50000"/>
                </a:schemeClr>
              </a:solidFill>
              <a:latin typeface="Segoe UI" panose="020B0502040204020203" pitchFamily="34" charset="0"/>
              <a:cs typeface="Segoe UI" panose="020B0502040204020203" pitchFamily="34" charset="0"/>
            </a:endParaRPr>
          </a:p>
        </p:txBody>
      </p:sp>
      <p:sp>
        <p:nvSpPr>
          <p:cNvPr id="901123" name="Rectangle 3"/>
          <p:cNvSpPr>
            <a:spLocks noGrp="1" noChangeArrowheads="1"/>
          </p:cNvSpPr>
          <p:nvPr>
            <p:ph idx="1"/>
          </p:nvPr>
        </p:nvSpPr>
        <p:spPr>
          <a:xfrm>
            <a:off x="899592" y="1206674"/>
            <a:ext cx="7774880" cy="5184576"/>
          </a:xfrm>
          <a:noFill/>
          <a:ln w="38100">
            <a:noFill/>
          </a:ln>
        </p:spPr>
        <p:txBody>
          <a:bodyPr lIns="90487" tIns="44450" rIns="90487" bIns="44450">
            <a:noAutofit/>
          </a:bodyPr>
          <a:lstStyle/>
          <a:p>
            <a:endParaRPr lang="sv-SE" sz="1800" b="0" i="1" dirty="0">
              <a:solidFill>
                <a:srgbClr val="222222"/>
              </a:solidFill>
              <a:effectLst/>
              <a:cs typeface="Segoe UI Semibold" panose="020B0702040204020203" pitchFamily="34" charset="0"/>
            </a:endParaRPr>
          </a:p>
          <a:p>
            <a:pPr algn="l"/>
            <a:r>
              <a:rPr lang="sv-SE" sz="1800" b="0" i="0" dirty="0">
                <a:solidFill>
                  <a:srgbClr val="222222"/>
                </a:solidFill>
                <a:effectLst/>
              </a:rPr>
              <a:t>Lätt symtomatiska patienter – för patienter med mild hypotoni eller bradykardi börjar man med IV-bolus av isotonisk </a:t>
            </a:r>
            <a:r>
              <a:rPr lang="sv-SE" sz="1800" b="0" i="0" dirty="0" err="1">
                <a:solidFill>
                  <a:srgbClr val="222222"/>
                </a:solidFill>
                <a:effectLst/>
              </a:rPr>
              <a:t>kristalloid</a:t>
            </a:r>
            <a:r>
              <a:rPr lang="sv-SE" sz="1800" b="0" i="0" dirty="0">
                <a:solidFill>
                  <a:srgbClr val="222222"/>
                </a:solidFill>
                <a:effectLst/>
              </a:rPr>
              <a:t> respektive atropin </a:t>
            </a:r>
          </a:p>
          <a:p>
            <a:pPr algn="l"/>
            <a:r>
              <a:rPr lang="sv-SE" sz="1800" b="0" i="0" dirty="0">
                <a:solidFill>
                  <a:srgbClr val="222222"/>
                </a:solidFill>
                <a:effectLst/>
              </a:rPr>
              <a:t>Dessa terapier reverserar ofta inte helt de </a:t>
            </a:r>
            <a:r>
              <a:rPr lang="sv-SE" sz="1800" b="0" i="0" dirty="0" err="1">
                <a:solidFill>
                  <a:srgbClr val="222222"/>
                </a:solidFill>
                <a:effectLst/>
              </a:rPr>
              <a:t>kardiotoxiska</a:t>
            </a:r>
            <a:r>
              <a:rPr lang="sv-SE" sz="1800" b="0" i="0" dirty="0">
                <a:solidFill>
                  <a:srgbClr val="222222"/>
                </a:solidFill>
                <a:effectLst/>
              </a:rPr>
              <a:t> effekterna av </a:t>
            </a:r>
            <a:r>
              <a:rPr lang="sv-SE" sz="1800" b="0" i="0" dirty="0" err="1">
                <a:solidFill>
                  <a:srgbClr val="222222"/>
                </a:solidFill>
                <a:effectLst/>
              </a:rPr>
              <a:t>betablockerareförgiftning</a:t>
            </a:r>
            <a:r>
              <a:rPr lang="sv-SE" sz="1800" b="0" i="0" dirty="0">
                <a:solidFill>
                  <a:srgbClr val="222222"/>
                </a:solidFill>
                <a:effectLst/>
              </a:rPr>
              <a:t>. I sådana fall lägger vi till följande behandlingar i följd baserat på patientens svar. </a:t>
            </a:r>
          </a:p>
          <a:p>
            <a:pPr algn="l"/>
            <a:r>
              <a:rPr lang="sv-SE" sz="1800" dirty="0">
                <a:solidFill>
                  <a:srgbClr val="222222"/>
                </a:solidFill>
              </a:rPr>
              <a:t>IV </a:t>
            </a:r>
            <a:r>
              <a:rPr lang="sv-SE" sz="1800" dirty="0" err="1">
                <a:solidFill>
                  <a:srgbClr val="222222"/>
                </a:solidFill>
              </a:rPr>
              <a:t>kalciumsalter</a:t>
            </a:r>
            <a:r>
              <a:rPr lang="sv-SE" sz="1800" dirty="0">
                <a:solidFill>
                  <a:srgbClr val="222222"/>
                </a:solidFill>
              </a:rPr>
              <a:t> (20 ml calcium)</a:t>
            </a:r>
          </a:p>
          <a:p>
            <a:pPr algn="l"/>
            <a:r>
              <a:rPr lang="sv-SE" sz="1800" b="0" i="0" dirty="0">
                <a:solidFill>
                  <a:srgbClr val="222222"/>
                </a:solidFill>
                <a:effectLst/>
              </a:rPr>
              <a:t>IV </a:t>
            </a:r>
            <a:r>
              <a:rPr lang="sv-SE" sz="1800" b="0" i="0" dirty="0" err="1">
                <a:solidFill>
                  <a:srgbClr val="222222"/>
                </a:solidFill>
                <a:effectLst/>
              </a:rPr>
              <a:t>glukagon</a:t>
            </a:r>
            <a:endParaRPr lang="sv-SE" sz="1800" b="0" i="0" dirty="0">
              <a:solidFill>
                <a:srgbClr val="222222"/>
              </a:solidFill>
              <a:effectLst/>
            </a:endParaRPr>
          </a:p>
          <a:p>
            <a:pPr algn="l"/>
            <a:r>
              <a:rPr lang="sv-SE" sz="1800" b="0" i="0" dirty="0">
                <a:solidFill>
                  <a:srgbClr val="222222"/>
                </a:solidFill>
                <a:effectLst/>
              </a:rPr>
              <a:t>IV </a:t>
            </a:r>
            <a:r>
              <a:rPr lang="sv-SE" sz="1800" b="0" i="0" dirty="0" err="1">
                <a:solidFill>
                  <a:srgbClr val="222222"/>
                </a:solidFill>
                <a:effectLst/>
              </a:rPr>
              <a:t>vasopressor</a:t>
            </a:r>
            <a:r>
              <a:rPr lang="sv-SE" sz="1800" b="0" i="0" dirty="0">
                <a:solidFill>
                  <a:srgbClr val="222222"/>
                </a:solidFill>
                <a:effectLst/>
              </a:rPr>
              <a:t> (t.ex. adrenalin eller noradrenalin)</a:t>
            </a:r>
          </a:p>
          <a:p>
            <a:pPr algn="l"/>
            <a:r>
              <a:rPr lang="sv-SE" sz="1800" b="0" i="0" dirty="0">
                <a:solidFill>
                  <a:srgbClr val="222222"/>
                </a:solidFill>
                <a:effectLst/>
              </a:rPr>
              <a:t>IV </a:t>
            </a:r>
            <a:r>
              <a:rPr lang="sv-SE" sz="1800" b="0" i="0" dirty="0" err="1">
                <a:solidFill>
                  <a:srgbClr val="222222"/>
                </a:solidFill>
                <a:effectLst/>
              </a:rPr>
              <a:t>högdos</a:t>
            </a:r>
            <a:r>
              <a:rPr lang="sv-SE" sz="1800" b="0" i="0" dirty="0">
                <a:solidFill>
                  <a:srgbClr val="222222"/>
                </a:solidFill>
                <a:effectLst/>
              </a:rPr>
              <a:t> insulin och glukos</a:t>
            </a:r>
          </a:p>
          <a:p>
            <a:pPr algn="l"/>
            <a:r>
              <a:rPr lang="sv-SE" sz="1800" b="0" i="0" dirty="0">
                <a:solidFill>
                  <a:srgbClr val="222222"/>
                </a:solidFill>
                <a:effectLst/>
              </a:rPr>
              <a:t>IV lipidemulsionsterapi (ILE) för förgiftning som involverar </a:t>
            </a:r>
            <a:r>
              <a:rPr lang="sv-SE" sz="1800" b="0" i="0" dirty="0" err="1">
                <a:solidFill>
                  <a:srgbClr val="222222"/>
                </a:solidFill>
                <a:effectLst/>
              </a:rPr>
              <a:t>lipofila</a:t>
            </a:r>
            <a:r>
              <a:rPr lang="sv-SE" sz="1800" b="0" i="0" dirty="0">
                <a:solidFill>
                  <a:srgbClr val="222222"/>
                </a:solidFill>
                <a:effectLst/>
              </a:rPr>
              <a:t> mediciner (t.ex. </a:t>
            </a:r>
            <a:r>
              <a:rPr lang="sv-SE" sz="1800" b="0" i="0" dirty="0" err="1">
                <a:solidFill>
                  <a:srgbClr val="222222"/>
                </a:solidFill>
                <a:effectLst/>
              </a:rPr>
              <a:t>propranolol</a:t>
            </a:r>
            <a:r>
              <a:rPr lang="sv-SE" sz="1800" b="0" i="0" dirty="0">
                <a:solidFill>
                  <a:srgbClr val="222222"/>
                </a:solidFill>
                <a:effectLst/>
              </a:rPr>
              <a:t>, </a:t>
            </a:r>
            <a:r>
              <a:rPr lang="sv-SE" sz="1800" b="0" i="0" dirty="0" err="1">
                <a:solidFill>
                  <a:srgbClr val="222222"/>
                </a:solidFill>
                <a:effectLst/>
              </a:rPr>
              <a:t>metoprolol</a:t>
            </a:r>
            <a:r>
              <a:rPr lang="sv-SE" sz="1800" b="0" i="0" dirty="0">
                <a:solidFill>
                  <a:srgbClr val="222222"/>
                </a:solidFill>
                <a:effectLst/>
              </a:rPr>
              <a:t>, </a:t>
            </a:r>
            <a:r>
              <a:rPr lang="sv-SE" sz="1800" b="0" i="0" dirty="0" err="1">
                <a:solidFill>
                  <a:srgbClr val="222222"/>
                </a:solidFill>
                <a:effectLst/>
              </a:rPr>
              <a:t>labetalol</a:t>
            </a:r>
            <a:r>
              <a:rPr lang="sv-SE" sz="1800" b="0" i="0" dirty="0">
                <a:solidFill>
                  <a:srgbClr val="222222"/>
                </a:solidFill>
                <a:effectLst/>
              </a:rPr>
              <a:t>)</a:t>
            </a:r>
          </a:p>
          <a:p>
            <a:pPr algn="l"/>
            <a:r>
              <a:rPr lang="sv-SE" sz="1800" b="0" i="0" dirty="0">
                <a:solidFill>
                  <a:srgbClr val="222222"/>
                </a:solidFill>
                <a:effectLst/>
              </a:rPr>
              <a:t>En period på 15-30 minuter är rimlig för att fastställa effektiviteten av en specifik terapi innan man fortsätter till nästa behandling. </a:t>
            </a:r>
            <a:endParaRPr lang="sv-SE" sz="1800" dirty="0">
              <a:solidFill>
                <a:schemeClr val="tx1">
                  <a:lumMod val="50000"/>
                  <a:lumOff val="50000"/>
                </a:schemeClr>
              </a:solidFill>
              <a:cs typeface="Segoe UI Semibold" panose="020B0702040204020203" pitchFamily="34" charset="0"/>
            </a:endParaRPr>
          </a:p>
        </p:txBody>
      </p:sp>
    </p:spTree>
    <p:extLst>
      <p:ext uri="{BB962C8B-B14F-4D97-AF65-F5344CB8AC3E}">
        <p14:creationId xmlns:p14="http://schemas.microsoft.com/office/powerpoint/2010/main" val="330423174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117600" y="116632"/>
            <a:ext cx="6908800" cy="1162050"/>
          </a:xfrm>
          <a:noFill/>
          <a:ln w="38100">
            <a:noFill/>
          </a:ln>
        </p:spPr>
        <p:txBody>
          <a:bodyPr lIns="90487" tIns="44450" rIns="90487" bIns="44450" anchor="b"/>
          <a:lstStyle/>
          <a:p>
            <a:r>
              <a:rPr lang="sv-SE" sz="4000" b="0" i="0" dirty="0" err="1">
                <a:solidFill>
                  <a:srgbClr val="222222"/>
                </a:solidFill>
                <a:effectLst/>
              </a:rPr>
              <a:t>Glukagon</a:t>
            </a:r>
            <a:endParaRPr lang="sv-SE" dirty="0">
              <a:solidFill>
                <a:schemeClr val="tx1">
                  <a:lumMod val="50000"/>
                  <a:lumOff val="50000"/>
                </a:schemeClr>
              </a:solidFill>
              <a:latin typeface="Segoe UI" panose="020B0502040204020203" pitchFamily="34" charset="0"/>
              <a:cs typeface="Segoe UI" panose="020B0502040204020203" pitchFamily="34" charset="0"/>
            </a:endParaRPr>
          </a:p>
        </p:txBody>
      </p:sp>
      <p:sp>
        <p:nvSpPr>
          <p:cNvPr id="901123" name="Rectangle 3"/>
          <p:cNvSpPr>
            <a:spLocks noGrp="1" noChangeArrowheads="1"/>
          </p:cNvSpPr>
          <p:nvPr>
            <p:ph idx="1"/>
          </p:nvPr>
        </p:nvSpPr>
        <p:spPr>
          <a:xfrm>
            <a:off x="251520" y="1124744"/>
            <a:ext cx="8496944" cy="4320480"/>
          </a:xfrm>
          <a:noFill/>
          <a:ln w="38100">
            <a:noFill/>
          </a:ln>
        </p:spPr>
        <p:txBody>
          <a:bodyPr lIns="90487" tIns="44450" rIns="90487" bIns="44450">
            <a:noAutofit/>
          </a:bodyPr>
          <a:lstStyle/>
          <a:p>
            <a:endParaRPr lang="sv-SE" sz="1800" b="0" i="1" dirty="0">
              <a:solidFill>
                <a:srgbClr val="222222"/>
              </a:solidFill>
              <a:effectLst/>
              <a:cs typeface="Segoe UI Semibold" panose="020B0702040204020203" pitchFamily="34" charset="0"/>
            </a:endParaRPr>
          </a:p>
          <a:p>
            <a:pPr algn="l"/>
            <a:r>
              <a:rPr lang="sv-SE" sz="1800" b="0" i="0" dirty="0" err="1">
                <a:solidFill>
                  <a:srgbClr val="222222"/>
                </a:solidFill>
                <a:effectLst/>
              </a:rPr>
              <a:t>Glukagon</a:t>
            </a:r>
            <a:r>
              <a:rPr lang="sv-SE" sz="1800" b="0" i="0" dirty="0">
                <a:solidFill>
                  <a:srgbClr val="222222"/>
                </a:solidFill>
                <a:effectLst/>
              </a:rPr>
              <a:t> ökar hjärtfrekvensen och </a:t>
            </a:r>
            <a:r>
              <a:rPr lang="sv-SE" sz="1800" b="0" i="0" dirty="0" err="1">
                <a:solidFill>
                  <a:srgbClr val="222222"/>
                </a:solidFill>
                <a:effectLst/>
              </a:rPr>
              <a:t>myokardkontraktiliteten</a:t>
            </a:r>
            <a:r>
              <a:rPr lang="sv-SE" sz="1800" b="0" i="0" dirty="0">
                <a:solidFill>
                  <a:srgbClr val="222222"/>
                </a:solidFill>
                <a:effectLst/>
              </a:rPr>
              <a:t> och förbättrar </a:t>
            </a:r>
            <a:r>
              <a:rPr lang="sv-SE" sz="1800" b="0" i="0" dirty="0" err="1">
                <a:solidFill>
                  <a:srgbClr val="222222"/>
                </a:solidFill>
                <a:effectLst/>
              </a:rPr>
              <a:t>atrioventrikulär</a:t>
            </a:r>
            <a:r>
              <a:rPr lang="sv-SE" sz="1800" b="0" i="0" dirty="0">
                <a:solidFill>
                  <a:srgbClr val="222222"/>
                </a:solidFill>
                <a:effectLst/>
              </a:rPr>
              <a:t> överledning. </a:t>
            </a:r>
          </a:p>
          <a:p>
            <a:pPr algn="l"/>
            <a:r>
              <a:rPr lang="sv-SE" sz="1800" b="0" i="0" dirty="0">
                <a:solidFill>
                  <a:srgbClr val="222222"/>
                </a:solidFill>
                <a:effectLst/>
              </a:rPr>
              <a:t>Dess effekter är oberoende av närvaron av betareceptorblockerande läkemedel.</a:t>
            </a:r>
          </a:p>
          <a:p>
            <a:pPr algn="l"/>
            <a:r>
              <a:rPr lang="sv-SE" sz="1800" b="0" i="0" dirty="0" err="1">
                <a:solidFill>
                  <a:srgbClr val="222222"/>
                </a:solidFill>
                <a:effectLst/>
              </a:rPr>
              <a:t>Glukagon</a:t>
            </a:r>
            <a:r>
              <a:rPr lang="sv-SE" sz="1800" b="0" i="0" dirty="0">
                <a:solidFill>
                  <a:srgbClr val="222222"/>
                </a:solidFill>
                <a:effectLst/>
              </a:rPr>
              <a:t> aktiverar </a:t>
            </a:r>
            <a:r>
              <a:rPr lang="sv-SE" sz="1800" b="0" i="0" dirty="0" err="1">
                <a:solidFill>
                  <a:srgbClr val="222222"/>
                </a:solidFill>
                <a:effectLst/>
              </a:rPr>
              <a:t>adenylatcyklas</a:t>
            </a:r>
            <a:r>
              <a:rPr lang="sv-SE" sz="1800" b="0" i="0" dirty="0">
                <a:solidFill>
                  <a:srgbClr val="222222"/>
                </a:solidFill>
                <a:effectLst/>
              </a:rPr>
              <a:t> oberoende av beta-</a:t>
            </a:r>
            <a:r>
              <a:rPr lang="sv-SE" sz="1800" b="0" i="0" dirty="0" err="1">
                <a:solidFill>
                  <a:srgbClr val="222222"/>
                </a:solidFill>
                <a:effectLst/>
              </a:rPr>
              <a:t>adrenerga</a:t>
            </a:r>
            <a:r>
              <a:rPr lang="sv-SE" sz="1800" b="0" i="0" dirty="0">
                <a:solidFill>
                  <a:srgbClr val="222222"/>
                </a:solidFill>
                <a:effectLst/>
              </a:rPr>
              <a:t> medel, vilket orsakar en ökning av </a:t>
            </a:r>
            <a:r>
              <a:rPr lang="sv-SE" sz="1800" b="0" i="0" dirty="0" err="1">
                <a:solidFill>
                  <a:srgbClr val="222222"/>
                </a:solidFill>
                <a:effectLst/>
              </a:rPr>
              <a:t>adenosin</a:t>
            </a:r>
            <a:r>
              <a:rPr lang="sv-SE" sz="1800" b="0" i="0" dirty="0">
                <a:solidFill>
                  <a:srgbClr val="222222"/>
                </a:solidFill>
                <a:effectLst/>
              </a:rPr>
              <a:t> 3'-5'-cykliskt monofosfat (</a:t>
            </a:r>
            <a:r>
              <a:rPr lang="sv-SE" sz="1800" b="0" i="0" dirty="0" err="1">
                <a:solidFill>
                  <a:srgbClr val="222222"/>
                </a:solidFill>
                <a:effectLst/>
              </a:rPr>
              <a:t>cAMP</a:t>
            </a:r>
            <a:r>
              <a:rPr lang="sv-SE" sz="1800" b="0" i="0" dirty="0">
                <a:solidFill>
                  <a:srgbClr val="222222"/>
                </a:solidFill>
                <a:effectLst/>
              </a:rPr>
              <a:t>) </a:t>
            </a:r>
          </a:p>
          <a:p>
            <a:pPr algn="l"/>
            <a:r>
              <a:rPr lang="sv-SE" sz="1800" b="0" i="0" dirty="0">
                <a:solidFill>
                  <a:srgbClr val="222222"/>
                </a:solidFill>
                <a:effectLst/>
              </a:rPr>
              <a:t>Förhöjningar i </a:t>
            </a:r>
            <a:r>
              <a:rPr lang="sv-SE" sz="1800" b="0" i="0" dirty="0" err="1">
                <a:solidFill>
                  <a:srgbClr val="222222"/>
                </a:solidFill>
                <a:effectLst/>
              </a:rPr>
              <a:t>cAMP</a:t>
            </a:r>
            <a:r>
              <a:rPr lang="sv-SE" sz="1800" b="0" i="0" dirty="0">
                <a:solidFill>
                  <a:srgbClr val="222222"/>
                </a:solidFill>
                <a:effectLst/>
              </a:rPr>
              <a:t> ökar den intracellulära poolen av kalcium som är tillgänglig för frisättning under depolarisering, vilket ökar kontraktiliteten. </a:t>
            </a:r>
          </a:p>
          <a:p>
            <a:pPr algn="l"/>
            <a:r>
              <a:rPr lang="sv-SE" sz="1800" dirty="0">
                <a:solidFill>
                  <a:srgbClr val="222222"/>
                </a:solidFill>
              </a:rPr>
              <a:t>A</a:t>
            </a:r>
            <a:r>
              <a:rPr lang="sv-SE" sz="1800" b="0" i="0" dirty="0">
                <a:solidFill>
                  <a:srgbClr val="222222"/>
                </a:solidFill>
                <a:effectLst/>
              </a:rPr>
              <a:t>nvändningen av </a:t>
            </a:r>
            <a:r>
              <a:rPr lang="sv-SE" sz="1800" b="0" i="0" dirty="0" err="1">
                <a:solidFill>
                  <a:srgbClr val="222222"/>
                </a:solidFill>
                <a:effectLst/>
              </a:rPr>
              <a:t>glukagon</a:t>
            </a:r>
            <a:r>
              <a:rPr lang="sv-SE" sz="1800" b="0" i="0" dirty="0">
                <a:solidFill>
                  <a:srgbClr val="222222"/>
                </a:solidFill>
                <a:effectLst/>
              </a:rPr>
              <a:t> för att hantera betablockerare toxicitet har dokumenterats i många fallrapporter, men inga kontrollerade prövningar som involverar människor har utförts. </a:t>
            </a:r>
          </a:p>
          <a:p>
            <a:pPr algn="l"/>
            <a:r>
              <a:rPr lang="sv-SE" sz="1800" b="0" i="0" dirty="0">
                <a:solidFill>
                  <a:srgbClr val="222222"/>
                </a:solidFill>
                <a:effectLst/>
              </a:rPr>
              <a:t>En genomgång av tillgängliga kontrollerade försök i djurmodeller fann att </a:t>
            </a:r>
            <a:r>
              <a:rPr lang="sv-SE" sz="1800" b="0" i="0" dirty="0" err="1">
                <a:solidFill>
                  <a:srgbClr val="222222"/>
                </a:solidFill>
                <a:effectLst/>
              </a:rPr>
              <a:t>glukagon</a:t>
            </a:r>
            <a:r>
              <a:rPr lang="sv-SE" sz="1800" b="0" i="0" dirty="0">
                <a:solidFill>
                  <a:srgbClr val="222222"/>
                </a:solidFill>
                <a:effectLst/>
              </a:rPr>
              <a:t> ökade hjärtfrekvensen (HR), åtminstone övergående, men hade minimal effekt på medelartärtrycket (MAP).</a:t>
            </a:r>
          </a:p>
          <a:p>
            <a:pPr algn="l"/>
            <a:endParaRPr lang="sv-SE" sz="1800" dirty="0">
              <a:solidFill>
                <a:schemeClr val="tx1">
                  <a:lumMod val="50000"/>
                  <a:lumOff val="50000"/>
                </a:schemeClr>
              </a:solidFill>
              <a:cs typeface="Segoe UI Semibold" panose="020B0702040204020203" pitchFamily="34" charset="0"/>
            </a:endParaRPr>
          </a:p>
        </p:txBody>
      </p:sp>
    </p:spTree>
    <p:extLst>
      <p:ext uri="{BB962C8B-B14F-4D97-AF65-F5344CB8AC3E}">
        <p14:creationId xmlns:p14="http://schemas.microsoft.com/office/powerpoint/2010/main" val="321176008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187450" y="-171400"/>
            <a:ext cx="6908800" cy="1162050"/>
          </a:xfrm>
          <a:noFill/>
          <a:ln w="38100">
            <a:noFill/>
          </a:ln>
        </p:spPr>
        <p:txBody>
          <a:bodyPr lIns="90487" tIns="44450" rIns="90487" bIns="44450" anchor="b"/>
          <a:lstStyle/>
          <a:p>
            <a:r>
              <a:rPr lang="sv-SE" sz="4000" b="0" i="0" dirty="0" err="1">
                <a:solidFill>
                  <a:srgbClr val="222222"/>
                </a:solidFill>
                <a:effectLst/>
              </a:rPr>
              <a:t>Glukagon</a:t>
            </a:r>
            <a:endParaRPr lang="sv-SE" dirty="0">
              <a:solidFill>
                <a:schemeClr val="tx1">
                  <a:lumMod val="50000"/>
                  <a:lumOff val="50000"/>
                </a:schemeClr>
              </a:solidFill>
              <a:latin typeface="Segoe UI" panose="020B0502040204020203" pitchFamily="34" charset="0"/>
              <a:cs typeface="Segoe UI" panose="020B0502040204020203" pitchFamily="34" charset="0"/>
            </a:endParaRPr>
          </a:p>
        </p:txBody>
      </p:sp>
      <p:sp>
        <p:nvSpPr>
          <p:cNvPr id="901123" name="Rectangle 3"/>
          <p:cNvSpPr>
            <a:spLocks noGrp="1" noChangeArrowheads="1"/>
          </p:cNvSpPr>
          <p:nvPr>
            <p:ph idx="1"/>
          </p:nvPr>
        </p:nvSpPr>
        <p:spPr>
          <a:xfrm>
            <a:off x="251520" y="764704"/>
            <a:ext cx="8640960" cy="4320480"/>
          </a:xfrm>
          <a:noFill/>
          <a:ln w="38100">
            <a:noFill/>
          </a:ln>
        </p:spPr>
        <p:txBody>
          <a:bodyPr lIns="90487" tIns="44450" rIns="90487" bIns="44450">
            <a:noAutofit/>
          </a:bodyPr>
          <a:lstStyle/>
          <a:p>
            <a:endParaRPr lang="sv-SE" sz="1800" b="0" i="1" dirty="0">
              <a:solidFill>
                <a:srgbClr val="222222"/>
              </a:solidFill>
              <a:effectLst/>
              <a:cs typeface="Segoe UI Semibold" panose="020B0702040204020203" pitchFamily="34" charset="0"/>
            </a:endParaRPr>
          </a:p>
          <a:p>
            <a:pPr algn="l"/>
            <a:r>
              <a:rPr lang="sv-SE" sz="1800" b="0" i="0" dirty="0">
                <a:solidFill>
                  <a:srgbClr val="222222"/>
                </a:solidFill>
                <a:effectLst/>
              </a:rPr>
              <a:t>Intravenös (IV) </a:t>
            </a:r>
            <a:r>
              <a:rPr lang="sv-SE" sz="1800" b="0" i="0" dirty="0" err="1">
                <a:solidFill>
                  <a:srgbClr val="222222"/>
                </a:solidFill>
                <a:effectLst/>
              </a:rPr>
              <a:t>glukagon</a:t>
            </a:r>
            <a:r>
              <a:rPr lang="sv-SE" sz="1800" b="0" i="0" dirty="0">
                <a:solidFill>
                  <a:srgbClr val="222222"/>
                </a:solidFill>
                <a:effectLst/>
              </a:rPr>
              <a:t> ges som en långsam bolusdos följt av en kontinuerlig infusion. </a:t>
            </a:r>
          </a:p>
          <a:p>
            <a:pPr algn="l"/>
            <a:r>
              <a:rPr lang="sv-SE" sz="1800" b="0" i="0" dirty="0">
                <a:solidFill>
                  <a:srgbClr val="222222"/>
                </a:solidFill>
                <a:effectLst/>
              </a:rPr>
              <a:t>En </a:t>
            </a:r>
            <a:r>
              <a:rPr lang="sv-SE" sz="1800" b="1" i="0" u="sng" dirty="0">
                <a:solidFill>
                  <a:srgbClr val="222222"/>
                </a:solidFill>
                <a:effectLst/>
              </a:rPr>
              <a:t>initial bolus på 5 mg intravenöst </a:t>
            </a:r>
            <a:r>
              <a:rPr lang="sv-SE" sz="1800" b="0" i="0" dirty="0">
                <a:solidFill>
                  <a:srgbClr val="222222"/>
                </a:solidFill>
                <a:effectLst/>
              </a:rPr>
              <a:t>administreras under en minut</a:t>
            </a:r>
            <a:endParaRPr lang="sv-SE" sz="1800" dirty="0">
              <a:solidFill>
                <a:srgbClr val="222222"/>
              </a:solidFill>
            </a:endParaRPr>
          </a:p>
          <a:p>
            <a:pPr algn="l"/>
            <a:r>
              <a:rPr lang="sv-SE" sz="1800" b="0" i="0" dirty="0">
                <a:solidFill>
                  <a:srgbClr val="222222"/>
                </a:solidFill>
                <a:effectLst/>
              </a:rPr>
              <a:t>Om det inte ger någon ökning i puls eller blodtryck efter 10 till 15 minuter, bör en andra bolus ges. Den initiala dosen är </a:t>
            </a:r>
            <a:r>
              <a:rPr lang="sv-SE" sz="1800" b="1" i="0" u="sng" dirty="0">
                <a:solidFill>
                  <a:srgbClr val="222222"/>
                </a:solidFill>
                <a:effectLst/>
              </a:rPr>
              <a:t>50 mikrogram/kg</a:t>
            </a:r>
            <a:r>
              <a:rPr lang="sv-SE" sz="1800" b="0" i="0" dirty="0">
                <a:solidFill>
                  <a:srgbClr val="222222"/>
                </a:solidFill>
                <a:effectLst/>
              </a:rPr>
              <a:t>. En effekt bör observeras inom en till tre minuter, med en maximal respons vid fem till sju minuter. Om det inte observeras någon effekt efter 10 minuter efter en andra dos, är det osannolikt att en infusion kommer att ge positiv effekt.</a:t>
            </a:r>
          </a:p>
          <a:p>
            <a:pPr algn="l"/>
            <a:r>
              <a:rPr lang="sv-SE" sz="1800" b="0" i="0" dirty="0">
                <a:solidFill>
                  <a:srgbClr val="222222"/>
                </a:solidFill>
                <a:effectLst/>
              </a:rPr>
              <a:t>Om det ger en ökning av puls eller blodtryck, påbörjas en infusion med en hastighet av 2 till 5 mg/timme (pediatrisk dos 70 </a:t>
            </a:r>
            <a:r>
              <a:rPr lang="sv-SE" sz="1800" b="0" i="0" dirty="0" err="1">
                <a:solidFill>
                  <a:srgbClr val="222222"/>
                </a:solidFill>
                <a:effectLst/>
              </a:rPr>
              <a:t>mcg</a:t>
            </a:r>
            <a:r>
              <a:rPr lang="sv-SE" sz="1800" b="0" i="0" dirty="0">
                <a:solidFill>
                  <a:srgbClr val="222222"/>
                </a:solidFill>
                <a:effectLst/>
              </a:rPr>
              <a:t>/kg/timme). Målet är att upprätthålla ett medelartärtryck på 60 </a:t>
            </a:r>
            <a:r>
              <a:rPr lang="sv-SE" sz="1800" b="0" i="0" dirty="0" err="1">
                <a:solidFill>
                  <a:srgbClr val="222222"/>
                </a:solidFill>
                <a:effectLst/>
              </a:rPr>
              <a:t>mmHg</a:t>
            </a:r>
            <a:r>
              <a:rPr lang="sv-SE" sz="1800" b="0" i="0" dirty="0">
                <a:solidFill>
                  <a:srgbClr val="222222"/>
                </a:solidFill>
                <a:effectLst/>
              </a:rPr>
              <a:t>. Om detta inte kan uppnås, ges ytterligare terapier på ett sekventiellt sätt, med början med </a:t>
            </a:r>
            <a:r>
              <a:rPr lang="sv-SE" sz="1800" b="0" i="0" dirty="0" err="1">
                <a:solidFill>
                  <a:srgbClr val="222222"/>
                </a:solidFill>
                <a:effectLst/>
              </a:rPr>
              <a:t>kalciumsalter</a:t>
            </a:r>
            <a:r>
              <a:rPr lang="sv-SE" sz="1800" b="0" i="0" dirty="0">
                <a:solidFill>
                  <a:srgbClr val="222222"/>
                </a:solidFill>
                <a:effectLst/>
              </a:rPr>
              <a:t>. När det används som enda medel hos människor har </a:t>
            </a:r>
            <a:r>
              <a:rPr lang="sv-SE" sz="1800" b="0" i="0" dirty="0" err="1">
                <a:solidFill>
                  <a:srgbClr val="222222"/>
                </a:solidFill>
                <a:effectLst/>
              </a:rPr>
              <a:t>glukagon</a:t>
            </a:r>
            <a:r>
              <a:rPr lang="sv-SE" sz="1800" b="0" i="0" dirty="0">
                <a:solidFill>
                  <a:srgbClr val="222222"/>
                </a:solidFill>
                <a:effectLst/>
              </a:rPr>
              <a:t> associerats med behandlingsmisslyckanden.</a:t>
            </a:r>
          </a:p>
          <a:p>
            <a:pPr algn="l"/>
            <a:r>
              <a:rPr lang="sv-SE" sz="1800" b="0" i="0" dirty="0">
                <a:solidFill>
                  <a:srgbClr val="222222"/>
                </a:solidFill>
                <a:effectLst/>
              </a:rPr>
              <a:t>De </a:t>
            </a:r>
            <a:r>
              <a:rPr lang="sv-SE" sz="1800" b="0" i="0" dirty="0" err="1">
                <a:solidFill>
                  <a:srgbClr val="222222"/>
                </a:solidFill>
                <a:effectLst/>
              </a:rPr>
              <a:t>glukagondoser</a:t>
            </a:r>
            <a:r>
              <a:rPr lang="sv-SE" sz="1800" b="0" i="0" dirty="0">
                <a:solidFill>
                  <a:srgbClr val="222222"/>
                </a:solidFill>
                <a:effectLst/>
              </a:rPr>
              <a:t> som krävs för att vända allvarlig betablockad är </a:t>
            </a:r>
            <a:r>
              <a:rPr lang="sv-SE" sz="1800" b="1" i="0" u="sng" dirty="0">
                <a:solidFill>
                  <a:srgbClr val="222222"/>
                </a:solidFill>
                <a:effectLst/>
              </a:rPr>
              <a:t>50 mikrogram/kg iv som laddningsdos</a:t>
            </a:r>
            <a:r>
              <a:rPr lang="sv-SE" sz="1800" b="0" i="0" dirty="0">
                <a:solidFill>
                  <a:srgbClr val="222222"/>
                </a:solidFill>
                <a:effectLst/>
              </a:rPr>
              <a:t>, följt av </a:t>
            </a:r>
            <a:r>
              <a:rPr lang="sv-SE" sz="1800" b="1" i="0" u="sng" dirty="0">
                <a:solidFill>
                  <a:srgbClr val="222222"/>
                </a:solidFill>
                <a:effectLst/>
              </a:rPr>
              <a:t>en kontinuerlig infusion av 1-15 mg/timme</a:t>
            </a:r>
            <a:r>
              <a:rPr lang="sv-SE" sz="1800" b="0" i="0" dirty="0">
                <a:solidFill>
                  <a:srgbClr val="222222"/>
                </a:solidFill>
                <a:effectLst/>
              </a:rPr>
              <a:t>, titrerad till patientens svar. </a:t>
            </a:r>
          </a:p>
          <a:p>
            <a:pPr algn="l"/>
            <a:r>
              <a:rPr lang="sv-SE" sz="1800" b="0" i="0" dirty="0" err="1">
                <a:solidFill>
                  <a:srgbClr val="222222"/>
                </a:solidFill>
                <a:effectLst/>
              </a:rPr>
              <a:t>Glukagonbehandlade</a:t>
            </a:r>
            <a:r>
              <a:rPr lang="sv-SE" sz="1800" b="0" i="0" dirty="0">
                <a:solidFill>
                  <a:srgbClr val="222222"/>
                </a:solidFill>
                <a:effectLst/>
              </a:rPr>
              <a:t> patienter bör övervakas för biverkningar av illamående, kräkningar, </a:t>
            </a:r>
            <a:r>
              <a:rPr lang="sv-SE" sz="1800" b="0" i="0" dirty="0" err="1">
                <a:solidFill>
                  <a:srgbClr val="222222"/>
                </a:solidFill>
                <a:effectLst/>
              </a:rPr>
              <a:t>hypokalemi</a:t>
            </a:r>
            <a:r>
              <a:rPr lang="sv-SE" sz="1800" b="0" i="0" dirty="0">
                <a:solidFill>
                  <a:srgbClr val="222222"/>
                </a:solidFill>
                <a:effectLst/>
              </a:rPr>
              <a:t> och hyperglykemi. </a:t>
            </a:r>
          </a:p>
          <a:p>
            <a:pPr algn="l"/>
            <a:r>
              <a:rPr lang="sv-SE" sz="1800" b="0" i="0" dirty="0">
                <a:solidFill>
                  <a:srgbClr val="222222"/>
                </a:solidFill>
                <a:effectLst/>
              </a:rPr>
              <a:t>Den höga kostnaden och begränsade tillgängligheten av </a:t>
            </a:r>
            <a:r>
              <a:rPr lang="sv-SE" sz="1800" b="0" i="0" dirty="0" err="1">
                <a:solidFill>
                  <a:srgbClr val="222222"/>
                </a:solidFill>
                <a:effectLst/>
              </a:rPr>
              <a:t>glukagon</a:t>
            </a:r>
            <a:r>
              <a:rPr lang="sv-SE" sz="1800" b="0" i="0" dirty="0">
                <a:solidFill>
                  <a:srgbClr val="222222"/>
                </a:solidFill>
                <a:effectLst/>
              </a:rPr>
              <a:t> kan vara begränsande för användningen</a:t>
            </a:r>
            <a:endParaRPr lang="sv-SE" sz="1800" dirty="0">
              <a:solidFill>
                <a:schemeClr val="tx1">
                  <a:lumMod val="50000"/>
                  <a:lumOff val="50000"/>
                </a:schemeClr>
              </a:solidFill>
              <a:cs typeface="Segoe UI Semibold" panose="020B0702040204020203" pitchFamily="34" charset="0"/>
            </a:endParaRPr>
          </a:p>
        </p:txBody>
      </p:sp>
    </p:spTree>
    <p:extLst>
      <p:ext uri="{BB962C8B-B14F-4D97-AF65-F5344CB8AC3E}">
        <p14:creationId xmlns:p14="http://schemas.microsoft.com/office/powerpoint/2010/main" val="78108469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260011" y="1836107"/>
            <a:ext cx="7344816" cy="3477875"/>
          </a:xfrm>
          <a:prstGeom prst="rect">
            <a:avLst/>
          </a:prstGeom>
        </p:spPr>
        <p:txBody>
          <a:bodyPr wrap="square">
            <a:spAutoFit/>
          </a:bodyPr>
          <a:lstStyle/>
          <a:p>
            <a:endParaRPr lang="sv-SE" b="0" dirty="0">
              <a:latin typeface="Calibri" panose="020F0502020204030204" pitchFamily="34" charset="0"/>
              <a:cs typeface="Calibri" panose="020F0502020204030204" pitchFamily="34" charset="0"/>
            </a:endParaRPr>
          </a:p>
          <a:p>
            <a:r>
              <a:rPr lang="sv-SE" b="0" dirty="0">
                <a:latin typeface="Calibri" panose="020F0502020204030204" pitchFamily="34" charset="0"/>
                <a:cs typeface="Calibri" panose="020F0502020204030204" pitchFamily="34" charset="0"/>
              </a:rPr>
              <a:t>Höga doser snabbverkande insulin (1–10 E/kg/timme) har i djurstudier och humanfall motverkat hjärtpåverkan i samband med förgiftning av betablockerare och calciumantagonister</a:t>
            </a:r>
          </a:p>
          <a:p>
            <a:endParaRPr lang="sv-SE" b="0" dirty="0">
              <a:latin typeface="Calibri" panose="020F0502020204030204" pitchFamily="34" charset="0"/>
              <a:cs typeface="Calibri" panose="020F0502020204030204" pitchFamily="34" charset="0"/>
            </a:endParaRPr>
          </a:p>
          <a:p>
            <a:r>
              <a:rPr lang="sv-SE" b="0" dirty="0" err="1">
                <a:latin typeface="Calibri" panose="020F0502020204030204" pitchFamily="34" charset="0"/>
                <a:cs typeface="Calibri" panose="020F0502020204030204" pitchFamily="34" charset="0"/>
              </a:rPr>
              <a:t>Högdos</a:t>
            </a:r>
            <a:r>
              <a:rPr lang="sv-SE" b="0" dirty="0">
                <a:latin typeface="Calibri" panose="020F0502020204030204" pitchFamily="34" charset="0"/>
                <a:cs typeface="Calibri" panose="020F0502020204030204" pitchFamily="34" charset="0"/>
              </a:rPr>
              <a:t> insulin (</a:t>
            </a:r>
            <a:r>
              <a:rPr lang="sv-SE" b="0" dirty="0" err="1">
                <a:latin typeface="Calibri" panose="020F0502020204030204" pitchFamily="34" charset="0"/>
                <a:cs typeface="Calibri" panose="020F0502020204030204" pitchFamily="34" charset="0"/>
              </a:rPr>
              <a:t>euglykemiterapi</a:t>
            </a:r>
            <a:r>
              <a:rPr lang="sv-SE" b="0" dirty="0">
                <a:latin typeface="Calibri" panose="020F0502020204030204" pitchFamily="34" charset="0"/>
                <a:cs typeface="Calibri" panose="020F0502020204030204" pitchFamily="34" charset="0"/>
              </a:rPr>
              <a:t>) är ett viktigt tillskott till behandlingsarsenalen vid dessa förgiftningar och bör övervägas i alla fall av uttalad hjärtpåverkan.</a:t>
            </a:r>
          </a:p>
          <a:p>
            <a:endParaRPr lang="sv-SE" b="0" dirty="0">
              <a:latin typeface="Calibri" panose="020F0502020204030204" pitchFamily="34" charset="0"/>
              <a:cs typeface="Calibri" panose="020F0502020204030204" pitchFamily="34" charset="0"/>
            </a:endParaRPr>
          </a:p>
          <a:p>
            <a:r>
              <a:rPr lang="sv-SE" b="0" dirty="0">
                <a:latin typeface="Calibri" panose="020F0502020204030204" pitchFamily="34" charset="0"/>
                <a:cs typeface="Calibri" panose="020F0502020204030204" pitchFamily="34" charset="0"/>
              </a:rPr>
              <a:t>Behandlingsråd för </a:t>
            </a:r>
            <a:r>
              <a:rPr lang="sv-SE" b="0" dirty="0" err="1">
                <a:latin typeface="Calibri" panose="020F0502020204030204" pitchFamily="34" charset="0"/>
                <a:cs typeface="Calibri" panose="020F0502020204030204" pitchFamily="34" charset="0"/>
              </a:rPr>
              <a:t>högdos</a:t>
            </a:r>
            <a:r>
              <a:rPr lang="sv-SE" b="0" dirty="0">
                <a:latin typeface="Calibri" panose="020F0502020204030204" pitchFamily="34" charset="0"/>
                <a:cs typeface="Calibri" panose="020F0502020204030204" pitchFamily="34" charset="0"/>
              </a:rPr>
              <a:t> insulin i det enskilda fallet kan fås via Giftinformationscentralen</a:t>
            </a:r>
          </a:p>
        </p:txBody>
      </p:sp>
      <p:sp>
        <p:nvSpPr>
          <p:cNvPr id="4" name="textruta 3">
            <a:extLst>
              <a:ext uri="{FF2B5EF4-FFF2-40B4-BE49-F238E27FC236}">
                <a16:creationId xmlns:a16="http://schemas.microsoft.com/office/drawing/2014/main" id="{0994FE5D-412C-83D5-5B55-489F0D682459}"/>
              </a:ext>
            </a:extLst>
          </p:cNvPr>
          <p:cNvSpPr txBox="1"/>
          <p:nvPr/>
        </p:nvSpPr>
        <p:spPr>
          <a:xfrm>
            <a:off x="1763688" y="764704"/>
            <a:ext cx="5832648" cy="1323439"/>
          </a:xfrm>
          <a:prstGeom prst="rect">
            <a:avLst/>
          </a:prstGeom>
          <a:noFill/>
        </p:spPr>
        <p:txBody>
          <a:bodyPr wrap="square">
            <a:spAutoFit/>
          </a:bodyPr>
          <a:lstStyle/>
          <a:p>
            <a:pPr algn="ctr"/>
            <a:r>
              <a:rPr lang="sv-SE" sz="4000" b="0" dirty="0" err="1">
                <a:latin typeface="Calibri" panose="020F0502020204030204" pitchFamily="34" charset="0"/>
                <a:cs typeface="Calibri" panose="020F0502020204030204" pitchFamily="34" charset="0"/>
              </a:rPr>
              <a:t>Högdos</a:t>
            </a:r>
            <a:r>
              <a:rPr lang="sv-SE" sz="4000" b="0" dirty="0">
                <a:latin typeface="Calibri" panose="020F0502020204030204" pitchFamily="34" charset="0"/>
                <a:cs typeface="Calibri" panose="020F0502020204030204" pitchFamily="34" charset="0"/>
              </a:rPr>
              <a:t> insulinbehandling (HDI) </a:t>
            </a:r>
            <a:endParaRPr lang="sv-SE" sz="4000" dirty="0"/>
          </a:p>
        </p:txBody>
      </p:sp>
    </p:spTree>
    <p:extLst>
      <p:ext uri="{BB962C8B-B14F-4D97-AF65-F5344CB8AC3E}">
        <p14:creationId xmlns:p14="http://schemas.microsoft.com/office/powerpoint/2010/main" val="548599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260011" y="1836107"/>
            <a:ext cx="7344816" cy="4401205"/>
          </a:xfrm>
          <a:prstGeom prst="rect">
            <a:avLst/>
          </a:prstGeom>
        </p:spPr>
        <p:txBody>
          <a:bodyPr wrap="square">
            <a:spAutoFit/>
          </a:bodyPr>
          <a:lstStyle/>
          <a:p>
            <a:endParaRPr lang="sv-SE" b="0" dirty="0">
              <a:latin typeface="Calibri" panose="020F0502020204030204" pitchFamily="34" charset="0"/>
              <a:cs typeface="Calibri" panose="020F0502020204030204" pitchFamily="34" charset="0"/>
            </a:endParaRPr>
          </a:p>
          <a:p>
            <a:endParaRPr lang="sv-SE" b="0" dirty="0">
              <a:latin typeface="Calibri" panose="020F0502020204030204" pitchFamily="34" charset="0"/>
              <a:cs typeface="Calibri" panose="020F0502020204030204" pitchFamily="34" charset="0"/>
            </a:endParaRPr>
          </a:p>
          <a:p>
            <a:r>
              <a:rPr lang="sv-SE" b="0" dirty="0">
                <a:latin typeface="Calibri" panose="020F0502020204030204" pitchFamily="34" charset="0"/>
                <a:cs typeface="Calibri" panose="020F0502020204030204" pitchFamily="34" charset="0"/>
              </a:rPr>
              <a:t>Djurmodeller har visat att </a:t>
            </a:r>
            <a:r>
              <a:rPr lang="sv-SE" b="0" dirty="0" err="1">
                <a:latin typeface="Calibri" panose="020F0502020204030204" pitchFamily="34" charset="0"/>
                <a:cs typeface="Calibri" panose="020F0502020204030204" pitchFamily="34" charset="0"/>
              </a:rPr>
              <a:t>högdos</a:t>
            </a:r>
            <a:r>
              <a:rPr lang="sv-SE" b="0" dirty="0">
                <a:latin typeface="Calibri" panose="020F0502020204030204" pitchFamily="34" charset="0"/>
                <a:cs typeface="Calibri" panose="020F0502020204030204" pitchFamily="34" charset="0"/>
              </a:rPr>
              <a:t> insulin är överlägset </a:t>
            </a:r>
            <a:r>
              <a:rPr lang="sv-SE" b="0" dirty="0" err="1">
                <a:latin typeface="Calibri" panose="020F0502020204030204" pitchFamily="34" charset="0"/>
                <a:cs typeface="Calibri" panose="020F0502020204030204" pitchFamily="34" charset="0"/>
              </a:rPr>
              <a:t>kalciumsalter</a:t>
            </a:r>
            <a:r>
              <a:rPr lang="sv-SE" b="0" dirty="0">
                <a:latin typeface="Calibri" panose="020F0502020204030204" pitchFamily="34" charset="0"/>
                <a:cs typeface="Calibri" panose="020F0502020204030204" pitchFamily="34" charset="0"/>
              </a:rPr>
              <a:t>, </a:t>
            </a:r>
            <a:r>
              <a:rPr lang="sv-SE" b="0" dirty="0" err="1">
                <a:latin typeface="Calibri" panose="020F0502020204030204" pitchFamily="34" charset="0"/>
                <a:cs typeface="Calibri" panose="020F0502020204030204" pitchFamily="34" charset="0"/>
              </a:rPr>
              <a:t>glukagon</a:t>
            </a:r>
            <a:r>
              <a:rPr lang="sv-SE" b="0" dirty="0">
                <a:latin typeface="Calibri" panose="020F0502020204030204" pitchFamily="34" charset="0"/>
                <a:cs typeface="Calibri" panose="020F0502020204030204" pitchFamily="34" charset="0"/>
              </a:rPr>
              <a:t>, </a:t>
            </a:r>
            <a:r>
              <a:rPr lang="sv-SE" b="0" dirty="0" err="1">
                <a:latin typeface="Calibri" panose="020F0502020204030204" pitchFamily="34" charset="0"/>
                <a:cs typeface="Calibri" panose="020F0502020204030204" pitchFamily="34" charset="0"/>
              </a:rPr>
              <a:t>epinefrin</a:t>
            </a:r>
            <a:r>
              <a:rPr lang="sv-SE" b="0" dirty="0">
                <a:latin typeface="Calibri" panose="020F0502020204030204" pitchFamily="34" charset="0"/>
                <a:cs typeface="Calibri" panose="020F0502020204030204" pitchFamily="34" charset="0"/>
              </a:rPr>
              <a:t> och </a:t>
            </a:r>
            <a:r>
              <a:rPr lang="sv-SE" b="0" dirty="0" err="1">
                <a:latin typeface="Calibri" panose="020F0502020204030204" pitchFamily="34" charset="0"/>
                <a:cs typeface="Calibri" panose="020F0502020204030204" pitchFamily="34" charset="0"/>
              </a:rPr>
              <a:t>vasopressin</a:t>
            </a:r>
            <a:r>
              <a:rPr lang="sv-SE" b="0" dirty="0">
                <a:latin typeface="Calibri" panose="020F0502020204030204" pitchFamily="34" charset="0"/>
                <a:cs typeface="Calibri" panose="020F0502020204030204" pitchFamily="34" charset="0"/>
              </a:rPr>
              <a:t> när det gäller överlevnad. </a:t>
            </a:r>
          </a:p>
          <a:p>
            <a:endParaRPr lang="sv-SE" b="0" dirty="0">
              <a:latin typeface="Calibri" panose="020F0502020204030204" pitchFamily="34" charset="0"/>
              <a:cs typeface="Calibri" panose="020F0502020204030204" pitchFamily="34" charset="0"/>
            </a:endParaRPr>
          </a:p>
          <a:p>
            <a:r>
              <a:rPr lang="sv-SE" b="0" dirty="0">
                <a:latin typeface="Calibri" panose="020F0502020204030204" pitchFamily="34" charset="0"/>
                <a:cs typeface="Calibri" panose="020F0502020204030204" pitchFamily="34" charset="0"/>
              </a:rPr>
              <a:t>För närvarande finns det inga publicerade kontrollerade kliniska prövningar på människor, men en genomgång av fallrapporter och </a:t>
            </a:r>
            <a:r>
              <a:rPr lang="sv-SE" b="0" dirty="0" err="1">
                <a:latin typeface="Calibri" panose="020F0502020204030204" pitchFamily="34" charset="0"/>
                <a:cs typeface="Calibri" panose="020F0502020204030204" pitchFamily="34" charset="0"/>
              </a:rPr>
              <a:t>fallserier</a:t>
            </a:r>
            <a:r>
              <a:rPr lang="sv-SE" b="0" dirty="0">
                <a:latin typeface="Calibri" panose="020F0502020204030204" pitchFamily="34" charset="0"/>
                <a:cs typeface="Calibri" panose="020F0502020204030204" pitchFamily="34" charset="0"/>
              </a:rPr>
              <a:t> stöder användningen av </a:t>
            </a:r>
            <a:r>
              <a:rPr lang="sv-SE" b="0" dirty="0" err="1">
                <a:latin typeface="Calibri" panose="020F0502020204030204" pitchFamily="34" charset="0"/>
                <a:cs typeface="Calibri" panose="020F0502020204030204" pitchFamily="34" charset="0"/>
              </a:rPr>
              <a:t>högdos</a:t>
            </a:r>
            <a:r>
              <a:rPr lang="sv-SE" b="0" dirty="0">
                <a:latin typeface="Calibri" panose="020F0502020204030204" pitchFamily="34" charset="0"/>
                <a:cs typeface="Calibri" panose="020F0502020204030204" pitchFamily="34" charset="0"/>
              </a:rPr>
              <a:t> insulin som en initial terapi.</a:t>
            </a:r>
          </a:p>
          <a:p>
            <a:endParaRPr lang="sv-SE" b="0" dirty="0">
              <a:latin typeface="Calibri" panose="020F0502020204030204" pitchFamily="34" charset="0"/>
              <a:cs typeface="Calibri" panose="020F0502020204030204" pitchFamily="34" charset="0"/>
            </a:endParaRPr>
          </a:p>
          <a:p>
            <a:r>
              <a:rPr lang="en-US" b="0" dirty="0">
                <a:latin typeface="+mn-lt"/>
              </a:rPr>
              <a:t>Insulin administration seems to allow the switch of the cell metabolism from fatty acids to carbohydrates that is required in stress conditions, especially in the myocardium and vascular smooth muscle, resulting in an improvement in cardiac contractility and restored peripheral resistances</a:t>
            </a:r>
            <a:endParaRPr lang="sv-SE" b="0" dirty="0">
              <a:latin typeface="+mn-lt"/>
              <a:cs typeface="Calibri" panose="020F0502020204030204" pitchFamily="34" charset="0"/>
            </a:endParaRPr>
          </a:p>
        </p:txBody>
      </p:sp>
      <p:sp>
        <p:nvSpPr>
          <p:cNvPr id="4" name="textruta 3">
            <a:extLst>
              <a:ext uri="{FF2B5EF4-FFF2-40B4-BE49-F238E27FC236}">
                <a16:creationId xmlns:a16="http://schemas.microsoft.com/office/drawing/2014/main" id="{0994FE5D-412C-83D5-5B55-489F0D682459}"/>
              </a:ext>
            </a:extLst>
          </p:cNvPr>
          <p:cNvSpPr txBox="1"/>
          <p:nvPr/>
        </p:nvSpPr>
        <p:spPr>
          <a:xfrm>
            <a:off x="1763688" y="764704"/>
            <a:ext cx="5832648" cy="1323439"/>
          </a:xfrm>
          <a:prstGeom prst="rect">
            <a:avLst/>
          </a:prstGeom>
          <a:noFill/>
        </p:spPr>
        <p:txBody>
          <a:bodyPr wrap="square">
            <a:spAutoFit/>
          </a:bodyPr>
          <a:lstStyle/>
          <a:p>
            <a:pPr algn="ctr"/>
            <a:r>
              <a:rPr lang="sv-SE" sz="4000" b="0" dirty="0" err="1">
                <a:latin typeface="Calibri" panose="020F0502020204030204" pitchFamily="34" charset="0"/>
                <a:cs typeface="Calibri" panose="020F0502020204030204" pitchFamily="34" charset="0"/>
              </a:rPr>
              <a:t>Högdos</a:t>
            </a:r>
            <a:r>
              <a:rPr lang="sv-SE" sz="4000" b="0" dirty="0">
                <a:latin typeface="Calibri" panose="020F0502020204030204" pitchFamily="34" charset="0"/>
                <a:cs typeface="Calibri" panose="020F0502020204030204" pitchFamily="34" charset="0"/>
              </a:rPr>
              <a:t> insulinbehandling (HDI) </a:t>
            </a:r>
            <a:endParaRPr lang="sv-SE" sz="4000" dirty="0"/>
          </a:p>
        </p:txBody>
      </p:sp>
    </p:spTree>
    <p:extLst>
      <p:ext uri="{BB962C8B-B14F-4D97-AF65-F5344CB8AC3E}">
        <p14:creationId xmlns:p14="http://schemas.microsoft.com/office/powerpoint/2010/main" val="579982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white">
          <a:ln>
            <a:headEnd type="none"/>
            <a:tailEnd type="none"/>
          </a:ln>
        </p:spPr>
        <p:txBody>
          <a:bodyPr wrap="square">
            <a:normAutofit fontScale="90000"/>
          </a:bodyPr>
          <a:lstStyle/>
          <a:p>
            <a:pPr defTabSz="914400"/>
            <a:r>
              <a:t>Figure 1</a:t>
            </a:r>
          </a:p>
        </p:txBody>
      </p:sp>
      <p:sp>
        <p:nvSpPr>
          <p:cNvPr id="4" name="Text Placeholder 3"/>
          <p:cNvSpPr>
            <a:spLocks noGrp="1"/>
          </p:cNvSpPr>
          <p:nvPr>
            <p:ph type="body" sz="half" idx="2"/>
          </p:nvPr>
        </p:nvSpPr>
        <p:spPr bwMode="white">
          <a:xfrm>
            <a:off x="6245352" y="741578"/>
            <a:ext cx="2432304" cy="1832400"/>
          </a:xfrm>
          <a:ln>
            <a:headEnd type="none"/>
            <a:tailEnd type="none"/>
          </a:ln>
        </p:spPr>
        <p:txBody>
          <a:bodyPr wrap="square" anchor="t"/>
          <a:lstStyle/>
          <a:p>
            <a:pPr algn="l" defTabSz="914400"/>
            <a:r>
              <a:rPr sz="900" u="sng" dirty="0">
                <a:solidFill>
                  <a:srgbClr val="000000"/>
                </a:solidFill>
                <a:latin typeface="Calibri (Body)"/>
                <a:ea typeface="Calibri (Body)"/>
                <a:cs typeface="Calibri (Body)"/>
                <a:hlinkClick r:id="" action="ppaction://hlinkfile"/>
              </a:rPr>
              <a:t>Beneficial myocardial metabolic effects of insulin during verapamil toxicity in the anesthetized canine</a:t>
            </a:r>
          </a:p>
          <a:p>
            <a:pPr defTabSz="914400"/>
            <a:endParaRPr sz="900" u="sng" dirty="0">
              <a:solidFill>
                <a:srgbClr val="000000"/>
              </a:solidFill>
              <a:latin typeface="Calibri (Body)"/>
              <a:ea typeface="Calibri (Body)"/>
              <a:cs typeface="Calibri (Body)"/>
              <a:hlinkClick r:id="" action="ppaction://hlinkfile"/>
            </a:endParaRPr>
          </a:p>
          <a:p>
            <a:pPr algn="l" defTabSz="914400"/>
            <a:r>
              <a:rPr sz="900" dirty="0">
                <a:solidFill>
                  <a:srgbClr val="000000"/>
                </a:solidFill>
                <a:latin typeface="Calibri (Body)"/>
                <a:ea typeface="Calibri (Body)"/>
                <a:cs typeface="Calibri (Body)"/>
              </a:rPr>
              <a:t>Kline, Jeffrey A.; Leonova, Elena; Raymond, Richard M.</a:t>
            </a:r>
          </a:p>
          <a:p>
            <a:pPr defTabSz="914400"/>
            <a:endParaRPr sz="900" dirty="0">
              <a:solidFill>
                <a:srgbClr val="000000"/>
              </a:solidFill>
              <a:latin typeface="Calibri (Body)"/>
              <a:ea typeface="Calibri (Body)"/>
              <a:cs typeface="Calibri (Body)"/>
            </a:endParaRPr>
          </a:p>
          <a:p>
            <a:pPr algn="l" defTabSz="914400"/>
            <a:r>
              <a:rPr sz="900" dirty="0">
                <a:solidFill>
                  <a:srgbClr val="000000"/>
                </a:solidFill>
                <a:latin typeface="Calibri (Body)"/>
                <a:ea typeface="Calibri (Body)"/>
                <a:cs typeface="Calibri (Body)"/>
              </a:rPr>
              <a:t>Critical Care Medicine23(7):1251-1263, July 1995.</a:t>
            </a:r>
          </a:p>
          <a:p>
            <a:pPr defTabSz="914400"/>
            <a:endParaRPr sz="900" dirty="0">
              <a:solidFill>
                <a:srgbClr val="000000"/>
              </a:solidFill>
              <a:latin typeface="Calibri (Body)"/>
              <a:ea typeface="Calibri (Body)"/>
              <a:cs typeface="Calibri (Body)"/>
            </a:endParaRPr>
          </a:p>
          <a:p>
            <a:pPr algn="l" defTabSz="914400"/>
            <a:r>
              <a:rPr sz="900" dirty="0">
                <a:solidFill>
                  <a:srgbClr val="000000"/>
                </a:solidFill>
                <a:latin typeface="Calibri (Body)"/>
                <a:ea typeface="Calibri (Body)"/>
                <a:cs typeface="Calibri (Body)"/>
              </a:rPr>
              <a:t>doi: </a:t>
            </a:r>
          </a:p>
          <a:p>
            <a:pPr defTabSz="914400"/>
            <a:endParaRPr sz="900" dirty="0">
              <a:solidFill>
                <a:srgbClr val="000000"/>
              </a:solidFill>
              <a:latin typeface="Calibri (Body)"/>
              <a:ea typeface="Calibri (Body)"/>
              <a:cs typeface="Calibri (Body)"/>
            </a:endParaRPr>
          </a:p>
        </p:txBody>
      </p:sp>
      <p:sp>
        <p:nvSpPr>
          <p:cNvPr id="5" name="Footer Placeholder 4"/>
          <p:cNvSpPr>
            <a:spLocks noGrp="1"/>
          </p:cNvSpPr>
          <p:nvPr>
            <p:ph type="ftr" sz="quarter" idx="11"/>
          </p:nvPr>
        </p:nvSpPr>
        <p:spPr bwMode="white">
          <a:ln>
            <a:headEnd type="none"/>
            <a:tailEnd type="none"/>
          </a:ln>
        </p:spPr>
        <p:txBody>
          <a:bodyPr wrap="square"/>
          <a:lstStyle>
            <a:lvl1pPr>
              <a:defRPr sz="900" dirty="0"/>
            </a:lvl1pPr>
          </a:lstStyle>
          <a:p>
            <a:r>
              <a:rPr lang="en-US" dirty="0"/>
              <a:t>Copyright © 2024 Wolters Kluwer. Published by Lippincott Williams &amp; Wilkins.</a:t>
            </a:r>
          </a:p>
        </p:txBody>
      </p:sp>
      <p:sp>
        <p:nvSpPr>
          <p:cNvPr id="6" name="Slide Number Placeholder 5"/>
          <p:cNvSpPr>
            <a:spLocks noGrp="1"/>
          </p:cNvSpPr>
          <p:nvPr>
            <p:ph type="sldNum" sz="quarter" idx="12"/>
          </p:nvPr>
        </p:nvSpPr>
        <p:spPr bwMode="white">
          <a:ln>
            <a:headEnd type="none"/>
            <a:tailEnd type="none"/>
          </a:ln>
        </p:spPr>
        <p:txBody>
          <a:bodyPr wrap="square"/>
          <a:lstStyle>
            <a:lvl1pPr>
              <a:defRPr sz="900" dirty="0"/>
            </a:lvl1pPr>
          </a:lstStyle>
          <a:p>
            <a:fld id="{27A13296-8103-46F4-BA41-F532E14F2100}" type="slidenum">
              <a:rPr lang="en-US" dirty="0"/>
              <a:t>24</a:t>
            </a:fld>
            <a:endParaRPr lang="en-US" dirty="0"/>
          </a:p>
        </p:txBody>
      </p:sp>
      <p:sp>
        <p:nvSpPr>
          <p:cNvPr id="7" name="Text Placeholder 6"/>
          <p:cNvSpPr>
            <a:spLocks noGrp="1"/>
          </p:cNvSpPr>
          <p:nvPr>
            <p:ph type="body" sz="half" idx="13"/>
          </p:nvPr>
        </p:nvSpPr>
        <p:spPr bwMode="white">
          <a:xfrm>
            <a:off x="5042428" y="2636912"/>
            <a:ext cx="3778044" cy="3240360"/>
          </a:xfrm>
          <a:ln>
            <a:headEnd type="none"/>
            <a:tailEnd type="none"/>
          </a:ln>
        </p:spPr>
        <p:txBody>
          <a:bodyPr wrap="square" anchor="b">
            <a:normAutofit/>
          </a:bodyPr>
          <a:lstStyle/>
          <a:p>
            <a:pPr algn="l" defTabSz="914400"/>
            <a:r>
              <a:rPr sz="1400" dirty="0">
                <a:solidFill>
                  <a:srgbClr val="000000"/>
                </a:solidFill>
                <a:latin typeface="Calibri (Body)"/>
                <a:ea typeface="Calibri (Body)"/>
                <a:cs typeface="Calibri (Body)"/>
              </a:rPr>
              <a:t>Arterial glucose (top) and lactate (bottom) concentrations during treatment. Epinephrine increased the lactate concentration significantly (p &lt; .05, repeated measures) vs. all other treatments. Glucagon initially increased glucose concentration, followed by relative hypoglycemia late in treatment (p &lt; .05, repeated measures time statement). For insulin, glucose was experimentally clamped. Open circles, control; inverted triangles, calcium chloride; triangles; epinephrine; squares, glucagon; diamonds, hyperinsulinemia-euglycemia. Mean +/- SEM values.</a:t>
            </a:r>
          </a:p>
          <a:p>
            <a:pPr defTabSz="914400"/>
            <a:endParaRPr sz="1400" dirty="0">
              <a:solidFill>
                <a:srgbClr val="000000"/>
              </a:solidFill>
              <a:latin typeface="Calibri (Body)"/>
              <a:ea typeface="Calibri (Body)"/>
              <a:cs typeface="Calibri (Body)"/>
            </a:endParaRPr>
          </a:p>
        </p:txBody>
      </p:sp>
      <p:pic>
        <p:nvPicPr>
          <p:cNvPr id="8" name="Picture 8"/>
          <p:cNvPicPr>
            <a:picLocks noChangeAspect="1"/>
          </p:cNvPicPr>
          <p:nvPr/>
        </p:nvPicPr>
        <p:blipFill>
          <a:blip r:embed="rId2">
            <a:lum/>
          </a:blip>
          <a:srcRect/>
          <a:stretch>
            <a:fillRect/>
          </a:stretch>
        </p:blipFill>
        <p:spPr bwMode="white">
          <a:xfrm>
            <a:off x="182880" y="5943600"/>
            <a:ext cx="1600200" cy="685800"/>
          </a:xfrm>
          <a:prstGeom prst="rect">
            <a:avLst/>
          </a:prstGeom>
          <a:ln>
            <a:headEnd type="none"/>
            <a:tailEnd type="none"/>
          </a:ln>
        </p:spPr>
      </p:pic>
      <p:pic>
        <p:nvPicPr>
          <p:cNvPr id="9" name="Picture 9"/>
          <p:cNvPicPr>
            <a:picLocks noChangeAspect="1"/>
          </p:cNvPicPr>
          <p:nvPr/>
        </p:nvPicPr>
        <p:blipFill>
          <a:blip r:embed="rId3">
            <a:lum/>
          </a:blip>
          <a:srcRect/>
          <a:stretch>
            <a:fillRect/>
          </a:stretch>
        </p:blipFill>
        <p:spPr bwMode="white">
          <a:xfrm>
            <a:off x="1928413" y="914400"/>
            <a:ext cx="2543175" cy="5029200"/>
          </a:xfrm>
          <a:prstGeom prst="rect">
            <a:avLst/>
          </a:prstGeom>
          <a:ln>
            <a:headEnd type="none"/>
            <a:tailEnd type="none"/>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white">
          <a:ln>
            <a:headEnd type="none"/>
            <a:tailEnd type="none"/>
          </a:ln>
        </p:spPr>
        <p:txBody>
          <a:bodyPr wrap="square">
            <a:normAutofit fontScale="90000"/>
          </a:bodyPr>
          <a:lstStyle/>
          <a:p>
            <a:pPr defTabSz="914400"/>
            <a:r>
              <a:t>Table 4</a:t>
            </a:r>
          </a:p>
        </p:txBody>
      </p:sp>
      <p:sp>
        <p:nvSpPr>
          <p:cNvPr id="4" name="Text Placeholder 3"/>
          <p:cNvSpPr>
            <a:spLocks noGrp="1"/>
          </p:cNvSpPr>
          <p:nvPr>
            <p:ph type="body" sz="half" idx="2"/>
          </p:nvPr>
        </p:nvSpPr>
        <p:spPr bwMode="white">
          <a:xfrm>
            <a:off x="6245352" y="741578"/>
            <a:ext cx="2432304" cy="1832400"/>
          </a:xfrm>
          <a:ln>
            <a:headEnd type="none"/>
            <a:tailEnd type="none"/>
          </a:ln>
        </p:spPr>
        <p:txBody>
          <a:bodyPr wrap="square" anchor="t"/>
          <a:lstStyle/>
          <a:p>
            <a:pPr algn="l" defTabSz="914400"/>
            <a:r>
              <a:rPr sz="900" u="sng" dirty="0">
                <a:solidFill>
                  <a:srgbClr val="000000"/>
                </a:solidFill>
                <a:latin typeface="Calibri (Body)"/>
                <a:ea typeface="Calibri (Body)"/>
                <a:cs typeface="Calibri (Body)"/>
                <a:hlinkClick r:id="" action="ppaction://hlinkfile"/>
              </a:rPr>
              <a:t>Beneficial myocardial metabolic effects of insulin during verapamil toxicity in the anesthetized canine</a:t>
            </a:r>
          </a:p>
          <a:p>
            <a:pPr defTabSz="914400"/>
            <a:endParaRPr sz="900" u="sng" dirty="0">
              <a:solidFill>
                <a:srgbClr val="000000"/>
              </a:solidFill>
              <a:latin typeface="Calibri (Body)"/>
              <a:ea typeface="Calibri (Body)"/>
              <a:cs typeface="Calibri (Body)"/>
              <a:hlinkClick r:id="" action="ppaction://hlinkfile"/>
            </a:endParaRPr>
          </a:p>
          <a:p>
            <a:pPr algn="l" defTabSz="914400"/>
            <a:r>
              <a:rPr sz="900" dirty="0">
                <a:solidFill>
                  <a:srgbClr val="000000"/>
                </a:solidFill>
                <a:latin typeface="Calibri (Body)"/>
                <a:ea typeface="Calibri (Body)"/>
                <a:cs typeface="Calibri (Body)"/>
              </a:rPr>
              <a:t>Kline, Jeffrey A.; Leonova, Elena; Raymond, Richard M.</a:t>
            </a:r>
          </a:p>
          <a:p>
            <a:pPr defTabSz="914400"/>
            <a:endParaRPr sz="900" dirty="0">
              <a:solidFill>
                <a:srgbClr val="000000"/>
              </a:solidFill>
              <a:latin typeface="Calibri (Body)"/>
              <a:ea typeface="Calibri (Body)"/>
              <a:cs typeface="Calibri (Body)"/>
            </a:endParaRPr>
          </a:p>
          <a:p>
            <a:pPr algn="l" defTabSz="914400"/>
            <a:r>
              <a:rPr sz="900" dirty="0">
                <a:solidFill>
                  <a:srgbClr val="000000"/>
                </a:solidFill>
                <a:latin typeface="Calibri (Body)"/>
                <a:ea typeface="Calibri (Body)"/>
                <a:cs typeface="Calibri (Body)"/>
              </a:rPr>
              <a:t>Critical Care Medicine23(7):1251-1263, July 1995.</a:t>
            </a:r>
          </a:p>
          <a:p>
            <a:pPr defTabSz="914400"/>
            <a:endParaRPr sz="900" dirty="0">
              <a:solidFill>
                <a:srgbClr val="000000"/>
              </a:solidFill>
              <a:latin typeface="Calibri (Body)"/>
              <a:ea typeface="Calibri (Body)"/>
              <a:cs typeface="Calibri (Body)"/>
            </a:endParaRPr>
          </a:p>
          <a:p>
            <a:pPr algn="l" defTabSz="914400"/>
            <a:r>
              <a:rPr sz="900" dirty="0">
                <a:solidFill>
                  <a:srgbClr val="000000"/>
                </a:solidFill>
                <a:latin typeface="Calibri (Body)"/>
                <a:ea typeface="Calibri (Body)"/>
                <a:cs typeface="Calibri (Body)"/>
              </a:rPr>
              <a:t>doi: </a:t>
            </a:r>
          </a:p>
          <a:p>
            <a:pPr defTabSz="914400"/>
            <a:endParaRPr sz="900" dirty="0">
              <a:solidFill>
                <a:srgbClr val="000000"/>
              </a:solidFill>
              <a:latin typeface="Calibri (Body)"/>
              <a:ea typeface="Calibri (Body)"/>
              <a:cs typeface="Calibri (Body)"/>
            </a:endParaRPr>
          </a:p>
        </p:txBody>
      </p:sp>
      <p:sp>
        <p:nvSpPr>
          <p:cNvPr id="5" name="Footer Placeholder 4"/>
          <p:cNvSpPr>
            <a:spLocks noGrp="1"/>
          </p:cNvSpPr>
          <p:nvPr>
            <p:ph type="ftr" sz="quarter" idx="11"/>
          </p:nvPr>
        </p:nvSpPr>
        <p:spPr bwMode="white">
          <a:ln>
            <a:headEnd type="none"/>
            <a:tailEnd type="none"/>
          </a:ln>
        </p:spPr>
        <p:txBody>
          <a:bodyPr wrap="square"/>
          <a:lstStyle>
            <a:lvl1pPr>
              <a:defRPr sz="900" dirty="0"/>
            </a:lvl1pPr>
          </a:lstStyle>
          <a:p>
            <a:r>
              <a:rPr lang="en-US" dirty="0"/>
              <a:t>Copyright © 2024 Wolters Kluwer. Published by Lippincott Williams &amp; Wilkins.</a:t>
            </a:r>
          </a:p>
        </p:txBody>
      </p:sp>
      <p:sp>
        <p:nvSpPr>
          <p:cNvPr id="6" name="Slide Number Placeholder 5"/>
          <p:cNvSpPr>
            <a:spLocks noGrp="1"/>
          </p:cNvSpPr>
          <p:nvPr>
            <p:ph type="sldNum" sz="quarter" idx="12"/>
          </p:nvPr>
        </p:nvSpPr>
        <p:spPr bwMode="white">
          <a:ln>
            <a:headEnd type="none"/>
            <a:tailEnd type="none"/>
          </a:ln>
        </p:spPr>
        <p:txBody>
          <a:bodyPr wrap="square"/>
          <a:lstStyle>
            <a:lvl1pPr>
              <a:defRPr sz="900" dirty="0"/>
            </a:lvl1pPr>
          </a:lstStyle>
          <a:p>
            <a:fld id="{27A13296-8103-46F4-BA41-F532E14F2100}" type="slidenum">
              <a:rPr lang="en-US" dirty="0"/>
              <a:t>25</a:t>
            </a:fld>
            <a:endParaRPr lang="en-US" dirty="0"/>
          </a:p>
        </p:txBody>
      </p:sp>
      <p:sp>
        <p:nvSpPr>
          <p:cNvPr id="7" name="Text Placeholder 6"/>
          <p:cNvSpPr>
            <a:spLocks noGrp="1"/>
          </p:cNvSpPr>
          <p:nvPr>
            <p:ph type="body" sz="half" idx="13"/>
          </p:nvPr>
        </p:nvSpPr>
        <p:spPr bwMode="white">
          <a:xfrm>
            <a:off x="6245352" y="2743200"/>
            <a:ext cx="2432304" cy="2889504"/>
          </a:xfrm>
          <a:ln>
            <a:headEnd type="none"/>
            <a:tailEnd type="none"/>
          </a:ln>
        </p:spPr>
        <p:txBody>
          <a:bodyPr wrap="square" anchor="b"/>
          <a:lstStyle/>
          <a:p>
            <a:pPr algn="l" defTabSz="914400"/>
            <a:r>
              <a:rPr sz="900" dirty="0">
                <a:solidFill>
                  <a:srgbClr val="000000"/>
                </a:solidFill>
                <a:latin typeface="Calibri (Body)"/>
                <a:ea typeface="Calibri (Body)"/>
                <a:cs typeface="Calibri (Body)"/>
              </a:rPr>
              <a:t>Hemodynamic data during treatment (mean +/- SEM)</a:t>
            </a:r>
          </a:p>
          <a:p>
            <a:pPr defTabSz="914400"/>
            <a:endParaRPr sz="900" dirty="0">
              <a:solidFill>
                <a:srgbClr val="000000"/>
              </a:solidFill>
              <a:latin typeface="Calibri (Body)"/>
              <a:ea typeface="Calibri (Body)"/>
              <a:cs typeface="Calibri (Body)"/>
            </a:endParaRPr>
          </a:p>
        </p:txBody>
      </p:sp>
      <p:pic>
        <p:nvPicPr>
          <p:cNvPr id="8" name="Picture 8"/>
          <p:cNvPicPr>
            <a:picLocks noChangeAspect="1"/>
          </p:cNvPicPr>
          <p:nvPr/>
        </p:nvPicPr>
        <p:blipFill>
          <a:blip r:embed="rId2">
            <a:lum/>
          </a:blip>
          <a:srcRect/>
          <a:stretch>
            <a:fillRect/>
          </a:stretch>
        </p:blipFill>
        <p:spPr bwMode="white">
          <a:xfrm>
            <a:off x="182880" y="5943600"/>
            <a:ext cx="1600200" cy="685800"/>
          </a:xfrm>
          <a:prstGeom prst="rect">
            <a:avLst/>
          </a:prstGeom>
          <a:ln>
            <a:headEnd type="none"/>
            <a:tailEnd type="none"/>
          </a:ln>
        </p:spPr>
      </p:pic>
      <p:pic>
        <p:nvPicPr>
          <p:cNvPr id="9" name="Picture 9"/>
          <p:cNvPicPr>
            <a:picLocks noChangeAspect="1"/>
          </p:cNvPicPr>
          <p:nvPr/>
        </p:nvPicPr>
        <p:blipFill>
          <a:blip r:embed="rId3">
            <a:lum/>
          </a:blip>
          <a:srcRect/>
          <a:stretch>
            <a:fillRect/>
          </a:stretch>
        </p:blipFill>
        <p:spPr bwMode="white">
          <a:xfrm>
            <a:off x="685400" y="2109788"/>
            <a:ext cx="8001400" cy="4197704"/>
          </a:xfrm>
          <a:prstGeom prst="rect">
            <a:avLst/>
          </a:prstGeom>
          <a:ln>
            <a:headEnd type="none"/>
            <a:tailEnd type="none"/>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white">
          <a:ln>
            <a:headEnd type="none"/>
            <a:tailEnd type="none"/>
          </a:ln>
        </p:spPr>
        <p:txBody>
          <a:bodyPr wrap="square">
            <a:normAutofit fontScale="90000"/>
          </a:bodyPr>
          <a:lstStyle/>
          <a:p>
            <a:pPr defTabSz="914400"/>
            <a:r>
              <a:t>Table 6</a:t>
            </a:r>
          </a:p>
        </p:txBody>
      </p:sp>
      <p:sp>
        <p:nvSpPr>
          <p:cNvPr id="4" name="Text Placeholder 3"/>
          <p:cNvSpPr>
            <a:spLocks noGrp="1"/>
          </p:cNvSpPr>
          <p:nvPr>
            <p:ph type="body" sz="half" idx="2"/>
          </p:nvPr>
        </p:nvSpPr>
        <p:spPr bwMode="white">
          <a:xfrm>
            <a:off x="6245352" y="741578"/>
            <a:ext cx="2432304" cy="1832400"/>
          </a:xfrm>
          <a:ln>
            <a:headEnd type="none"/>
            <a:tailEnd type="none"/>
          </a:ln>
        </p:spPr>
        <p:txBody>
          <a:bodyPr wrap="square" anchor="t"/>
          <a:lstStyle/>
          <a:p>
            <a:pPr algn="l" defTabSz="914400"/>
            <a:r>
              <a:rPr sz="900" u="sng" dirty="0">
                <a:solidFill>
                  <a:srgbClr val="000000"/>
                </a:solidFill>
                <a:latin typeface="Calibri (Body)"/>
                <a:ea typeface="Calibri (Body)"/>
                <a:cs typeface="Calibri (Body)"/>
                <a:hlinkClick r:id="" action="ppaction://hlinkfile"/>
              </a:rPr>
              <a:t>Beneficial myocardial metabolic effects of insulin during verapamil toxicity in the anesthetized canine</a:t>
            </a:r>
          </a:p>
          <a:p>
            <a:pPr defTabSz="914400"/>
            <a:endParaRPr sz="900" u="sng" dirty="0">
              <a:solidFill>
                <a:srgbClr val="000000"/>
              </a:solidFill>
              <a:latin typeface="Calibri (Body)"/>
              <a:ea typeface="Calibri (Body)"/>
              <a:cs typeface="Calibri (Body)"/>
              <a:hlinkClick r:id="" action="ppaction://hlinkfile"/>
            </a:endParaRPr>
          </a:p>
          <a:p>
            <a:pPr algn="l" defTabSz="914400"/>
            <a:r>
              <a:rPr sz="900" dirty="0">
                <a:solidFill>
                  <a:srgbClr val="000000"/>
                </a:solidFill>
                <a:latin typeface="Calibri (Body)"/>
                <a:ea typeface="Calibri (Body)"/>
                <a:cs typeface="Calibri (Body)"/>
              </a:rPr>
              <a:t>Kline, Jeffrey A.; Leonova, Elena; Raymond, Richard M.</a:t>
            </a:r>
          </a:p>
          <a:p>
            <a:pPr defTabSz="914400"/>
            <a:endParaRPr sz="900" dirty="0">
              <a:solidFill>
                <a:srgbClr val="000000"/>
              </a:solidFill>
              <a:latin typeface="Calibri (Body)"/>
              <a:ea typeface="Calibri (Body)"/>
              <a:cs typeface="Calibri (Body)"/>
            </a:endParaRPr>
          </a:p>
          <a:p>
            <a:pPr algn="l" defTabSz="914400"/>
            <a:r>
              <a:rPr sz="900" dirty="0">
                <a:solidFill>
                  <a:srgbClr val="000000"/>
                </a:solidFill>
                <a:latin typeface="Calibri (Body)"/>
                <a:ea typeface="Calibri (Body)"/>
                <a:cs typeface="Calibri (Body)"/>
              </a:rPr>
              <a:t>Critical Care Medicine23(7):1251-1263, July 1995.</a:t>
            </a:r>
          </a:p>
          <a:p>
            <a:pPr defTabSz="914400"/>
            <a:endParaRPr sz="900" dirty="0">
              <a:solidFill>
                <a:srgbClr val="000000"/>
              </a:solidFill>
              <a:latin typeface="Calibri (Body)"/>
              <a:ea typeface="Calibri (Body)"/>
              <a:cs typeface="Calibri (Body)"/>
            </a:endParaRPr>
          </a:p>
          <a:p>
            <a:pPr algn="l" defTabSz="914400"/>
            <a:r>
              <a:rPr sz="900" dirty="0">
                <a:solidFill>
                  <a:srgbClr val="000000"/>
                </a:solidFill>
                <a:latin typeface="Calibri (Body)"/>
                <a:ea typeface="Calibri (Body)"/>
                <a:cs typeface="Calibri (Body)"/>
              </a:rPr>
              <a:t>doi: </a:t>
            </a:r>
          </a:p>
          <a:p>
            <a:pPr defTabSz="914400"/>
            <a:endParaRPr sz="900" dirty="0">
              <a:solidFill>
                <a:srgbClr val="000000"/>
              </a:solidFill>
              <a:latin typeface="Calibri (Body)"/>
              <a:ea typeface="Calibri (Body)"/>
              <a:cs typeface="Calibri (Body)"/>
            </a:endParaRPr>
          </a:p>
        </p:txBody>
      </p:sp>
      <p:sp>
        <p:nvSpPr>
          <p:cNvPr id="5" name="Footer Placeholder 4"/>
          <p:cNvSpPr>
            <a:spLocks noGrp="1"/>
          </p:cNvSpPr>
          <p:nvPr>
            <p:ph type="ftr" sz="quarter" idx="11"/>
          </p:nvPr>
        </p:nvSpPr>
        <p:spPr bwMode="white">
          <a:ln>
            <a:headEnd type="none"/>
            <a:tailEnd type="none"/>
          </a:ln>
        </p:spPr>
        <p:txBody>
          <a:bodyPr wrap="square"/>
          <a:lstStyle>
            <a:lvl1pPr>
              <a:defRPr sz="900" dirty="0"/>
            </a:lvl1pPr>
          </a:lstStyle>
          <a:p>
            <a:r>
              <a:rPr lang="en-US" dirty="0"/>
              <a:t>Copyright © 2024 Wolters Kluwer. Published by Lippincott Williams &amp; Wilkins.</a:t>
            </a:r>
          </a:p>
        </p:txBody>
      </p:sp>
      <p:sp>
        <p:nvSpPr>
          <p:cNvPr id="6" name="Slide Number Placeholder 5"/>
          <p:cNvSpPr>
            <a:spLocks noGrp="1"/>
          </p:cNvSpPr>
          <p:nvPr>
            <p:ph type="sldNum" sz="quarter" idx="12"/>
          </p:nvPr>
        </p:nvSpPr>
        <p:spPr bwMode="white">
          <a:ln>
            <a:headEnd type="none"/>
            <a:tailEnd type="none"/>
          </a:ln>
        </p:spPr>
        <p:txBody>
          <a:bodyPr wrap="square"/>
          <a:lstStyle>
            <a:lvl1pPr>
              <a:defRPr sz="900" dirty="0"/>
            </a:lvl1pPr>
          </a:lstStyle>
          <a:p>
            <a:fld id="{27A13296-8103-46F4-BA41-F532E14F2100}" type="slidenum">
              <a:rPr lang="en-US" dirty="0"/>
              <a:t>26</a:t>
            </a:fld>
            <a:endParaRPr lang="en-US" dirty="0"/>
          </a:p>
        </p:txBody>
      </p:sp>
      <p:sp>
        <p:nvSpPr>
          <p:cNvPr id="7" name="Text Placeholder 6"/>
          <p:cNvSpPr>
            <a:spLocks noGrp="1"/>
          </p:cNvSpPr>
          <p:nvPr>
            <p:ph type="body" sz="half" idx="13"/>
          </p:nvPr>
        </p:nvSpPr>
        <p:spPr bwMode="white">
          <a:xfrm>
            <a:off x="6245352" y="2743200"/>
            <a:ext cx="2432304" cy="2889504"/>
          </a:xfrm>
          <a:ln>
            <a:headEnd type="none"/>
            <a:tailEnd type="none"/>
          </a:ln>
        </p:spPr>
        <p:txBody>
          <a:bodyPr wrap="square" anchor="b"/>
          <a:lstStyle/>
          <a:p>
            <a:pPr algn="l" defTabSz="914400"/>
            <a:r>
              <a:rPr sz="900" dirty="0">
                <a:solidFill>
                  <a:srgbClr val="000000"/>
                </a:solidFill>
                <a:latin typeface="Calibri (Body)"/>
                <a:ea typeface="Calibri (Body)"/>
                <a:cs typeface="Calibri (Body)"/>
              </a:rPr>
              <a:t>Number of animals surviving during treatment</a:t>
            </a:r>
          </a:p>
          <a:p>
            <a:pPr defTabSz="914400"/>
            <a:endParaRPr sz="900" dirty="0">
              <a:solidFill>
                <a:srgbClr val="000000"/>
              </a:solidFill>
              <a:latin typeface="Calibri (Body)"/>
              <a:ea typeface="Calibri (Body)"/>
              <a:cs typeface="Calibri (Body)"/>
            </a:endParaRPr>
          </a:p>
        </p:txBody>
      </p:sp>
      <p:pic>
        <p:nvPicPr>
          <p:cNvPr id="8" name="Picture 8"/>
          <p:cNvPicPr>
            <a:picLocks noChangeAspect="1"/>
          </p:cNvPicPr>
          <p:nvPr/>
        </p:nvPicPr>
        <p:blipFill>
          <a:blip r:embed="rId2">
            <a:lum/>
          </a:blip>
          <a:srcRect/>
          <a:stretch>
            <a:fillRect/>
          </a:stretch>
        </p:blipFill>
        <p:spPr bwMode="white">
          <a:xfrm>
            <a:off x="182880" y="5943600"/>
            <a:ext cx="1600200" cy="685800"/>
          </a:xfrm>
          <a:prstGeom prst="rect">
            <a:avLst/>
          </a:prstGeom>
          <a:ln>
            <a:headEnd type="none"/>
            <a:tailEnd type="none"/>
          </a:ln>
        </p:spPr>
      </p:pic>
      <p:pic>
        <p:nvPicPr>
          <p:cNvPr id="9" name="Picture 9"/>
          <p:cNvPicPr>
            <a:picLocks noChangeAspect="1"/>
          </p:cNvPicPr>
          <p:nvPr/>
        </p:nvPicPr>
        <p:blipFill>
          <a:blip r:embed="rId3">
            <a:lum/>
          </a:blip>
          <a:srcRect/>
          <a:stretch>
            <a:fillRect/>
          </a:stretch>
        </p:blipFill>
        <p:spPr bwMode="white">
          <a:xfrm>
            <a:off x="1043608" y="2308315"/>
            <a:ext cx="6754773" cy="3441352"/>
          </a:xfrm>
          <a:prstGeom prst="rect">
            <a:avLst/>
          </a:prstGeom>
          <a:ln>
            <a:headEnd type="none"/>
            <a:tailEnd type="none"/>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989397" y="2773377"/>
            <a:ext cx="6840760" cy="1015663"/>
          </a:xfrm>
          <a:prstGeom prst="rect">
            <a:avLst/>
          </a:prstGeom>
        </p:spPr>
        <p:txBody>
          <a:bodyPr wrap="square">
            <a:spAutoFit/>
          </a:bodyPr>
          <a:lstStyle/>
          <a:p>
            <a:r>
              <a:rPr lang="sv-SE" b="0" dirty="0">
                <a:latin typeface="+mn-lt"/>
              </a:rPr>
              <a:t>Vid </a:t>
            </a:r>
            <a:r>
              <a:rPr lang="sv-SE" dirty="0" err="1">
                <a:latin typeface="+mn-lt"/>
              </a:rPr>
              <a:t>högdos</a:t>
            </a:r>
            <a:r>
              <a:rPr lang="sv-SE" dirty="0">
                <a:latin typeface="+mn-lt"/>
              </a:rPr>
              <a:t> insulin – </a:t>
            </a:r>
            <a:r>
              <a:rPr lang="sv-SE" b="0" dirty="0" err="1">
                <a:latin typeface="+mn-lt"/>
              </a:rPr>
              <a:t>euglykemiterapi</a:t>
            </a:r>
            <a:r>
              <a:rPr lang="sv-SE" dirty="0">
                <a:latin typeface="+mn-lt"/>
              </a:rPr>
              <a:t> </a:t>
            </a:r>
            <a:r>
              <a:rPr lang="sv-SE" b="0" dirty="0">
                <a:latin typeface="+mn-lt"/>
              </a:rPr>
              <a:t>använder man avsevärt högre insulindoser (1–10 E/kg/timme) än vid behandling med GIK-dropp (ca 0,05–0,075 E/kg/timme)</a:t>
            </a:r>
            <a:endParaRPr lang="sv-SE" sz="1000" dirty="0">
              <a:latin typeface="+mn-lt"/>
            </a:endParaRPr>
          </a:p>
        </p:txBody>
      </p:sp>
      <p:sp>
        <p:nvSpPr>
          <p:cNvPr id="3" name="Rektangel 2"/>
          <p:cNvSpPr/>
          <p:nvPr/>
        </p:nvSpPr>
        <p:spPr>
          <a:xfrm>
            <a:off x="593353" y="5301208"/>
            <a:ext cx="7632848" cy="830997"/>
          </a:xfrm>
          <a:prstGeom prst="rect">
            <a:avLst/>
          </a:prstGeom>
        </p:spPr>
        <p:txBody>
          <a:bodyPr wrap="square">
            <a:spAutoFit/>
          </a:bodyPr>
          <a:lstStyle/>
          <a:p>
            <a:endParaRPr lang="sv-SE" sz="1200" b="0" dirty="0"/>
          </a:p>
          <a:p>
            <a:r>
              <a:rPr lang="sv-SE" sz="1200" b="0" dirty="0" err="1"/>
              <a:t>Selker</a:t>
            </a:r>
            <a:r>
              <a:rPr lang="sv-SE" sz="1200" b="0" dirty="0"/>
              <a:t> HP, Harris WS, </a:t>
            </a:r>
            <a:r>
              <a:rPr lang="sv-SE" sz="1200" b="0" dirty="0" err="1"/>
              <a:t>Rackley</a:t>
            </a:r>
            <a:r>
              <a:rPr lang="sv-SE" sz="1200" b="0" dirty="0"/>
              <a:t> CE, et al. </a:t>
            </a:r>
            <a:r>
              <a:rPr lang="sv-SE" sz="1200" b="0" dirty="0" err="1"/>
              <a:t>Very</a:t>
            </a:r>
            <a:r>
              <a:rPr lang="sv-SE" sz="1200" b="0" dirty="0"/>
              <a:t> </a:t>
            </a:r>
            <a:r>
              <a:rPr lang="sv-SE" sz="1200" b="0" dirty="0" err="1"/>
              <a:t>early</a:t>
            </a:r>
            <a:r>
              <a:rPr lang="sv-SE" sz="1200" b="0" dirty="0"/>
              <a:t> administration </a:t>
            </a:r>
            <a:r>
              <a:rPr lang="sv-SE" sz="1200" b="0" dirty="0" err="1"/>
              <a:t>of</a:t>
            </a:r>
            <a:r>
              <a:rPr lang="sv-SE" sz="1200" b="0" dirty="0"/>
              <a:t> </a:t>
            </a:r>
            <a:r>
              <a:rPr lang="sv-SE" sz="1200" b="0" dirty="0" err="1"/>
              <a:t>glucose</a:t>
            </a:r>
            <a:r>
              <a:rPr lang="sv-SE" sz="1200" b="0" dirty="0"/>
              <a:t>-insulin-</a:t>
            </a:r>
            <a:r>
              <a:rPr lang="sv-SE" sz="1200" b="0" dirty="0" err="1"/>
              <a:t>potassium</a:t>
            </a:r>
            <a:r>
              <a:rPr lang="sv-SE" sz="1200" b="0" dirty="0"/>
              <a:t> by </a:t>
            </a:r>
            <a:r>
              <a:rPr lang="sv-SE" sz="1200" b="0" dirty="0" err="1"/>
              <a:t>emergency</a:t>
            </a:r>
            <a:r>
              <a:rPr lang="sv-SE" sz="1200" b="0" dirty="0"/>
              <a:t> </a:t>
            </a:r>
            <a:r>
              <a:rPr lang="sv-SE" sz="1200" b="0" dirty="0" err="1"/>
              <a:t>medical</a:t>
            </a:r>
            <a:r>
              <a:rPr lang="sv-SE" sz="1200" b="0" dirty="0"/>
              <a:t> service for </a:t>
            </a:r>
            <a:r>
              <a:rPr lang="sv-SE" sz="1200" b="0" dirty="0" err="1"/>
              <a:t>acute</a:t>
            </a:r>
            <a:r>
              <a:rPr lang="sv-SE" sz="1200" b="0" dirty="0"/>
              <a:t> </a:t>
            </a:r>
            <a:r>
              <a:rPr lang="sv-SE" sz="1200" b="0" dirty="0" err="1"/>
              <a:t>coronary</a:t>
            </a:r>
            <a:r>
              <a:rPr lang="sv-SE" sz="1200" b="0" dirty="0"/>
              <a:t> </a:t>
            </a:r>
            <a:r>
              <a:rPr lang="sv-SE" sz="1200" b="0" dirty="0" err="1"/>
              <a:t>syndromes</a:t>
            </a:r>
            <a:r>
              <a:rPr lang="sv-SE" sz="1200" b="0" dirty="0"/>
              <a:t>: </a:t>
            </a:r>
            <a:r>
              <a:rPr lang="sv-SE" sz="1200" b="0" dirty="0" err="1"/>
              <a:t>biological</a:t>
            </a:r>
            <a:r>
              <a:rPr lang="sv-SE" sz="1200" b="0" dirty="0"/>
              <a:t> </a:t>
            </a:r>
            <a:r>
              <a:rPr lang="sv-SE" sz="1200" b="0" dirty="0" err="1"/>
              <a:t>mechanisms</a:t>
            </a:r>
            <a:r>
              <a:rPr lang="sv-SE" sz="1200" b="0" dirty="0"/>
              <a:t> for benefit in the IMMEDIATE Trial. </a:t>
            </a:r>
            <a:r>
              <a:rPr lang="sv-SE" sz="1200" b="0" dirty="0" err="1"/>
              <a:t>Am</a:t>
            </a:r>
            <a:r>
              <a:rPr lang="sv-SE" sz="1200" b="0" dirty="0"/>
              <a:t> </a:t>
            </a:r>
            <a:r>
              <a:rPr lang="sv-SE" sz="1200" b="0" dirty="0" err="1"/>
              <a:t>Heart</a:t>
            </a:r>
            <a:r>
              <a:rPr lang="sv-SE" sz="1200" b="0" dirty="0"/>
              <a:t> J. 2016;178:168-75</a:t>
            </a:r>
          </a:p>
        </p:txBody>
      </p:sp>
      <p:sp>
        <p:nvSpPr>
          <p:cNvPr id="4" name="textruta 3">
            <a:extLst>
              <a:ext uri="{FF2B5EF4-FFF2-40B4-BE49-F238E27FC236}">
                <a16:creationId xmlns:a16="http://schemas.microsoft.com/office/drawing/2014/main" id="{6D096978-E00C-A412-DC29-7E9505373625}"/>
              </a:ext>
            </a:extLst>
          </p:cNvPr>
          <p:cNvSpPr txBox="1"/>
          <p:nvPr/>
        </p:nvSpPr>
        <p:spPr>
          <a:xfrm>
            <a:off x="1493453" y="854237"/>
            <a:ext cx="5832648" cy="1323439"/>
          </a:xfrm>
          <a:prstGeom prst="rect">
            <a:avLst/>
          </a:prstGeom>
          <a:noFill/>
        </p:spPr>
        <p:txBody>
          <a:bodyPr wrap="square">
            <a:spAutoFit/>
          </a:bodyPr>
          <a:lstStyle/>
          <a:p>
            <a:pPr algn="ctr"/>
            <a:r>
              <a:rPr lang="sv-SE" sz="4000" b="0" dirty="0" err="1">
                <a:latin typeface="Calibri" panose="020F0502020204030204" pitchFamily="34" charset="0"/>
                <a:cs typeface="Calibri" panose="020F0502020204030204" pitchFamily="34" charset="0"/>
              </a:rPr>
              <a:t>Högdos</a:t>
            </a:r>
            <a:r>
              <a:rPr lang="sv-SE" sz="4000" b="0" dirty="0">
                <a:latin typeface="Calibri" panose="020F0502020204030204" pitchFamily="34" charset="0"/>
                <a:cs typeface="Calibri" panose="020F0502020204030204" pitchFamily="34" charset="0"/>
              </a:rPr>
              <a:t> insulinbehandling (HDI) </a:t>
            </a:r>
            <a:endParaRPr lang="sv-SE" sz="4000" dirty="0"/>
          </a:p>
        </p:txBody>
      </p:sp>
    </p:spTree>
    <p:extLst>
      <p:ext uri="{BB962C8B-B14F-4D97-AF65-F5344CB8AC3E}">
        <p14:creationId xmlns:p14="http://schemas.microsoft.com/office/powerpoint/2010/main" val="3273389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a:t>Högdos</a:t>
            </a:r>
            <a:r>
              <a:rPr lang="sv-SE" dirty="0"/>
              <a:t> insulinbehandling</a:t>
            </a:r>
          </a:p>
        </p:txBody>
      </p:sp>
      <p:sp>
        <p:nvSpPr>
          <p:cNvPr id="3" name="Rektangel 2"/>
          <p:cNvSpPr/>
          <p:nvPr/>
        </p:nvSpPr>
        <p:spPr>
          <a:xfrm>
            <a:off x="990180" y="1772817"/>
            <a:ext cx="7542259" cy="4401205"/>
          </a:xfrm>
          <a:prstGeom prst="rect">
            <a:avLst/>
          </a:prstGeom>
        </p:spPr>
        <p:txBody>
          <a:bodyPr wrap="square">
            <a:spAutoFit/>
          </a:bodyPr>
          <a:lstStyle/>
          <a:p>
            <a:pPr marL="342900" indent="-342900">
              <a:buFont typeface="Arial" panose="020B0604020202020204" pitchFamily="34" charset="0"/>
              <a:buChar char="•"/>
            </a:pPr>
            <a:r>
              <a:rPr lang="sv-SE" b="0" dirty="0">
                <a:latin typeface="+mn-lt"/>
              </a:rPr>
              <a:t>Snabbverkande insulin: </a:t>
            </a:r>
            <a:r>
              <a:rPr lang="sv-SE" dirty="0">
                <a:latin typeface="+mn-lt"/>
              </a:rPr>
              <a:t>Bolus 1 E/kg + infusion 1 E/kg/timme</a:t>
            </a:r>
            <a:r>
              <a:rPr lang="sv-SE" b="0" dirty="0">
                <a:latin typeface="+mn-lt"/>
              </a:rPr>
              <a:t> intravenöst. </a:t>
            </a:r>
          </a:p>
          <a:p>
            <a:pPr marL="342900" indent="-342900">
              <a:buFont typeface="Arial" panose="020B0604020202020204" pitchFamily="34" charset="0"/>
              <a:buChar char="•"/>
            </a:pPr>
            <a:r>
              <a:rPr lang="sv-SE" b="0" dirty="0">
                <a:latin typeface="+mn-lt"/>
              </a:rPr>
              <a:t>Utvärdera behandlingseffekt var 10–15:e minut och öka vid behov insulininfusionen till max ­10 E/kg/timme. Infusionslösningen bör vara 10 E/ml. </a:t>
            </a:r>
          </a:p>
          <a:p>
            <a:pPr marL="342900" indent="-342900">
              <a:buFont typeface="Arial" panose="020B0604020202020204" pitchFamily="34" charset="0"/>
              <a:buChar char="•"/>
            </a:pPr>
            <a:r>
              <a:rPr lang="sv-SE" b="0" dirty="0">
                <a:latin typeface="+mn-lt"/>
              </a:rPr>
              <a:t>De </a:t>
            </a:r>
            <a:r>
              <a:rPr lang="sv-SE" b="0" dirty="0" err="1">
                <a:latin typeface="+mn-lt"/>
              </a:rPr>
              <a:t>inotropa</a:t>
            </a:r>
            <a:r>
              <a:rPr lang="sv-SE" b="0" dirty="0">
                <a:latin typeface="+mn-lt"/>
              </a:rPr>
              <a:t> insulineffekterna inträder gradvis och når maximal effekt efter 15–40 minuter.</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dirty="0">
                <a:latin typeface="+mn-lt"/>
              </a:rPr>
              <a:t>Glukostillförsel</a:t>
            </a:r>
            <a:r>
              <a:rPr lang="sv-SE" b="0" dirty="0">
                <a:latin typeface="+mn-lt"/>
              </a:rPr>
              <a:t>: om P-glukos &lt;10 mmol/l ges bolus glukos 300 mg/ml: 50 ml. </a:t>
            </a:r>
            <a:r>
              <a:rPr lang="sv-SE" dirty="0">
                <a:latin typeface="+mn-lt"/>
              </a:rPr>
              <a:t>Till alla startas infusion glukos 100 mg/ml via CVK</a:t>
            </a:r>
            <a:r>
              <a:rPr lang="sv-SE" b="0" dirty="0">
                <a:latin typeface="+mn-lt"/>
              </a:rPr>
              <a:t>. Infusionstakten titreras till B-glukos 6–10 mmol/l. Regelbunden kontroll av B-glukos, initialt var 30:e minut. </a:t>
            </a:r>
          </a:p>
          <a:p>
            <a:pPr marL="342900" indent="-342900">
              <a:buFont typeface="Arial" panose="020B0604020202020204" pitchFamily="34" charset="0"/>
              <a:buChar char="•"/>
            </a:pPr>
            <a:r>
              <a:rPr lang="sv-SE" b="0" dirty="0">
                <a:latin typeface="+mn-lt"/>
              </a:rPr>
              <a:t>Om stora volymer krävs för att hålla adekvat blodsockernivå, byt till glukoslösning med högre koncentration.</a:t>
            </a:r>
          </a:p>
        </p:txBody>
      </p:sp>
    </p:spTree>
    <p:extLst>
      <p:ext uri="{BB962C8B-B14F-4D97-AF65-F5344CB8AC3E}">
        <p14:creationId xmlns:p14="http://schemas.microsoft.com/office/powerpoint/2010/main" val="1411807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a:t>Högdos</a:t>
            </a:r>
            <a:r>
              <a:rPr lang="sv-SE" dirty="0"/>
              <a:t> insulinbehandling</a:t>
            </a:r>
          </a:p>
        </p:txBody>
      </p:sp>
      <p:sp>
        <p:nvSpPr>
          <p:cNvPr id="3" name="Rektangel 2"/>
          <p:cNvSpPr/>
          <p:nvPr/>
        </p:nvSpPr>
        <p:spPr>
          <a:xfrm>
            <a:off x="990181" y="1772816"/>
            <a:ext cx="6840760" cy="4093428"/>
          </a:xfrm>
          <a:prstGeom prst="rect">
            <a:avLst/>
          </a:prstGeom>
        </p:spPr>
        <p:txBody>
          <a:bodyPr wrap="square">
            <a:spAutoFit/>
          </a:bodyPr>
          <a:lstStyle/>
          <a:p>
            <a:pPr marL="342900" indent="-342900">
              <a:buFont typeface="Arial" panose="020B0604020202020204" pitchFamily="34" charset="0"/>
              <a:buChar char="•"/>
            </a:pPr>
            <a:r>
              <a:rPr lang="sv-SE" b="0" dirty="0">
                <a:latin typeface="+mn-lt"/>
              </a:rPr>
              <a:t>Elektrolyter: Kontrollera Na, K, Ca, fosfat och Mg initialt samt 1 timme efter påbörjad insulinterapi. Na och K följs härefter varje timme</a:t>
            </a:r>
          </a:p>
          <a:p>
            <a:pPr marL="342900" indent="-342900">
              <a:buFont typeface="Arial" panose="020B0604020202020204" pitchFamily="34" charset="0"/>
              <a:buChar char="•"/>
            </a:pPr>
            <a:r>
              <a:rPr lang="sv-SE" b="0" dirty="0">
                <a:latin typeface="+mn-lt"/>
              </a:rPr>
              <a:t>Kalium ges som separat infusion via CVK vid K &lt;3,5 mmol/l; startdos 5–10 mmol/timme. Målvärde K 3–3,5 mmol/l. </a:t>
            </a:r>
          </a:p>
          <a:p>
            <a:pPr marL="342900" indent="-342900">
              <a:buFont typeface="Arial" panose="020B0604020202020204" pitchFamily="34" charset="0"/>
              <a:buChar char="•"/>
            </a:pPr>
            <a:r>
              <a:rPr lang="sv-SE" b="0" dirty="0">
                <a:latin typeface="+mn-lt"/>
              </a:rPr>
              <a:t>Om </a:t>
            </a:r>
            <a:r>
              <a:rPr lang="sv-SE" b="0" dirty="0" err="1">
                <a:latin typeface="+mn-lt"/>
              </a:rPr>
              <a:t>dobutamin</a:t>
            </a:r>
            <a:r>
              <a:rPr lang="sv-SE" b="0" dirty="0">
                <a:latin typeface="+mn-lt"/>
              </a:rPr>
              <a:t>- eller adrenalin­infusion pågår trappas denna ut så snart cirkulationsstatus tillåter</a:t>
            </a:r>
          </a:p>
          <a:p>
            <a:pPr marL="342900" indent="-342900">
              <a:buFont typeface="Arial" panose="020B0604020202020204" pitchFamily="34" charset="0"/>
              <a:buChar char="•"/>
            </a:pPr>
            <a:r>
              <a:rPr lang="sv-SE" b="0" dirty="0">
                <a:latin typeface="+mn-lt"/>
              </a:rPr>
              <a:t>Insulin har </a:t>
            </a:r>
            <a:r>
              <a:rPr lang="sv-SE" b="0" dirty="0" err="1">
                <a:latin typeface="+mn-lt"/>
              </a:rPr>
              <a:t>vasodilaterande</a:t>
            </a:r>
            <a:r>
              <a:rPr lang="sv-SE" b="0" dirty="0">
                <a:latin typeface="+mn-lt"/>
              </a:rPr>
              <a:t> effekt. Vid behov, behåll eller addera noradrenalin</a:t>
            </a:r>
          </a:p>
          <a:p>
            <a:pPr marL="342900" indent="-342900">
              <a:buFont typeface="Arial" panose="020B0604020202020204" pitchFamily="34" charset="0"/>
              <a:buChar char="•"/>
            </a:pPr>
            <a:r>
              <a:rPr lang="sv-SE" b="0" dirty="0">
                <a:latin typeface="+mn-lt"/>
              </a:rPr>
              <a:t>Uttrappning av insulintillförsel tidigast 12–24 timmar efter tablett­intag och bara om patienten är hemodynamiskt stabil. Reducera insulindosen med 20–50 procent och utvärdera timvis</a:t>
            </a:r>
          </a:p>
        </p:txBody>
      </p:sp>
    </p:spTree>
    <p:extLst>
      <p:ext uri="{BB962C8B-B14F-4D97-AF65-F5344CB8AC3E}">
        <p14:creationId xmlns:p14="http://schemas.microsoft.com/office/powerpoint/2010/main" val="3664637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a:t>Högdos</a:t>
            </a:r>
            <a:r>
              <a:rPr lang="sv-SE" dirty="0"/>
              <a:t> insulinbehandling</a:t>
            </a:r>
          </a:p>
        </p:txBody>
      </p:sp>
      <p:sp>
        <p:nvSpPr>
          <p:cNvPr id="3" name="Rektangel 2"/>
          <p:cNvSpPr/>
          <p:nvPr/>
        </p:nvSpPr>
        <p:spPr>
          <a:xfrm>
            <a:off x="990181" y="1772816"/>
            <a:ext cx="6840760" cy="4093428"/>
          </a:xfrm>
          <a:prstGeom prst="rect">
            <a:avLst/>
          </a:prstGeom>
        </p:spPr>
        <p:txBody>
          <a:bodyPr wrap="square">
            <a:spAutoFit/>
          </a:bodyPr>
          <a:lstStyle/>
          <a:p>
            <a:pPr marL="342900" indent="-342900">
              <a:buFont typeface="Arial" panose="020B0604020202020204" pitchFamily="34" charset="0"/>
              <a:buChar char="•"/>
            </a:pPr>
            <a:r>
              <a:rPr lang="sv-SE" b="0" dirty="0">
                <a:latin typeface="+mn-lt"/>
              </a:rPr>
              <a:t>Glukostillförsel bör fortsättas efter avslutad insulininfusion. Hypoglyk­emi kan utvecklas &gt;24 timmar efter insulinavslut</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b="0" dirty="0">
                <a:latin typeface="+mn-lt"/>
              </a:rPr>
              <a:t>Regelbundna kontroller av B-glukos och P-kalium fortsätts efter insulinutsättning och efter avslutad glukosinfusion</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b="0" dirty="0">
                <a:latin typeface="+mn-lt"/>
              </a:rPr>
              <a:t>Täta kontroller (var 30:e minut) vid behandlingsförändring eller avvikande värden. Kan glesas ut (varannan till var fjärde timme) vid stabilitet.</a:t>
            </a:r>
          </a:p>
          <a:p>
            <a:pPr marL="342900" indent="-342900">
              <a:buFont typeface="Arial" panose="020B0604020202020204" pitchFamily="34" charset="0"/>
              <a:buChar char="•"/>
            </a:pPr>
            <a:endParaRPr lang="sv-SE" b="0" dirty="0">
              <a:latin typeface="+mn-lt"/>
            </a:endParaRPr>
          </a:p>
          <a:p>
            <a:pPr marL="342900" indent="-342900">
              <a:buFont typeface="Arial" panose="020B0604020202020204" pitchFamily="34" charset="0"/>
              <a:buChar char="•"/>
            </a:pPr>
            <a:r>
              <a:rPr lang="sv-SE" b="0" dirty="0">
                <a:latin typeface="+mn-lt"/>
              </a:rPr>
              <a:t>Kontrollerna avslutas tidigast 24–36 timmar efter avslutad insulintillförsel. Minst 6 timmar ska också ha förflutit efter avslutad glukosinfusion.</a:t>
            </a:r>
          </a:p>
        </p:txBody>
      </p:sp>
    </p:spTree>
    <p:extLst>
      <p:ext uri="{BB962C8B-B14F-4D97-AF65-F5344CB8AC3E}">
        <p14:creationId xmlns:p14="http://schemas.microsoft.com/office/powerpoint/2010/main" val="895467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2" name="Rectangle 2"/>
          <p:cNvSpPr>
            <a:spLocks noGrp="1" noChangeArrowheads="1"/>
          </p:cNvSpPr>
          <p:nvPr>
            <p:ph type="title"/>
          </p:nvPr>
        </p:nvSpPr>
        <p:spPr>
          <a:xfrm>
            <a:off x="1187450" y="-171400"/>
            <a:ext cx="6908800" cy="1162050"/>
          </a:xfrm>
          <a:noFill/>
          <a:ln w="38100">
            <a:noFill/>
          </a:ln>
        </p:spPr>
        <p:txBody>
          <a:bodyPr lIns="90487" tIns="44450" rIns="90487" bIns="44450" anchor="b">
            <a:normAutofit/>
          </a:bodyPr>
          <a:lstStyle/>
          <a:p>
            <a:r>
              <a:rPr lang="sv-SE" dirty="0"/>
              <a:t>Differentialdiagnoser</a:t>
            </a:r>
          </a:p>
        </p:txBody>
      </p:sp>
      <p:sp>
        <p:nvSpPr>
          <p:cNvPr id="901123" name="Rectangle 3"/>
          <p:cNvSpPr>
            <a:spLocks noGrp="1" noChangeArrowheads="1"/>
          </p:cNvSpPr>
          <p:nvPr>
            <p:ph idx="1"/>
          </p:nvPr>
        </p:nvSpPr>
        <p:spPr>
          <a:xfrm>
            <a:off x="251520" y="980728"/>
            <a:ext cx="8640960" cy="4752528"/>
          </a:xfrm>
          <a:noFill/>
          <a:ln w="38100">
            <a:noFill/>
          </a:ln>
        </p:spPr>
        <p:txBody>
          <a:bodyPr lIns="90487" tIns="44450" rIns="90487" bIns="44450">
            <a:noAutofit/>
          </a:bodyPr>
          <a:lstStyle/>
          <a:p>
            <a:pPr algn="l"/>
            <a:r>
              <a:rPr lang="sv-SE" sz="1800" b="0" i="0" dirty="0">
                <a:solidFill>
                  <a:srgbClr val="222222"/>
                </a:solidFill>
                <a:effectLst/>
              </a:rPr>
              <a:t>Många läkemedel kan orsaka djup hypotoni eller bradykardi vid överdosering. Kalciumkanalblockerare, </a:t>
            </a:r>
            <a:r>
              <a:rPr lang="sv-SE" sz="1800" b="0" i="0" dirty="0" err="1">
                <a:solidFill>
                  <a:srgbClr val="222222"/>
                </a:solidFill>
                <a:effectLst/>
              </a:rPr>
              <a:t>digoxin</a:t>
            </a:r>
            <a:r>
              <a:rPr lang="sv-SE" sz="1800" b="0" i="0" dirty="0">
                <a:solidFill>
                  <a:srgbClr val="222222"/>
                </a:solidFill>
                <a:effectLst/>
              </a:rPr>
              <a:t>, </a:t>
            </a:r>
            <a:r>
              <a:rPr lang="sv-SE" sz="1800" b="0" i="0" dirty="0" err="1">
                <a:solidFill>
                  <a:srgbClr val="222222"/>
                </a:solidFill>
                <a:effectLst/>
              </a:rPr>
              <a:t>klonidin</a:t>
            </a:r>
            <a:r>
              <a:rPr lang="sv-SE" sz="1800" b="0" i="0" dirty="0">
                <a:solidFill>
                  <a:srgbClr val="222222"/>
                </a:solidFill>
                <a:effectLst/>
              </a:rPr>
              <a:t> och </a:t>
            </a:r>
            <a:r>
              <a:rPr lang="sv-SE" sz="1800" b="0" i="0" dirty="0" err="1">
                <a:solidFill>
                  <a:srgbClr val="222222"/>
                </a:solidFill>
                <a:effectLst/>
              </a:rPr>
              <a:t>kolinerga</a:t>
            </a:r>
            <a:r>
              <a:rPr lang="sv-SE" sz="1800" b="0" i="0" dirty="0">
                <a:solidFill>
                  <a:srgbClr val="222222"/>
                </a:solidFill>
                <a:effectLst/>
              </a:rPr>
              <a:t> medel måste beaktas vid utvärdering av bradykardi som kan orsakas av överdosering.</a:t>
            </a:r>
          </a:p>
          <a:p>
            <a:pPr algn="l"/>
            <a:r>
              <a:rPr lang="sv-SE" sz="1800" b="1" i="0" dirty="0" err="1">
                <a:solidFill>
                  <a:srgbClr val="222222"/>
                </a:solidFill>
                <a:effectLst/>
              </a:rPr>
              <a:t>Kalciumkanalblockerareförgiftning</a:t>
            </a:r>
            <a:r>
              <a:rPr lang="sv-SE" sz="1800" b="0" i="0" dirty="0">
                <a:solidFill>
                  <a:srgbClr val="222222"/>
                </a:solidFill>
                <a:effectLst/>
              </a:rPr>
              <a:t> - Kalciumkanalblockerare är mindre benägna än betablockerare att orsaka förändringar i mentalt status, och gör det ofta inte om inte patienten är i djup chock. Hyperglykemi förekommer oftare med kalciumkanalblockerares toxicitet, medan betablockerare är förknippade med hypoglykemi. </a:t>
            </a:r>
          </a:p>
          <a:p>
            <a:pPr algn="l"/>
            <a:r>
              <a:rPr lang="sv-SE" sz="1800" b="1" i="0" dirty="0" err="1">
                <a:solidFill>
                  <a:srgbClr val="222222"/>
                </a:solidFill>
                <a:effectLst/>
              </a:rPr>
              <a:t>Digoxinförgiftning</a:t>
            </a:r>
            <a:r>
              <a:rPr lang="sv-SE" sz="1800" b="0" i="0" dirty="0">
                <a:solidFill>
                  <a:srgbClr val="222222"/>
                </a:solidFill>
                <a:effectLst/>
              </a:rPr>
              <a:t> ‒ Illamående och kräkningar förekommer oftare med </a:t>
            </a:r>
            <a:r>
              <a:rPr lang="sv-SE" sz="1800" b="0" i="0" dirty="0" err="1">
                <a:solidFill>
                  <a:srgbClr val="222222"/>
                </a:solidFill>
                <a:effectLst/>
              </a:rPr>
              <a:t>digoxintoxicitet</a:t>
            </a:r>
            <a:r>
              <a:rPr lang="sv-SE" sz="1800" b="0" i="0" dirty="0">
                <a:solidFill>
                  <a:srgbClr val="222222"/>
                </a:solidFill>
                <a:effectLst/>
              </a:rPr>
              <a:t> än betablockerare. </a:t>
            </a:r>
            <a:r>
              <a:rPr lang="sv-SE" sz="1800" b="0" i="0" dirty="0" err="1">
                <a:solidFill>
                  <a:srgbClr val="222222"/>
                </a:solidFill>
                <a:effectLst/>
              </a:rPr>
              <a:t>Digoxin</a:t>
            </a:r>
            <a:r>
              <a:rPr lang="sv-SE" sz="1800" b="0" i="0" dirty="0">
                <a:solidFill>
                  <a:srgbClr val="222222"/>
                </a:solidFill>
                <a:effectLst/>
              </a:rPr>
              <a:t> kan orsaka karakteristiska förändringar på EKG, såsom fördjupningar i ST-segmentet (Salvador Dali). Det är mer sannolikt att </a:t>
            </a:r>
            <a:r>
              <a:rPr lang="sv-SE" sz="1800" b="0" i="0" dirty="0" err="1">
                <a:solidFill>
                  <a:srgbClr val="222222"/>
                </a:solidFill>
                <a:effectLst/>
              </a:rPr>
              <a:t>digoxin</a:t>
            </a:r>
            <a:r>
              <a:rPr lang="sv-SE" sz="1800" b="0" i="0" dirty="0">
                <a:solidFill>
                  <a:srgbClr val="222222"/>
                </a:solidFill>
                <a:effectLst/>
              </a:rPr>
              <a:t> producerar rytmer med ökad automatik, såsom </a:t>
            </a:r>
            <a:r>
              <a:rPr lang="sv-SE" sz="1800" b="0" i="0" dirty="0" err="1">
                <a:solidFill>
                  <a:srgbClr val="222222"/>
                </a:solidFill>
                <a:effectLst/>
              </a:rPr>
              <a:t>atriell</a:t>
            </a:r>
            <a:r>
              <a:rPr lang="sv-SE" sz="1800" b="0" i="0" dirty="0">
                <a:solidFill>
                  <a:srgbClr val="222222"/>
                </a:solidFill>
                <a:effectLst/>
              </a:rPr>
              <a:t> takykardi med </a:t>
            </a:r>
            <a:r>
              <a:rPr lang="sv-SE" sz="1800" b="0" i="0" dirty="0" err="1">
                <a:solidFill>
                  <a:srgbClr val="222222"/>
                </a:solidFill>
                <a:effectLst/>
              </a:rPr>
              <a:t>atrioventrikulär</a:t>
            </a:r>
            <a:r>
              <a:rPr lang="sv-SE" sz="1800" b="0" i="0" dirty="0">
                <a:solidFill>
                  <a:srgbClr val="222222"/>
                </a:solidFill>
                <a:effectLst/>
              </a:rPr>
              <a:t> blockering, prematura </a:t>
            </a:r>
            <a:r>
              <a:rPr lang="sv-SE" sz="1800" b="0" i="0" dirty="0" err="1">
                <a:solidFill>
                  <a:srgbClr val="222222"/>
                </a:solidFill>
                <a:effectLst/>
              </a:rPr>
              <a:t>ventrikulära</a:t>
            </a:r>
            <a:r>
              <a:rPr lang="sv-SE" sz="1800" b="0" i="0" dirty="0">
                <a:solidFill>
                  <a:srgbClr val="222222"/>
                </a:solidFill>
                <a:effectLst/>
              </a:rPr>
              <a:t> sammandragningar eller </a:t>
            </a:r>
            <a:r>
              <a:rPr lang="sv-SE" sz="1800" b="0" i="0" dirty="0" err="1">
                <a:solidFill>
                  <a:srgbClr val="222222"/>
                </a:solidFill>
                <a:effectLst/>
              </a:rPr>
              <a:t>ventrikulära</a:t>
            </a:r>
            <a:r>
              <a:rPr lang="sv-SE" sz="1800" b="0" i="0" dirty="0">
                <a:solidFill>
                  <a:srgbClr val="222222"/>
                </a:solidFill>
                <a:effectLst/>
              </a:rPr>
              <a:t> arytmier. </a:t>
            </a:r>
          </a:p>
          <a:p>
            <a:pPr algn="l"/>
            <a:r>
              <a:rPr lang="sv-SE" sz="1800" b="1" i="0" dirty="0" err="1">
                <a:solidFill>
                  <a:srgbClr val="222222"/>
                </a:solidFill>
                <a:effectLst/>
              </a:rPr>
              <a:t>Klonidinförgiftning</a:t>
            </a:r>
            <a:r>
              <a:rPr lang="sv-SE" sz="1800" b="0" i="0" dirty="0">
                <a:solidFill>
                  <a:srgbClr val="222222"/>
                </a:solidFill>
                <a:effectLst/>
              </a:rPr>
              <a:t> ‒ </a:t>
            </a:r>
            <a:r>
              <a:rPr lang="sv-SE" sz="1800" b="0" i="0" dirty="0" err="1">
                <a:solidFill>
                  <a:srgbClr val="222222"/>
                </a:solidFill>
                <a:effectLst/>
              </a:rPr>
              <a:t>Klonidin</a:t>
            </a:r>
            <a:r>
              <a:rPr lang="sv-SE" sz="1800" b="0" i="0" dirty="0">
                <a:solidFill>
                  <a:srgbClr val="222222"/>
                </a:solidFill>
                <a:effectLst/>
              </a:rPr>
              <a:t> producerar en konstellation av tecken som kan likna överdosering av opiater, inklusive somnolens och </a:t>
            </a:r>
            <a:r>
              <a:rPr lang="sv-SE" sz="1800" b="0" i="0" dirty="0" err="1">
                <a:solidFill>
                  <a:srgbClr val="222222"/>
                </a:solidFill>
                <a:effectLst/>
              </a:rPr>
              <a:t>mios</a:t>
            </a:r>
            <a:r>
              <a:rPr lang="sv-SE" sz="1800" b="0" i="0" dirty="0">
                <a:solidFill>
                  <a:srgbClr val="222222"/>
                </a:solidFill>
                <a:effectLst/>
              </a:rPr>
              <a:t>, men som åtföljs av hypotoni och bradykardi. </a:t>
            </a:r>
          </a:p>
          <a:p>
            <a:pPr algn="l"/>
            <a:r>
              <a:rPr lang="sv-SE" sz="1800" b="1" i="0" dirty="0" err="1">
                <a:solidFill>
                  <a:srgbClr val="222222"/>
                </a:solidFill>
                <a:effectLst/>
              </a:rPr>
              <a:t>Kolinerg</a:t>
            </a:r>
            <a:r>
              <a:rPr lang="sv-SE" sz="1800" b="1" i="0" dirty="0">
                <a:solidFill>
                  <a:srgbClr val="222222"/>
                </a:solidFill>
                <a:effectLst/>
              </a:rPr>
              <a:t> läkemedelsförgiftning </a:t>
            </a:r>
            <a:r>
              <a:rPr lang="sv-SE" sz="1800" b="0" i="0" dirty="0">
                <a:solidFill>
                  <a:srgbClr val="222222"/>
                </a:solidFill>
                <a:effectLst/>
              </a:rPr>
              <a:t>‒ Överdosering av ett </a:t>
            </a:r>
            <a:r>
              <a:rPr lang="sv-SE" sz="1800" b="0" i="0" dirty="0" err="1">
                <a:solidFill>
                  <a:srgbClr val="222222"/>
                </a:solidFill>
                <a:effectLst/>
              </a:rPr>
              <a:t>kolinergt</a:t>
            </a:r>
            <a:r>
              <a:rPr lang="sv-SE" sz="1800" b="0" i="0" dirty="0">
                <a:solidFill>
                  <a:srgbClr val="222222"/>
                </a:solidFill>
                <a:effectLst/>
              </a:rPr>
              <a:t> medel kan ge bradykardi men inkluderar även andra karakteristiska egenskaper (salivavsöndring, tårbildning, urinering, avföring, magbesvär och </a:t>
            </a:r>
            <a:r>
              <a:rPr lang="sv-SE" sz="1800" b="0" i="0" dirty="0" err="1">
                <a:solidFill>
                  <a:srgbClr val="222222"/>
                </a:solidFill>
                <a:effectLst/>
              </a:rPr>
              <a:t>muskelexcitabilitet</a:t>
            </a:r>
            <a:r>
              <a:rPr lang="sv-SE" sz="1800" b="0" i="0" dirty="0">
                <a:solidFill>
                  <a:srgbClr val="222222"/>
                </a:solidFill>
                <a:effectLst/>
              </a:rPr>
              <a:t>).</a:t>
            </a:r>
            <a:endParaRPr lang="sv-SE" sz="1800" dirty="0">
              <a:solidFill>
                <a:schemeClr val="tx1">
                  <a:lumMod val="50000"/>
                  <a:lumOff val="50000"/>
                </a:schemeClr>
              </a:solidFill>
              <a:cs typeface="Segoe UI Semibold" panose="020B0702040204020203" pitchFamily="34" charset="0"/>
            </a:endParaRPr>
          </a:p>
        </p:txBody>
      </p:sp>
    </p:spTree>
    <p:extLst>
      <p:ext uri="{BB962C8B-B14F-4D97-AF65-F5344CB8AC3E}">
        <p14:creationId xmlns:p14="http://schemas.microsoft.com/office/powerpoint/2010/main" val="2963281047"/>
      </p:ext>
    </p:extLst>
  </p:cSld>
  <p:clrMapOvr>
    <a:masterClrMapping/>
  </p:clrMapOvr>
  <p:transition/>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20342</TotalTime>
  <Words>2784</Words>
  <Application>Microsoft Office PowerPoint</Application>
  <PresentationFormat>Bildspel på skärmen (4:3)</PresentationFormat>
  <Paragraphs>241</Paragraphs>
  <Slides>31</Slides>
  <Notes>22</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31</vt:i4>
      </vt:variant>
    </vt:vector>
  </HeadingPairs>
  <TitlesOfParts>
    <vt:vector size="40" baseType="lpstr">
      <vt:lpstr>-apple-system</vt:lpstr>
      <vt:lpstr>Arial</vt:lpstr>
      <vt:lpstr>Calibri</vt:lpstr>
      <vt:lpstr>Calibri (Body)</vt:lpstr>
      <vt:lpstr>Droid Sans</vt:lpstr>
      <vt:lpstr>Segoe UI</vt:lpstr>
      <vt:lpstr>Segoe UI Semibold</vt:lpstr>
      <vt:lpstr>Times New Roman</vt:lpstr>
      <vt:lpstr>Office-tema</vt:lpstr>
      <vt:lpstr>PowerPoint-presentation</vt:lpstr>
      <vt:lpstr>Betablockerare intox </vt:lpstr>
      <vt:lpstr>Det finns en rad olika betablockerare i Sverige </vt:lpstr>
      <vt:lpstr>Betablockerare indikationer</vt:lpstr>
      <vt:lpstr>Farmakokinetik metoprolol</vt:lpstr>
      <vt:lpstr>Farmakokinetik atenolol</vt:lpstr>
      <vt:lpstr>Farmakokinetik bisoprolol</vt:lpstr>
      <vt:lpstr>Förgiftning vilken typ?</vt:lpstr>
      <vt:lpstr>Toxicitet metoprolol</vt:lpstr>
      <vt:lpstr>Förenklad tumregel avseende allvarlighetsgrad av läkemedelsförgiftningar</vt:lpstr>
      <vt:lpstr>Toxicitet metoprolol</vt:lpstr>
      <vt:lpstr>Serumkoncentrationsmätning av betablockerare</vt:lpstr>
      <vt:lpstr>Symptomatologi vid överdos av betablockare</vt:lpstr>
      <vt:lpstr> Sinus bradycardia with 1st-degree AV block </vt:lpstr>
      <vt:lpstr> Slow junctional rhythm  Regular rhythm at 30 bpm Narrow QRS complexes No visible P waves  </vt:lpstr>
      <vt:lpstr>Complete heart block: Sinus rhythm – P waves occur at a rate of around 90 bpm 3rd degree AV block – there is no relationship between the P waves and QRS complexes Slow escape rhythm (30 bpm) with a RBBB morphology – this could be either a ventricular escape rhythm or a slow junctional rhythm with RBBB   </vt:lpstr>
      <vt:lpstr> Sinus bradykardi Väldigt långt QT interval (~600ms) </vt:lpstr>
      <vt:lpstr>Behandling</vt:lpstr>
      <vt:lpstr>Behandling</vt:lpstr>
      <vt:lpstr>Glukagon</vt:lpstr>
      <vt:lpstr>Glukagon</vt:lpstr>
      <vt:lpstr>PowerPoint-presentation</vt:lpstr>
      <vt:lpstr>PowerPoint-presentation</vt:lpstr>
      <vt:lpstr>Figure 1</vt:lpstr>
      <vt:lpstr>Table 4</vt:lpstr>
      <vt:lpstr>Table 6</vt:lpstr>
      <vt:lpstr>PowerPoint-presentation</vt:lpstr>
      <vt:lpstr>Högdos insulinbehandling</vt:lpstr>
      <vt:lpstr>Högdos insulinbehandling</vt:lpstr>
      <vt:lpstr>Högdos insulinbehandling</vt:lpstr>
      <vt:lpstr>Differentialdiagnoser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Kai Knudsen</dc:creator>
  <cp:lastModifiedBy>Kai Knudsen</cp:lastModifiedBy>
  <cp:revision>1190</cp:revision>
  <cp:lastPrinted>2006-12-29T12:14:29Z</cp:lastPrinted>
  <dcterms:created xsi:type="dcterms:W3CDTF">2006-03-27T10:49:49Z</dcterms:created>
  <dcterms:modified xsi:type="dcterms:W3CDTF">2026-09-25T14:19:17Z</dcterms:modified>
</cp:coreProperties>
</file>